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5" name="Shape 16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6497" y="11839047"/>
            <a:ext cx="21971005" cy="636980"/>
          </a:xfrm>
          <a:prstGeom prst="rect">
            <a:avLst/>
          </a:prstGeom>
        </p:spPr>
        <p:txBody>
          <a:bodyPr lIns="45718" tIns="45718" rIns="45718" bIns="45718" numCol="1" spcCol="38100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6500" y="7196865"/>
            <a:ext cx="21971000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quarter" idx="1" hasCustomPrompt="1"/>
          </p:nvPr>
        </p:nvSpPr>
        <p:spPr>
          <a:xfrm>
            <a:off x="1206500" y="8262180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Fact information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Body Level One…"/>
          <p:cNvSpPr txBox="1"/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numCol="1" spcCol="38100" anchor="b"/>
          <a:lstStyle/>
          <a:p>
            <a:pPr lvl="4" marL="0" indent="1207008" algn="ctr" defTabSz="1072868">
              <a:lnSpc>
                <a:spcPct val="80000"/>
              </a:lnSpc>
              <a:spcBef>
                <a:spcPts val="0"/>
              </a:spcBef>
              <a:buSzTx/>
              <a:buNone/>
              <a:defRPr b="1" spc="-132" sz="11000"/>
            </a:pPr>
            <a:r>
              <a:t>100%
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 anchor="ctr"/>
          <a:lstStyle/>
          <a:p>
            <a:pPr lvl="4" marL="0" indent="1409446" defTabSz="1511769">
              <a:spcBef>
                <a:spcPts val="0"/>
              </a:spcBef>
              <a:buSzTx/>
              <a:buNone/>
              <a:defRPr spc="-124" sz="527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/>
          <p:nvPr>
            <p:ph type="title"/>
          </p:nvPr>
        </p:nvSpPr>
        <p:spPr>
          <a:xfrm>
            <a:off x="3048000" y="2244725"/>
            <a:ext cx="18288000" cy="4775202"/>
          </a:xfrm>
          <a:prstGeom prst="rect">
            <a:avLst/>
          </a:prstGeom>
        </p:spPr>
        <p:txBody>
          <a:bodyPr lIns="91438" tIns="91438" rIns="91438" bIns="91438" anchor="b"/>
          <a:lstStyle>
            <a:lvl1pPr algn="ctr" defTabSz="1828800">
              <a:lnSpc>
                <a:spcPct val="90000"/>
              </a:lnSpc>
              <a:defRPr b="0" spc="0" sz="1200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0" name="Body Level One…"/>
          <p:cNvSpPr txBox="1"/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 lIns="91438" tIns="91438" rIns="91438" bIns="91438" numCol="1" spcCol="38100"/>
          <a:lstStyle>
            <a:lvl1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/>
          <p:nvPr>
            <p:ph type="sldNum" sz="quarter" idx="2"/>
          </p:nvPr>
        </p:nvSpPr>
        <p:spPr>
          <a:xfrm>
            <a:off x="22203055" y="12835871"/>
            <a:ext cx="504546" cy="483908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lide Number"/>
          <p:cNvSpPr txBox="1"/>
          <p:nvPr>
            <p:ph type="sldNum" sz="quarter" idx="2"/>
          </p:nvPr>
        </p:nvSpPr>
        <p:spPr>
          <a:xfrm>
            <a:off x="11887199" y="12344399"/>
            <a:ext cx="4267201" cy="736601"/>
          </a:xfrm>
          <a:prstGeom prst="rect">
            <a:avLst/>
          </a:prstGeom>
        </p:spPr>
        <p:txBody>
          <a:bodyPr lIns="64293" tIns="64293" rIns="64293" bIns="64293" anchor="ctr"/>
          <a:lstStyle>
            <a:lvl1pPr algn="r" defTabSz="1285875">
              <a:defRPr sz="1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44689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 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7" cy="1120988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7"/>
            <a:ext cx="22529802" cy="1119347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png"/><Relationship Id="rId3" Type="http://schemas.openxmlformats.org/officeDocument/2006/relationships/image" Target="../media/image15.tif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8.png"/><Relationship Id="rId3" Type="http://schemas.openxmlformats.org/officeDocument/2006/relationships/image" Target="../media/image16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Relationship Id="rId3" Type="http://schemas.openxmlformats.org/officeDocument/2006/relationships/image" Target="../media/image2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tif"/><Relationship Id="rId3" Type="http://schemas.openxmlformats.org/officeDocument/2006/relationships/image" Target="../media/image4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tif"/><Relationship Id="rId3" Type="http://schemas.openxmlformats.org/officeDocument/2006/relationships/image" Target="../media/image6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tif"/><Relationship Id="rId3" Type="http://schemas.openxmlformats.org/officeDocument/2006/relationships/image" Target="../media/image8.tif"/><Relationship Id="rId4" Type="http://schemas.openxmlformats.org/officeDocument/2006/relationships/image" Target="../media/image9.tif"/><Relationship Id="rId5" Type="http://schemas.openxmlformats.org/officeDocument/2006/relationships/image" Target="../media/image10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tif"/><Relationship Id="rId3" Type="http://schemas.openxmlformats.org/officeDocument/2006/relationships/image" Target="../media/image12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tif"/><Relationship Id="rId3" Type="http://schemas.openxmlformats.org/officeDocument/2006/relationships/image" Target="../media/image14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Author and Date"/>
          <p:cNvSpPr txBox="1"/>
          <p:nvPr>
            <p:ph type="body" sz="quarter" idx="1"/>
          </p:nvPr>
        </p:nvSpPr>
        <p:spPr>
          <a:xfrm>
            <a:off x="1206499" y="11839047"/>
            <a:ext cx="21971002" cy="6369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Painting at Century’s End"/>
          <p:cNvSpPr txBox="1"/>
          <p:nvPr>
            <p:ph type="title"/>
          </p:nvPr>
        </p:nvSpPr>
        <p:spPr>
          <a:xfrm>
            <a:off x="1206495" y="2574990"/>
            <a:ext cx="21971006" cy="4648203"/>
          </a:xfrm>
          <a:prstGeom prst="rect">
            <a:avLst/>
          </a:prstGeom>
        </p:spPr>
        <p:txBody>
          <a:bodyPr/>
          <a:lstStyle>
            <a:lvl1pPr>
              <a:defRPr spc="-300"/>
            </a:lvl1pPr>
          </a:lstStyle>
          <a:p>
            <a:pPr/>
            <a:r>
              <a:t>Experiments in Color and Form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https://upload.wikimedia.org/wikipedia/commons/thumb/3/3b/Salon_d%27Automne%2C_1903%2C_catalogue_cover.jpg/800px-Salon_d%27Automne%2C_1903%2C_catalogue_cover.jpg" descr="https://upload.wikimedia.org/wikipedia/commons/thumb/3/3b/Salon_d%27Automne%2C_1903%2C_catalogue_cover.jpg/800px-Salon_d%27Automne%2C_1903%2C_catalogue_cover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05187" y="321468"/>
            <a:ext cx="6429376" cy="123252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585031" y="321468"/>
            <a:ext cx="7085708" cy="123676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41531" y="321468"/>
            <a:ext cx="7221886" cy="11001376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Les Fauves: Exhibition at the Salon d'Automne, in L'Illustration, 4 November 1905"/>
          <p:cNvSpPr txBox="1"/>
          <p:nvPr/>
        </p:nvSpPr>
        <p:spPr>
          <a:xfrm>
            <a:off x="8124080" y="11787187"/>
            <a:ext cx="7854554" cy="1042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93" tIns="64293" rIns="64293" bIns="64293">
            <a:spAutoFit/>
          </a:bodyPr>
          <a:lstStyle>
            <a:lvl1pPr defTabSz="1285875">
              <a:defRPr sz="3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Les Fauves: Exhibition at the Salon d'Automne, in L'Illustration, 4 November 1905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4289" y="1052724"/>
            <a:ext cx="10337282" cy="8662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035730" y="1106303"/>
            <a:ext cx="10384578" cy="8555619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Henri Matisse, Luxe, calme et volupté, 1904-05"/>
          <p:cNvSpPr txBox="1"/>
          <p:nvPr/>
        </p:nvSpPr>
        <p:spPr>
          <a:xfrm>
            <a:off x="11675864" y="10715625"/>
            <a:ext cx="7783910" cy="585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4293" tIns="64293" rIns="64293" bIns="64293">
            <a:spAutoFit/>
          </a:bodyPr>
          <a:lstStyle>
            <a:lvl1pPr algn="l"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Henri Matisse, Luxe, calme et volupté, 1904-05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Henri Matisse, Le Bonheur de vivre (The Joy of Life), 1905-06"/>
          <p:cNvSpPr txBox="1"/>
          <p:nvPr/>
        </p:nvSpPr>
        <p:spPr>
          <a:xfrm>
            <a:off x="6989315" y="12635309"/>
            <a:ext cx="10418764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Henri Matisse, </a:t>
            </a:r>
            <a:r>
              <a:rPr b="1" i="1"/>
              <a:t>Le Bonheur de vivre (The Joy of Life), </a:t>
            </a:r>
            <a:r>
              <a:t>1905-06</a:t>
            </a:r>
          </a:p>
        </p:txBody>
      </p:sp>
      <p:pic>
        <p:nvPicPr>
          <p:cNvPr id="22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80693" y="428625"/>
            <a:ext cx="16618149" cy="119657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6923" y="357534"/>
            <a:ext cx="6946682" cy="641695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Giovanni Bellini, Feast of the Gods, 1514-29"/>
          <p:cNvSpPr txBox="1"/>
          <p:nvPr/>
        </p:nvSpPr>
        <p:spPr>
          <a:xfrm>
            <a:off x="348042" y="7595851"/>
            <a:ext cx="7284444" cy="585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4293" tIns="64293" rIns="64293" bIns="64293">
            <a:spAutoFit/>
          </a:bodyPr>
          <a:lstStyle/>
          <a:p>
            <a:pPr algn="l"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Giovanni Bellini, </a:t>
            </a:r>
            <a:r>
              <a:rPr i="1"/>
              <a:t>Feast of the Gods, 1514-29</a:t>
            </a:r>
            <a:r>
              <a:t> </a:t>
            </a:r>
          </a:p>
        </p:txBody>
      </p:sp>
      <p:pic>
        <p:nvPicPr>
          <p:cNvPr id="23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55764" y="586956"/>
            <a:ext cx="8272472" cy="59581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598537" y="494374"/>
            <a:ext cx="7676351" cy="6416949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Paul Cézanne, French - The Large Bathers, 1898-1905"/>
          <p:cNvSpPr txBox="1"/>
          <p:nvPr/>
        </p:nvSpPr>
        <p:spPr>
          <a:xfrm>
            <a:off x="17102461" y="7665324"/>
            <a:ext cx="666850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l"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Paul Cézanne, French - The Large Bathers, 1898-1905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63719" y="214312"/>
            <a:ext cx="10025281" cy="11804247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Henri Matisse, The Open Window, 1905"/>
          <p:cNvSpPr txBox="1"/>
          <p:nvPr/>
        </p:nvSpPr>
        <p:spPr>
          <a:xfrm>
            <a:off x="16147434" y="12475181"/>
            <a:ext cx="5657851" cy="1042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93" tIns="64293" rIns="64293" bIns="64293">
            <a:spAutoFit/>
          </a:bodyPr>
          <a:lstStyle>
            <a:lvl1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Henri Matisse, The Open Window, 1905</a:t>
            </a:r>
          </a:p>
        </p:txBody>
      </p:sp>
      <p:sp>
        <p:nvSpPr>
          <p:cNvPr id="238" name="Édouard Vuillard, Large Interior with Six Persons, 1897"/>
          <p:cNvSpPr txBox="1"/>
          <p:nvPr/>
        </p:nvSpPr>
        <p:spPr>
          <a:xfrm>
            <a:off x="2878566" y="8760028"/>
            <a:ext cx="751210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Édouard Vuillard, Large Interior with Six Persons, 1897</a:t>
            </a:r>
          </a:p>
        </p:txBody>
      </p:sp>
      <p:pic>
        <p:nvPicPr>
          <p:cNvPr id="23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99765" y="1676243"/>
            <a:ext cx="11669705" cy="52513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92396" y="723304"/>
            <a:ext cx="9177487" cy="5947173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Henri Matisse, Blue Nude: Memory of Biskra, 1907"/>
          <p:cNvSpPr txBox="1"/>
          <p:nvPr/>
        </p:nvSpPr>
        <p:spPr>
          <a:xfrm>
            <a:off x="12223253" y="7179071"/>
            <a:ext cx="8018861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Henri Matisse, </a:t>
            </a:r>
            <a:r>
              <a:rPr b="1" i="1"/>
              <a:t>Blue Nude: Memory of Biskra, </a:t>
            </a:r>
            <a:r>
              <a:t>1907</a:t>
            </a:r>
          </a:p>
        </p:txBody>
      </p:sp>
      <p:pic>
        <p:nvPicPr>
          <p:cNvPr id="24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33291" y="589359"/>
            <a:ext cx="8155038" cy="619720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Henri Matisse, Reclining Nude, I, 1907"/>
          <p:cNvSpPr txBox="1"/>
          <p:nvPr/>
        </p:nvSpPr>
        <p:spPr>
          <a:xfrm>
            <a:off x="4065637" y="7402512"/>
            <a:ext cx="6514902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Henri Matisse, </a:t>
            </a:r>
            <a:r>
              <a:rPr b="1" i="1"/>
              <a:t>Reclining Nude, I, </a:t>
            </a:r>
            <a:r>
              <a:t>1907</a:t>
            </a:r>
          </a:p>
        </p:txBody>
      </p:sp>
      <p:pic>
        <p:nvPicPr>
          <p:cNvPr id="24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02203" y="9186416"/>
            <a:ext cx="4982766" cy="2772668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Ingres, The Grand Odalisque, 1814"/>
          <p:cNvSpPr txBox="1"/>
          <p:nvPr/>
        </p:nvSpPr>
        <p:spPr>
          <a:xfrm>
            <a:off x="8604498" y="12608321"/>
            <a:ext cx="4000500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Ingres, </a:t>
            </a:r>
            <a:r>
              <a:rPr b="1" i="1"/>
              <a:t>The Grand Odalisque, </a:t>
            </a:r>
            <a:r>
              <a:t>1814</a:t>
            </a:r>
          </a:p>
        </p:txBody>
      </p:sp>
      <p:pic>
        <p:nvPicPr>
          <p:cNvPr id="24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352859" y="9226599"/>
            <a:ext cx="3321845" cy="2687837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Delacroix, Odalisque, 1825"/>
          <p:cNvSpPr txBox="1"/>
          <p:nvPr/>
        </p:nvSpPr>
        <p:spPr>
          <a:xfrm>
            <a:off x="13062644" y="12447587"/>
            <a:ext cx="4232673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Delacroix, </a:t>
            </a:r>
            <a:r>
              <a:rPr b="1" i="1"/>
              <a:t>Odalisque, </a:t>
            </a:r>
            <a:r>
              <a:t>1825</a:t>
            </a:r>
          </a:p>
        </p:txBody>
      </p:sp>
      <p:pic>
        <p:nvPicPr>
          <p:cNvPr id="249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942593" y="9184183"/>
            <a:ext cx="4071939" cy="2757042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Manet, Olympia, 1863"/>
          <p:cNvSpPr txBox="1"/>
          <p:nvPr/>
        </p:nvSpPr>
        <p:spPr>
          <a:xfrm>
            <a:off x="17105560" y="12688887"/>
            <a:ext cx="3768329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Manet, </a:t>
            </a:r>
            <a:r>
              <a:rPr b="1" i="1"/>
              <a:t>Olympia, </a:t>
            </a:r>
            <a:r>
              <a:t>1863</a:t>
            </a:r>
          </a:p>
        </p:txBody>
      </p:sp>
      <p:pic>
        <p:nvPicPr>
          <p:cNvPr id="251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173015" y="9219902"/>
            <a:ext cx="4375548" cy="2703464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Giorgone, Sleeping Venus, c. 1510"/>
          <p:cNvSpPr txBox="1"/>
          <p:nvPr/>
        </p:nvSpPr>
        <p:spPr>
          <a:xfrm>
            <a:off x="3574851" y="12447587"/>
            <a:ext cx="3589735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Giorgone, </a:t>
            </a:r>
            <a:r>
              <a:rPr b="1" i="1"/>
              <a:t>Sleeping Venus, </a:t>
            </a:r>
            <a:r>
              <a:t>c. 1510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73546" y="853531"/>
            <a:ext cx="10678849" cy="8661969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Maurice de Vlaminck, The Seine at Chatou, 1906"/>
          <p:cNvSpPr txBox="1"/>
          <p:nvPr/>
        </p:nvSpPr>
        <p:spPr>
          <a:xfrm>
            <a:off x="13922293" y="10633206"/>
            <a:ext cx="7981355" cy="585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4293" tIns="64293" rIns="64293" bIns="64293">
            <a:spAutoFit/>
          </a:bodyPr>
          <a:lstStyle>
            <a:lvl1pPr algn="l"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Maurice de Vlaminck, The Seine at Chatou, 1906</a:t>
            </a:r>
          </a:p>
        </p:txBody>
      </p:sp>
      <p:pic>
        <p:nvPicPr>
          <p:cNvPr id="25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6451" y="899772"/>
            <a:ext cx="11105087" cy="8661968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Vincent Van Gogh, The Red Vineyard at Arles, 1888"/>
          <p:cNvSpPr txBox="1"/>
          <p:nvPr/>
        </p:nvSpPr>
        <p:spPr>
          <a:xfrm>
            <a:off x="2416520" y="10563820"/>
            <a:ext cx="7416999" cy="1042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93" tIns="64293" rIns="64293" bIns="64293">
            <a:spAutoFit/>
          </a:bodyPr>
          <a:lstStyle>
            <a:lvl1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Vincent Van Gogh, The Red Vineyard at Arles, 1888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In what ways do the Fauve’s response to the innovations of the Impressionists and Neo-Impressionists experiments with color and form reveal new ideological investments in artistic production?"/>
          <p:cNvSpPr txBox="1"/>
          <p:nvPr/>
        </p:nvSpPr>
        <p:spPr>
          <a:xfrm>
            <a:off x="148494" y="905328"/>
            <a:ext cx="24087013" cy="261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1005114" indent="-789214" algn="l" defTabSz="1285875">
              <a:spcBef>
                <a:spcPts val="3300"/>
              </a:spcBef>
              <a:buClr>
                <a:srgbClr val="000000"/>
              </a:buClr>
              <a:buSzPct val="171000"/>
              <a:buFont typeface="Gill Sans"/>
              <a:buChar char="•"/>
              <a:defRPr sz="58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In what ways do the Fauve’s response to the innovations of the Impressionists and Neo-Impressionists experiments with color and form reveal new ideological investments in artistic production?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45217" y="591145"/>
            <a:ext cx="8143876" cy="11086208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Henri Matisse, Woman with a Hat, 1905"/>
          <p:cNvSpPr txBox="1"/>
          <p:nvPr/>
        </p:nvSpPr>
        <p:spPr>
          <a:xfrm>
            <a:off x="16215352" y="12539067"/>
            <a:ext cx="6652023" cy="585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4293" tIns="64293" rIns="64293" bIns="64293">
            <a:spAutoFit/>
          </a:bodyPr>
          <a:lstStyle>
            <a:lvl1pPr algn="l"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Henri Matisse, Woman with a Hat, 1905</a:t>
            </a:r>
          </a:p>
        </p:txBody>
      </p:sp>
      <p:pic>
        <p:nvPicPr>
          <p:cNvPr id="26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2615" y="642598"/>
            <a:ext cx="8997155" cy="10983302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Vincent van Gogh, Portrait of Joseph Roulin,  1889"/>
          <p:cNvSpPr txBox="1"/>
          <p:nvPr/>
        </p:nvSpPr>
        <p:spPr>
          <a:xfrm>
            <a:off x="2005054" y="12552560"/>
            <a:ext cx="837227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Vincent van Gogh, Portrait of Joseph Roulin,  1889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Key Terms"/>
          <p:cNvSpPr txBox="1"/>
          <p:nvPr>
            <p:ph type="title"/>
          </p:nvPr>
        </p:nvSpPr>
        <p:spPr>
          <a:xfrm>
            <a:off x="1206500" y="952499"/>
            <a:ext cx="21971000" cy="1433165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Key Terms</a:t>
            </a:r>
          </a:p>
        </p:txBody>
      </p:sp>
      <p:sp>
        <p:nvSpPr>
          <p:cNvPr id="171" name="Phenomenology (Maurice Merleau –Ponty)…"/>
          <p:cNvSpPr txBox="1"/>
          <p:nvPr>
            <p:ph type="body" idx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/>
          <a:p>
            <a:pPr marL="171450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b="0" sz="3075">
                <a:latin typeface="Calibri"/>
                <a:ea typeface="Calibri"/>
                <a:cs typeface="Calibri"/>
                <a:sym typeface="Calibri"/>
              </a:defRPr>
            </a:pPr>
            <a:r>
              <a:t>Cloisonnism </a:t>
            </a:r>
          </a:p>
          <a:p>
            <a:pPr marL="457200" indent="-457200" defTabSz="1828753">
              <a:lnSpc>
                <a:spcPct val="90000"/>
              </a:lnSpc>
              <a:spcBef>
                <a:spcPts val="3300"/>
              </a:spcBef>
              <a:buSzPct val="123000"/>
              <a:buChar char="•"/>
              <a:defRPr b="0" sz="3075"/>
            </a:pPr>
            <a:r>
              <a:t>Synthetism </a:t>
            </a:r>
          </a:p>
          <a:p>
            <a:pPr marL="457200" indent="-457200" defTabSz="1828753">
              <a:lnSpc>
                <a:spcPct val="90000"/>
              </a:lnSpc>
              <a:spcBef>
                <a:spcPts val="3300"/>
              </a:spcBef>
              <a:buSzPct val="123000"/>
              <a:buChar char="•"/>
              <a:defRPr b="0" sz="3075"/>
            </a:pPr>
            <a:r>
              <a:t>The Nabis</a:t>
            </a:r>
          </a:p>
          <a:p>
            <a:pPr marL="457200" indent="-457200" defTabSz="1828753">
              <a:lnSpc>
                <a:spcPct val="90000"/>
              </a:lnSpc>
              <a:spcBef>
                <a:spcPts val="3300"/>
              </a:spcBef>
              <a:buSzPct val="123000"/>
              <a:buChar char="•"/>
              <a:defRPr b="0" sz="3075"/>
            </a:pPr>
            <a:r>
              <a:t>les fauves</a:t>
            </a:r>
            <a:endParaRPr i="1" sz="3150">
              <a:latin typeface="Gill Sans"/>
              <a:ea typeface="Gill Sans"/>
              <a:cs typeface="Gill Sans"/>
              <a:sym typeface="Gill Sans"/>
            </a:endParaRPr>
          </a:p>
          <a:p>
            <a:pPr marL="457200" indent="-457200" defTabSz="1828753">
              <a:lnSpc>
                <a:spcPct val="90000"/>
              </a:lnSpc>
              <a:spcBef>
                <a:spcPts val="3300"/>
              </a:spcBef>
              <a:buSzPct val="123000"/>
              <a:buChar char="•"/>
              <a:defRPr b="0" sz="3075"/>
            </a:pPr>
            <a:r>
              <a:t>la belle époque</a:t>
            </a:r>
            <a:endParaRPr i="1" sz="3150">
              <a:latin typeface="Gill Sans"/>
              <a:ea typeface="Gill Sans"/>
              <a:cs typeface="Gill Sans"/>
              <a:sym typeface="Gill Sans"/>
            </a:endParaRPr>
          </a:p>
          <a:p>
            <a:pPr marL="457200" indent="-457200" defTabSz="1828753">
              <a:lnSpc>
                <a:spcPct val="90000"/>
              </a:lnSpc>
              <a:spcBef>
                <a:spcPts val="3300"/>
              </a:spcBef>
              <a:buSzPct val="123000"/>
              <a:buChar char="•"/>
              <a:defRPr b="0" sz="3075"/>
            </a:pPr>
            <a:r>
              <a:t>ethnography</a:t>
            </a:r>
            <a:endParaRPr sz="3150"/>
          </a:p>
          <a:p>
            <a:pPr marL="457200" indent="-457200" defTabSz="1828753">
              <a:lnSpc>
                <a:spcPct val="90000"/>
              </a:lnSpc>
              <a:spcBef>
                <a:spcPts val="3300"/>
              </a:spcBef>
              <a:buSzPct val="123000"/>
              <a:buChar char="•"/>
              <a:defRPr b="0" sz="3075"/>
            </a:pPr>
            <a:r>
              <a:t>odalisque</a:t>
            </a:r>
          </a:p>
          <a:p>
            <a:pPr marL="457200" indent="-457200" defTabSz="1828753">
              <a:lnSpc>
                <a:spcPct val="90000"/>
              </a:lnSpc>
              <a:spcBef>
                <a:spcPts val="3300"/>
              </a:spcBef>
              <a:buSzPct val="123000"/>
              <a:buChar char="•"/>
              <a:defRPr b="0" sz="3075"/>
            </a:pPr>
            <a:r>
              <a:t>anti-naturalism</a:t>
            </a:r>
          </a:p>
          <a:p>
            <a:pPr marL="457200" indent="-457200" defTabSz="1828753">
              <a:lnSpc>
                <a:spcPct val="90000"/>
              </a:lnSpc>
              <a:spcBef>
                <a:spcPts val="3300"/>
              </a:spcBef>
              <a:buSzPct val="123000"/>
              <a:buChar char="•"/>
              <a:defRPr b="0" sz="3075"/>
            </a:pPr>
            <a:r>
              <a:t>empirical</a:t>
            </a:r>
            <a:endParaRPr sz="3150"/>
          </a:p>
          <a:p>
            <a:pPr marL="457200" indent="-457200" defTabSz="1828753">
              <a:lnSpc>
                <a:spcPct val="90000"/>
              </a:lnSpc>
              <a:spcBef>
                <a:spcPts val="3300"/>
              </a:spcBef>
              <a:buSzPct val="123000"/>
              <a:buChar char="•"/>
              <a:defRPr b="0" sz="3075"/>
            </a:pPr>
            <a:r>
              <a:t>positive vs. negative</a:t>
            </a:r>
            <a:r>
              <a:t> space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58397" y="1222494"/>
            <a:ext cx="12302662" cy="8188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5618" y="1065787"/>
            <a:ext cx="11316931" cy="8502374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Claude Monet, The Argenteuil Bridge, 1874"/>
          <p:cNvSpPr txBox="1"/>
          <p:nvPr/>
        </p:nvSpPr>
        <p:spPr>
          <a:xfrm>
            <a:off x="4326731" y="10287000"/>
            <a:ext cx="6086476" cy="1043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93" tIns="64293" rIns="64293" bIns="64293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Claude Monet, </a:t>
            </a:r>
            <a:r>
              <a:rPr i="1"/>
              <a:t>The Argenteuil Bridge</a:t>
            </a:r>
            <a:r>
              <a:t>, 1874</a:t>
            </a:r>
          </a:p>
        </p:txBody>
      </p:sp>
      <p:sp>
        <p:nvSpPr>
          <p:cNvPr id="269" name="André Derain,  London Bridge, 1906"/>
          <p:cNvSpPr txBox="1"/>
          <p:nvPr/>
        </p:nvSpPr>
        <p:spPr>
          <a:xfrm>
            <a:off x="13327855" y="10842873"/>
            <a:ext cx="7158039" cy="941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93" tIns="64293" rIns="64293" bIns="64293">
            <a:spAutoFit/>
          </a:bodyPr>
          <a:lstStyle/>
          <a:p>
            <a:pPr algn="l"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André Derain,  </a:t>
            </a:r>
            <a:r>
              <a:rPr i="1"/>
              <a:t>London Bridge</a:t>
            </a:r>
            <a:r>
              <a:t>, 1906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André Derain, Turning Road, L’Estaque, 1906"/>
          <p:cNvSpPr txBox="1"/>
          <p:nvPr/>
        </p:nvSpPr>
        <p:spPr>
          <a:xfrm>
            <a:off x="13165551" y="12420988"/>
            <a:ext cx="7742239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André Derain, </a:t>
            </a:r>
            <a:r>
              <a:rPr b="1" i="1"/>
              <a:t>Turning Road, L’Estaque,</a:t>
            </a:r>
            <a:r>
              <a:rPr i="1"/>
              <a:t> </a:t>
            </a:r>
            <a:r>
              <a:t>1906</a:t>
            </a:r>
          </a:p>
        </p:txBody>
      </p:sp>
      <p:pic>
        <p:nvPicPr>
          <p:cNvPr id="27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56218" y="604986"/>
            <a:ext cx="12513129" cy="90292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0076" y="642937"/>
            <a:ext cx="11283176" cy="8953390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Paul Cézanne, La mer a l'Estaque, 1879"/>
          <p:cNvSpPr txBox="1"/>
          <p:nvPr/>
        </p:nvSpPr>
        <p:spPr>
          <a:xfrm>
            <a:off x="3261716" y="12369295"/>
            <a:ext cx="6360716" cy="585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4293" tIns="64293" rIns="64293" bIns="64293">
            <a:spAutoFit/>
          </a:bodyPr>
          <a:lstStyle/>
          <a:p>
            <a:pPr algn="l"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Paul Cézanne, </a:t>
            </a:r>
            <a:r>
              <a:rPr i="1"/>
              <a:t>La mer a l'Estaque</a:t>
            </a:r>
            <a:r>
              <a:t>, 1879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Vincent van Gogh"/>
          <p:cNvSpPr txBox="1"/>
          <p:nvPr>
            <p:ph type="title"/>
          </p:nvPr>
        </p:nvSpPr>
        <p:spPr>
          <a:xfrm>
            <a:off x="1206500" y="312686"/>
            <a:ext cx="21971000" cy="819098"/>
          </a:xfrm>
          <a:prstGeom prst="rect">
            <a:avLst/>
          </a:prstGeom>
        </p:spPr>
        <p:txBody>
          <a:bodyPr/>
          <a:lstStyle>
            <a:lvl1pPr>
              <a:defRPr spc="-100" sz="4500"/>
            </a:lvl1pPr>
          </a:lstStyle>
          <a:p>
            <a:pPr/>
            <a:r>
              <a:t>Vincent van Gogh</a:t>
            </a:r>
          </a:p>
        </p:txBody>
      </p:sp>
      <p:sp>
        <p:nvSpPr>
          <p:cNvPr id="174" name="Vincent Van Gogh, The Potato Eaters, 1885"/>
          <p:cNvSpPr txBox="1"/>
          <p:nvPr/>
        </p:nvSpPr>
        <p:spPr>
          <a:xfrm>
            <a:off x="3502700" y="10466196"/>
            <a:ext cx="600882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Vincent Van Gogh, The Potato Eaters, 1885</a:t>
            </a:r>
          </a:p>
        </p:txBody>
      </p:sp>
      <p:pic>
        <p:nvPicPr>
          <p:cNvPr id="17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556" y="1221798"/>
            <a:ext cx="12033120" cy="8548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44813" y="1184839"/>
            <a:ext cx="10826635" cy="8548531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Vincent Van Gogh, The Night Cafe, 1888"/>
          <p:cNvSpPr txBox="1"/>
          <p:nvPr/>
        </p:nvSpPr>
        <p:spPr>
          <a:xfrm>
            <a:off x="15954122" y="10466196"/>
            <a:ext cx="5608016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Vincent Van Gogh, The Night Cafe, 1888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Vincent van Gogh, Trees in the Garden in Front of the Entrance to Saint-Paul Hospital 1889"/>
          <p:cNvSpPr txBox="1"/>
          <p:nvPr/>
        </p:nvSpPr>
        <p:spPr>
          <a:xfrm>
            <a:off x="185040" y="12555759"/>
            <a:ext cx="10851031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Vincent van Gogh, Trees in the Garden in Front of the Entrance to Saint-Paul Hospital 1889</a:t>
            </a:r>
          </a:p>
        </p:txBody>
      </p:sp>
      <p:pic>
        <p:nvPicPr>
          <p:cNvPr id="18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0427" y="330574"/>
            <a:ext cx="9620257" cy="11987742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Vincent van Gogh, The Olive Trees, 1889"/>
          <p:cNvSpPr txBox="1"/>
          <p:nvPr/>
        </p:nvSpPr>
        <p:spPr>
          <a:xfrm>
            <a:off x="14817622" y="12739909"/>
            <a:ext cx="563087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Vincent van Gogh, The Olive Trees, 1889</a:t>
            </a:r>
          </a:p>
        </p:txBody>
      </p:sp>
      <p:pic>
        <p:nvPicPr>
          <p:cNvPr id="18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80216" y="1360587"/>
            <a:ext cx="12705689" cy="101102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33805" y="1305025"/>
            <a:ext cx="13355515" cy="10633836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Paul Gaugin, The Painter of Sunflowers (Portrait of Vincent van Gogh), 1888"/>
          <p:cNvSpPr txBox="1"/>
          <p:nvPr/>
        </p:nvSpPr>
        <p:spPr>
          <a:xfrm>
            <a:off x="12075097" y="12954359"/>
            <a:ext cx="1047292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Paul Gaugin, The Painter of Sunflowers (Portrait of Vincent van Gogh), 1888 </a:t>
            </a:r>
          </a:p>
        </p:txBody>
      </p:sp>
      <p:pic>
        <p:nvPicPr>
          <p:cNvPr id="18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2146" y="457200"/>
            <a:ext cx="9785310" cy="12329487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Vincent van Gogh, Portrait of Père (Julien François) Tanguy , 1887"/>
          <p:cNvSpPr txBox="1"/>
          <p:nvPr/>
        </p:nvSpPr>
        <p:spPr>
          <a:xfrm>
            <a:off x="845298" y="12954359"/>
            <a:ext cx="911900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Vincent van Gogh, Portrait of Père (Julien François) Tanguy , 1887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loisonnism, Synthetism and the Nabis"/>
          <p:cNvSpPr txBox="1"/>
          <p:nvPr>
            <p:ph type="title"/>
          </p:nvPr>
        </p:nvSpPr>
        <p:spPr>
          <a:xfrm>
            <a:off x="258627" y="146809"/>
            <a:ext cx="7064934" cy="852313"/>
          </a:xfrm>
          <a:prstGeom prst="rect">
            <a:avLst/>
          </a:prstGeom>
        </p:spPr>
        <p:txBody>
          <a:bodyPr/>
          <a:lstStyle>
            <a:lvl1pPr defTabSz="1633686">
              <a:defRPr spc="-100" sz="3000"/>
            </a:lvl1pPr>
          </a:lstStyle>
          <a:p>
            <a:pPr/>
            <a:r>
              <a:t>Cloisonnism, Synthetism and the Nabis</a:t>
            </a:r>
          </a:p>
        </p:txBody>
      </p:sp>
      <p:sp>
        <p:nvSpPr>
          <p:cNvPr id="190" name="Émile Bernard, Self-portrait with portrait of Paul Gauguin,1888"/>
          <p:cNvSpPr txBox="1"/>
          <p:nvPr/>
        </p:nvSpPr>
        <p:spPr>
          <a:xfrm>
            <a:off x="439021" y="5206913"/>
            <a:ext cx="9355640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Émile Bernard, Self-portrait with portrait of Paul Gauguin,1888</a:t>
            </a:r>
          </a:p>
        </p:txBody>
      </p:sp>
      <p:pic>
        <p:nvPicPr>
          <p:cNvPr id="19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6387" y="791340"/>
            <a:ext cx="5220908" cy="4371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889795" y="804659"/>
            <a:ext cx="5420019" cy="43444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598127" y="6091770"/>
            <a:ext cx="8547101" cy="6807201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Paul Gauguin, Self-Portrait with Portrait of Emile Bernard (Les misérables),1888"/>
          <p:cNvSpPr txBox="1"/>
          <p:nvPr/>
        </p:nvSpPr>
        <p:spPr>
          <a:xfrm>
            <a:off x="12709744" y="5206913"/>
            <a:ext cx="1088471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Paul Gauguin, Self-Portrait with Portrait of Emile Bernard (Les misérables),1888</a:t>
            </a:r>
          </a:p>
        </p:txBody>
      </p:sp>
      <p:pic>
        <p:nvPicPr>
          <p:cNvPr id="19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927976" y="6162271"/>
            <a:ext cx="8448249" cy="6666199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Paul Gaugin, ision after the Sermon (Jacob Wrestling with the Angel), 1888"/>
          <p:cNvSpPr txBox="1"/>
          <p:nvPr/>
        </p:nvSpPr>
        <p:spPr>
          <a:xfrm>
            <a:off x="13030851" y="12930664"/>
            <a:ext cx="10242500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Paul Gaugin, ision after the Sermon (Jacob Wrestling with the Angel), 1888</a:t>
            </a:r>
          </a:p>
        </p:txBody>
      </p:sp>
      <p:sp>
        <p:nvSpPr>
          <p:cNvPr id="197" name="Émile Bernard, Breton Women in a Green Pasture, Bernard, 1888"/>
          <p:cNvSpPr txBox="1"/>
          <p:nvPr/>
        </p:nvSpPr>
        <p:spPr>
          <a:xfrm>
            <a:off x="2402394" y="13143935"/>
            <a:ext cx="893856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Émile Bernard, Breton Women in a Green Pasture, Bernard, 1888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aul Gaugin, The Yellow Christ, 1889"/>
          <p:cNvSpPr txBox="1"/>
          <p:nvPr/>
        </p:nvSpPr>
        <p:spPr>
          <a:xfrm>
            <a:off x="9577578" y="13049147"/>
            <a:ext cx="522884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Paul Gaugin, The Yellow Christ, 1889 </a:t>
            </a:r>
          </a:p>
        </p:txBody>
      </p:sp>
      <p:pic>
        <p:nvPicPr>
          <p:cNvPr id="20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2001" y="616774"/>
            <a:ext cx="9787196" cy="12482451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Cloisonnism"/>
          <p:cNvSpPr txBox="1"/>
          <p:nvPr/>
        </p:nvSpPr>
        <p:spPr>
          <a:xfrm>
            <a:off x="500580" y="335511"/>
            <a:ext cx="2908809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/>
            <a:r>
              <a:t>Cloisonnism</a:t>
            </a:r>
          </a:p>
        </p:txBody>
      </p:sp>
      <p:sp>
        <p:nvSpPr>
          <p:cNvPr id="202" name="Cloisonné"/>
          <p:cNvSpPr txBox="1"/>
          <p:nvPr/>
        </p:nvSpPr>
        <p:spPr>
          <a:xfrm>
            <a:off x="1217674" y="1434856"/>
            <a:ext cx="1474623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Cloisonné</a:t>
            </a:r>
          </a:p>
        </p:txBody>
      </p:sp>
      <p:pic>
        <p:nvPicPr>
          <p:cNvPr id="203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12737" t="1304" r="30049" b="54881"/>
          <a:stretch>
            <a:fillRect/>
          </a:stretch>
        </p:blipFill>
        <p:spPr>
          <a:xfrm>
            <a:off x="1150561" y="2298587"/>
            <a:ext cx="6226287" cy="600475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St. George slaying the dragon, 12th century cloisonné enamel on gold"/>
          <p:cNvSpPr txBox="1"/>
          <p:nvPr/>
        </p:nvSpPr>
        <p:spPr>
          <a:xfrm>
            <a:off x="1168019" y="8414556"/>
            <a:ext cx="6191262" cy="312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pPr/>
            <a:r>
              <a:t>St. George slaying the dragon, 12th century cloisonné enamel on gold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aul Serusier,  The Talisman, 1888"/>
          <p:cNvSpPr txBox="1"/>
          <p:nvPr/>
        </p:nvSpPr>
        <p:spPr>
          <a:xfrm>
            <a:off x="9078452" y="12527818"/>
            <a:ext cx="4851503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Paul Serusier,  The Talisman, 1888 </a:t>
            </a:r>
          </a:p>
        </p:txBody>
      </p:sp>
      <p:pic>
        <p:nvPicPr>
          <p:cNvPr id="20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31211" y="391235"/>
            <a:ext cx="9145987" cy="11748691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Synthetism"/>
          <p:cNvSpPr txBox="1"/>
          <p:nvPr/>
        </p:nvSpPr>
        <p:spPr>
          <a:xfrm>
            <a:off x="353535" y="466151"/>
            <a:ext cx="163891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Synthetism</a:t>
            </a:r>
          </a:p>
        </p:txBody>
      </p:sp>
      <p:sp>
        <p:nvSpPr>
          <p:cNvPr id="209" name="“It is well to remember that a picture before being a battle horse, a nude woman, or some anecdote, is essentially a flat surface covered with colors assembled in a certain order.”…"/>
          <p:cNvSpPr txBox="1"/>
          <p:nvPr/>
        </p:nvSpPr>
        <p:spPr>
          <a:xfrm>
            <a:off x="278935" y="1088784"/>
            <a:ext cx="6532258" cy="1934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rgbClr val="FFFFFF"/>
                </a:solidFill>
              </a:defRPr>
            </a:pPr>
            <a:r>
              <a:t>“It is well to remember that a picture before being a battle horse, a nude woman, or some anecdote, is essentially a flat surface covered with colors assembled in a certain order.” </a:t>
            </a:r>
          </a:p>
          <a:p>
            <a:pPr lvl="7" indent="3200400" algn="l">
              <a:defRPr>
                <a:solidFill>
                  <a:srgbClr val="FFFFFF"/>
                </a:solidFill>
              </a:defRPr>
            </a:pPr>
            <a:r>
              <a:t>-Maurice Denis (1890)</a:t>
            </a:r>
          </a:p>
        </p:txBody>
      </p:sp>
      <p:sp>
        <p:nvSpPr>
          <p:cNvPr id="210" name="Features:…"/>
          <p:cNvSpPr txBox="1"/>
          <p:nvPr/>
        </p:nvSpPr>
        <p:spPr>
          <a:xfrm>
            <a:off x="278935" y="4601667"/>
            <a:ext cx="6532258" cy="4512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rgbClr val="FFFFFF"/>
                </a:solidFill>
              </a:defRPr>
            </a:pPr>
            <a:r>
              <a:t>Features: 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Abandons of faithful representation 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Reflects memory of the subject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Attends to the emotional and psychological state of mark making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Application pure color to the canvas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Elimination of techniques of perspective and modeling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Emulates  Cloisonné: flat forms separated by dark contours,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Priviledges geometrical compositions 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Reduction of unnecessary detail/decoration</a:t>
            </a:r>
          </a:p>
        </p:txBody>
      </p:sp>
      <p:pic>
        <p:nvPicPr>
          <p:cNvPr id="21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684671" y="391235"/>
            <a:ext cx="7068542" cy="11748691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The Chestnuts a design for a stained-glass window for Louis Tiffany, 1894-95"/>
          <p:cNvSpPr txBox="1"/>
          <p:nvPr/>
        </p:nvSpPr>
        <p:spPr>
          <a:xfrm>
            <a:off x="16352005" y="12343668"/>
            <a:ext cx="7733873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i="1">
                <a:solidFill>
                  <a:srgbClr val="FFFFFF"/>
                </a:solidFill>
              </a:defRPr>
            </a:pPr>
            <a:r>
              <a:t>The Chestnuts</a:t>
            </a:r>
            <a:r>
              <a:rPr i="0"/>
              <a:t> a design for a stained-glass window for Louis Tiffany, 1894-95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0" grpId="1"/>
      <p:bldP build="whole" bldLvl="1" animBg="1" rev="0" advAuto="0" spid="206" grpId="3"/>
      <p:bldP build="whole" bldLvl="1" animBg="1" rev="0" advAuto="0" spid="211" grpId="4"/>
      <p:bldP build="whole" bldLvl="1" animBg="1" rev="0" advAuto="0" spid="207" grpId="2"/>
      <p:bldP build="whole" bldLvl="1" animBg="1" rev="0" advAuto="0" spid="212" grpId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Édouard Vuillard, Large Interior with Six Persons, 1897"/>
          <p:cNvSpPr txBox="1"/>
          <p:nvPr/>
        </p:nvSpPr>
        <p:spPr>
          <a:xfrm>
            <a:off x="8435948" y="12124973"/>
            <a:ext cx="751210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Édouard Vuillard, Large Interior with Six Persons, 1897</a:t>
            </a:r>
          </a:p>
        </p:txBody>
      </p:sp>
      <p:pic>
        <p:nvPicPr>
          <p:cNvPr id="21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31999" y="1480308"/>
            <a:ext cx="20320002" cy="9144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