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57" name="Shape 157"/>
          <p:cNvSpPr/>
          <p:nvPr>
            <p:ph type="sldImg"/>
          </p:nvPr>
        </p:nvSpPr>
        <p:spPr>
          <a:xfrm>
            <a:off x="1143000" y="685800"/>
            <a:ext cx="4572000" cy="3429000"/>
          </a:xfrm>
          <a:prstGeom prst="rect">
            <a:avLst/>
          </a:prstGeom>
        </p:spPr>
        <p:txBody>
          <a:bodyPr/>
          <a:lstStyle/>
          <a:p>
            <a:pPr/>
          </a:p>
        </p:txBody>
      </p:sp>
      <p:sp>
        <p:nvSpPr>
          <p:cNvPr id="158" name="Shape 15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7" name="Body Level One…"/>
          <p:cNvSpPr txBox="1"/>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1"/>
          </a:xfrm>
          <a:prstGeom prst="rect">
            <a:avLst/>
          </a:prstGeom>
        </p:spPr>
        <p:txBody>
          <a:bodyPr lIns="91439" tIns="45719" rIns="91439" bIns="45719">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sp>
        <p:nvSpPr>
          <p:cNvPr id="149" name="Title Text"/>
          <p:cNvSpPr txBox="1"/>
          <p:nvPr>
            <p:ph type="title"/>
          </p:nvPr>
        </p:nvSpPr>
        <p:spPr>
          <a:xfrm>
            <a:off x="1676400" y="730250"/>
            <a:ext cx="21031200" cy="2651126"/>
          </a:xfrm>
          <a:prstGeom prst="rect">
            <a:avLst/>
          </a:prstGeom>
        </p:spPr>
        <p:txBody>
          <a:bodyPr lIns="91439" tIns="91439" rIns="91439" bIns="91439" anchor="ctr"/>
          <a:lstStyle>
            <a:lvl1pPr defTabSz="1828800">
              <a:lnSpc>
                <a:spcPct val="90000"/>
              </a:lnSpc>
              <a:defRPr b="0" spc="0" sz="8800">
                <a:solidFill>
                  <a:srgbClr val="000000"/>
                </a:solidFill>
                <a:latin typeface="Calibri Light"/>
                <a:ea typeface="Calibri Light"/>
                <a:cs typeface="Calibri Light"/>
                <a:sym typeface="Calibri Light"/>
              </a:defRPr>
            </a:lvl1pPr>
          </a:lstStyle>
          <a:p>
            <a:pPr/>
            <a:r>
              <a:t>Title Text</a:t>
            </a:r>
          </a:p>
        </p:txBody>
      </p:sp>
      <p:sp>
        <p:nvSpPr>
          <p:cNvPr id="150" name="Body Level One…"/>
          <p:cNvSpPr txBox="1"/>
          <p:nvPr>
            <p:ph type="body" idx="1"/>
          </p:nvPr>
        </p:nvSpPr>
        <p:spPr>
          <a:xfrm>
            <a:off x="1676400" y="3651250"/>
            <a:ext cx="21031200" cy="8702676"/>
          </a:xfrm>
          <a:prstGeom prst="rect">
            <a:avLst/>
          </a:prstGeom>
        </p:spPr>
        <p:txBody>
          <a:bodyPr lIns="91439" tIns="91439" rIns="91439" bIns="91439"/>
          <a:lstStyle>
            <a:lvl1pPr marL="457200" indent="-457200" defTabSz="1828800">
              <a:spcBef>
                <a:spcPts val="2000"/>
              </a:spcBef>
              <a:buSzPct val="100000"/>
              <a:buFont typeface="Arial"/>
              <a:defRPr sz="5600">
                <a:solidFill>
                  <a:srgbClr val="000000"/>
                </a:solidFill>
                <a:latin typeface="Calibri"/>
                <a:ea typeface="Calibri"/>
                <a:cs typeface="Calibri"/>
                <a:sym typeface="Calibri"/>
              </a:defRPr>
            </a:lvl1pPr>
            <a:lvl2pPr marL="990600" indent="-533400" defTabSz="1828800">
              <a:spcBef>
                <a:spcPts val="2000"/>
              </a:spcBef>
              <a:buSzPct val="100000"/>
              <a:buFont typeface="Arial"/>
              <a:defRPr sz="5600">
                <a:solidFill>
                  <a:srgbClr val="000000"/>
                </a:solidFill>
                <a:latin typeface="Calibri"/>
                <a:ea typeface="Calibri"/>
                <a:cs typeface="Calibri"/>
                <a:sym typeface="Calibri"/>
              </a:defRPr>
            </a:lvl2pPr>
            <a:lvl3pPr marL="1554479" indent="-640079" defTabSz="1828800">
              <a:spcBef>
                <a:spcPts val="2000"/>
              </a:spcBef>
              <a:buSzPct val="100000"/>
              <a:buFont typeface="Arial"/>
              <a:defRPr sz="5600">
                <a:solidFill>
                  <a:srgbClr val="000000"/>
                </a:solidFill>
                <a:latin typeface="Calibri"/>
                <a:ea typeface="Calibri"/>
                <a:cs typeface="Calibri"/>
                <a:sym typeface="Calibri"/>
              </a:defRPr>
            </a:lvl3pPr>
            <a:lvl4pPr marL="2082800" indent="-711200" defTabSz="1828800">
              <a:spcBef>
                <a:spcPts val="2000"/>
              </a:spcBef>
              <a:buSzPct val="100000"/>
              <a:buFont typeface="Arial"/>
              <a:defRPr sz="5600">
                <a:solidFill>
                  <a:srgbClr val="000000"/>
                </a:solidFill>
                <a:latin typeface="Calibri"/>
                <a:ea typeface="Calibri"/>
                <a:cs typeface="Calibri"/>
                <a:sym typeface="Calibri"/>
              </a:defRPr>
            </a:lvl4pPr>
            <a:lvl5pPr marL="2540000" indent="-711200" defTabSz="1828800">
              <a:spcBef>
                <a:spcPts val="2000"/>
              </a:spcBef>
              <a:buSzPct val="100000"/>
              <a:buFont typeface="Arial"/>
              <a:defRPr sz="5600">
                <a:solidFill>
                  <a:srgbClr val="000000"/>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 </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6" cy="11209889"/>
          </a:xfrm>
          <a:prstGeom prst="rect">
            <a:avLst/>
          </a:prstGeom>
        </p:spPr>
        <p:txBody>
          <a:bodyPr lIns="91439" tIns="45719" rIns="91439" bIns="45719">
            <a:noAutofit/>
          </a:bodyPr>
          <a:lstStyle/>
          <a:p>
            <a:pP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2"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63" name="824910546_2681x1332.jpg"/>
          <p:cNvSpPr/>
          <p:nvPr>
            <p:ph type="pic" idx="22"/>
          </p:nvPr>
        </p:nvSpPr>
        <p:spPr>
          <a:xfrm>
            <a:off x="6380200" y="1263848"/>
            <a:ext cx="22529801" cy="11193471"/>
          </a:xfrm>
          <a:prstGeom prst="rect">
            <a:avLst/>
          </a:prstGeom>
        </p:spPr>
        <p:txBody>
          <a:bodyPr lIns="91439" tIns="45719" rIns="91439" bIns="45719">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1.png"/><Relationship Id="rId3" Type="http://schemas.openxmlformats.org/officeDocument/2006/relationships/image" Target="../media/image3.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tif"/><Relationship Id="rId3" Type="http://schemas.openxmlformats.org/officeDocument/2006/relationships/image" Target="../media/image5.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 Id="rId3" Type="http://schemas.openxmlformats.org/officeDocument/2006/relationships/image" Target="../media/image1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7.png"/><Relationship Id="rId3" Type="http://schemas.openxmlformats.org/officeDocument/2006/relationships/image" Target="../media/image1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png"/><Relationship Id="rId3" Type="http://schemas.openxmlformats.org/officeDocument/2006/relationships/image" Target="../media/image6.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0.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1.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png"/><Relationship Id="rId3"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png"/><Relationship Id="rId3"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8.png"/><Relationship Id="rId3" Type="http://schemas.openxmlformats.org/officeDocument/2006/relationships/image" Target="../media/image9.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png"/><Relationship Id="rId3" Type="http://schemas.openxmlformats.org/officeDocument/2006/relationships/image" Target="../media/image2.tif"/><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Author and Date"/>
          <p:cNvSpPr txBox="1"/>
          <p:nvPr>
            <p:ph type="body" idx="21"/>
          </p:nvPr>
        </p:nvSpPr>
        <p:spPr>
          <a:prstGeom prst="rect">
            <a:avLst/>
          </a:prstGeom>
        </p:spPr>
        <p:txBody>
          <a:bodyPr/>
          <a:lstStyle/>
          <a:p>
            <a:pPr/>
          </a:p>
        </p:txBody>
      </p:sp>
      <p:sp>
        <p:nvSpPr>
          <p:cNvPr id="161" name="Experiments in Color"/>
          <p:cNvSpPr txBox="1"/>
          <p:nvPr>
            <p:ph type="ctrTitle"/>
          </p:nvPr>
        </p:nvSpPr>
        <p:spPr>
          <a:prstGeom prst="rect">
            <a:avLst/>
          </a:prstGeom>
        </p:spPr>
        <p:txBody>
          <a:bodyPr/>
          <a:lstStyle/>
          <a:p>
            <a:pPr/>
            <a:r>
              <a:t>Experiments in Color</a:t>
            </a:r>
          </a:p>
        </p:txBody>
      </p:sp>
      <p:sp>
        <p:nvSpPr>
          <p:cNvPr id="162" name="German Expressionism"/>
          <p:cNvSpPr txBox="1"/>
          <p:nvPr>
            <p:ph type="subTitle" sz="quarter" idx="1"/>
          </p:nvPr>
        </p:nvSpPr>
        <p:spPr>
          <a:prstGeom prst="rect">
            <a:avLst/>
          </a:prstGeom>
        </p:spPr>
        <p:txBody>
          <a:bodyPr/>
          <a:lstStyle/>
          <a:p>
            <a:pPr/>
            <a:r>
              <a:t>German Expressionism</a:t>
            </a:r>
          </a:p>
        </p:txBody>
      </p:sp>
      <p:sp>
        <p:nvSpPr>
          <p:cNvPr id="163" name="““If this is not an age of decay and declining vitality, it is at least one of headlong and arbitrary experimentation:— and it is probable that a superabundance of bungled experiments should create an overall impression as of decay— and perhaps even deca"/>
          <p:cNvSpPr txBox="1"/>
          <p:nvPr/>
        </p:nvSpPr>
        <p:spPr>
          <a:xfrm>
            <a:off x="629964" y="8721873"/>
            <a:ext cx="23124072" cy="2566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300"/>
            </a:pPr>
            <a:r>
              <a:t>““If this is not an age of decay and declining vitality, it is at least one of headlong and arbitrary experimentation:— and it is probable that a superabundance of bungled experiments should create an overall impression as of decay— and perhaps even decay itself.”</a:t>
            </a:r>
          </a:p>
          <a:p>
            <a:pPr>
              <a:defRPr sz="3300"/>
            </a:pPr>
          </a:p>
          <a:p>
            <a:pPr>
              <a:defRPr sz="3300"/>
            </a:pPr>
            <a:r>
              <a:t>—Friedrich Nietzsche, The Will to Power, 1901</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Rectangle 1"/>
          <p:cNvSpPr txBox="1"/>
          <p:nvPr/>
        </p:nvSpPr>
        <p:spPr>
          <a:xfrm>
            <a:off x="12462936" y="12090248"/>
            <a:ext cx="11921064" cy="117222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latin typeface="Times New Roman"/>
                <a:ea typeface="Times New Roman"/>
                <a:cs typeface="Times New Roman"/>
                <a:sym typeface="Times New Roman"/>
              </a:defRPr>
            </a:pPr>
            <a:r>
              <a:t>Paula Modersohn- Becker, </a:t>
            </a:r>
            <a:r>
              <a:rPr i="1"/>
              <a:t>Self-Portrait on Her Sixth Wedding Anniversary</a:t>
            </a:r>
            <a:r>
              <a:t>, 1906</a:t>
            </a:r>
          </a:p>
        </p:txBody>
      </p:sp>
      <p:pic>
        <p:nvPicPr>
          <p:cNvPr id="206" name="Picture 2" descr="Picture 2"/>
          <p:cNvPicPr>
            <a:picLocks noChangeAspect="1"/>
          </p:cNvPicPr>
          <p:nvPr/>
        </p:nvPicPr>
        <p:blipFill>
          <a:blip r:embed="rId2">
            <a:extLst/>
          </a:blip>
          <a:stretch>
            <a:fillRect/>
          </a:stretch>
        </p:blipFill>
        <p:spPr>
          <a:xfrm>
            <a:off x="14421256" y="214846"/>
            <a:ext cx="8004425" cy="11413068"/>
          </a:xfrm>
          <a:prstGeom prst="rect">
            <a:avLst/>
          </a:prstGeom>
          <a:ln w="12700">
            <a:miter lim="400000"/>
          </a:ln>
        </p:spPr>
      </p:pic>
      <p:pic>
        <p:nvPicPr>
          <p:cNvPr id="207" name="Image" descr="Image"/>
          <p:cNvPicPr>
            <a:picLocks noChangeAspect="1"/>
          </p:cNvPicPr>
          <p:nvPr/>
        </p:nvPicPr>
        <p:blipFill>
          <a:blip r:embed="rId3">
            <a:extLst/>
          </a:blip>
          <a:stretch>
            <a:fillRect/>
          </a:stretch>
        </p:blipFill>
        <p:spPr>
          <a:xfrm>
            <a:off x="1698329" y="189574"/>
            <a:ext cx="8866118" cy="11463612"/>
          </a:xfrm>
          <a:prstGeom prst="rect">
            <a:avLst/>
          </a:prstGeom>
          <a:ln w="12700">
            <a:miter lim="400000"/>
          </a:ln>
        </p:spPr>
      </p:pic>
      <p:sp>
        <p:nvSpPr>
          <p:cNvPr id="208" name="Paul Gaugin,  Two Tahitian Women,1899"/>
          <p:cNvSpPr txBox="1"/>
          <p:nvPr/>
        </p:nvSpPr>
        <p:spPr>
          <a:xfrm>
            <a:off x="1520271" y="12327869"/>
            <a:ext cx="9222233"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vl1pPr>
          </a:lstStyle>
          <a:p>
            <a:pPr/>
            <a:r>
              <a:t>Paul Gaugin,  Two Tahitian Women,1899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1"/>
      <p:bldP build="whole" bldLvl="1" animBg="1" rev="0" advAuto="0" spid="205"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Gerrman Expressionism"/>
          <p:cNvSpPr txBox="1"/>
          <p:nvPr/>
        </p:nvSpPr>
        <p:spPr>
          <a:xfrm>
            <a:off x="292833" y="305697"/>
            <a:ext cx="3371698"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Gerrman Expressionism</a:t>
            </a:r>
          </a:p>
        </p:txBody>
      </p:sp>
      <p:sp>
        <p:nvSpPr>
          <p:cNvPr id="211" name="Die Brucke: “we want to achieve freedom of life and action against the well established older forces.”…"/>
          <p:cNvSpPr txBox="1"/>
          <p:nvPr/>
        </p:nvSpPr>
        <p:spPr>
          <a:xfrm>
            <a:off x="338925" y="910391"/>
            <a:ext cx="9373274" cy="48809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Die Brucke: “we want to achieve freedom of life and action against the well established older forces.”</a:t>
            </a:r>
          </a:p>
          <a:p>
            <a:pPr/>
            <a:r>
              <a:t>——1906 Manifesto. (Dresden)</a:t>
            </a:r>
          </a:p>
          <a:p>
            <a:pPr algn="l"/>
            <a:r>
              <a:t>Synthesis of elements of old German art, African and South Pacific tribal art with post-impressionism and fauvism to produce new anti naturalistic work expressing emotional, psychic experience</a:t>
            </a:r>
          </a:p>
          <a:p>
            <a:pPr algn="l"/>
          </a:p>
          <a:p>
            <a:pPr algn="l"/>
            <a:r>
              <a:t>More direct relationship with nature. </a:t>
            </a:r>
          </a:p>
          <a:p>
            <a:pPr algn="l"/>
          </a:p>
          <a:p>
            <a:pPr algn="l"/>
            <a:r>
              <a:t>Emphasis on print media</a:t>
            </a:r>
          </a:p>
          <a:p>
            <a:pPr algn="l"/>
          </a:p>
          <a:p>
            <a:pPr/>
          </a:p>
        </p:txBody>
      </p:sp>
      <p:sp>
        <p:nvSpPr>
          <p:cNvPr id="212" name="Die Blaue Reiter…"/>
          <p:cNvSpPr txBox="1"/>
          <p:nvPr/>
        </p:nvSpPr>
        <p:spPr>
          <a:xfrm>
            <a:off x="12435543" y="609757"/>
            <a:ext cx="11865320" cy="37760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Die Blaue Reiter</a:t>
            </a:r>
          </a:p>
          <a:p>
            <a:pPr/>
          </a:p>
          <a:p>
            <a:pPr algn="l"/>
            <a:r>
              <a:t>The turning back to nature</a:t>
            </a:r>
          </a:p>
          <a:p>
            <a:pPr algn="l"/>
          </a:p>
          <a:p>
            <a:pPr algn="l"/>
            <a:r>
              <a:t>Abstracted forms and prismatic colors</a:t>
            </a:r>
          </a:p>
          <a:p>
            <a:pPr algn="l"/>
          </a:p>
          <a:p>
            <a:pPr algn="l"/>
            <a:r>
              <a:t>Belief in the mystical spiritual potential of color against the corruption and materialism of modernity</a:t>
            </a:r>
          </a:p>
          <a:p>
            <a:pPr algn="l"/>
          </a:p>
          <a:p>
            <a:pPr algn="l"/>
            <a:r>
              <a:t>Emphasis on flattened perspective and reductive forms drawn from woodcut </a:t>
            </a:r>
          </a:p>
        </p:txBody>
      </p:sp>
      <p:pic>
        <p:nvPicPr>
          <p:cNvPr id="213" name="Image" descr="Image"/>
          <p:cNvPicPr>
            <a:picLocks noChangeAspect="1"/>
          </p:cNvPicPr>
          <p:nvPr/>
        </p:nvPicPr>
        <p:blipFill>
          <a:blip r:embed="rId2">
            <a:extLst/>
          </a:blip>
          <a:stretch>
            <a:fillRect/>
          </a:stretch>
        </p:blipFill>
        <p:spPr>
          <a:xfrm>
            <a:off x="14369351" y="4749513"/>
            <a:ext cx="7997704" cy="7679613"/>
          </a:xfrm>
          <a:prstGeom prst="rect">
            <a:avLst/>
          </a:prstGeom>
          <a:ln w="12700">
            <a:miter lim="400000"/>
          </a:ln>
        </p:spPr>
      </p:pic>
      <p:sp>
        <p:nvSpPr>
          <p:cNvPr id="214" name="Wassily Kandinsky, 1903, The Blue Rider (Der Blaue Reiter)"/>
          <p:cNvSpPr txBox="1"/>
          <p:nvPr/>
        </p:nvSpPr>
        <p:spPr>
          <a:xfrm>
            <a:off x="14314058" y="12835876"/>
            <a:ext cx="8108290"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Wassily Kandinsky, 1903, </a:t>
            </a:r>
            <a:r>
              <a:rPr i="1"/>
              <a:t>The Blue Rider</a:t>
            </a:r>
            <a:r>
              <a:t> (</a:t>
            </a:r>
            <a:r>
              <a:rPr i="1"/>
              <a:t>Der Blaue Reiter</a:t>
            </a:r>
            <a:r>
              <a:t>)</a:t>
            </a:r>
          </a:p>
        </p:txBody>
      </p:sp>
      <p:pic>
        <p:nvPicPr>
          <p:cNvPr id="215" name="Image" descr="Image"/>
          <p:cNvPicPr>
            <a:picLocks noChangeAspect="1"/>
          </p:cNvPicPr>
          <p:nvPr/>
        </p:nvPicPr>
        <p:blipFill>
          <a:blip r:embed="rId3">
            <a:extLst/>
          </a:blip>
          <a:stretch>
            <a:fillRect/>
          </a:stretch>
        </p:blipFill>
        <p:spPr>
          <a:xfrm>
            <a:off x="472691" y="4734505"/>
            <a:ext cx="10698070" cy="8041383"/>
          </a:xfrm>
          <a:prstGeom prst="rect">
            <a:avLst/>
          </a:prstGeom>
          <a:ln w="12700">
            <a:miter lim="400000"/>
          </a:ln>
        </p:spPr>
      </p:pic>
      <p:sp>
        <p:nvSpPr>
          <p:cNvPr id="216" name="Ernst Ludwig Kirchner, Bathers at Moritzburg, 1909–26"/>
          <p:cNvSpPr txBox="1"/>
          <p:nvPr/>
        </p:nvSpPr>
        <p:spPr>
          <a:xfrm>
            <a:off x="1626130" y="12835876"/>
            <a:ext cx="7529781"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Ernst Ludwig Kirchner, </a:t>
            </a:r>
            <a:r>
              <a:rPr i="1"/>
              <a:t>Bathers at Moritzburg, 1</a:t>
            </a:r>
            <a:r>
              <a:t>909–26</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Rectangle 1"/>
          <p:cNvSpPr txBox="1"/>
          <p:nvPr/>
        </p:nvSpPr>
        <p:spPr>
          <a:xfrm>
            <a:off x="13614516" y="12900254"/>
            <a:ext cx="11487071"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latin typeface="Times New Roman"/>
                <a:ea typeface="Times New Roman"/>
                <a:cs typeface="Times New Roman"/>
                <a:sym typeface="Times New Roman"/>
              </a:defRPr>
            </a:pPr>
            <a:r>
              <a:t>Ernst Ludwig Kirchner, </a:t>
            </a:r>
            <a:r>
              <a:rPr i="1"/>
              <a:t>Street, Dresden, </a:t>
            </a:r>
            <a:r>
              <a:t>1908</a:t>
            </a:r>
          </a:p>
        </p:txBody>
      </p:sp>
      <p:pic>
        <p:nvPicPr>
          <p:cNvPr id="219" name="Picture 2" descr="Picture 2"/>
          <p:cNvPicPr>
            <a:picLocks noChangeAspect="1"/>
          </p:cNvPicPr>
          <p:nvPr/>
        </p:nvPicPr>
        <p:blipFill>
          <a:blip r:embed="rId2">
            <a:extLst/>
          </a:blip>
          <a:stretch>
            <a:fillRect/>
          </a:stretch>
        </p:blipFill>
        <p:spPr>
          <a:xfrm>
            <a:off x="12582092" y="4213813"/>
            <a:ext cx="11608781" cy="8728783"/>
          </a:xfrm>
          <a:prstGeom prst="rect">
            <a:avLst/>
          </a:prstGeom>
          <a:ln w="12700">
            <a:miter lim="400000"/>
          </a:ln>
        </p:spPr>
      </p:pic>
      <p:pic>
        <p:nvPicPr>
          <p:cNvPr id="220" name="Picture 3" descr="Picture 3"/>
          <p:cNvPicPr>
            <a:picLocks noChangeAspect="1"/>
          </p:cNvPicPr>
          <p:nvPr/>
        </p:nvPicPr>
        <p:blipFill>
          <a:blip r:embed="rId3">
            <a:extLst/>
          </a:blip>
          <a:stretch>
            <a:fillRect/>
          </a:stretch>
        </p:blipFill>
        <p:spPr>
          <a:xfrm>
            <a:off x="396991" y="4638035"/>
            <a:ext cx="11632284" cy="7880340"/>
          </a:xfrm>
          <a:prstGeom prst="rect">
            <a:avLst/>
          </a:prstGeom>
          <a:ln w="12700">
            <a:miter lim="400000"/>
          </a:ln>
        </p:spPr>
      </p:pic>
      <p:sp>
        <p:nvSpPr>
          <p:cNvPr id="221" name="Rectangle 4"/>
          <p:cNvSpPr txBox="1"/>
          <p:nvPr/>
        </p:nvSpPr>
        <p:spPr>
          <a:xfrm>
            <a:off x="134464" y="12912684"/>
            <a:ext cx="11799381" cy="5504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3900">
                <a:latin typeface="Times New Roman"/>
                <a:ea typeface="Times New Roman"/>
                <a:cs typeface="Times New Roman"/>
                <a:sym typeface="Times New Roman"/>
              </a:defRPr>
            </a:pPr>
            <a:r>
              <a:t>Edvard Munch, </a:t>
            </a:r>
            <a:r>
              <a:rPr i="1"/>
              <a:t>Spring Evening on Karl Johan Street, </a:t>
            </a:r>
            <a:r>
              <a:t>1892</a:t>
            </a:r>
          </a:p>
        </p:txBody>
      </p:sp>
      <p:sp>
        <p:nvSpPr>
          <p:cNvPr id="222" name="Nihilism"/>
          <p:cNvSpPr txBox="1"/>
          <p:nvPr/>
        </p:nvSpPr>
        <p:spPr>
          <a:xfrm>
            <a:off x="285069" y="171884"/>
            <a:ext cx="2638796" cy="12868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5400"/>
            </a:lvl1pPr>
          </a:lstStyle>
          <a:p>
            <a:pPr/>
            <a:r>
              <a:t>Nihilism</a:t>
            </a:r>
          </a:p>
        </p:txBody>
      </p:sp>
      <p:sp>
        <p:nvSpPr>
          <p:cNvPr id="223" name="“Leveling at its maximum is like the stillness of death, where one can hear one's own heartbeat, a stillness like death, into which nothing can penetrate, in which everything sinks, powerless. One person can head a rebellion, but one person cannot head t"/>
          <p:cNvSpPr txBox="1"/>
          <p:nvPr/>
        </p:nvSpPr>
        <p:spPr>
          <a:xfrm>
            <a:off x="137693" y="1631959"/>
            <a:ext cx="24108614" cy="24425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3300"/>
            </a:pPr>
            <a:r>
              <a:t>“Leveling at its maximum is like the stillness of death, where one can hear one's own heartbeat, a stillness like death, into which nothing can penetrate, in which everything sinks, powerless. One person can head a rebellion, but one person cannot head this leveling process, for that would make him a leader and he would avoid being leveled. Each individual can in his little circle participate in this leveling, but it is an abstract process, and </a:t>
            </a:r>
            <a:r>
              <a:rPr>
                <a:solidFill>
                  <a:schemeClr val="accent5"/>
                </a:solidFill>
              </a:rPr>
              <a:t>leveling is abstraction conquering individuality</a:t>
            </a:r>
            <a:r>
              <a:t>.” </a:t>
            </a:r>
          </a:p>
          <a:p>
            <a:pPr lvl="8" algn="l"/>
            <a:r>
              <a:t>—Soren Kierkegaard, The Present Age: On the Death of Rebellion, 1846</a:t>
            </a:r>
          </a:p>
        </p:txBody>
      </p:sp>
      <p:sp>
        <p:nvSpPr>
          <p:cNvPr id="224" name="“Levelling:” The suppression/erasure  of individuality under the conditions of Modernity (mass media, industrial production"/>
          <p:cNvSpPr txBox="1"/>
          <p:nvPr/>
        </p:nvSpPr>
        <p:spPr>
          <a:xfrm>
            <a:off x="177725" y="1016601"/>
            <a:ext cx="16701517"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“Levelling:” The suppression/erasure  of individuality under the conditions of Modernity (mass media, industrial production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4" grpId="1"/>
      <p:bldP build="whole" bldLvl="1" animBg="1" rev="0" advAuto="0" spid="223"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Picture 2" descr="Picture 2"/>
          <p:cNvPicPr>
            <a:picLocks noChangeAspect="1"/>
          </p:cNvPicPr>
          <p:nvPr/>
        </p:nvPicPr>
        <p:blipFill>
          <a:blip r:embed="rId2">
            <a:extLst/>
          </a:blip>
          <a:stretch>
            <a:fillRect/>
          </a:stretch>
        </p:blipFill>
        <p:spPr>
          <a:xfrm>
            <a:off x="12255755" y="3773258"/>
            <a:ext cx="11597278" cy="7887040"/>
          </a:xfrm>
          <a:prstGeom prst="rect">
            <a:avLst/>
          </a:prstGeom>
          <a:ln w="12700">
            <a:miter lim="400000"/>
          </a:ln>
        </p:spPr>
      </p:pic>
      <p:pic>
        <p:nvPicPr>
          <p:cNvPr id="227" name="Picture 3" descr="Picture 3"/>
          <p:cNvPicPr>
            <a:picLocks noChangeAspect="1"/>
          </p:cNvPicPr>
          <p:nvPr/>
        </p:nvPicPr>
        <p:blipFill>
          <a:blip r:embed="rId3">
            <a:extLst/>
          </a:blip>
          <a:stretch>
            <a:fillRect/>
          </a:stretch>
        </p:blipFill>
        <p:spPr>
          <a:xfrm>
            <a:off x="2607639" y="4045525"/>
            <a:ext cx="7036569" cy="7342506"/>
          </a:xfrm>
          <a:prstGeom prst="rect">
            <a:avLst/>
          </a:prstGeom>
          <a:ln w="12700">
            <a:miter lim="400000"/>
          </a:ln>
        </p:spPr>
      </p:pic>
      <p:sp>
        <p:nvSpPr>
          <p:cNvPr id="228" name="Rectangle 4"/>
          <p:cNvSpPr txBox="1"/>
          <p:nvPr/>
        </p:nvSpPr>
        <p:spPr>
          <a:xfrm>
            <a:off x="1527657" y="12636856"/>
            <a:ext cx="9196533"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latin typeface="Gill Sans"/>
                <a:ea typeface="Gill Sans"/>
                <a:cs typeface="Gill Sans"/>
                <a:sym typeface="Gill Sans"/>
              </a:defRPr>
            </a:pPr>
            <a:r>
              <a:t>Rembrandt, </a:t>
            </a:r>
            <a:r>
              <a:rPr i="1"/>
              <a:t>Supper at Emmaus, </a:t>
            </a:r>
            <a:r>
              <a:t>1648</a:t>
            </a:r>
          </a:p>
        </p:txBody>
      </p:sp>
      <p:sp>
        <p:nvSpPr>
          <p:cNvPr id="229" name="Rectangle 5"/>
          <p:cNvSpPr txBox="1"/>
          <p:nvPr/>
        </p:nvSpPr>
        <p:spPr>
          <a:xfrm>
            <a:off x="13512251" y="12582424"/>
            <a:ext cx="8068341" cy="693064"/>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4000">
                <a:latin typeface="Calibri"/>
                <a:ea typeface="Calibri"/>
                <a:cs typeface="Calibri"/>
                <a:sym typeface="Calibri"/>
              </a:defRPr>
            </a:lvl1pPr>
          </a:lstStyle>
          <a:p>
            <a:pPr/>
            <a:r>
              <a:t> Eric Heckel, Two Men at a Table, 1913</a:t>
            </a:r>
          </a:p>
        </p:txBody>
      </p:sp>
      <p:sp>
        <p:nvSpPr>
          <p:cNvPr id="230" name="Nihilism"/>
          <p:cNvSpPr txBox="1"/>
          <p:nvPr/>
        </p:nvSpPr>
        <p:spPr>
          <a:xfrm>
            <a:off x="359415" y="195491"/>
            <a:ext cx="2527631" cy="9078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400"/>
            </a:lvl1pPr>
          </a:lstStyle>
          <a:p>
            <a:pPr/>
            <a:r>
              <a:t>Nihilism</a:t>
            </a:r>
          </a:p>
        </p:txBody>
      </p:sp>
      <p:sp>
        <p:nvSpPr>
          <p:cNvPr id="231" name="“Every belief, every considering something-true, is necessarily false because there is simply no true world…Nihilism is . . . not only the belief that everything deserves to perish; but one actually puts one’s shoulder to the plough; one destroys”.…"/>
          <p:cNvSpPr txBox="1"/>
          <p:nvPr/>
        </p:nvSpPr>
        <p:spPr>
          <a:xfrm>
            <a:off x="85770" y="1071644"/>
            <a:ext cx="24212459" cy="23783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000"/>
            </a:pPr>
            <a:r>
              <a:t>“</a:t>
            </a:r>
            <a:r>
              <a:rPr i="1"/>
              <a:t>Every </a:t>
            </a:r>
            <a:r>
              <a:t>belief, every considering something-true, is necessarily false because there is simply no </a:t>
            </a:r>
            <a:r>
              <a:rPr i="1"/>
              <a:t>true world…</a:t>
            </a:r>
            <a:r>
              <a:t>Nihilism is . . . not only the belief that everything deserves to perish; but one actually puts one’s shoulder to the plough; </a:t>
            </a:r>
            <a:r>
              <a:rPr i="1"/>
              <a:t>one destroys</a:t>
            </a:r>
            <a:r>
              <a:t>”. </a:t>
            </a:r>
          </a:p>
          <a:p>
            <a:pPr algn="l">
              <a:defRPr sz="1700"/>
            </a:pPr>
          </a:p>
          <a:p>
            <a:pPr algn="l">
              <a:defRPr sz="3000"/>
            </a:pPr>
            <a:r>
              <a:t>“</a:t>
            </a:r>
            <a:r>
              <a:rPr i="1"/>
              <a:t>the highest values devalue themselves</a:t>
            </a:r>
            <a:r>
              <a:t>. The aim is lacking, and </a:t>
            </a:r>
            <a:r>
              <a:rPr>
                <a:solidFill>
                  <a:schemeClr val="accent5"/>
                </a:solidFill>
              </a:rPr>
              <a:t>‘Why’ finds no answer…</a:t>
            </a:r>
            <a:r>
              <a:t>”</a:t>
            </a:r>
          </a:p>
          <a:p>
            <a:pPr>
              <a:defRPr sz="1700"/>
            </a:pPr>
          </a:p>
          <a:p>
            <a:pPr lvl="8" algn="l">
              <a:defRPr sz="2600"/>
            </a:pPr>
            <a:r>
              <a:t>——Friedrich Nietzsche, The Will to Power, 1888</a:t>
            </a:r>
          </a:p>
        </p:txBody>
      </p:sp>
      <p:sp>
        <p:nvSpPr>
          <p:cNvPr id="232" name="Rectangle 1"/>
          <p:cNvSpPr txBox="1"/>
          <p:nvPr/>
        </p:nvSpPr>
        <p:spPr>
          <a:xfrm>
            <a:off x="13822817" y="11829261"/>
            <a:ext cx="8463155"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latin typeface="Gill Sans"/>
                <a:ea typeface="Gill Sans"/>
                <a:cs typeface="Gill Sans"/>
                <a:sym typeface="Gill Sans"/>
              </a:defRPr>
            </a:pPr>
            <a:r>
              <a:t>Emil Nolde, </a:t>
            </a:r>
            <a:r>
              <a:rPr i="1"/>
              <a:t>The Last Supper, </a:t>
            </a:r>
            <a:r>
              <a:t>1909</a:t>
            </a:r>
          </a:p>
        </p:txBody>
      </p:sp>
      <p:pic>
        <p:nvPicPr>
          <p:cNvPr id="233" name="Picture 4" descr="Picture 4"/>
          <p:cNvPicPr>
            <a:picLocks noChangeAspect="1"/>
          </p:cNvPicPr>
          <p:nvPr/>
        </p:nvPicPr>
        <p:blipFill>
          <a:blip r:embed="rId4">
            <a:extLst/>
          </a:blip>
          <a:stretch>
            <a:fillRect/>
          </a:stretch>
        </p:blipFill>
        <p:spPr>
          <a:xfrm>
            <a:off x="12198414" y="3518320"/>
            <a:ext cx="11711960" cy="899578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7"/>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2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26"/>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33"/>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3" grpId="5"/>
      <p:bldP build="whole" bldLvl="1" animBg="1" rev="0" advAuto="0" spid="226" grpId="3"/>
      <p:bldP build="whole" bldLvl="1" animBg="1" rev="0" advAuto="0" spid="227" grpId="1"/>
      <p:bldP build="whole" bldLvl="1" animBg="1" rev="0" advAuto="0" spid="232" grpId="4"/>
      <p:bldP build="whole" bldLvl="1" animBg="1" rev="0" advAuto="0" spid="229" grpId="6"/>
      <p:bldP build="whole" bldLvl="1" animBg="1" rev="0" advAuto="0" spid="228"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Picture 4" descr="Picture 4"/>
          <p:cNvPicPr>
            <a:picLocks noChangeAspect="1"/>
          </p:cNvPicPr>
          <p:nvPr/>
        </p:nvPicPr>
        <p:blipFill>
          <a:blip r:embed="rId2">
            <a:extLst/>
          </a:blip>
          <a:stretch>
            <a:fillRect/>
          </a:stretch>
        </p:blipFill>
        <p:spPr>
          <a:xfrm>
            <a:off x="12235467" y="3503247"/>
            <a:ext cx="11711961" cy="8995785"/>
          </a:xfrm>
          <a:prstGeom prst="rect">
            <a:avLst/>
          </a:prstGeom>
          <a:ln w="12700">
            <a:miter lim="400000"/>
          </a:ln>
        </p:spPr>
      </p:pic>
      <p:sp>
        <p:nvSpPr>
          <p:cNvPr id="236" name="Rectangle 5"/>
          <p:cNvSpPr txBox="1"/>
          <p:nvPr/>
        </p:nvSpPr>
        <p:spPr>
          <a:xfrm>
            <a:off x="14057277" y="12866786"/>
            <a:ext cx="8068341" cy="693064"/>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4000">
                <a:latin typeface="Calibri"/>
                <a:ea typeface="Calibri"/>
                <a:cs typeface="Calibri"/>
                <a:sym typeface="Calibri"/>
              </a:defRPr>
            </a:lvl1pPr>
          </a:lstStyle>
          <a:p>
            <a:pPr/>
            <a:r>
              <a:t> Eric Heckel, Two Men at a Table, 1913</a:t>
            </a:r>
          </a:p>
        </p:txBody>
      </p:sp>
      <p:sp>
        <p:nvSpPr>
          <p:cNvPr id="237" name="Nihilism"/>
          <p:cNvSpPr txBox="1"/>
          <p:nvPr/>
        </p:nvSpPr>
        <p:spPr>
          <a:xfrm>
            <a:off x="359415" y="110498"/>
            <a:ext cx="2527631" cy="9078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5400"/>
            </a:lvl1pPr>
          </a:lstStyle>
          <a:p>
            <a:pPr/>
            <a:r>
              <a:t>Nihilism</a:t>
            </a:r>
          </a:p>
        </p:txBody>
      </p:sp>
      <p:sp>
        <p:nvSpPr>
          <p:cNvPr id="238" name="The terrible and wise spirit, the spirit of self annihilation and non-being,' goes on the Inquisitor, 'the great spirit of negation conversed with Thee in the wilderness, and we are told that he &quot;tempted&quot; Thee……"/>
          <p:cNvSpPr txBox="1"/>
          <p:nvPr/>
        </p:nvSpPr>
        <p:spPr>
          <a:xfrm>
            <a:off x="147253" y="1454926"/>
            <a:ext cx="24089495" cy="16805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pPr>
            <a:r>
              <a:t>The terrible and wise spirit, the spirit of self annihilation and non-being,' goes on the Inquisitor, 'the great spirit of negation conversed with Thee in the wilderness, and we are told that he "tempted" Thee…</a:t>
            </a:r>
          </a:p>
          <a:p>
            <a:pPr/>
            <a:r>
              <a:t>——Dostoyevski, “The Grand Inquisitor,” The Brothers Karamazov</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Picture 4" descr="Picture 4"/>
          <p:cNvPicPr>
            <a:picLocks noChangeAspect="1"/>
          </p:cNvPicPr>
          <p:nvPr/>
        </p:nvPicPr>
        <p:blipFill>
          <a:blip r:embed="rId2">
            <a:extLst/>
          </a:blip>
          <a:stretch>
            <a:fillRect/>
          </a:stretch>
        </p:blipFill>
        <p:spPr>
          <a:xfrm>
            <a:off x="17385495" y="3090602"/>
            <a:ext cx="3142083" cy="9441572"/>
          </a:xfrm>
          <a:prstGeom prst="rect">
            <a:avLst/>
          </a:prstGeom>
          <a:ln w="12700">
            <a:miter lim="400000"/>
          </a:ln>
        </p:spPr>
      </p:pic>
      <p:sp>
        <p:nvSpPr>
          <p:cNvPr id="241" name="Rectangle 5"/>
          <p:cNvSpPr txBox="1"/>
          <p:nvPr/>
        </p:nvSpPr>
        <p:spPr>
          <a:xfrm>
            <a:off x="12887066" y="12791069"/>
            <a:ext cx="11375773" cy="701324"/>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3600">
                <a:latin typeface="Arial"/>
                <a:ea typeface="Arial"/>
                <a:cs typeface="Arial"/>
                <a:sym typeface="Arial"/>
              </a:defRPr>
            </a:lvl1pPr>
          </a:lstStyle>
          <a:p>
            <a:pPr/>
            <a:r>
              <a:t> Fritz Bleyl, Poster for the first Die Brücke show in 1906</a:t>
            </a:r>
          </a:p>
        </p:txBody>
      </p:sp>
      <p:pic>
        <p:nvPicPr>
          <p:cNvPr id="242" name="Picture 6" descr="Picture 6"/>
          <p:cNvPicPr>
            <a:picLocks noChangeAspect="1"/>
          </p:cNvPicPr>
          <p:nvPr/>
        </p:nvPicPr>
        <p:blipFill>
          <a:blip r:embed="rId3">
            <a:extLst/>
          </a:blip>
          <a:stretch>
            <a:fillRect/>
          </a:stretch>
        </p:blipFill>
        <p:spPr>
          <a:xfrm>
            <a:off x="1327911" y="3483516"/>
            <a:ext cx="9747237" cy="9064931"/>
          </a:xfrm>
          <a:prstGeom prst="rect">
            <a:avLst/>
          </a:prstGeom>
          <a:ln w="12700">
            <a:miter lim="400000"/>
          </a:ln>
        </p:spPr>
      </p:pic>
      <p:sp>
        <p:nvSpPr>
          <p:cNvPr id="243" name="Rectangle 7"/>
          <p:cNvSpPr txBox="1"/>
          <p:nvPr/>
        </p:nvSpPr>
        <p:spPr>
          <a:xfrm>
            <a:off x="3402379" y="12748738"/>
            <a:ext cx="7281065" cy="640775"/>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3600">
                <a:latin typeface="Calibri"/>
                <a:ea typeface="Calibri"/>
                <a:cs typeface="Calibri"/>
                <a:sym typeface="Calibri"/>
              </a:defRPr>
            </a:lvl1pPr>
          </a:lstStyle>
          <a:p>
            <a:pPr/>
            <a:r>
              <a:t> Eric Heckel, Two Men at a Table, 1913</a:t>
            </a:r>
          </a:p>
        </p:txBody>
      </p:sp>
      <p:sp>
        <p:nvSpPr>
          <p:cNvPr id="244" name="Nihilism and Nationalism"/>
          <p:cNvSpPr txBox="1"/>
          <p:nvPr/>
        </p:nvSpPr>
        <p:spPr>
          <a:xfrm>
            <a:off x="455202" y="323970"/>
            <a:ext cx="3473502"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Nihilism and Nationalism</a:t>
            </a:r>
          </a:p>
        </p:txBody>
      </p:sp>
      <p:sp>
        <p:nvSpPr>
          <p:cNvPr id="245" name="“What I relate is the history of the next two centuries. I describe what is coming, what can no longer come differently: the advent of nihilism. . . . For some time now our whole European culture has been moving as toward a catastrophe, with a tortured t"/>
          <p:cNvSpPr txBox="1"/>
          <p:nvPr/>
        </p:nvSpPr>
        <p:spPr>
          <a:xfrm>
            <a:off x="161794" y="1080479"/>
            <a:ext cx="24060413" cy="25028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300"/>
            </a:pPr>
            <a:r>
              <a:t>“What I relate is the history of the next two centuries. I describe what is coming, what can no longer come differently: </a:t>
            </a:r>
            <a:r>
              <a:rPr i="1"/>
              <a:t>the advent of nihilism</a:t>
            </a:r>
            <a:r>
              <a:t>. . . . For some time now our whole European culture has been moving as toward a catastrophe, with a tortured tension that is growing from decade to decade: restlessly, violently, headlong, like a river that wants to reach the end. . . .”</a:t>
            </a:r>
          </a:p>
          <a:p>
            <a:pPr lvl="8" algn="l">
              <a:defRPr sz="2600"/>
            </a:pPr>
            <a:r>
              <a:t>——Friedrich Nietzsche, The Will to Power, 1888</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Picture 3" descr="Picture 3"/>
          <p:cNvPicPr>
            <a:picLocks noChangeAspect="1"/>
          </p:cNvPicPr>
          <p:nvPr/>
        </p:nvPicPr>
        <p:blipFill>
          <a:blip r:embed="rId2">
            <a:extLst/>
          </a:blip>
          <a:stretch>
            <a:fillRect/>
          </a:stretch>
        </p:blipFill>
        <p:spPr>
          <a:xfrm>
            <a:off x="8898735" y="1819314"/>
            <a:ext cx="15116057" cy="10077372"/>
          </a:xfrm>
          <a:prstGeom prst="rect">
            <a:avLst/>
          </a:prstGeom>
          <a:ln w="12700">
            <a:miter lim="400000"/>
          </a:ln>
        </p:spPr>
      </p:pic>
      <p:sp>
        <p:nvSpPr>
          <p:cNvPr id="248" name="TextBox 4"/>
          <p:cNvSpPr txBox="1"/>
          <p:nvPr/>
        </p:nvSpPr>
        <p:spPr>
          <a:xfrm>
            <a:off x="12710526" y="12438114"/>
            <a:ext cx="7492475" cy="640775"/>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3600">
                <a:latin typeface="Calibri"/>
                <a:ea typeface="Calibri"/>
                <a:cs typeface="Calibri"/>
                <a:sym typeface="Calibri"/>
              </a:defRPr>
            </a:lvl1pPr>
          </a:lstStyle>
          <a:p>
            <a:pPr/>
            <a:r>
              <a:t>Vasily Kandinsky, Composition VII, 1913</a:t>
            </a:r>
          </a:p>
        </p:txBody>
      </p:sp>
      <p:pic>
        <p:nvPicPr>
          <p:cNvPr id="249" name="Image" descr="Image"/>
          <p:cNvPicPr>
            <a:picLocks noChangeAspect="1"/>
          </p:cNvPicPr>
          <p:nvPr/>
        </p:nvPicPr>
        <p:blipFill>
          <a:blip r:embed="rId3">
            <a:extLst/>
          </a:blip>
          <a:stretch>
            <a:fillRect/>
          </a:stretch>
        </p:blipFill>
        <p:spPr>
          <a:xfrm>
            <a:off x="377297" y="1856310"/>
            <a:ext cx="7576972" cy="10077371"/>
          </a:xfrm>
          <a:prstGeom prst="rect">
            <a:avLst/>
          </a:prstGeom>
          <a:ln w="12700">
            <a:miter lim="400000"/>
          </a:ln>
        </p:spPr>
      </p:pic>
      <p:sp>
        <p:nvSpPr>
          <p:cNvPr id="250" name="James MacNeil Whistler, Nocturne in Black and Gold – The Falling Rocket, c. 1875"/>
          <p:cNvSpPr txBox="1"/>
          <p:nvPr/>
        </p:nvSpPr>
        <p:spPr>
          <a:xfrm>
            <a:off x="898433" y="12343668"/>
            <a:ext cx="6097206"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James MacNeil Whistler, Nocturne in Black and Gold – The Falling Rocket, c. 1875</a:t>
            </a:r>
          </a:p>
        </p:txBody>
      </p:sp>
      <p:sp>
        <p:nvSpPr>
          <p:cNvPr id="251" name="Abstraction- Sound and Vision…"/>
          <p:cNvSpPr txBox="1"/>
          <p:nvPr/>
        </p:nvSpPr>
        <p:spPr>
          <a:xfrm>
            <a:off x="246708" y="305697"/>
            <a:ext cx="4269639"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Abstraction- Sound and Vision</a:t>
            </a:r>
          </a:p>
          <a:p>
            <a:pPr/>
            <a:r>
              <a:t>Synesthesia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0" grpId="2"/>
      <p:bldP build="whole" bldLvl="1" animBg="1" rev="0" advAuto="0" spid="249"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Picture 3" descr="Picture 3"/>
          <p:cNvPicPr>
            <a:picLocks noChangeAspect="1"/>
          </p:cNvPicPr>
          <p:nvPr/>
        </p:nvPicPr>
        <p:blipFill>
          <a:blip r:embed="rId2">
            <a:extLst/>
          </a:blip>
          <a:stretch>
            <a:fillRect/>
          </a:stretch>
        </p:blipFill>
        <p:spPr>
          <a:xfrm>
            <a:off x="2370668" y="514350"/>
            <a:ext cx="19507201" cy="11468100"/>
          </a:xfrm>
          <a:prstGeom prst="rect">
            <a:avLst/>
          </a:prstGeom>
          <a:ln w="12700">
            <a:miter lim="400000"/>
          </a:ln>
        </p:spPr>
      </p:pic>
      <p:sp>
        <p:nvSpPr>
          <p:cNvPr id="254" name="TextBox 4"/>
          <p:cNvSpPr txBox="1"/>
          <p:nvPr/>
        </p:nvSpPr>
        <p:spPr>
          <a:xfrm>
            <a:off x="8329141" y="12831911"/>
            <a:ext cx="7590255" cy="640776"/>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3600">
                <a:latin typeface="Calibri"/>
                <a:ea typeface="Calibri"/>
                <a:cs typeface="Calibri"/>
                <a:sym typeface="Calibri"/>
              </a:defRPr>
            </a:lvl1pPr>
          </a:lstStyle>
          <a:p>
            <a:pPr/>
            <a:r>
              <a:t>Franz Marc The Large Blue Horses, 1911</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Rectangle 1"/>
          <p:cNvSpPr txBox="1"/>
          <p:nvPr/>
        </p:nvSpPr>
        <p:spPr>
          <a:xfrm>
            <a:off x="11852464" y="12452201"/>
            <a:ext cx="11135829" cy="69879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800">
                <a:latin typeface="Gill Sans"/>
                <a:ea typeface="Gill Sans"/>
                <a:cs typeface="Gill Sans"/>
                <a:sym typeface="Gill Sans"/>
              </a:defRPr>
            </a:pPr>
            <a:r>
              <a:t>Ernst Ludwig Kirchner, </a:t>
            </a:r>
            <a:r>
              <a:rPr i="1"/>
              <a:t>Seated Girl</a:t>
            </a:r>
            <a:r>
              <a:t>, 1910</a:t>
            </a:r>
          </a:p>
        </p:txBody>
      </p:sp>
      <p:pic>
        <p:nvPicPr>
          <p:cNvPr id="257" name="Picture 2" descr="Picture 2"/>
          <p:cNvPicPr>
            <a:picLocks noChangeAspect="1"/>
          </p:cNvPicPr>
          <p:nvPr/>
        </p:nvPicPr>
        <p:blipFill>
          <a:blip r:embed="rId2">
            <a:extLst/>
          </a:blip>
          <a:stretch>
            <a:fillRect/>
          </a:stretch>
        </p:blipFill>
        <p:spPr>
          <a:xfrm>
            <a:off x="11484249" y="1454836"/>
            <a:ext cx="11872258" cy="10341624"/>
          </a:xfrm>
          <a:prstGeom prst="rect">
            <a:avLst/>
          </a:prstGeom>
          <a:ln w="12700">
            <a:miter lim="400000"/>
          </a:ln>
        </p:spPr>
      </p:pic>
      <p:pic>
        <p:nvPicPr>
          <p:cNvPr id="258" name="Picture 3" descr="Picture 3"/>
          <p:cNvPicPr>
            <a:picLocks noChangeAspect="1"/>
          </p:cNvPicPr>
          <p:nvPr/>
        </p:nvPicPr>
        <p:blipFill>
          <a:blip r:embed="rId3">
            <a:extLst/>
          </a:blip>
          <a:stretch>
            <a:fillRect/>
          </a:stretch>
        </p:blipFill>
        <p:spPr>
          <a:xfrm>
            <a:off x="1044475" y="1454834"/>
            <a:ext cx="7596911" cy="10341629"/>
          </a:xfrm>
          <a:prstGeom prst="rect">
            <a:avLst/>
          </a:prstGeom>
          <a:ln w="12700">
            <a:miter lim="400000"/>
          </a:ln>
        </p:spPr>
      </p:pic>
      <p:sp>
        <p:nvSpPr>
          <p:cNvPr id="259" name="Rectangle 4"/>
          <p:cNvSpPr txBox="1"/>
          <p:nvPr/>
        </p:nvSpPr>
        <p:spPr>
          <a:xfrm>
            <a:off x="91439" y="11970601"/>
            <a:ext cx="9502983" cy="15798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a:latin typeface="Gill Sans"/>
                <a:ea typeface="Gill Sans"/>
                <a:cs typeface="Gill Sans"/>
                <a:sym typeface="Gill Sans"/>
              </a:defRPr>
            </a:lvl1pPr>
          </a:lstStyle>
          <a:p>
            <a:pPr/>
            <a:r>
              <a:t>Henri Matisse, Woman with a Hat, 1905</a:t>
            </a:r>
          </a:p>
        </p:txBody>
      </p:sp>
      <p:sp>
        <p:nvSpPr>
          <p:cNvPr id="260" name="Compare and contrastive  the formal characteristics of these two works.  What do your findings allow you to say about the ways in which each work encodes and produces meaning?"/>
          <p:cNvSpPr txBox="1"/>
          <p:nvPr/>
        </p:nvSpPr>
        <p:spPr>
          <a:xfrm>
            <a:off x="4792303" y="451029"/>
            <a:ext cx="14799394" cy="829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Compare and contrastive  the formal characteristics of these two works.  What do your findings allow you to say about the ways in which each work encodes and produces meaning?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In what ways do the Fauve’s response to the innovations of the Impressionists and Neo-Impressionists experiments with color and form reveal new ideological investments in artistic production?"/>
          <p:cNvSpPr txBox="1"/>
          <p:nvPr/>
        </p:nvSpPr>
        <p:spPr>
          <a:xfrm>
            <a:off x="148493" y="905327"/>
            <a:ext cx="24087016" cy="261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1005114" indent="-789213" algn="l" defTabSz="1285875">
              <a:spcBef>
                <a:spcPts val="3300"/>
              </a:spcBef>
              <a:buClr>
                <a:srgbClr val="000000"/>
              </a:buClr>
              <a:buSzPct val="171000"/>
              <a:buFont typeface="Gill Sans"/>
              <a:buChar char="•"/>
              <a:defRPr sz="5800">
                <a:latin typeface="Gill Sans"/>
                <a:ea typeface="Gill Sans"/>
                <a:cs typeface="Gill Sans"/>
                <a:sym typeface="Gill Sans"/>
              </a:defRPr>
            </a:lvl1pPr>
          </a:lstStyle>
          <a:p>
            <a:pPr/>
            <a:r>
              <a:t>In what ways do the Fauve’s response to the innovations of the Impressionists and Neo-Impressionists experiments with color and form reveal new ideological investments in artistic production?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7" name="image.png" descr="image.png"/>
          <p:cNvPicPr>
            <a:picLocks noChangeAspect="1"/>
          </p:cNvPicPr>
          <p:nvPr/>
        </p:nvPicPr>
        <p:blipFill>
          <a:blip r:embed="rId2">
            <a:extLst/>
          </a:blip>
          <a:stretch>
            <a:fillRect/>
          </a:stretch>
        </p:blipFill>
        <p:spPr>
          <a:xfrm>
            <a:off x="12573545" y="853531"/>
            <a:ext cx="10678850" cy="8661969"/>
          </a:xfrm>
          <a:prstGeom prst="rect">
            <a:avLst/>
          </a:prstGeom>
          <a:ln w="12700">
            <a:miter lim="400000"/>
          </a:ln>
        </p:spPr>
      </p:pic>
      <p:sp>
        <p:nvSpPr>
          <p:cNvPr id="168" name="Maurice de Vlaminck, The Seine at Chatou, 1906"/>
          <p:cNvSpPr txBox="1"/>
          <p:nvPr/>
        </p:nvSpPr>
        <p:spPr>
          <a:xfrm>
            <a:off x="13922292" y="10633205"/>
            <a:ext cx="7981355" cy="585787"/>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lvl1pPr algn="l" defTabSz="1285875">
              <a:defRPr sz="3200">
                <a:latin typeface="Gill Sans"/>
                <a:ea typeface="Gill Sans"/>
                <a:cs typeface="Gill Sans"/>
                <a:sym typeface="Gill Sans"/>
              </a:defRPr>
            </a:lvl1pPr>
          </a:lstStyle>
          <a:p>
            <a:pPr/>
            <a:r>
              <a:t>Maurice de Vlaminck, The Seine at Chatou, 1906</a:t>
            </a:r>
          </a:p>
        </p:txBody>
      </p:sp>
      <p:pic>
        <p:nvPicPr>
          <p:cNvPr id="169" name="image.png" descr="image.png"/>
          <p:cNvPicPr>
            <a:picLocks noChangeAspect="1"/>
          </p:cNvPicPr>
          <p:nvPr/>
        </p:nvPicPr>
        <p:blipFill>
          <a:blip r:embed="rId3">
            <a:extLst/>
          </a:blip>
          <a:stretch>
            <a:fillRect/>
          </a:stretch>
        </p:blipFill>
        <p:spPr>
          <a:xfrm>
            <a:off x="746450" y="899772"/>
            <a:ext cx="11105089" cy="8661969"/>
          </a:xfrm>
          <a:prstGeom prst="rect">
            <a:avLst/>
          </a:prstGeom>
          <a:ln w="12700">
            <a:miter lim="400000"/>
          </a:ln>
        </p:spPr>
      </p:pic>
      <p:sp>
        <p:nvSpPr>
          <p:cNvPr id="170" name="Vincent Van Gogh, The Red Vineyard at Arles, 1888"/>
          <p:cNvSpPr txBox="1"/>
          <p:nvPr/>
        </p:nvSpPr>
        <p:spPr>
          <a:xfrm>
            <a:off x="2416519" y="10563820"/>
            <a:ext cx="7417000" cy="1042987"/>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lvl1pPr defTabSz="1285875">
              <a:defRPr sz="3200">
                <a:latin typeface="Gill Sans"/>
                <a:ea typeface="Gill Sans"/>
                <a:cs typeface="Gill Sans"/>
                <a:sym typeface="Gill Sans"/>
              </a:defRPr>
            </a:lvl1pPr>
          </a:lstStyle>
          <a:p>
            <a:pPr/>
            <a:r>
              <a:t>Vincent Van Gogh, The Red Vineyard at Arles, 1888</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2" name="image.png" descr="image.png"/>
          <p:cNvPicPr>
            <a:picLocks noChangeAspect="1"/>
          </p:cNvPicPr>
          <p:nvPr/>
        </p:nvPicPr>
        <p:blipFill>
          <a:blip r:embed="rId2">
            <a:extLst/>
          </a:blip>
          <a:stretch>
            <a:fillRect/>
          </a:stretch>
        </p:blipFill>
        <p:spPr>
          <a:xfrm>
            <a:off x="15845217" y="591145"/>
            <a:ext cx="8143877" cy="11086208"/>
          </a:xfrm>
          <a:prstGeom prst="rect">
            <a:avLst/>
          </a:prstGeom>
          <a:ln w="12700">
            <a:miter lim="400000"/>
          </a:ln>
        </p:spPr>
      </p:pic>
      <p:sp>
        <p:nvSpPr>
          <p:cNvPr id="173" name="Henri Matisse, Woman with a Hat, 1905"/>
          <p:cNvSpPr txBox="1"/>
          <p:nvPr/>
        </p:nvSpPr>
        <p:spPr>
          <a:xfrm>
            <a:off x="16215351" y="12539067"/>
            <a:ext cx="6652021" cy="585787"/>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lvl1pPr algn="l" defTabSz="1285875">
              <a:defRPr sz="3200">
                <a:latin typeface="Gill Sans"/>
                <a:ea typeface="Gill Sans"/>
                <a:cs typeface="Gill Sans"/>
                <a:sym typeface="Gill Sans"/>
              </a:defRPr>
            </a:lvl1pPr>
          </a:lstStyle>
          <a:p>
            <a:pPr/>
            <a:r>
              <a:t>Henri Matisse, Woman with a Hat, 1905</a:t>
            </a:r>
          </a:p>
        </p:txBody>
      </p:sp>
      <p:pic>
        <p:nvPicPr>
          <p:cNvPr id="174" name="Image" descr="Image"/>
          <p:cNvPicPr>
            <a:picLocks noChangeAspect="1"/>
          </p:cNvPicPr>
          <p:nvPr/>
        </p:nvPicPr>
        <p:blipFill>
          <a:blip r:embed="rId3">
            <a:extLst/>
          </a:blip>
          <a:stretch>
            <a:fillRect/>
          </a:stretch>
        </p:blipFill>
        <p:spPr>
          <a:xfrm>
            <a:off x="1692615" y="642597"/>
            <a:ext cx="8997155" cy="10983303"/>
          </a:xfrm>
          <a:prstGeom prst="rect">
            <a:avLst/>
          </a:prstGeom>
          <a:ln w="12700">
            <a:miter lim="400000"/>
          </a:ln>
        </p:spPr>
      </p:pic>
      <p:sp>
        <p:nvSpPr>
          <p:cNvPr id="175" name="Vincent van Gogh, Portrait of Joseph Roulin,  1889"/>
          <p:cNvSpPr txBox="1"/>
          <p:nvPr/>
        </p:nvSpPr>
        <p:spPr>
          <a:xfrm>
            <a:off x="2005053" y="12552560"/>
            <a:ext cx="8372278"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285875">
              <a:defRPr sz="3200">
                <a:latin typeface="Gill Sans"/>
                <a:ea typeface="Gill Sans"/>
                <a:cs typeface="Gill Sans"/>
                <a:sym typeface="Gill Sans"/>
              </a:defRPr>
            </a:lvl1pPr>
          </a:lstStyle>
          <a:p>
            <a:pPr/>
            <a:r>
              <a:t>Vincent van Gogh, Portrait of Joseph Roulin,  1889</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image.png" descr="image.png"/>
          <p:cNvPicPr>
            <a:picLocks noChangeAspect="1"/>
          </p:cNvPicPr>
          <p:nvPr/>
        </p:nvPicPr>
        <p:blipFill>
          <a:blip r:embed="rId2">
            <a:extLst/>
          </a:blip>
          <a:stretch>
            <a:fillRect/>
          </a:stretch>
        </p:blipFill>
        <p:spPr>
          <a:xfrm>
            <a:off x="11758397" y="1222493"/>
            <a:ext cx="12302663" cy="8188961"/>
          </a:xfrm>
          <a:prstGeom prst="rect">
            <a:avLst/>
          </a:prstGeom>
          <a:ln w="12700">
            <a:miter lim="400000"/>
          </a:ln>
        </p:spPr>
      </p:pic>
      <p:pic>
        <p:nvPicPr>
          <p:cNvPr id="178" name="image.png" descr="image.png"/>
          <p:cNvPicPr>
            <a:picLocks noChangeAspect="1"/>
          </p:cNvPicPr>
          <p:nvPr/>
        </p:nvPicPr>
        <p:blipFill>
          <a:blip r:embed="rId3">
            <a:extLst/>
          </a:blip>
          <a:stretch>
            <a:fillRect/>
          </a:stretch>
        </p:blipFill>
        <p:spPr>
          <a:xfrm>
            <a:off x="265617" y="1065786"/>
            <a:ext cx="11316932" cy="8502376"/>
          </a:xfrm>
          <a:prstGeom prst="rect">
            <a:avLst/>
          </a:prstGeom>
          <a:ln w="12700">
            <a:miter lim="400000"/>
          </a:ln>
        </p:spPr>
      </p:pic>
      <p:sp>
        <p:nvSpPr>
          <p:cNvPr id="179" name="Claude Monet, The Argenteuil Bridge, 1874"/>
          <p:cNvSpPr txBox="1"/>
          <p:nvPr/>
        </p:nvSpPr>
        <p:spPr>
          <a:xfrm>
            <a:off x="4326730" y="10287000"/>
            <a:ext cx="6086478" cy="1043185"/>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defTabSz="1285875">
              <a:defRPr sz="3200">
                <a:latin typeface="Gill Sans"/>
                <a:ea typeface="Gill Sans"/>
                <a:cs typeface="Gill Sans"/>
                <a:sym typeface="Gill Sans"/>
              </a:defRPr>
            </a:pPr>
            <a:r>
              <a:t>Claude Monet, </a:t>
            </a:r>
            <a:r>
              <a:rPr i="1"/>
              <a:t>The Argenteuil Bridge</a:t>
            </a:r>
            <a:r>
              <a:t>, 1874</a:t>
            </a:r>
          </a:p>
        </p:txBody>
      </p:sp>
      <p:sp>
        <p:nvSpPr>
          <p:cNvPr id="180" name="André Derain,  London Bridge, 1906"/>
          <p:cNvSpPr txBox="1"/>
          <p:nvPr/>
        </p:nvSpPr>
        <p:spPr>
          <a:xfrm>
            <a:off x="13327854" y="10842873"/>
            <a:ext cx="7158040" cy="585985"/>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algn="l" defTabSz="1285875">
              <a:defRPr sz="3200">
                <a:latin typeface="Gill Sans"/>
                <a:ea typeface="Gill Sans"/>
                <a:cs typeface="Gill Sans"/>
                <a:sym typeface="Gill Sans"/>
              </a:defRPr>
            </a:pPr>
            <a:r>
              <a:t>André Derain,  </a:t>
            </a:r>
            <a:r>
              <a:rPr i="1"/>
              <a:t>London Bridge</a:t>
            </a:r>
            <a:r>
              <a:t>, 1906</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André Derain, Turning Road, L’Estaque, 1906"/>
          <p:cNvSpPr txBox="1"/>
          <p:nvPr/>
        </p:nvSpPr>
        <p:spPr>
          <a:xfrm>
            <a:off x="13165550" y="12420988"/>
            <a:ext cx="7742239"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latin typeface="Times Roman"/>
                <a:ea typeface="Times Roman"/>
                <a:cs typeface="Times Roman"/>
                <a:sym typeface="Times Roman"/>
              </a:defRPr>
            </a:pPr>
            <a:r>
              <a:t>André Derain, </a:t>
            </a:r>
            <a:r>
              <a:rPr b="1" i="1"/>
              <a:t>Turning Road, L’Estaque,</a:t>
            </a:r>
            <a:r>
              <a:rPr i="1"/>
              <a:t> </a:t>
            </a:r>
            <a:r>
              <a:t>1906</a:t>
            </a:r>
          </a:p>
        </p:txBody>
      </p:sp>
      <p:pic>
        <p:nvPicPr>
          <p:cNvPr id="183" name="image.png" descr="image.png"/>
          <p:cNvPicPr>
            <a:picLocks noChangeAspect="1"/>
          </p:cNvPicPr>
          <p:nvPr/>
        </p:nvPicPr>
        <p:blipFill>
          <a:blip r:embed="rId2">
            <a:extLst/>
          </a:blip>
          <a:stretch>
            <a:fillRect/>
          </a:stretch>
        </p:blipFill>
        <p:spPr>
          <a:xfrm>
            <a:off x="11656217" y="604985"/>
            <a:ext cx="12513131" cy="9029294"/>
          </a:xfrm>
          <a:prstGeom prst="rect">
            <a:avLst/>
          </a:prstGeom>
          <a:ln w="12700">
            <a:miter lim="400000"/>
          </a:ln>
        </p:spPr>
      </p:pic>
      <p:pic>
        <p:nvPicPr>
          <p:cNvPr id="184" name="image.png" descr="image.png"/>
          <p:cNvPicPr>
            <a:picLocks noChangeAspect="1"/>
          </p:cNvPicPr>
          <p:nvPr/>
        </p:nvPicPr>
        <p:blipFill>
          <a:blip r:embed="rId3">
            <a:extLst/>
          </a:blip>
          <a:stretch>
            <a:fillRect/>
          </a:stretch>
        </p:blipFill>
        <p:spPr>
          <a:xfrm>
            <a:off x="210076" y="642937"/>
            <a:ext cx="11283176" cy="8953390"/>
          </a:xfrm>
          <a:prstGeom prst="rect">
            <a:avLst/>
          </a:prstGeom>
          <a:ln w="12700">
            <a:miter lim="400000"/>
          </a:ln>
        </p:spPr>
      </p:pic>
      <p:sp>
        <p:nvSpPr>
          <p:cNvPr id="185" name="Paul Cézanne, La mer a l'Estaque, 1879"/>
          <p:cNvSpPr txBox="1"/>
          <p:nvPr/>
        </p:nvSpPr>
        <p:spPr>
          <a:xfrm>
            <a:off x="3261716" y="12369295"/>
            <a:ext cx="6360715" cy="585985"/>
          </a:xfrm>
          <a:prstGeom prst="rect">
            <a:avLst/>
          </a:prstGeom>
          <a:ln w="12700">
            <a:miter lim="400000"/>
          </a:ln>
          <a:extLst>
            <a:ext uri="{C572A759-6A51-4108-AA02-DFA0A04FC94B}">
              <ma14:wrappingTextBoxFlag xmlns:ma14="http://schemas.microsoft.com/office/mac/drawingml/2011/main" val="1"/>
            </a:ext>
          </a:extLst>
        </p:spPr>
        <p:txBody>
          <a:bodyPr wrap="none" lIns="64292" tIns="64292" rIns="64292" bIns="64292">
            <a:spAutoFit/>
          </a:bodyPr>
          <a:lstStyle/>
          <a:p>
            <a:pPr algn="l" defTabSz="1285875">
              <a:defRPr sz="3200">
                <a:latin typeface="Gill Sans"/>
                <a:ea typeface="Gill Sans"/>
                <a:cs typeface="Gill Sans"/>
                <a:sym typeface="Gill Sans"/>
              </a:defRPr>
            </a:pPr>
            <a:r>
              <a:t>Paul Cézanne, </a:t>
            </a:r>
            <a:r>
              <a:rPr i="1"/>
              <a:t>La mer a l'Estaque</a:t>
            </a:r>
            <a:r>
              <a:t>, 1879</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Romanticism…"/>
          <p:cNvSpPr txBox="1"/>
          <p:nvPr/>
        </p:nvSpPr>
        <p:spPr>
          <a:xfrm>
            <a:off x="8662441" y="584199"/>
            <a:ext cx="7059118" cy="12547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defTabSz="914400">
              <a:lnSpc>
                <a:spcPct val="90000"/>
              </a:lnSpc>
              <a:buFont typeface="Arial"/>
              <a:defRPr sz="8000">
                <a:latin typeface="Calibri"/>
                <a:ea typeface="Calibri"/>
                <a:cs typeface="Calibri"/>
                <a:sym typeface="Calibri"/>
              </a:defRPr>
            </a:pPr>
            <a:r>
              <a:t>Romanticism</a:t>
            </a:r>
          </a:p>
          <a:p>
            <a:pPr marL="228600" indent="-228600" defTabSz="914400">
              <a:lnSpc>
                <a:spcPct val="90000"/>
              </a:lnSpc>
              <a:buFont typeface="Arial"/>
              <a:defRPr sz="8000">
                <a:latin typeface="Calibri"/>
                <a:ea typeface="Calibri"/>
                <a:cs typeface="Calibri"/>
                <a:sym typeface="Calibri"/>
              </a:defRPr>
            </a:pPr>
            <a:r>
              <a:t>The Sublime</a:t>
            </a:r>
          </a:p>
          <a:p>
            <a:pPr marL="228600" indent="-228600" defTabSz="914400">
              <a:lnSpc>
                <a:spcPct val="90000"/>
              </a:lnSpc>
              <a:buFont typeface="Arial"/>
              <a:defRPr sz="8000">
                <a:latin typeface="Calibri"/>
                <a:ea typeface="Calibri"/>
                <a:cs typeface="Calibri"/>
                <a:sym typeface="Calibri"/>
              </a:defRPr>
            </a:pPr>
            <a:r>
              <a:t>Pessimism</a:t>
            </a:r>
          </a:p>
          <a:p>
            <a:pPr marL="228600" indent="-228600" defTabSz="914400">
              <a:lnSpc>
                <a:spcPct val="90000"/>
              </a:lnSpc>
              <a:buFont typeface="Arial"/>
              <a:defRPr sz="8000">
                <a:latin typeface="Calibri"/>
                <a:ea typeface="Calibri"/>
                <a:cs typeface="Calibri"/>
                <a:sym typeface="Calibri"/>
              </a:defRPr>
            </a:pPr>
            <a:r>
              <a:t>Desire</a:t>
            </a:r>
          </a:p>
          <a:p>
            <a:pPr marL="228600" indent="-228600" defTabSz="914400">
              <a:lnSpc>
                <a:spcPct val="90000"/>
              </a:lnSpc>
              <a:buFont typeface="Arial"/>
              <a:defRPr sz="8000">
                <a:latin typeface="Calibri"/>
                <a:ea typeface="Calibri"/>
                <a:cs typeface="Calibri"/>
                <a:sym typeface="Calibri"/>
              </a:defRPr>
            </a:pPr>
            <a:r>
              <a:t>Nihilism</a:t>
            </a:r>
          </a:p>
          <a:p>
            <a:pPr marL="228600" indent="-228600" defTabSz="914400">
              <a:lnSpc>
                <a:spcPct val="90000"/>
              </a:lnSpc>
              <a:buFont typeface="Arial"/>
              <a:defRPr sz="8000">
                <a:latin typeface="Calibri"/>
                <a:ea typeface="Calibri"/>
                <a:cs typeface="Calibri"/>
                <a:sym typeface="Calibri"/>
              </a:defRPr>
            </a:pPr>
            <a:r>
              <a:t>Art for Art’s Sake</a:t>
            </a:r>
          </a:p>
          <a:p>
            <a:pPr marL="228600" indent="-228600" defTabSz="914400">
              <a:lnSpc>
                <a:spcPct val="90000"/>
              </a:lnSpc>
              <a:buFont typeface="Arial"/>
              <a:defRPr sz="8000">
                <a:latin typeface="Calibri"/>
                <a:ea typeface="Calibri"/>
                <a:cs typeface="Calibri"/>
                <a:sym typeface="Calibri"/>
              </a:defRPr>
            </a:pPr>
            <a:r>
              <a:t>Fin de siècle</a:t>
            </a:r>
          </a:p>
          <a:p>
            <a:pPr marL="228600" indent="-228600" defTabSz="914400">
              <a:lnSpc>
                <a:spcPct val="90000"/>
              </a:lnSpc>
              <a:buFont typeface="Arial"/>
              <a:defRPr sz="8000">
                <a:latin typeface="Calibri"/>
                <a:ea typeface="Calibri"/>
                <a:cs typeface="Calibri"/>
                <a:sym typeface="Calibri"/>
              </a:defRPr>
            </a:pPr>
            <a:r>
              <a:t>Art Nouveau</a:t>
            </a:r>
          </a:p>
          <a:p>
            <a:pPr marL="228600" indent="-228600" defTabSz="914400">
              <a:lnSpc>
                <a:spcPct val="90000"/>
              </a:lnSpc>
              <a:buFont typeface="Arial"/>
              <a:defRPr sz="8000">
                <a:latin typeface="Calibri"/>
                <a:ea typeface="Calibri"/>
                <a:cs typeface="Calibri"/>
                <a:sym typeface="Calibri"/>
              </a:defRPr>
            </a:pPr>
            <a:r>
              <a:t>Nationalism</a:t>
            </a:r>
          </a:p>
          <a:p>
            <a:pPr marL="228600" indent="-228600" defTabSz="914400">
              <a:lnSpc>
                <a:spcPct val="90000"/>
              </a:lnSpc>
              <a:buFont typeface="Arial"/>
              <a:defRPr sz="8000">
                <a:latin typeface="Calibri"/>
                <a:ea typeface="Calibri"/>
                <a:cs typeface="Calibri"/>
                <a:sym typeface="Calibri"/>
              </a:defRPr>
            </a:pPr>
            <a:r>
              <a:t>Die Brücke</a:t>
            </a:r>
          </a:p>
          <a:p>
            <a:pPr marL="228600" indent="-228600" defTabSz="914400">
              <a:lnSpc>
                <a:spcPct val="90000"/>
              </a:lnSpc>
              <a:buFont typeface="Arial"/>
              <a:defRPr sz="8000">
                <a:latin typeface="Calibri"/>
                <a:ea typeface="Calibri"/>
                <a:cs typeface="Calibri"/>
                <a:sym typeface="Calibri"/>
              </a:defRPr>
            </a:pPr>
            <a:r>
              <a:t>Der Blaue Reiter</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Picture 2" descr="Picture 2"/>
          <p:cNvPicPr>
            <a:picLocks noChangeAspect="1"/>
          </p:cNvPicPr>
          <p:nvPr/>
        </p:nvPicPr>
        <p:blipFill>
          <a:blip r:embed="rId2">
            <a:extLst/>
          </a:blip>
          <a:stretch>
            <a:fillRect/>
          </a:stretch>
        </p:blipFill>
        <p:spPr>
          <a:xfrm>
            <a:off x="10384380" y="3110815"/>
            <a:ext cx="12482177" cy="9449309"/>
          </a:xfrm>
          <a:prstGeom prst="rect">
            <a:avLst/>
          </a:prstGeom>
          <a:ln w="12700">
            <a:miter lim="400000"/>
          </a:ln>
        </p:spPr>
      </p:pic>
      <p:pic>
        <p:nvPicPr>
          <p:cNvPr id="190" name="Picture 3" descr="Picture 3"/>
          <p:cNvPicPr>
            <a:picLocks noChangeAspect="1"/>
          </p:cNvPicPr>
          <p:nvPr/>
        </p:nvPicPr>
        <p:blipFill>
          <a:blip r:embed="rId3">
            <a:extLst/>
          </a:blip>
          <a:stretch>
            <a:fillRect/>
          </a:stretch>
        </p:blipFill>
        <p:spPr>
          <a:xfrm>
            <a:off x="251878" y="3171117"/>
            <a:ext cx="7004611" cy="9328705"/>
          </a:xfrm>
          <a:prstGeom prst="rect">
            <a:avLst/>
          </a:prstGeom>
          <a:ln w="12700">
            <a:miter lim="400000"/>
          </a:ln>
        </p:spPr>
      </p:pic>
      <p:sp>
        <p:nvSpPr>
          <p:cNvPr id="191" name="Rectangle 5"/>
          <p:cNvSpPr txBox="1"/>
          <p:nvPr/>
        </p:nvSpPr>
        <p:spPr>
          <a:xfrm>
            <a:off x="12916127" y="12867326"/>
            <a:ext cx="8072235" cy="640776"/>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3600">
                <a:latin typeface="Calibri"/>
                <a:ea typeface="Calibri"/>
                <a:cs typeface="Calibri"/>
                <a:sym typeface="Calibri"/>
              </a:defRPr>
            </a:lvl1pPr>
          </a:lstStyle>
          <a:p>
            <a:pPr/>
            <a:r>
              <a:t>Lovis Corinth, Self-Portrait with Skull, 1896</a:t>
            </a:r>
          </a:p>
        </p:txBody>
      </p:sp>
      <p:sp>
        <p:nvSpPr>
          <p:cNvPr id="192" name="Rectangle 6"/>
          <p:cNvSpPr txBox="1"/>
          <p:nvPr/>
        </p:nvSpPr>
        <p:spPr>
          <a:xfrm>
            <a:off x="179078" y="12587926"/>
            <a:ext cx="8791376" cy="11995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600">
                <a:latin typeface="Calibri"/>
                <a:ea typeface="Calibri"/>
                <a:cs typeface="Calibri"/>
                <a:sym typeface="Calibri"/>
              </a:defRPr>
            </a:lvl1pPr>
          </a:lstStyle>
          <a:p>
            <a:pPr/>
            <a:r>
              <a:t>Caspar David Friedrich, View from the Artist’s Studio,  1817</a:t>
            </a:r>
          </a:p>
        </p:txBody>
      </p:sp>
      <p:sp>
        <p:nvSpPr>
          <p:cNvPr id="193" name="From Romanticism to Pessimism"/>
          <p:cNvSpPr txBox="1"/>
          <p:nvPr/>
        </p:nvSpPr>
        <p:spPr>
          <a:xfrm>
            <a:off x="171150" y="256816"/>
            <a:ext cx="7596125" cy="13065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vl1pPr>
          </a:lstStyle>
          <a:p>
            <a:pPr/>
            <a:r>
              <a:t>From Romanticism to Pessimism</a:t>
            </a:r>
          </a:p>
        </p:txBody>
      </p:sp>
      <p:sp>
        <p:nvSpPr>
          <p:cNvPr id="194" name="“All satisfaction, or what is commonly called happiness, is really and essentially always negative only, and never positive. It is not a gratification which comes to us originally and of itself, but it must always be the satisfaction of a wish. For desir"/>
          <p:cNvSpPr txBox="1"/>
          <p:nvPr/>
        </p:nvSpPr>
        <p:spPr>
          <a:xfrm>
            <a:off x="69017" y="958658"/>
            <a:ext cx="24245965" cy="2124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600"/>
            </a:pPr>
            <a:r>
              <a:t>“All satisfaction, or what is commonly called happiness, is really and essentially always negative only, and never positive. It is not a gratification which comes to us originally and of itself, but it must always be the satisfaction of a wish. For </a:t>
            </a:r>
            <a:r>
              <a:rPr>
                <a:solidFill>
                  <a:schemeClr val="accent5"/>
                </a:solidFill>
              </a:rPr>
              <a:t>desire…is the precedent condition of every pleasure</a:t>
            </a:r>
            <a:r>
              <a:t>; but with the satisfaction, the desire and therefore the pleasure cease; and so the satisfaction or gratification can never be more than </a:t>
            </a:r>
            <a:r>
              <a:rPr>
                <a:solidFill>
                  <a:schemeClr val="accent5"/>
                </a:solidFill>
              </a:rPr>
              <a:t>deliverance from pain, from a want</a:t>
            </a:r>
            <a:r>
              <a:t>. Such is not only every actual and evident suffering, but also every desire whose importunity disturbs our peace, and indeed even the deadening boredom that makes existence a burden to us.”————Arthur Schopenhauer, World as Will and Representation, 1818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89"/>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 grpId="3"/>
      <p:bldP build="whole" bldLvl="1" animBg="1" rev="0" advAuto="0" spid="194" grpId="1"/>
      <p:bldP build="whole" bldLvl="1" animBg="1" rev="0" advAuto="0" spid="189" grpId="2"/>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Rectangle 1"/>
          <p:cNvSpPr txBox="1"/>
          <p:nvPr/>
        </p:nvSpPr>
        <p:spPr>
          <a:xfrm>
            <a:off x="15059978" y="12224069"/>
            <a:ext cx="6552181"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latin typeface="Times New Roman"/>
                <a:ea typeface="Times New Roman"/>
                <a:cs typeface="Times New Roman"/>
                <a:sym typeface="Times New Roman"/>
              </a:defRPr>
            </a:pPr>
            <a:r>
              <a:t>Lovis Corinth, Nude Girl</a:t>
            </a:r>
            <a:r>
              <a:rPr i="1"/>
              <a:t>, </a:t>
            </a:r>
            <a:r>
              <a:t>1896</a:t>
            </a:r>
          </a:p>
        </p:txBody>
      </p:sp>
      <p:pic>
        <p:nvPicPr>
          <p:cNvPr id="197" name="Picture 2" descr="Picture 2"/>
          <p:cNvPicPr>
            <a:picLocks noChangeAspect="1"/>
          </p:cNvPicPr>
          <p:nvPr/>
        </p:nvPicPr>
        <p:blipFill>
          <a:blip r:embed="rId2">
            <a:extLst/>
          </a:blip>
          <a:stretch>
            <a:fillRect/>
          </a:stretch>
        </p:blipFill>
        <p:spPr>
          <a:xfrm>
            <a:off x="14217378" y="1918246"/>
            <a:ext cx="8237382" cy="9924982"/>
          </a:xfrm>
          <a:prstGeom prst="rect">
            <a:avLst/>
          </a:prstGeom>
          <a:ln w="12700">
            <a:miter lim="400000"/>
          </a:ln>
        </p:spPr>
      </p:pic>
      <p:pic>
        <p:nvPicPr>
          <p:cNvPr id="198" name="Image" descr="Image"/>
          <p:cNvPicPr>
            <a:picLocks noChangeAspect="1"/>
          </p:cNvPicPr>
          <p:nvPr/>
        </p:nvPicPr>
        <p:blipFill>
          <a:blip r:embed="rId3">
            <a:extLst/>
          </a:blip>
          <a:stretch>
            <a:fillRect/>
          </a:stretch>
        </p:blipFill>
        <p:spPr>
          <a:xfrm>
            <a:off x="1954853" y="3941801"/>
            <a:ext cx="8004424" cy="8961605"/>
          </a:xfrm>
          <a:prstGeom prst="rect">
            <a:avLst/>
          </a:prstGeom>
          <a:ln w="12700">
            <a:miter lim="400000"/>
          </a:ln>
        </p:spPr>
      </p:pic>
      <p:sp>
        <p:nvSpPr>
          <p:cNvPr id="199" name="Pierre Bonnard, Nude Against the Light, 1906"/>
          <p:cNvSpPr txBox="1"/>
          <p:nvPr/>
        </p:nvSpPr>
        <p:spPr>
          <a:xfrm>
            <a:off x="1215797" y="12849725"/>
            <a:ext cx="9482536" cy="67692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1828800">
              <a:defRPr sz="4000">
                <a:latin typeface="Times New Roman"/>
                <a:ea typeface="Times New Roman"/>
                <a:cs typeface="Times New Roman"/>
                <a:sym typeface="Times New Roman"/>
              </a:defRPr>
            </a:pPr>
            <a:r>
              <a:t>Pierre Bonnard, Nude Against the Light</a:t>
            </a:r>
            <a:r>
              <a:rPr i="1"/>
              <a:t>, </a:t>
            </a:r>
            <a:r>
              <a:t>1906</a:t>
            </a:r>
          </a:p>
        </p:txBody>
      </p:sp>
      <p:pic>
        <p:nvPicPr>
          <p:cNvPr id="200" name="Picture 2" descr="Picture 2"/>
          <p:cNvPicPr>
            <a:picLocks noChangeAspect="1"/>
          </p:cNvPicPr>
          <p:nvPr/>
        </p:nvPicPr>
        <p:blipFill>
          <a:blip r:embed="rId4">
            <a:extLst/>
          </a:blip>
          <a:stretch>
            <a:fillRect/>
          </a:stretch>
        </p:blipFill>
        <p:spPr>
          <a:xfrm>
            <a:off x="14210517" y="419657"/>
            <a:ext cx="8251104" cy="12450144"/>
          </a:xfrm>
          <a:prstGeom prst="rect">
            <a:avLst/>
          </a:prstGeom>
          <a:ln w="12700">
            <a:miter lim="400000"/>
          </a:ln>
        </p:spPr>
      </p:pic>
      <p:sp>
        <p:nvSpPr>
          <p:cNvPr id="201" name="Lovis Corinth, At the Mirror, 1912"/>
          <p:cNvSpPr txBox="1"/>
          <p:nvPr/>
        </p:nvSpPr>
        <p:spPr>
          <a:xfrm>
            <a:off x="14754420" y="12849725"/>
            <a:ext cx="7163297" cy="67692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defRPr sz="4000">
                <a:latin typeface="Times New Roman"/>
                <a:ea typeface="Times New Roman"/>
                <a:cs typeface="Times New Roman"/>
                <a:sym typeface="Times New Roman"/>
              </a:defRPr>
            </a:lvl1pPr>
          </a:lstStyle>
          <a:p>
            <a:pPr/>
            <a:r>
              <a:t>Lovis Corinth, At the Mirror, 1912</a:t>
            </a:r>
          </a:p>
        </p:txBody>
      </p:sp>
      <p:sp>
        <p:nvSpPr>
          <p:cNvPr id="202" name="“If the whole world as representation is only the visibility of the will, then art is the elucidation of this visibility, the camera obscura which shows the objects more purely, and enables us to survey and comprehend them better. It is the play within t"/>
          <p:cNvSpPr txBox="1"/>
          <p:nvPr/>
        </p:nvSpPr>
        <p:spPr>
          <a:xfrm>
            <a:off x="438931" y="1436527"/>
            <a:ext cx="11685280" cy="21377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700"/>
            </a:pPr>
            <a:r>
              <a:t>“If the whole world as</a:t>
            </a:r>
            <a:r>
              <a:rPr>
                <a:solidFill>
                  <a:schemeClr val="accent5"/>
                </a:solidFill>
              </a:rPr>
              <a:t> representation</a:t>
            </a:r>
            <a:r>
              <a:t> is only the</a:t>
            </a:r>
            <a:r>
              <a:rPr>
                <a:solidFill>
                  <a:schemeClr val="accent5"/>
                </a:solidFill>
              </a:rPr>
              <a:t> visibility of the will</a:t>
            </a:r>
            <a:r>
              <a:t>, then art is the elucidation of this visibility, the camera obscura which shows the objects more </a:t>
            </a:r>
            <a:r>
              <a:rPr>
                <a:solidFill>
                  <a:schemeClr val="accent5"/>
                </a:solidFill>
              </a:rPr>
              <a:t>purely</a:t>
            </a:r>
            <a:r>
              <a:t>, and enables us to survey and </a:t>
            </a:r>
            <a:r>
              <a:rPr>
                <a:solidFill>
                  <a:schemeClr val="accent5"/>
                </a:solidFill>
              </a:rPr>
              <a:t>comprehend </a:t>
            </a:r>
            <a:r>
              <a:t>them better. It is the play within the play, the stage on the stage in Hamlet.”</a:t>
            </a:r>
          </a:p>
          <a:p>
            <a:pPr/>
            <a:r>
              <a:t>—— Arthur Schopenhauer, the World as Will and Representation</a:t>
            </a:r>
          </a:p>
        </p:txBody>
      </p:sp>
      <p:sp>
        <p:nvSpPr>
          <p:cNvPr id="203" name="Representing the Will- Against the stimulation of desire"/>
          <p:cNvSpPr txBox="1"/>
          <p:nvPr/>
        </p:nvSpPr>
        <p:spPr>
          <a:xfrm>
            <a:off x="422321" y="490526"/>
            <a:ext cx="12544045"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vl1pPr>
          </a:lstStyle>
          <a:p>
            <a:pPr/>
            <a:r>
              <a:t>Representing the Will- Against the stimulation of desire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2"/>
      <p:bldP build="whole" bldLvl="1" animBg="1" rev="0" advAuto="0" spid="200" grpId="1"/>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