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3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/>
      <a:tcStyle>
        <a:tcBdr/>
        <a:fill>
          <a:solidFill>
            <a:srgbClr val="E6EB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/>
      <a:tcStyle>
        <a:tcBdr/>
        <a:fill>
          <a:solidFill>
            <a:srgbClr val="E7F2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/>
      <a:tcStyle>
        <a:tcBdr/>
        <a:fill>
          <a:solidFill>
            <a:srgbClr val="F6E7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84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6" name="Shape 15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497" y="11839047"/>
            <a:ext cx="21971005" cy="636980"/>
          </a:xfrm>
          <a:prstGeom prst="rect">
            <a:avLst/>
          </a:prstGeom>
        </p:spPr>
        <p:txBody>
          <a:bodyPr lIns="45718" tIns="45718" rIns="45718" bIns="45718" numCol="1" spcCol="38100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7196865"/>
            <a:ext cx="21971000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Presentation Subtitle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8262180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algn="ctr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algn="ctr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algn="ctr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algn="ctr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Fact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935257"/>
            <a:ext cx="21971000" cy="7359065"/>
          </a:xfrm>
          <a:prstGeom prst="rect">
            <a:avLst/>
          </a:prstGeom>
        </p:spPr>
        <p:txBody>
          <a:bodyPr numCol="1" spcCol="38100" anchor="b"/>
          <a:lstStyle/>
          <a:p>
            <a:pPr marL="0" lvl="4" indent="1207008" algn="ctr" defTabSz="1072868">
              <a:lnSpc>
                <a:spcPct val="80000"/>
              </a:lnSpc>
              <a:spcBef>
                <a:spcPts val="0"/>
              </a:spcBef>
              <a:buSzTx/>
              <a:buNone/>
              <a:defRPr sz="11000" b="1" spc="-132"/>
            </a:pPr>
            <a:r>
              <a:t>100%
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80824" y="10675453"/>
            <a:ext cx="201492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Attribution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 anchor="ctr"/>
          <a:lstStyle/>
          <a:p>
            <a:pPr marL="0" lvl="4" indent="1409446" defTabSz="1511769">
              <a:spcBef>
                <a:spcPts val="0"/>
              </a:spcBef>
              <a:buSzTx/>
              <a:buNone/>
              <a:defRPr sz="5270" spc="-124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“Notable Quote”
</a:t>
            </a: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>
            <a:spLocks noGrp="1"/>
          </p:cNvSpPr>
          <p:nvPr>
            <p:ph type="pic" sz="quarter" idx="21"/>
          </p:nvPr>
        </p:nvSpPr>
        <p:spPr>
          <a:xfrm>
            <a:off x="15430500" y="7085409"/>
            <a:ext cx="8128000" cy="541020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5" name="824910546_2681x1332.jpg"/>
          <p:cNvSpPr>
            <a:spLocks noGrp="1"/>
          </p:cNvSpPr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6" name="575395635_960x639.jpg"/>
          <p:cNvSpPr>
            <a:spLocks noGrp="1"/>
          </p:cNvSpPr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5809914" y="12527756"/>
            <a:ext cx="344487" cy="369887"/>
          </a:xfrm>
          <a:prstGeom prst="rect">
            <a:avLst/>
          </a:prstGeom>
        </p:spPr>
        <p:txBody>
          <a:bodyPr lIns="64292" tIns="64292" rIns="64292" bIns="64292" anchor="ctr"/>
          <a:lstStyle>
            <a:lvl1pPr algn="r" defTabSz="1285875">
              <a:defRPr sz="1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>
            <a:spLocks noGrp="1"/>
          </p:cNvSpPr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6500" y="11609909"/>
            <a:ext cx="21971000" cy="1144689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Presentation Subtitle 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92709243_1322x1323.jpeg"/>
          <p:cNvSpPr>
            <a:spLocks noGrp="1"/>
          </p:cNvSpPr>
          <p:nvPr>
            <p:ph type="pic" sz="half" idx="21"/>
          </p:nvPr>
        </p:nvSpPr>
        <p:spPr>
          <a:xfrm>
            <a:off x="12052303" y="1270000"/>
            <a:ext cx="11188407" cy="11209889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3164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/>
          <a:p>
            <a:r>
              <a:t>Slide bullet text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245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500" y="4248503"/>
            <a:ext cx="9779000" cy="8256014"/>
          </a:xfrm>
          <a:prstGeom prst="rect">
            <a:avLst/>
          </a:prstGeom>
        </p:spPr>
        <p:txBody>
          <a:bodyPr numCol="1" spcCol="38100"/>
          <a:lstStyle/>
          <a:p>
            <a:r>
              <a:t>Slide bullet text</a:t>
            </a:r>
          </a:p>
        </p:txBody>
      </p:sp>
      <p:sp>
        <p:nvSpPr>
          <p:cNvPr id="63" name="824910546_2681x1332.jpg"/>
          <p:cNvSpPr>
            <a:spLocks noGrp="1"/>
          </p:cNvSpPr>
          <p:nvPr>
            <p:ph type="pic" idx="22"/>
          </p:nvPr>
        </p:nvSpPr>
        <p:spPr>
          <a:xfrm>
            <a:off x="6380200" y="1263847"/>
            <a:ext cx="22529802" cy="1119347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49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Agenda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99"/>
            </a:lvl1pPr>
          </a:lstStyle>
          <a:p>
            <a:r>
              <a:t>Agenda Topics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numCol="2" spcCol="109855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us%C3%A9e_Picasso" TargetMode="External"/><Relationship Id="rId7" Type="http://schemas.openxmlformats.org/officeDocument/2006/relationships/hyperlink" Target="https://en.wikipedia.org/wiki/Pablo_Picasso" TargetMode="External"/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en.wikipedia.org/wiki/Guillaume_Apollinaire" TargetMode="External"/><Relationship Id="rId5" Type="http://schemas.openxmlformats.org/officeDocument/2006/relationships/hyperlink" Target="https://en.wikipedia.org/wiki/Fernande_Olivier" TargetMode="External"/><Relationship Id="rId4" Type="http://schemas.openxmlformats.org/officeDocument/2006/relationships/hyperlink" Target="https://en.wikipedia.org/wiki/Gertrude_Stein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tif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"/><Relationship Id="rId2" Type="http://schemas.openxmlformats.org/officeDocument/2006/relationships/image" Target="../media/image26.ti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Author and Date"/>
          <p:cNvSpPr txBox="1">
            <a:spLocks noGrp="1"/>
          </p:cNvSpPr>
          <p:nvPr>
            <p:ph type="body" sz="quarter" idx="1"/>
          </p:nvPr>
        </p:nvSpPr>
        <p:spPr>
          <a:xfrm>
            <a:off x="1206499" y="11839047"/>
            <a:ext cx="21971002" cy="63698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/>
          </a:p>
        </p:txBody>
      </p:sp>
      <p:sp>
        <p:nvSpPr>
          <p:cNvPr id="159" name="Experiements in Form"/>
          <p:cNvSpPr txBox="1">
            <a:spLocks noGrp="1"/>
          </p:cNvSpPr>
          <p:nvPr>
            <p:ph type="title"/>
          </p:nvPr>
        </p:nvSpPr>
        <p:spPr>
          <a:xfrm>
            <a:off x="1206495" y="2574990"/>
            <a:ext cx="21971006" cy="4648203"/>
          </a:xfrm>
          <a:prstGeom prst="rect">
            <a:avLst/>
          </a:prstGeom>
        </p:spPr>
        <p:txBody>
          <a:bodyPr/>
          <a:lstStyle>
            <a:lvl1pPr>
              <a:defRPr spc="-300"/>
            </a:lvl1pPr>
          </a:lstStyle>
          <a:p>
            <a:r>
              <a:t>Experiements in Form</a:t>
            </a:r>
          </a:p>
        </p:txBody>
      </p:sp>
      <p:sp>
        <p:nvSpPr>
          <p:cNvPr id="160" name="Cubism"/>
          <p:cNvSpPr txBox="1"/>
          <p:nvPr/>
        </p:nvSpPr>
        <p:spPr>
          <a:xfrm>
            <a:off x="1206500" y="7196865"/>
            <a:ext cx="21971000" cy="1905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5500" b="1">
                <a:solidFill>
                  <a:srgbClr val="FFFFFF"/>
                </a:solidFill>
              </a:defRPr>
            </a:lvl1pPr>
          </a:lstStyle>
          <a:p>
            <a:r>
              <a:t>Expressionism cont. and Cubism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Discussion Questions…"/>
          <p:cNvSpPr txBox="1"/>
          <p:nvPr/>
        </p:nvSpPr>
        <p:spPr>
          <a:xfrm>
            <a:off x="371974" y="3907509"/>
            <a:ext cx="23640051" cy="5900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7100">
                <a:solidFill>
                  <a:srgbClr val="FFFFFF"/>
                </a:solidFill>
              </a:defRPr>
            </a:pPr>
            <a:r>
              <a:t>Discussion Questions</a:t>
            </a:r>
          </a:p>
          <a:p>
            <a:pPr>
              <a:defRPr>
                <a:solidFill>
                  <a:srgbClr val="FFFFFF"/>
                </a:solidFill>
              </a:defRPr>
            </a:pPr>
            <a:endParaRPr/>
          </a:p>
          <a:p>
            <a:pPr algn="l">
              <a:defRPr sz="5800">
                <a:solidFill>
                  <a:srgbClr val="FFFFFF"/>
                </a:solidFill>
              </a:defRPr>
            </a:pPr>
            <a:r>
              <a:t>How does Chave approach her critique of </a:t>
            </a:r>
            <a:r>
              <a:rPr b="1" i="1">
                <a:latin typeface="Gill Sans"/>
                <a:ea typeface="Gill Sans"/>
                <a:cs typeface="Gill Sans"/>
                <a:sym typeface="Gill Sans"/>
              </a:rPr>
              <a:t>Les Demoiselles d’Avignon?</a:t>
            </a:r>
          </a:p>
          <a:p>
            <a:pPr algn="l">
              <a:defRPr sz="5800" b="1" i="1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 b="1" i="1">
              <a:latin typeface="Gill Sans"/>
              <a:ea typeface="Gill Sans"/>
              <a:cs typeface="Gill Sans"/>
              <a:sym typeface="Gill Sans"/>
            </a:endParaRPr>
          </a:p>
          <a:p>
            <a:pPr algn="l">
              <a:defRPr sz="5800">
                <a:solidFill>
                  <a:srgbClr val="FFFFFF"/>
                </a:solidFill>
              </a:defRPr>
            </a:pPr>
            <a:r>
              <a:t>What role do masks and masquerade play in her analysis?</a:t>
            </a:r>
          </a:p>
          <a:p>
            <a:pPr algn="l">
              <a:defRPr sz="5800">
                <a:solidFill>
                  <a:srgbClr val="FFFFFF"/>
                </a:solidFill>
              </a:defRPr>
            </a:pPr>
            <a:endParaRPr/>
          </a:p>
          <a:p>
            <a:pPr algn="l">
              <a:defRPr sz="5800">
                <a:solidFill>
                  <a:srgbClr val="FFFFFF"/>
                </a:solidFill>
              </a:defRPr>
            </a:pPr>
            <a:r>
              <a:t>How do class and race inform Chave’s reading of the painting? 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2808" y="1576388"/>
            <a:ext cx="9177488" cy="5947175"/>
          </a:xfrm>
          <a:prstGeom prst="rect">
            <a:avLst/>
          </a:prstGeom>
          <a:ln w="12700">
            <a:miter lim="400000"/>
          </a:ln>
        </p:spPr>
      </p:pic>
      <p:sp>
        <p:nvSpPr>
          <p:cNvPr id="270" name="Henri Matisse, Blue Nude: Memory of Biskra, 1907"/>
          <p:cNvSpPr txBox="1"/>
          <p:nvPr/>
        </p:nvSpPr>
        <p:spPr>
          <a:xfrm>
            <a:off x="12313666" y="8032155"/>
            <a:ext cx="8018862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Henri Matisse, </a:t>
            </a:r>
            <a:r>
              <a:rPr b="1" i="1"/>
              <a:t>Blue Nude: Memory of Biskra, </a:t>
            </a:r>
            <a:r>
              <a:t>1907</a:t>
            </a:r>
          </a:p>
        </p:txBody>
      </p:sp>
      <p:pic>
        <p:nvPicPr>
          <p:cNvPr id="271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3704" y="1442442"/>
            <a:ext cx="8155038" cy="6197206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Henri Matisse, Reclining Nude, I, 1907"/>
          <p:cNvSpPr txBox="1"/>
          <p:nvPr/>
        </p:nvSpPr>
        <p:spPr>
          <a:xfrm>
            <a:off x="4156048" y="8255595"/>
            <a:ext cx="6514903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Henri Matisse, </a:t>
            </a:r>
            <a:r>
              <a:rPr b="1" i="1"/>
              <a:t>Reclining Nude, I, </a:t>
            </a:r>
            <a:r>
              <a:t>1907</a:t>
            </a:r>
          </a:p>
        </p:txBody>
      </p:sp>
      <p:pic>
        <p:nvPicPr>
          <p:cNvPr id="273" name="image.png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2203" y="9186416"/>
            <a:ext cx="4982768" cy="2772668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Ingres, The Grand Odalisque, 1814"/>
          <p:cNvSpPr txBox="1"/>
          <p:nvPr/>
        </p:nvSpPr>
        <p:spPr>
          <a:xfrm>
            <a:off x="8604497" y="12608321"/>
            <a:ext cx="4000503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Ingres, </a:t>
            </a:r>
            <a:r>
              <a:rPr b="1" i="1"/>
              <a:t>The Grand Odalisque, </a:t>
            </a:r>
            <a:r>
              <a:t>1814</a:t>
            </a:r>
          </a:p>
        </p:txBody>
      </p:sp>
      <p:pic>
        <p:nvPicPr>
          <p:cNvPr id="275" name="image.png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2859" y="9226598"/>
            <a:ext cx="3321847" cy="2687839"/>
          </a:xfrm>
          <a:prstGeom prst="rect">
            <a:avLst/>
          </a:prstGeom>
          <a:ln w="12700">
            <a:miter lim="400000"/>
          </a:ln>
        </p:spPr>
      </p:pic>
      <p:sp>
        <p:nvSpPr>
          <p:cNvPr id="276" name="Delacroix, Odalisque, 1825"/>
          <p:cNvSpPr txBox="1"/>
          <p:nvPr/>
        </p:nvSpPr>
        <p:spPr>
          <a:xfrm>
            <a:off x="13062644" y="12447586"/>
            <a:ext cx="4232675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Delacroix, </a:t>
            </a:r>
            <a:r>
              <a:rPr b="1" i="1"/>
              <a:t>Odalisque, </a:t>
            </a:r>
            <a:r>
              <a:t>1825</a:t>
            </a:r>
          </a:p>
        </p:txBody>
      </p:sp>
      <p:pic>
        <p:nvPicPr>
          <p:cNvPr id="277" name="image.png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42593" y="9184182"/>
            <a:ext cx="4071941" cy="2757043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Manet, Olympia, 1863"/>
          <p:cNvSpPr txBox="1"/>
          <p:nvPr/>
        </p:nvSpPr>
        <p:spPr>
          <a:xfrm>
            <a:off x="17105560" y="12688885"/>
            <a:ext cx="376833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Manet, </a:t>
            </a:r>
            <a:r>
              <a:rPr b="1" i="1"/>
              <a:t>Olympia, </a:t>
            </a:r>
            <a:r>
              <a:t>1863</a:t>
            </a:r>
          </a:p>
        </p:txBody>
      </p:sp>
      <p:pic>
        <p:nvPicPr>
          <p:cNvPr id="279" name="image.png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3015" y="9219902"/>
            <a:ext cx="4375549" cy="2703466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Giorgone, Sleeping Venus, c. 1510"/>
          <p:cNvSpPr txBox="1"/>
          <p:nvPr/>
        </p:nvSpPr>
        <p:spPr>
          <a:xfrm>
            <a:off x="3574851" y="12447586"/>
            <a:ext cx="3589737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Giorgone, </a:t>
            </a:r>
            <a:r>
              <a:rPr b="1" i="1"/>
              <a:t>Sleeping Venus, </a:t>
            </a:r>
            <a:r>
              <a:t>c. 1510</a:t>
            </a:r>
          </a:p>
        </p:txBody>
      </p:sp>
      <p:sp>
        <p:nvSpPr>
          <p:cNvPr id="281" name="The Problem"/>
          <p:cNvSpPr txBox="1"/>
          <p:nvPr/>
        </p:nvSpPr>
        <p:spPr>
          <a:xfrm>
            <a:off x="3400815" y="584634"/>
            <a:ext cx="1847699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The Problem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ablo Picasso, Les Demoiselles d’Avignon, 1907"/>
          <p:cNvSpPr txBox="1"/>
          <p:nvPr/>
        </p:nvSpPr>
        <p:spPr>
          <a:xfrm>
            <a:off x="14584142" y="12672523"/>
            <a:ext cx="7733111" cy="92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Pablo Picasso, </a:t>
            </a:r>
            <a:r>
              <a:rPr b="1" i="1"/>
              <a:t>Les Demoiselles d’Avignon, </a:t>
            </a:r>
            <a:r>
              <a:t>1907</a:t>
            </a:r>
          </a:p>
        </p:txBody>
      </p:sp>
      <p:pic>
        <p:nvPicPr>
          <p:cNvPr id="28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9718" y="416255"/>
            <a:ext cx="11281958" cy="116894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19" y="1186800"/>
            <a:ext cx="11998182" cy="10148342"/>
          </a:xfrm>
          <a:prstGeom prst="rect">
            <a:avLst/>
          </a:prstGeom>
          <a:ln w="12700">
            <a:miter lim="400000"/>
          </a:ln>
        </p:spPr>
      </p:pic>
      <p:sp>
        <p:nvSpPr>
          <p:cNvPr id="286" name="Cézanne, The Large Bathers, 1898-1905"/>
          <p:cNvSpPr txBox="1"/>
          <p:nvPr/>
        </p:nvSpPr>
        <p:spPr>
          <a:xfrm>
            <a:off x="1154098" y="12901123"/>
            <a:ext cx="10233423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Cézanne, </a:t>
            </a:r>
            <a:r>
              <a:rPr b="1" i="1"/>
              <a:t>The Large Bathers</a:t>
            </a:r>
            <a:r>
              <a:t>, 1898-1905</a:t>
            </a:r>
          </a:p>
        </p:txBody>
      </p:sp>
      <p:sp>
        <p:nvSpPr>
          <p:cNvPr id="287" name="The Problem"/>
          <p:cNvSpPr txBox="1"/>
          <p:nvPr/>
        </p:nvSpPr>
        <p:spPr>
          <a:xfrm>
            <a:off x="320232" y="442454"/>
            <a:ext cx="1847699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The Problem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4728" y="331755"/>
            <a:ext cx="17354544" cy="11607567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Marie Laurencin, Meeting in the country (Apollinairehis friends), 1909, Musée Picasso, Paris.…"/>
          <p:cNvSpPr txBox="1"/>
          <p:nvPr/>
        </p:nvSpPr>
        <p:spPr>
          <a:xfrm>
            <a:off x="520104" y="12045598"/>
            <a:ext cx="23343792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Marie Laurencin, Meeting in the country (Apollinairehis friends), 1909, </a:t>
            </a:r>
            <a:r>
              <a:rPr>
                <a:hlinkClick r:id="rId3"/>
              </a:rPr>
              <a:t>Musée Picasso</a:t>
            </a:r>
            <a:r>
              <a:t>, Paris. </a:t>
            </a:r>
          </a:p>
          <a:p>
            <a: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>
                <a:hlinkClick r:id="rId4"/>
              </a:rPr>
              <a:t>Gertrude Stein</a:t>
            </a:r>
            <a:r>
              <a:t>, </a:t>
            </a:r>
            <a:r>
              <a:rPr>
                <a:hlinkClick r:id="rId5"/>
              </a:rPr>
              <a:t>Fernande Olivier</a:t>
            </a:r>
            <a:r>
              <a:t>, a muse, </a:t>
            </a:r>
            <a:r>
              <a:rPr>
                <a:hlinkClick r:id="rId6"/>
              </a:rPr>
              <a:t>Guillaume Apollinaire</a:t>
            </a:r>
            <a:r>
              <a:t>, Fricka the dog, </a:t>
            </a:r>
            <a:r>
              <a:rPr>
                <a:hlinkClick r:id="rId7"/>
              </a:rPr>
              <a:t>Pablo Picasso</a:t>
            </a:r>
            <a:r>
              <a:t>, Marguerite Gillot, Maurice Cremnitz and Marie Laurencin., 1907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Marie Laurencin,The Elegant Ball, The Dance in the countryside, 1913,"/>
          <p:cNvSpPr txBox="1"/>
          <p:nvPr/>
        </p:nvSpPr>
        <p:spPr>
          <a:xfrm>
            <a:off x="12263565" y="12835876"/>
            <a:ext cx="966734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Marie Laurencin,The Elegant Ball, The Dance in the countryside, 1913,</a:t>
            </a:r>
          </a:p>
        </p:txBody>
      </p:sp>
      <p:pic>
        <p:nvPicPr>
          <p:cNvPr id="29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8283" y="389579"/>
            <a:ext cx="14926152" cy="12149978"/>
          </a:xfrm>
          <a:prstGeom prst="rect">
            <a:avLst/>
          </a:prstGeom>
          <a:ln w="12700">
            <a:miter lim="400000"/>
          </a:ln>
        </p:spPr>
      </p:pic>
      <p:sp>
        <p:nvSpPr>
          <p:cNvPr id="294" name="Pablo Picasso, Accordionist, 1911"/>
          <p:cNvSpPr txBox="1"/>
          <p:nvPr/>
        </p:nvSpPr>
        <p:spPr>
          <a:xfrm>
            <a:off x="1618217" y="12831609"/>
            <a:ext cx="5831483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Pablo Picasso, </a:t>
            </a:r>
            <a:r>
              <a:rPr b="1" i="1"/>
              <a:t>Accordionist, </a:t>
            </a:r>
            <a:r>
              <a:t>1911</a:t>
            </a:r>
          </a:p>
        </p:txBody>
      </p:sp>
      <p:pic>
        <p:nvPicPr>
          <p:cNvPr id="295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35" y="502211"/>
            <a:ext cx="8208849" cy="121499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9059" y="213271"/>
            <a:ext cx="15825882" cy="12220897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Marie Laurencin,The Elegant Ball, The Young Girls, 1910-11,"/>
          <p:cNvSpPr txBox="1"/>
          <p:nvPr/>
        </p:nvSpPr>
        <p:spPr>
          <a:xfrm>
            <a:off x="7617891" y="12954360"/>
            <a:ext cx="8295133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Marie Laurencin,The Elegant Ball, The Young Girls, 1910-11,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845" y="1007132"/>
            <a:ext cx="10011446" cy="9894646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Marie Laurencin,The Visit, 1916,"/>
          <p:cNvSpPr txBox="1"/>
          <p:nvPr/>
        </p:nvSpPr>
        <p:spPr>
          <a:xfrm>
            <a:off x="3428688" y="11224495"/>
            <a:ext cx="4467760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Marie Laurencin,The Visit, 1916,</a:t>
            </a:r>
          </a:p>
        </p:txBody>
      </p:sp>
      <p:pic>
        <p:nvPicPr>
          <p:cNvPr id="30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2415" y="830234"/>
            <a:ext cx="12810551" cy="10248441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Marie Laurencin,Women with a Dog, 1923,"/>
          <p:cNvSpPr txBox="1"/>
          <p:nvPr/>
        </p:nvSpPr>
        <p:spPr>
          <a:xfrm>
            <a:off x="14632712" y="11224495"/>
            <a:ext cx="5889956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Marie Laurencin,Women with a Dog, 1923,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Romanticism…"/>
          <p:cNvSpPr txBox="1"/>
          <p:nvPr/>
        </p:nvSpPr>
        <p:spPr>
          <a:xfrm>
            <a:off x="8545168" y="4590711"/>
            <a:ext cx="7293663" cy="4534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28600" indent="-228600" defTabSz="914400">
              <a:lnSpc>
                <a:spcPct val="90000"/>
              </a:lnSpc>
              <a:defRPr sz="8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Der </a:t>
            </a:r>
            <a:r>
              <a:rPr dirty="0" err="1"/>
              <a:t>Blaue</a:t>
            </a:r>
            <a:r>
              <a:rPr dirty="0"/>
              <a:t> Reiter</a:t>
            </a:r>
            <a:endParaRPr lang="en-US" dirty="0"/>
          </a:p>
          <a:p>
            <a:pPr marL="228600" indent="-228600" defTabSz="914400">
              <a:lnSpc>
                <a:spcPct val="90000"/>
              </a:lnSpc>
              <a:defRPr sz="8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dirty="0" err="1"/>
              <a:t>Synaesthesia</a:t>
            </a:r>
            <a:endParaRPr dirty="0"/>
          </a:p>
          <a:p>
            <a:pPr marL="228600" indent="-228600" defTabSz="914400">
              <a:lnSpc>
                <a:spcPct val="90000"/>
              </a:lnSpc>
              <a:defRPr sz="8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Analytic Cubism</a:t>
            </a:r>
          </a:p>
          <a:p>
            <a:pPr marL="228600" indent="-228600" defTabSz="914400">
              <a:lnSpc>
                <a:spcPct val="90000"/>
              </a:lnSpc>
              <a:defRPr sz="8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Synthetic Cubism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errman Expressionism"/>
          <p:cNvSpPr txBox="1"/>
          <p:nvPr/>
        </p:nvSpPr>
        <p:spPr>
          <a:xfrm>
            <a:off x="292832" y="489846"/>
            <a:ext cx="3371699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7">
              <a:defRPr>
                <a:solidFill>
                  <a:srgbClr val="FFFFFF"/>
                </a:solidFill>
              </a:defRPr>
            </a:lvl1pPr>
          </a:lstStyle>
          <a:p>
            <a:r>
              <a:t>Gerrman Expressionism</a:t>
            </a:r>
          </a:p>
        </p:txBody>
      </p:sp>
      <p:sp>
        <p:nvSpPr>
          <p:cNvPr id="198" name="Die Blaue Reiter…"/>
          <p:cNvSpPr txBox="1"/>
          <p:nvPr/>
        </p:nvSpPr>
        <p:spPr>
          <a:xfrm>
            <a:off x="326678" y="951213"/>
            <a:ext cx="11865322" cy="3776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2438337">
              <a:defRPr>
                <a:solidFill>
                  <a:srgbClr val="FFFFFF"/>
                </a:solidFill>
              </a:defRPr>
            </a:pPr>
            <a:r>
              <a:rPr dirty="0"/>
              <a:t>Die </a:t>
            </a:r>
            <a:r>
              <a:rPr dirty="0" err="1"/>
              <a:t>Blaue</a:t>
            </a:r>
            <a:r>
              <a:rPr dirty="0"/>
              <a:t> Reiter</a:t>
            </a:r>
          </a:p>
          <a:p>
            <a:pPr defTabSz="2438337">
              <a:defRPr>
                <a:solidFill>
                  <a:srgbClr val="FFFFFF"/>
                </a:solidFill>
              </a:defRPr>
            </a:pPr>
            <a:endParaRPr dirty="0"/>
          </a:p>
          <a:p>
            <a:pPr algn="l" defTabSz="2438337">
              <a:defRPr>
                <a:solidFill>
                  <a:srgbClr val="FFFFFF"/>
                </a:solidFill>
              </a:defRPr>
            </a:pPr>
            <a:r>
              <a:rPr dirty="0"/>
              <a:t>The turning back to nature</a:t>
            </a:r>
          </a:p>
          <a:p>
            <a:pPr algn="l" defTabSz="2438337">
              <a:defRPr>
                <a:solidFill>
                  <a:srgbClr val="FFFFFF"/>
                </a:solidFill>
              </a:defRPr>
            </a:pPr>
            <a:endParaRPr dirty="0"/>
          </a:p>
          <a:p>
            <a:pPr algn="l" defTabSz="2438337">
              <a:defRPr>
                <a:solidFill>
                  <a:srgbClr val="FFFFFF"/>
                </a:solidFill>
              </a:defRPr>
            </a:pPr>
            <a:r>
              <a:rPr dirty="0"/>
              <a:t>Abstracted forms and prismatic colors</a:t>
            </a:r>
          </a:p>
          <a:p>
            <a:pPr algn="l" defTabSz="2438337">
              <a:defRPr>
                <a:solidFill>
                  <a:srgbClr val="FFFFFF"/>
                </a:solidFill>
              </a:defRPr>
            </a:pPr>
            <a:endParaRPr dirty="0"/>
          </a:p>
          <a:p>
            <a:pPr algn="l" defTabSz="2438337">
              <a:defRPr>
                <a:solidFill>
                  <a:srgbClr val="FFFFFF"/>
                </a:solidFill>
              </a:defRPr>
            </a:pPr>
            <a:r>
              <a:rPr dirty="0"/>
              <a:t>Belief in the mystical spiritual potential of color against the corruption and materialism of modernity</a:t>
            </a:r>
          </a:p>
          <a:p>
            <a:pPr algn="l" defTabSz="2438337">
              <a:defRPr>
                <a:solidFill>
                  <a:srgbClr val="FFFFFF"/>
                </a:solidFill>
              </a:defRPr>
            </a:pPr>
            <a:endParaRPr dirty="0"/>
          </a:p>
          <a:p>
            <a:pPr algn="l" defTabSz="2438337">
              <a:defRPr>
                <a:solidFill>
                  <a:srgbClr val="FFFFFF"/>
                </a:solidFill>
              </a:defRPr>
            </a:pPr>
            <a:r>
              <a:rPr dirty="0"/>
              <a:t>Emphasis on flattened perspective and reductive forms drawn from woodcut </a:t>
            </a:r>
          </a:p>
        </p:txBody>
      </p:sp>
      <p:pic>
        <p:nvPicPr>
          <p:cNvPr id="19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8681" y="4727280"/>
            <a:ext cx="7997706" cy="7679615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Wassily Kandinsky, 1903, The Blue Rider (Der Blaue Reiter)"/>
          <p:cNvSpPr txBox="1"/>
          <p:nvPr/>
        </p:nvSpPr>
        <p:spPr>
          <a:xfrm>
            <a:off x="1868096" y="12764788"/>
            <a:ext cx="8108291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2438337">
              <a:defRPr>
                <a:solidFill>
                  <a:srgbClr val="FFFFFF"/>
                </a:solidFill>
              </a:defRPr>
            </a:pPr>
            <a:r>
              <a:rPr dirty="0"/>
              <a:t>Wassily Kandinsky, 1903, </a:t>
            </a:r>
            <a:r>
              <a:rPr i="1" dirty="0"/>
              <a:t>The Blue Rider</a:t>
            </a:r>
            <a:r>
              <a:rPr dirty="0"/>
              <a:t> (</a:t>
            </a:r>
            <a:r>
              <a:rPr i="1" dirty="0"/>
              <a:t>Der </a:t>
            </a:r>
            <a:r>
              <a:rPr i="1" dirty="0" err="1"/>
              <a:t>Blaue</a:t>
            </a:r>
            <a:r>
              <a:rPr i="1" dirty="0"/>
              <a:t> Reiter</a:t>
            </a:r>
            <a:r>
              <a:rPr dirty="0"/>
              <a:t>)</a:t>
            </a:r>
          </a:p>
        </p:txBody>
      </p:sp>
      <p:pic>
        <p:nvPicPr>
          <p:cNvPr id="4" name="Picture 3" descr="Picture 3">
            <a:extLst>
              <a:ext uri="{FF2B5EF4-FFF2-40B4-BE49-F238E27FC236}">
                <a16:creationId xmlns:a16="http://schemas.microsoft.com/office/drawing/2014/main" id="{C627F83F-C542-516A-3EB5-26FA44977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6843" y="4868925"/>
            <a:ext cx="12822061" cy="753796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221970-1ED2-E9B1-E5F6-14893DFA64A8}"/>
              </a:ext>
            </a:extLst>
          </p:cNvPr>
          <p:cNvSpPr txBox="1"/>
          <p:nvPr/>
        </p:nvSpPr>
        <p:spPr>
          <a:xfrm>
            <a:off x="13543638" y="12626140"/>
            <a:ext cx="7680308" cy="738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 algn="l" defTabSz="1828800">
              <a:defRPr sz="3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>
                <a:solidFill>
                  <a:srgbClr val="FFFFFF"/>
                </a:solidFill>
              </a:rPr>
              <a:t>Franz Marc The Large Blue Horses, 1911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8735" y="1819312"/>
            <a:ext cx="15116059" cy="1007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TextBox 4"/>
          <p:cNvSpPr txBox="1"/>
          <p:nvPr/>
        </p:nvSpPr>
        <p:spPr>
          <a:xfrm>
            <a:off x="12710525" y="12438112"/>
            <a:ext cx="7492471" cy="64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7" tIns="91437" rIns="91437" bIns="91437">
            <a:spAutoFit/>
          </a:bodyPr>
          <a:lstStyle>
            <a:lvl1pPr algn="l"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Vasily Kandinsky, Composition VII, 1913</a:t>
            </a:r>
          </a:p>
        </p:txBody>
      </p:sp>
      <p:pic>
        <p:nvPicPr>
          <p:cNvPr id="235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297" y="1856308"/>
            <a:ext cx="7576972" cy="10077373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James MacNeil Whistler, Nocturne in Black and Gold – The Falling Rocket, c. 1875"/>
          <p:cNvSpPr txBox="1"/>
          <p:nvPr/>
        </p:nvSpPr>
        <p:spPr>
          <a:xfrm>
            <a:off x="898431" y="12343668"/>
            <a:ext cx="6097210" cy="829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2438337">
              <a:defRPr>
                <a:solidFill>
                  <a:srgbClr val="FFFFFF"/>
                </a:solidFill>
              </a:defRPr>
            </a:lvl1pPr>
          </a:lstStyle>
          <a:p>
            <a:r>
              <a:t>James MacNeil Whistler, Nocturne in Black and Gold – The Falling Rocket, c. 1875</a:t>
            </a:r>
          </a:p>
        </p:txBody>
      </p:sp>
      <p:sp>
        <p:nvSpPr>
          <p:cNvPr id="237" name="Abstraction- Sound and Vision…"/>
          <p:cNvSpPr txBox="1"/>
          <p:nvPr/>
        </p:nvSpPr>
        <p:spPr>
          <a:xfrm>
            <a:off x="246708" y="305696"/>
            <a:ext cx="4269639" cy="829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2438337">
              <a:defRPr>
                <a:solidFill>
                  <a:srgbClr val="FFFFFF"/>
                </a:solidFill>
              </a:defRPr>
            </a:pPr>
            <a:r>
              <a:t>Abstraction- Sound and Vision</a:t>
            </a:r>
          </a:p>
          <a:p>
            <a:pPr defTabSz="2438337">
              <a:defRPr>
                <a:solidFill>
                  <a:srgbClr val="FFFFFF"/>
                </a:solidFill>
              </a:defRPr>
            </a:pPr>
            <a:r>
              <a:t>Synesthesia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27A662-FCDA-7964-193F-A6BD6C2D6439}"/>
              </a:ext>
            </a:extLst>
          </p:cNvPr>
          <p:cNvSpPr txBox="1"/>
          <p:nvPr/>
        </p:nvSpPr>
        <p:spPr>
          <a:xfrm>
            <a:off x="5067156" y="403731"/>
            <a:ext cx="19070136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0" i="0" dirty="0">
                <a:solidFill>
                  <a:srgbClr val="FFFFFF"/>
                </a:solidFill>
                <a:effectLst/>
                <a:latin typeface="proxima-nova"/>
              </a:rPr>
              <a:t>“I saw all my colors in spirit, before my eyes. Wild, almost crazy lines were sketched in front of me.”</a:t>
            </a: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0" i="0" dirty="0">
                <a:solidFill>
                  <a:srgbClr val="FFFFFF"/>
                </a:solidFill>
                <a:effectLst/>
                <a:latin typeface="proxima-nova"/>
              </a:rPr>
              <a:t>“the sound of colors is so definite that it would be hard to find anyone who would express bright yellow with bass notes or dark lake with treble.”</a:t>
            </a: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uFillTx/>
                <a:latin typeface="proxima-nova"/>
                <a:ea typeface="+mj-ea"/>
                <a:cs typeface="+mj-cs"/>
                <a:sym typeface="Helvetica Neue"/>
              </a:rPr>
              <a:t>-Kandinsky</a:t>
            </a: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" grpId="1" animBg="1" advAuto="0"/>
      <p:bldP spid="236" grpId="2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ablo Picasso, Science and Charity, 1897"/>
          <p:cNvSpPr txBox="1"/>
          <p:nvPr/>
        </p:nvSpPr>
        <p:spPr>
          <a:xfrm>
            <a:off x="2902161" y="12820253"/>
            <a:ext cx="7242573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Pablo Picasso, </a:t>
            </a:r>
            <a:r>
              <a:rPr b="1" i="1"/>
              <a:t>Science and Charity, </a:t>
            </a:r>
            <a:r>
              <a:t>1897</a:t>
            </a:r>
          </a:p>
        </p:txBody>
      </p:sp>
      <p:sp>
        <p:nvSpPr>
          <p:cNvPr id="240" name="Pablo Picasso,  La Vie, 1903"/>
          <p:cNvSpPr txBox="1"/>
          <p:nvPr/>
        </p:nvSpPr>
        <p:spPr>
          <a:xfrm>
            <a:off x="14600806" y="12820253"/>
            <a:ext cx="4717059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Pablo Picasso,  </a:t>
            </a:r>
            <a:r>
              <a:rPr b="1" i="1"/>
              <a:t>La Vie, </a:t>
            </a:r>
            <a:r>
              <a:t>1903</a:t>
            </a:r>
          </a:p>
        </p:txBody>
      </p:sp>
      <p:pic>
        <p:nvPicPr>
          <p:cNvPr id="24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1420" y="247836"/>
            <a:ext cx="8029225" cy="122046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2" y="927365"/>
            <a:ext cx="12312796" cy="9627527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Towards Cubism- The Liquidation of the Figure"/>
          <p:cNvSpPr txBox="1"/>
          <p:nvPr/>
        </p:nvSpPr>
        <p:spPr>
          <a:xfrm>
            <a:off x="488106" y="252879"/>
            <a:ext cx="6488278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Towards Cubism- The Liquidation of the Figure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https://upload.wikimedia.org/wikipedia/commons/thumb/d/d2/Paul_C%C3%A9zanne_107.jpg/1024px-Paul_C%C3%A9zanne_107.jpg" descr="https://upload.wikimedia.org/wikipedia/commons/thumb/d/d2/Paul_C%C3%A9zanne_107.jpg/1024px-Paul_C%C3%A9zanne_1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68" y="535781"/>
            <a:ext cx="11975895" cy="8801710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Cézanne, Mont Sainte-Victoire with Large Pine, c. 1887"/>
          <p:cNvSpPr txBox="1"/>
          <p:nvPr/>
        </p:nvSpPr>
        <p:spPr>
          <a:xfrm>
            <a:off x="1872708" y="11621082"/>
            <a:ext cx="9015415" cy="14239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4292" tIns="64292" rIns="64292" bIns="64292">
            <a:spAutoFit/>
          </a:bodyPr>
          <a:lstStyle/>
          <a:p>
            <a:pPr defTabSz="1285875">
              <a:defRPr sz="44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Cézanne, </a:t>
            </a:r>
            <a:r>
              <a:rPr b="1"/>
              <a:t>Mont Sainte-Victoire with Large Pine, c. 1887</a:t>
            </a:r>
          </a:p>
        </p:txBody>
      </p:sp>
      <p:pic>
        <p:nvPicPr>
          <p:cNvPr id="247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9250" y="535781"/>
            <a:ext cx="11063238" cy="8801710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Cézanne, Mont Sainte-Victoire, c. 1890"/>
          <p:cNvSpPr txBox="1"/>
          <p:nvPr/>
        </p:nvSpPr>
        <p:spPr>
          <a:xfrm>
            <a:off x="14073162" y="11529392"/>
            <a:ext cx="9015414" cy="16073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4292" tIns="64292" rIns="64292" bIns="64292">
            <a:spAutoFit/>
          </a:bodyPr>
          <a:lstStyle/>
          <a:p>
            <a:pPr defTabSz="1285875">
              <a:defRPr sz="5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Cézanne, </a:t>
            </a:r>
            <a:r>
              <a:rPr b="1"/>
              <a:t>Mont Sainte-Victoire</a:t>
            </a:r>
            <a:r>
              <a:t>, c. 1890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ablo Picasso,  Houses on the Hill, Horta de Ebro, 1909"/>
          <p:cNvSpPr txBox="1"/>
          <p:nvPr/>
        </p:nvSpPr>
        <p:spPr>
          <a:xfrm>
            <a:off x="14683387" y="10235058"/>
            <a:ext cx="5893595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Pablo Picasso,  </a:t>
            </a:r>
            <a:r>
              <a:rPr b="1" i="1"/>
              <a:t>Houses on the Hill, Horta de Ebro</a:t>
            </a:r>
            <a:r>
              <a:rPr i="1"/>
              <a:t>, </a:t>
            </a:r>
            <a:r>
              <a:t>1909</a:t>
            </a:r>
          </a:p>
        </p:txBody>
      </p:sp>
      <p:pic>
        <p:nvPicPr>
          <p:cNvPr id="251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1113" y="421155"/>
            <a:ext cx="10778143" cy="8579971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Paul Cézanne, The Bay of Marseilles, Seen from L’Estaque, c. 1885"/>
          <p:cNvSpPr txBox="1"/>
          <p:nvPr/>
        </p:nvSpPr>
        <p:spPr>
          <a:xfrm>
            <a:off x="2869449" y="10000108"/>
            <a:ext cx="5893596" cy="140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Paul Cézanne, </a:t>
            </a:r>
            <a:r>
              <a:rPr b="1" i="1"/>
              <a:t>The Bay of Marseilles, Seen from L’Estaque</a:t>
            </a:r>
            <a:r>
              <a:t>, c. 1885</a:t>
            </a:r>
          </a:p>
        </p:txBody>
      </p:sp>
      <p:pic>
        <p:nvPicPr>
          <p:cNvPr id="253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174" y="379218"/>
            <a:ext cx="10778144" cy="85745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ablo Picasso, Accordionist, 1911"/>
          <p:cNvSpPr txBox="1"/>
          <p:nvPr/>
        </p:nvSpPr>
        <p:spPr>
          <a:xfrm>
            <a:off x="15527291" y="13134843"/>
            <a:ext cx="5831483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Pablo Picasso, </a:t>
            </a:r>
            <a:r>
              <a:rPr b="1" i="1"/>
              <a:t>Accordionist, </a:t>
            </a:r>
            <a:r>
              <a:t>1911</a:t>
            </a:r>
          </a:p>
        </p:txBody>
      </p:sp>
      <p:pic>
        <p:nvPicPr>
          <p:cNvPr id="256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0727" y="893167"/>
            <a:ext cx="7974744" cy="11803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image.png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955" y="760551"/>
            <a:ext cx="10850970" cy="12194897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Pablo Picasso, Carafe, Jug and Fruit Bowl, 1909"/>
          <p:cNvSpPr txBox="1"/>
          <p:nvPr/>
        </p:nvSpPr>
        <p:spPr>
          <a:xfrm>
            <a:off x="1975596" y="13134843"/>
            <a:ext cx="892969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Pablo Picasso, </a:t>
            </a:r>
            <a:r>
              <a:rPr b="1" i="1"/>
              <a:t>Carafe, Jug and Fruit Bowl, </a:t>
            </a:r>
            <a:r>
              <a:t>1909</a:t>
            </a:r>
          </a:p>
        </p:txBody>
      </p:sp>
      <p:sp>
        <p:nvSpPr>
          <p:cNvPr id="259" name="Analytic Cubism"/>
          <p:cNvSpPr txBox="1"/>
          <p:nvPr/>
        </p:nvSpPr>
        <p:spPr>
          <a:xfrm>
            <a:off x="1028226" y="119791"/>
            <a:ext cx="2327454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Analytic Cubism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ablo Picasso, Still Life with Chair Caning, 1912"/>
          <p:cNvSpPr txBox="1"/>
          <p:nvPr/>
        </p:nvSpPr>
        <p:spPr>
          <a:xfrm>
            <a:off x="2617511" y="12740233"/>
            <a:ext cx="866795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1285875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Pablo Picasso, </a:t>
            </a:r>
            <a:r>
              <a:rPr b="1" i="1"/>
              <a:t>Still Life with Chair Caning, </a:t>
            </a:r>
            <a:r>
              <a:t>1912</a:t>
            </a:r>
          </a:p>
        </p:txBody>
      </p:sp>
      <p:pic>
        <p:nvPicPr>
          <p:cNvPr id="26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07" y="1248810"/>
            <a:ext cx="12671160" cy="96624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Juan Gris, âThe Sunblindâ 1914" descr="Juan Gris, âThe Sunblindâ 19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6711" y="210012"/>
            <a:ext cx="9491620" cy="11740086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Juan Gris, The Sunblind , 1914"/>
          <p:cNvSpPr txBox="1"/>
          <p:nvPr/>
        </p:nvSpPr>
        <p:spPr>
          <a:xfrm>
            <a:off x="16692698" y="12669113"/>
            <a:ext cx="5539640" cy="612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l" defTabSz="914400">
              <a:defRPr sz="36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Juan Gris, The Sunblind , 1914</a:t>
            </a:r>
          </a:p>
        </p:txBody>
      </p:sp>
      <p:sp>
        <p:nvSpPr>
          <p:cNvPr id="265" name="Synthetic Cubism"/>
          <p:cNvSpPr txBox="1"/>
          <p:nvPr/>
        </p:nvSpPr>
        <p:spPr>
          <a:xfrm>
            <a:off x="621261" y="489847"/>
            <a:ext cx="2525269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Synthetic Cubism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0_BasicBlack">
  <a:themeElements>
    <a:clrScheme name="20_Basic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0_BasicBlack">
  <a:themeElements>
    <a:clrScheme name="20_Basic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469</Words>
  <Application>Microsoft Office PowerPoint</Application>
  <PresentationFormat>Custom</PresentationFormat>
  <Paragraphs>62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Calibri</vt:lpstr>
      <vt:lpstr>Gill Sans</vt:lpstr>
      <vt:lpstr>Helvetica Neue</vt:lpstr>
      <vt:lpstr>Helvetica Neue Medium</vt:lpstr>
      <vt:lpstr>proxima-nova</vt:lpstr>
      <vt:lpstr>Times Roman</vt:lpstr>
      <vt:lpstr>20_BasicBlack</vt:lpstr>
      <vt:lpstr>Experiements in 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Experiements in Form</dc:title>
  <dc:creator>Matthew C Feliz</dc:creator>
  <cp:lastModifiedBy>Matthew C Feliz</cp:lastModifiedBy>
  <cp:revision>1</cp:revision>
  <dcterms:modified xsi:type="dcterms:W3CDTF">2023-11-07T14:49:37Z</dcterms:modified>
</cp:coreProperties>
</file>