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Ref idx="minor">
          <a:srgbClr val="FFFFFF"/>
        </a:fontRef>
        <a:srgbClr val="FFFFFF"/>
      </a:tcTxStyle>
      <a:tcStyle>
        <a:tcBdr>
          <a:left>
            <a:ln w="12700" cap="flat">
              <a:solidFill>
                <a:srgbClr val="FFFFFF"/>
              </a:solidFill>
              <a:prstDash val="solid"/>
              <a:miter lim="400000"/>
            </a:ln>
          </a:left>
          <a:right>
            <a:ln w="381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381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firstRow>
  </a:tblStyle>
  <a:tblStyle styleId="{C7B018BB-80A7-4F77-B60F-C8B233D01FF8}" styleName="">
    <a:tblBg/>
    <a:wholeTbl>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wholeTbl>
    <a:band2H>
      <a:tcTxStyle b="def" i="def"/>
      <a:tcStyle>
        <a:tcBdr/>
        <a:fill>
          <a:solidFill>
            <a:srgbClr val="747676">
              <a:alpha val="64000"/>
            </a:srgbClr>
          </a:solidFill>
        </a:fill>
      </a:tcStyle>
    </a:band2H>
    <a:firstCol>
      <a:tcTxStyle b="on" i="off">
        <a:fontRef idx="minor">
          <a:srgbClr val="FFFFFF"/>
        </a:fontRef>
        <a:srgbClr val="FFFFFF"/>
      </a:tcTxStyle>
      <a:tcStyle>
        <a:tcBdr>
          <a:left>
            <a:ln w="12700" cap="flat">
              <a:solidFill>
                <a:srgbClr val="A9A9A9"/>
              </a:solidFill>
              <a:prstDash val="solid"/>
              <a:miter lim="400000"/>
            </a:ln>
          </a:left>
          <a:right>
            <a:ln w="25400" cap="flat">
              <a:solidFill>
                <a:srgbClr val="FFFFFF"/>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firstCol>
    <a:lastRow>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1">
                  <a:lumOff val="13543"/>
                </a:schemeClr>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solidFill>
            <a:srgbClr val="014D80"/>
          </a:solidFill>
        </a:fill>
      </a:tcStyle>
    </a:firstRow>
  </a:tblStyle>
  <a:tblStyle styleId="{EEE7283C-3CF3-47DC-8721-378D4A62B228}"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747676">
              <a:alpha val="63790"/>
            </a:srgbClr>
          </a:solidFill>
        </a:fill>
      </a:tcStyle>
    </a:band2H>
    <a:firstCol>
      <a:tcTxStyle b="off" i="off">
        <a:font>
          <a:latin typeface="Helvetica Neue Medium"/>
          <a:ea typeface="Helvetica Neue Medium"/>
          <a:cs typeface="Helvetica Neue Medium"/>
        </a:font>
        <a:srgbClr val="FFFFFF"/>
      </a:tcTxStyle>
      <a:tcStyle>
        <a:tcBdr>
          <a:left>
            <a:ln w="12700" cap="flat">
              <a:solidFill>
                <a:srgbClr val="A9A9A9"/>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09D00"/>
          </a:solidFill>
        </a:fill>
      </a:tcStyle>
    </a:firstCol>
    <a:lastRow>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61D836"/>
              </a:solidFill>
              <a:prstDash val="solid"/>
              <a:miter lim="400000"/>
            </a:ln>
          </a:top>
          <a:bottom>
            <a:ln w="12700" cap="flat">
              <a:solidFill>
                <a:srgbClr val="A9A9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9A9A9"/>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27002"/>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wholeTbl>
    <a:band2H>
      <a:tcTxStyle b="def" i="def"/>
      <a:tcStyle>
        <a:tcBdr/>
        <a:fill>
          <a:solidFill>
            <a:srgbClr val="747676">
              <a:alpha val="63790"/>
            </a:srgb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E3E5E8"/>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chemeClr val="accent4">
              <a:hueOff val="-613784"/>
              <a:lumOff val="1275"/>
            </a:schemeClr>
          </a:solidFill>
        </a:fill>
      </a:tcStyle>
    </a:firstCol>
    <a:la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4">
                  <a:hueOff val="-613784"/>
                  <a:lumOff val="1275"/>
                </a:schemeClr>
              </a:solidFill>
              <a:prstDash val="solid"/>
              <a:miter lim="400000"/>
            </a:ln>
          </a:top>
          <a:bottom>
            <a:ln w="12700" cap="flat">
              <a:solidFill>
                <a:srgbClr val="E3E5E8"/>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E3E5E8"/>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FF5300"/>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C0C0C0"/>
              </a:solidFill>
              <a:prstDash val="solid"/>
              <a:miter lim="400000"/>
            </a:ln>
          </a:left>
          <a:right>
            <a:ln w="12700" cap="flat">
              <a:solidFill>
                <a:srgbClr val="C0C0C0"/>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C0C0C0"/>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solidFill>
            <a:srgbClr val="98195F"/>
          </a:solidFill>
        </a:fill>
      </a:tcStyle>
    </a:firstCol>
    <a:la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6"/>
              </a:solidFill>
              <a:prstDash val="solid"/>
              <a:miter lim="400000"/>
            </a:ln>
          </a:top>
          <a:bottom>
            <a:ln w="12700" cap="flat">
              <a:solidFill>
                <a:srgbClr val="A6AA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n" i="off">
        <a:fontRef idx="minor">
          <a:srgbClr val="FFFFFF"/>
        </a:fontRef>
        <a:srgbClr val="FFFFFF"/>
      </a:tcTxStyle>
      <a:tcStyle>
        <a:tcBdr>
          <a:left>
            <a:ln w="12700" cap="flat">
              <a:solidFill>
                <a:srgbClr val="C0C0C0"/>
              </a:solidFill>
              <a:prstDash val="solid"/>
              <a:miter lim="400000"/>
            </a:ln>
          </a:left>
          <a:right>
            <a:ln w="12700" cap="flat">
              <a:solidFill>
                <a:srgbClr val="C0C0C0"/>
              </a:solidFill>
              <a:prstDash val="solid"/>
              <a:miter lim="400000"/>
            </a:ln>
          </a:right>
          <a:top>
            <a:ln w="12700" cap="flat">
              <a:solidFill>
                <a:srgbClr val="A6AAA9"/>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solidFill>
            <a:srgbClr val="650E48"/>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747676">
              <a:alpha val="64000"/>
            </a:srgbClr>
          </a:solidFill>
        </a:fill>
      </a:tcStyle>
    </a:band2H>
    <a:firstCol>
      <a:tcTxStyle b="on" i="off">
        <a:fontRef idx="minor">
          <a:srgbClr val="FFFFFF"/>
        </a:fontRef>
        <a:srgbClr val="FFFFFF"/>
      </a:tcTxStyle>
      <a:tcStyle>
        <a:tcBdr>
          <a:left>
            <a:ln w="12700" cap="flat">
              <a:solidFill>
                <a:srgbClr val="A9A9A9"/>
              </a:solidFill>
              <a:prstDash val="solid"/>
              <a:miter lim="400000"/>
            </a:ln>
          </a:left>
          <a:right>
            <a:ln w="381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262727"/>
          </a:solid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FFFFFF"/>
              </a:solidFill>
              <a:prstDash val="solid"/>
              <a:miter lim="400000"/>
            </a:ln>
          </a:top>
          <a:bottom>
            <a:ln w="12700" cap="flat">
              <a:solidFill>
                <a:srgbClr val="A9A9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9A9A9"/>
              </a:solidFill>
              <a:prstDash val="solid"/>
              <a:miter lim="400000"/>
            </a:ln>
          </a:top>
          <a:bottom>
            <a:ln w="381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42424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55" name="Shape 155"/>
          <p:cNvSpPr/>
          <p:nvPr>
            <p:ph type="sldImg"/>
          </p:nvPr>
        </p:nvSpPr>
        <p:spPr>
          <a:xfrm>
            <a:off x="1143000" y="685800"/>
            <a:ext cx="4572000" cy="3429000"/>
          </a:xfrm>
          <a:prstGeom prst="rect">
            <a:avLst/>
          </a:prstGeom>
        </p:spPr>
        <p:txBody>
          <a:bodyPr/>
          <a:lstStyle/>
          <a:p>
            <a:pPr/>
          </a:p>
        </p:txBody>
      </p:sp>
      <p:sp>
        <p:nvSpPr>
          <p:cNvPr id="156" name="Shape 15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Author and Date"/>
          <p:cNvSpPr txBox="1"/>
          <p:nvPr>
            <p:ph type="body" sz="quarter" idx="21" hasCustomPrompt="1"/>
          </p:nvPr>
        </p:nvSpPr>
        <p:spPr>
          <a:xfrm>
            <a:off x="1206498" y="11839048"/>
            <a:ext cx="21971003" cy="636979"/>
          </a:xfrm>
          <a:prstGeom prst="rect">
            <a:avLst/>
          </a:prstGeom>
        </p:spPr>
        <p:txBody>
          <a:bodyPr lIns="45719" tIns="45719" rIns="45719" bIns="45719" anchor="b"/>
          <a:lstStyle>
            <a:lvl1pPr marL="0" indent="0" defTabSz="825500">
              <a:lnSpc>
                <a:spcPct val="100000"/>
              </a:lnSpc>
              <a:spcBef>
                <a:spcPts val="0"/>
              </a:spcBef>
              <a:buSzTx/>
              <a:buNone/>
              <a:defRPr b="1" sz="3600"/>
            </a:lvl1pPr>
          </a:lstStyle>
          <a:p>
            <a:pPr/>
            <a:r>
              <a:t>Author and Date</a:t>
            </a:r>
          </a:p>
        </p:txBody>
      </p:sp>
      <p:sp>
        <p:nvSpPr>
          <p:cNvPr id="12" name="Presentation Title"/>
          <p:cNvSpPr txBox="1"/>
          <p:nvPr>
            <p:ph type="title" hasCustomPrompt="1"/>
          </p:nvPr>
        </p:nvSpPr>
        <p:spPr>
          <a:xfrm>
            <a:off x="1206496" y="2574991"/>
            <a:ext cx="21971004" cy="4648201"/>
          </a:xfrm>
          <a:prstGeom prst="rect">
            <a:avLst/>
          </a:prstGeom>
        </p:spPr>
        <p:txBody>
          <a:bodyPr anchor="b"/>
          <a:lstStyle>
            <a:lvl1pPr>
              <a:defRPr spc="-232" sz="11600"/>
            </a:lvl1pPr>
          </a:lstStyle>
          <a:p>
            <a:pPr/>
            <a:r>
              <a:t>Presentation Title</a:t>
            </a:r>
          </a:p>
        </p:txBody>
      </p:sp>
      <p:sp>
        <p:nvSpPr>
          <p:cNvPr id="13" name="Body Level One…"/>
          <p:cNvSpPr txBox="1"/>
          <p:nvPr>
            <p:ph type="body" sz="quarter" idx="1" hasCustomPrompt="1"/>
          </p:nvPr>
        </p:nvSpPr>
        <p:spPr>
          <a:xfrm>
            <a:off x="1206500" y="7196865"/>
            <a:ext cx="21971000" cy="1905001"/>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Presentation Subtitle</a:t>
            </a:r>
          </a:p>
          <a:p>
            <a:pPr lvl="1"/>
            <a:r>
              <a:t/>
            </a:r>
          </a:p>
          <a:p>
            <a:pPr lvl="2"/>
            <a:r>
              <a:t/>
            </a:r>
          </a:p>
          <a:p>
            <a:pPr lvl="3"/>
            <a:r>
              <a:t/>
            </a:r>
          </a:p>
          <a:p>
            <a:pPr lvl="4"/>
            <a:r>
              <a:t/>
            </a:r>
          </a:p>
        </p:txBody>
      </p:sp>
      <p:sp>
        <p:nvSpPr>
          <p:cNvPr id="14" name="Slide Number"/>
          <p:cNvSpPr txBox="1"/>
          <p:nvPr>
            <p:ph type="sldNum" sz="quarter" idx="2"/>
          </p:nvPr>
        </p:nvSpPr>
        <p:spPr>
          <a:xfrm>
            <a:off x="12007748" y="13080999"/>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98" name="Body Level One…"/>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9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06" name="Fact information"/>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Fact information</a:t>
            </a:r>
          </a:p>
        </p:txBody>
      </p:sp>
      <p:sp>
        <p:nvSpPr>
          <p:cNvPr id="107" name="Body Level One…"/>
          <p:cNvSpPr txBox="1"/>
          <p:nvPr>
            <p:ph type="body" idx="1" hasCustomPrompt="1"/>
          </p:nvPr>
        </p:nvSpPr>
        <p:spPr>
          <a:xfrm>
            <a:off x="1206500" y="935258"/>
            <a:ext cx="21971000" cy="7359063"/>
          </a:xfrm>
          <a:prstGeom prst="rect">
            <a:avLst/>
          </a:prstGeom>
        </p:spPr>
        <p:txBody>
          <a:bodyPr anchor="b"/>
          <a:lstStyle>
            <a:lvl1pPr marL="0" indent="0" algn="ctr">
              <a:lnSpc>
                <a:spcPct val="80000"/>
              </a:lnSpc>
              <a:spcBef>
                <a:spcPts val="0"/>
              </a:spcBef>
              <a:buSzTx/>
              <a:buNone/>
              <a:defRPr b="1" spc="-250" sz="25000"/>
            </a:lvl1pPr>
            <a:lvl2pPr marL="0" indent="457200" algn="ctr">
              <a:lnSpc>
                <a:spcPct val="80000"/>
              </a:lnSpc>
              <a:spcBef>
                <a:spcPts val="0"/>
              </a:spcBef>
              <a:buSzTx/>
              <a:buNone/>
              <a:defRPr b="1" spc="-250" sz="25000"/>
            </a:lvl2pPr>
            <a:lvl3pPr marL="0" indent="914400" algn="ctr">
              <a:lnSpc>
                <a:spcPct val="80000"/>
              </a:lnSpc>
              <a:spcBef>
                <a:spcPts val="0"/>
              </a:spcBef>
              <a:buSzTx/>
              <a:buNone/>
              <a:defRPr b="1" spc="-250" sz="25000"/>
            </a:lvl3pPr>
            <a:lvl4pPr marL="0" indent="1371600" algn="ctr">
              <a:lnSpc>
                <a:spcPct val="80000"/>
              </a:lnSpc>
              <a:spcBef>
                <a:spcPts val="0"/>
              </a:spcBef>
              <a:buSzTx/>
              <a:buNone/>
              <a:defRPr b="1" spc="-250" sz="25000"/>
            </a:lvl4pPr>
            <a:lvl5pPr marL="0" indent="182880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0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5" name="Attribution"/>
          <p:cNvSpPr txBox="1"/>
          <p:nvPr>
            <p:ph type="body" sz="quarter" idx="21" hasCustomPrompt="1"/>
          </p:nvPr>
        </p:nvSpPr>
        <p:spPr>
          <a:xfrm>
            <a:off x="2480825" y="10675453"/>
            <a:ext cx="201492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Attribution</a:t>
            </a:r>
          </a:p>
        </p:txBody>
      </p:sp>
      <p:sp>
        <p:nvSpPr>
          <p:cNvPr id="116" name="Body Level One…"/>
          <p:cNvSpPr txBox="1"/>
          <p:nvPr>
            <p:ph type="body" sz="half" idx="1" hasCustomPrompt="1"/>
          </p:nvPr>
        </p:nvSpPr>
        <p:spPr>
          <a:xfrm>
            <a:off x="1753923" y="4939860"/>
            <a:ext cx="20876154" cy="3836280"/>
          </a:xfrm>
          <a:prstGeom prst="rect">
            <a:avLst/>
          </a:prstGeom>
        </p:spPr>
        <p:txBody>
          <a:bodyPr anchor="ctr"/>
          <a:lstStyle>
            <a:lvl1pPr marL="638923" indent="-469900">
              <a:spcBef>
                <a:spcPts val="0"/>
              </a:spcBef>
              <a:buSzTx/>
              <a:buNone/>
              <a:defRPr spc="-170" sz="8500">
                <a:latin typeface="Helvetica Neue Medium"/>
                <a:ea typeface="Helvetica Neue Medium"/>
                <a:cs typeface="Helvetica Neue Medium"/>
                <a:sym typeface="Helvetica Neue Medium"/>
              </a:defRPr>
            </a:lvl1pPr>
            <a:lvl2pPr marL="638923" indent="-12700">
              <a:spcBef>
                <a:spcPts val="0"/>
              </a:spcBef>
              <a:buSzTx/>
              <a:buNone/>
              <a:defRPr spc="-170" sz="8500">
                <a:latin typeface="Helvetica Neue Medium"/>
                <a:ea typeface="Helvetica Neue Medium"/>
                <a:cs typeface="Helvetica Neue Medium"/>
                <a:sym typeface="Helvetica Neue Medium"/>
              </a:defRPr>
            </a:lvl2pPr>
            <a:lvl3pPr marL="638923" indent="444500">
              <a:spcBef>
                <a:spcPts val="0"/>
              </a:spcBef>
              <a:buSzTx/>
              <a:buNone/>
              <a:defRPr spc="-170" sz="8500">
                <a:latin typeface="Helvetica Neue Medium"/>
                <a:ea typeface="Helvetica Neue Medium"/>
                <a:cs typeface="Helvetica Neue Medium"/>
                <a:sym typeface="Helvetica Neue Medium"/>
              </a:defRPr>
            </a:lvl3pPr>
            <a:lvl4pPr marL="638923" indent="901700">
              <a:spcBef>
                <a:spcPts val="0"/>
              </a:spcBef>
              <a:buSzTx/>
              <a:buNone/>
              <a:defRPr spc="-170" sz="8500">
                <a:latin typeface="Helvetica Neue Medium"/>
                <a:ea typeface="Helvetica Neue Medium"/>
                <a:cs typeface="Helvetica Neue Medium"/>
                <a:sym typeface="Helvetica Neue Medium"/>
              </a:defRPr>
            </a:lvl4pPr>
            <a:lvl5pPr marL="638923" indent="1358900">
              <a:spcBef>
                <a:spcPts val="0"/>
              </a:spcBef>
              <a:buSzTx/>
              <a:buNone/>
              <a:defRPr spc="-170" sz="8500">
                <a:latin typeface="Helvetica Neue Medium"/>
                <a:ea typeface="Helvetica Neue Medium"/>
                <a:cs typeface="Helvetica Neue Medium"/>
                <a:sym typeface="Helvetica Neue Medium"/>
              </a:defRPr>
            </a:lvl5pPr>
          </a:lstStyle>
          <a:p>
            <a:pPr/>
            <a:r>
              <a:t>“Notable Quote”</a:t>
            </a:r>
          </a:p>
          <a:p>
            <a:pPr lvl="1"/>
            <a:r>
              <a:t/>
            </a:r>
          </a:p>
          <a:p>
            <a:pPr lvl="2"/>
            <a:r>
              <a:t/>
            </a:r>
          </a:p>
          <a:p>
            <a:pPr lvl="3"/>
            <a:r>
              <a:t/>
            </a:r>
          </a:p>
          <a:p>
            <a:pPr lvl="4"/>
            <a:r>
              <a:t/>
            </a:r>
          </a:p>
        </p:txBody>
      </p:sp>
      <p:sp>
        <p:nvSpPr>
          <p:cNvPr id="11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24" name="862804876_960x639.jpg"/>
          <p:cNvSpPr/>
          <p:nvPr>
            <p:ph type="pic" sz="quarter" idx="21"/>
          </p:nvPr>
        </p:nvSpPr>
        <p:spPr>
          <a:xfrm>
            <a:off x="15430500" y="7085409"/>
            <a:ext cx="8128000" cy="5410201"/>
          </a:xfrm>
          <a:prstGeom prst="rect">
            <a:avLst/>
          </a:prstGeom>
        </p:spPr>
        <p:txBody>
          <a:bodyPr lIns="91439" tIns="45719" rIns="91439" bIns="45719">
            <a:noAutofit/>
          </a:bodyPr>
          <a:lstStyle/>
          <a:p>
            <a:pPr/>
          </a:p>
        </p:txBody>
      </p:sp>
      <p:sp>
        <p:nvSpPr>
          <p:cNvPr id="125" name="824910546_2681x1332.jpg"/>
          <p:cNvSpPr/>
          <p:nvPr>
            <p:ph type="pic" idx="22"/>
          </p:nvPr>
        </p:nvSpPr>
        <p:spPr>
          <a:xfrm>
            <a:off x="-2933700" y="1270000"/>
            <a:ext cx="22699133" cy="11277600"/>
          </a:xfrm>
          <a:prstGeom prst="rect">
            <a:avLst/>
          </a:prstGeom>
        </p:spPr>
        <p:txBody>
          <a:bodyPr lIns="91439" tIns="45719" rIns="91439" bIns="45719">
            <a:noAutofit/>
          </a:bodyPr>
          <a:lstStyle/>
          <a:p>
            <a:pPr/>
          </a:p>
        </p:txBody>
      </p:sp>
      <p:sp>
        <p:nvSpPr>
          <p:cNvPr id="126" name="575395635_960x639.jpg"/>
          <p:cNvSpPr/>
          <p:nvPr>
            <p:ph type="pic" sz="quarter" idx="23"/>
          </p:nvPr>
        </p:nvSpPr>
        <p:spPr>
          <a:xfrm>
            <a:off x="15430500" y="1270000"/>
            <a:ext cx="8128000" cy="5410200"/>
          </a:xfrm>
          <a:prstGeom prst="rect">
            <a:avLst/>
          </a:prstGeom>
        </p:spPr>
        <p:txBody>
          <a:bodyPr lIns="91439" tIns="45719" rIns="91439" bIns="45719">
            <a:noAutofit/>
          </a:bodyPr>
          <a:lstStyle/>
          <a:p>
            <a:pPr/>
          </a:p>
        </p:txBody>
      </p:sp>
      <p:sp>
        <p:nvSpPr>
          <p:cNvPr id="12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34" name="Image"/>
          <p:cNvSpPr/>
          <p:nvPr>
            <p:ph type="pic" idx="21"/>
          </p:nvPr>
        </p:nvSpPr>
        <p:spPr>
          <a:xfrm>
            <a:off x="-1511300" y="-3721100"/>
            <a:ext cx="28511500" cy="19030242"/>
          </a:xfrm>
          <a:prstGeom prst="rect">
            <a:avLst/>
          </a:prstGeom>
        </p:spPr>
        <p:txBody>
          <a:bodyPr lIns="91439" tIns="45719" rIns="91439" bIns="45719">
            <a:noAutofit/>
          </a:bodyPr>
          <a:lstStyle/>
          <a:p>
            <a:pPr/>
          </a:p>
        </p:txBody>
      </p:sp>
      <p:sp>
        <p:nvSpPr>
          <p:cNvPr id="13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FFFFFF"/>
        </a:solidFill>
      </p:bgPr>
    </p:bg>
    <p:spTree>
      <p:nvGrpSpPr>
        <p:cNvPr id="1" name=""/>
        <p:cNvGrpSpPr/>
        <p:nvPr/>
      </p:nvGrpSpPr>
      <p:grpSpPr>
        <a:xfrm>
          <a:off x="0" y="0"/>
          <a:ext cx="0" cy="0"/>
          <a:chOff x="0" y="0"/>
          <a:chExt cx="0" cy="0"/>
        </a:xfrm>
      </p:grpSpPr>
      <p:sp>
        <p:nvSpPr>
          <p:cNvPr id="149" name="Slide Number"/>
          <p:cNvSpPr txBox="1"/>
          <p:nvPr>
            <p:ph type="sldNum" sz="quarter" idx="2"/>
          </p:nvPr>
        </p:nvSpPr>
        <p:spPr>
          <a:xfrm>
            <a:off x="11887199" y="12344399"/>
            <a:ext cx="4267201" cy="736601"/>
          </a:xfrm>
          <a:prstGeom prst="rect">
            <a:avLst/>
          </a:prstGeom>
        </p:spPr>
        <p:txBody>
          <a:bodyPr lIns="64293" tIns="64293" rIns="64293" bIns="64293" anchor="ctr"/>
          <a:lstStyle>
            <a:lvl1pPr algn="r" defTabSz="1285875">
              <a:defRPr sz="1600">
                <a:solidFill>
                  <a:srgbClr val="000000"/>
                </a:solidFill>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21" name="Image"/>
          <p:cNvSpPr/>
          <p:nvPr>
            <p:ph type="pic" idx="21"/>
          </p:nvPr>
        </p:nvSpPr>
        <p:spPr>
          <a:xfrm>
            <a:off x="-431800" y="-4038600"/>
            <a:ext cx="29464000" cy="18034000"/>
          </a:xfrm>
          <a:prstGeom prst="rect">
            <a:avLst/>
          </a:prstGeom>
        </p:spPr>
        <p:txBody>
          <a:bodyPr lIns="91439" tIns="45719" rIns="91439" bIns="45719">
            <a:noAutofit/>
          </a:bodyPr>
          <a:lstStyle/>
          <a:p>
            <a:pPr/>
          </a:p>
        </p:txBody>
      </p:sp>
      <p:sp>
        <p:nvSpPr>
          <p:cNvPr id="22" name="Presentation Title"/>
          <p:cNvSpPr txBox="1"/>
          <p:nvPr>
            <p:ph type="title" hasCustomPrompt="1"/>
          </p:nvPr>
        </p:nvSpPr>
        <p:spPr>
          <a:xfrm>
            <a:off x="1206500" y="7124700"/>
            <a:ext cx="21971000" cy="4648200"/>
          </a:xfrm>
          <a:prstGeom prst="rect">
            <a:avLst/>
          </a:prstGeom>
        </p:spPr>
        <p:txBody>
          <a:bodyPr anchor="b"/>
          <a:lstStyle>
            <a:lvl1pPr>
              <a:defRPr spc="-232" sz="11600"/>
            </a:lvl1pPr>
          </a:lstStyle>
          <a:p>
            <a:pPr/>
            <a:r>
              <a:t>Presentation Title</a:t>
            </a:r>
          </a:p>
        </p:txBody>
      </p:sp>
      <p:sp>
        <p:nvSpPr>
          <p:cNvPr id="23" name="Author and Date"/>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Author and Date</a:t>
            </a:r>
          </a:p>
        </p:txBody>
      </p:sp>
      <p:sp>
        <p:nvSpPr>
          <p:cNvPr id="24" name="Body Level One…"/>
          <p:cNvSpPr txBox="1"/>
          <p:nvPr>
            <p:ph type="body" sz="quarter" idx="1" hasCustomPrompt="1"/>
          </p:nvPr>
        </p:nvSpPr>
        <p:spPr>
          <a:xfrm>
            <a:off x="1206500" y="11609910"/>
            <a:ext cx="21971000" cy="1144688"/>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Presentation Subtitle </a:t>
            </a:r>
          </a:p>
          <a:p>
            <a:pPr lvl="1"/>
            <a:r>
              <a:t/>
            </a:r>
          </a:p>
          <a:p>
            <a:pPr lvl="2"/>
            <a:r>
              <a:t/>
            </a:r>
          </a:p>
          <a:p>
            <a:pPr lvl="3"/>
            <a:r>
              <a:t/>
            </a:r>
          </a:p>
          <a:p>
            <a:pPr lvl="4"/>
            <a:r>
              <a:t/>
            </a:r>
          </a:p>
        </p:txBody>
      </p:sp>
      <p:sp>
        <p:nvSpPr>
          <p:cNvPr id="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32" name="Slide Title"/>
          <p:cNvSpPr txBox="1"/>
          <p:nvPr>
            <p:ph type="title" hasCustomPrompt="1"/>
          </p:nvPr>
        </p:nvSpPr>
        <p:spPr>
          <a:xfrm>
            <a:off x="1206500" y="1270000"/>
            <a:ext cx="9779000" cy="5882273"/>
          </a:xfrm>
          <a:prstGeom prst="rect">
            <a:avLst/>
          </a:prstGeom>
        </p:spPr>
        <p:txBody>
          <a:bodyPr anchor="b"/>
          <a:lstStyle/>
          <a:p>
            <a:pPr/>
            <a:r>
              <a:t>Slide Title</a:t>
            </a:r>
          </a:p>
        </p:txBody>
      </p:sp>
      <p:sp>
        <p:nvSpPr>
          <p:cNvPr id="33" name="Body Level One…"/>
          <p:cNvSpPr txBox="1"/>
          <p:nvPr>
            <p:ph type="body" sz="quarter" idx="1" hasCustomPrompt="1"/>
          </p:nvPr>
        </p:nvSpPr>
        <p:spPr>
          <a:xfrm>
            <a:off x="1206500" y="7060576"/>
            <a:ext cx="9779000" cy="5382403"/>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Slide Subtitle</a:t>
            </a:r>
          </a:p>
          <a:p>
            <a:pPr lvl="1"/>
            <a:r>
              <a:t/>
            </a:r>
          </a:p>
          <a:p>
            <a:pPr lvl="2"/>
            <a:r>
              <a:t/>
            </a:r>
          </a:p>
          <a:p>
            <a:pPr lvl="3"/>
            <a:r>
              <a:t/>
            </a:r>
          </a:p>
          <a:p>
            <a:pPr lvl="4"/>
            <a:r>
              <a:t/>
            </a:r>
          </a:p>
        </p:txBody>
      </p:sp>
      <p:sp>
        <p:nvSpPr>
          <p:cNvPr id="34" name="92709243_1322x1323.jpeg"/>
          <p:cNvSpPr/>
          <p:nvPr>
            <p:ph type="pic" sz="half" idx="21"/>
          </p:nvPr>
        </p:nvSpPr>
        <p:spPr>
          <a:xfrm>
            <a:off x="12052303" y="1270000"/>
            <a:ext cx="11188406" cy="11209889"/>
          </a:xfrm>
          <a:prstGeom prst="rect">
            <a:avLst/>
          </a:prstGeom>
        </p:spPr>
        <p:txBody>
          <a:bodyPr lIns="91439" tIns="45719" rIns="91439" bIns="45719">
            <a:noAutofit/>
          </a:bodyPr>
          <a:lstStyle/>
          <a:p>
            <a:pPr/>
          </a:p>
        </p:txBody>
      </p:sp>
      <p:sp>
        <p:nvSpPr>
          <p:cNvPr id="35"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42" name="Slide Title"/>
          <p:cNvSpPr txBox="1"/>
          <p:nvPr>
            <p:ph type="title" hasCustomPrompt="1"/>
          </p:nvPr>
        </p:nvSpPr>
        <p:spPr>
          <a:prstGeom prst="rect">
            <a:avLst/>
          </a:prstGeom>
        </p:spPr>
        <p:txBody>
          <a:bodyPr/>
          <a:lstStyle/>
          <a:p>
            <a:pPr/>
            <a:r>
              <a:t>Slide Title</a:t>
            </a:r>
          </a:p>
        </p:txBody>
      </p:sp>
      <p:sp>
        <p:nvSpPr>
          <p:cNvPr id="43" name="Slide Subtitle"/>
          <p:cNvSpPr txBox="1"/>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44"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hasCustomPrompt="1"/>
          </p:nvPr>
        </p:nvSpPr>
        <p:spPr>
          <a:prstGeom prst="rect">
            <a:avLst/>
          </a:prstGeom>
        </p:spPr>
        <p:txBody>
          <a:bodyPr numCol="2" spcCol="1098550"/>
          <a:lstStyle/>
          <a:p>
            <a:pPr/>
            <a:r>
              <a:t>Slide bullet text</a:t>
            </a:r>
          </a:p>
          <a:p>
            <a:pPr lvl="1"/>
            <a:r>
              <a:t/>
            </a:r>
          </a:p>
          <a:p>
            <a:pPr lvl="2"/>
            <a:r>
              <a:t/>
            </a:r>
          </a:p>
          <a:p>
            <a:pPr lvl="3"/>
            <a:r>
              <a:t/>
            </a:r>
          </a:p>
          <a:p>
            <a:pPr lvl="4"/>
            <a:r>
              <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Slide Title"/>
          <p:cNvSpPr txBox="1"/>
          <p:nvPr>
            <p:ph type="title" hasCustomPrompt="1"/>
          </p:nvPr>
        </p:nvSpPr>
        <p:spPr>
          <a:xfrm>
            <a:off x="1206500" y="952500"/>
            <a:ext cx="9779000" cy="1435100"/>
          </a:xfrm>
          <a:prstGeom prst="rect">
            <a:avLst/>
          </a:prstGeom>
        </p:spPr>
        <p:txBody>
          <a:bodyPr/>
          <a:lstStyle/>
          <a:p>
            <a:pPr/>
            <a:r>
              <a:t>Slide Title</a:t>
            </a:r>
          </a:p>
        </p:txBody>
      </p:sp>
      <p:sp>
        <p:nvSpPr>
          <p:cNvPr id="61" name="Slide Subtitle"/>
          <p:cNvSpPr txBox="1"/>
          <p:nvPr>
            <p:ph type="body" sz="quarter" idx="21" hasCustomPrompt="1"/>
          </p:nvPr>
        </p:nvSpPr>
        <p:spPr>
          <a:xfrm>
            <a:off x="1206500" y="2245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62" name="Body Level One…"/>
          <p:cNvSpPr txBox="1"/>
          <p:nvPr>
            <p:ph type="body" sz="half" idx="1" hasCustomPrompt="1"/>
          </p:nvPr>
        </p:nvSpPr>
        <p:spPr>
          <a:xfrm>
            <a:off x="1206500" y="4248504"/>
            <a:ext cx="9779000" cy="8256012"/>
          </a:xfrm>
          <a:prstGeom prst="rect">
            <a:avLst/>
          </a:prstGeom>
        </p:spPr>
        <p:txBody>
          <a:bodyPr/>
          <a:lstStyle/>
          <a:p>
            <a:pPr/>
            <a:r>
              <a:t>Slide bullet text</a:t>
            </a:r>
          </a:p>
          <a:p>
            <a:pPr lvl="1"/>
            <a:r>
              <a:t/>
            </a:r>
          </a:p>
          <a:p>
            <a:pPr lvl="2"/>
            <a:r>
              <a:t/>
            </a:r>
          </a:p>
          <a:p>
            <a:pPr lvl="3"/>
            <a:r>
              <a:t/>
            </a:r>
          </a:p>
          <a:p>
            <a:pPr lvl="4"/>
            <a:r>
              <a:t/>
            </a:r>
          </a:p>
        </p:txBody>
      </p:sp>
      <p:sp>
        <p:nvSpPr>
          <p:cNvPr id="63" name="824910546_2681x1332.jpg"/>
          <p:cNvSpPr/>
          <p:nvPr>
            <p:ph type="pic" idx="22"/>
          </p:nvPr>
        </p:nvSpPr>
        <p:spPr>
          <a:xfrm>
            <a:off x="6380200" y="1263848"/>
            <a:ext cx="22529801" cy="11193471"/>
          </a:xfrm>
          <a:prstGeom prst="rect">
            <a:avLst/>
          </a:prstGeom>
        </p:spPr>
        <p:txBody>
          <a:bodyPr lIns="91439" tIns="45719" rIns="91439" bIns="45719">
            <a:noAutofit/>
          </a:bodyPr>
          <a:lstStyle/>
          <a:p>
            <a:pP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71" name="Section Title"/>
          <p:cNvSpPr txBox="1"/>
          <p:nvPr>
            <p:ph type="title" hasCustomPrompt="1"/>
          </p:nvPr>
        </p:nvSpPr>
        <p:spPr>
          <a:xfrm>
            <a:off x="1206496" y="4533900"/>
            <a:ext cx="21971004"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Section Title</a:t>
            </a:r>
          </a:p>
        </p:txBody>
      </p:sp>
      <p:sp>
        <p:nvSpPr>
          <p:cNvPr id="72"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79" name="Slide Title"/>
          <p:cNvSpPr txBox="1"/>
          <p:nvPr>
            <p:ph type="title" hasCustomPrompt="1"/>
          </p:nvPr>
        </p:nvSpPr>
        <p:spPr>
          <a:xfrm>
            <a:off x="1206500" y="952500"/>
            <a:ext cx="21971000" cy="1434949"/>
          </a:xfrm>
          <a:prstGeom prst="rect">
            <a:avLst/>
          </a:prstGeom>
        </p:spPr>
        <p:txBody>
          <a:bodyPr/>
          <a:lstStyle/>
          <a:p>
            <a:pPr/>
            <a:r>
              <a:t>Slide Title</a:t>
            </a:r>
          </a:p>
        </p:txBody>
      </p:sp>
      <p:sp>
        <p:nvSpPr>
          <p:cNvPr id="80" name="Slide Subtitle"/>
          <p:cNvSpPr txBox="1"/>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8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88" name="Agenda Title"/>
          <p:cNvSpPr txBox="1"/>
          <p:nvPr>
            <p:ph type="title" hasCustomPrompt="1"/>
          </p:nvPr>
        </p:nvSpPr>
        <p:spPr>
          <a:xfrm>
            <a:off x="1206500" y="952500"/>
            <a:ext cx="21971000" cy="1435100"/>
          </a:xfrm>
          <a:prstGeom prst="rect">
            <a:avLst/>
          </a:prstGeom>
        </p:spPr>
        <p:txBody>
          <a:bodyPr/>
          <a:lstStyle/>
          <a:p>
            <a:pPr/>
            <a:r>
              <a:t>Agenda Title</a:t>
            </a:r>
          </a:p>
        </p:txBody>
      </p:sp>
      <p:sp>
        <p:nvSpPr>
          <p:cNvPr id="89" name="Agenda Subtitle"/>
          <p:cNvSpPr txBox="1"/>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Agenda Subtitle</a:t>
            </a:r>
          </a:p>
        </p:txBody>
      </p:sp>
      <p:sp>
        <p:nvSpPr>
          <p:cNvPr id="90" name="Body Level One…"/>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Agenda Topics</a:t>
            </a:r>
          </a:p>
          <a:p>
            <a:pPr lvl="1"/>
            <a:r>
              <a:t/>
            </a:r>
          </a:p>
          <a:p>
            <a:pPr lvl="2"/>
            <a:r>
              <a:t/>
            </a:r>
          </a:p>
          <a:p>
            <a:pPr lvl="3"/>
            <a:r>
              <a:t/>
            </a:r>
          </a:p>
          <a:p>
            <a:pPr lvl="4"/>
            <a:r>
              <a:t/>
            </a:r>
          </a:p>
        </p:txBody>
      </p:sp>
      <p:sp>
        <p:nvSpPr>
          <p:cNvPr id="9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Slide Title"/>
          <p:cNvSpPr txBox="1"/>
          <p:nvPr>
            <p:ph type="title" hasCustomPrompt="1"/>
          </p:nvPr>
        </p:nvSpPr>
        <p:spPr>
          <a:xfrm>
            <a:off x="1206500" y="952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Title</a:t>
            </a:r>
          </a:p>
        </p:txBody>
      </p:sp>
      <p:sp>
        <p:nvSpPr>
          <p:cNvPr id="3" name="Body Level One…"/>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bullet text</a:t>
            </a:r>
          </a:p>
          <a:p>
            <a:pPr lvl="1"/>
            <a:r>
              <a:t/>
            </a:r>
          </a:p>
          <a:p>
            <a:pPr lvl="2"/>
            <a:r>
              <a:t/>
            </a:r>
          </a:p>
          <a:p>
            <a:pPr lvl="3"/>
            <a:r>
              <a:t/>
            </a:r>
          </a:p>
          <a:p>
            <a:pPr lvl="4"/>
            <a:r>
              <a:t/>
            </a:r>
          </a:p>
        </p:txBody>
      </p:sp>
      <p:sp>
        <p:nvSpPr>
          <p:cNvPr id="4" name="Slide Number"/>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transition xmlns:p14="http://schemas.microsoft.com/office/powerpoint/2010/main" spd="med" advClick="1"/>
  <p:txStyles>
    <p:titleStyle>
      <a:lvl1pPr marL="0" marR="0" indent="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4.png"/><Relationship Id="rId3" Type="http://schemas.openxmlformats.org/officeDocument/2006/relationships/image" Target="../media/image15.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6.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7.png"/><Relationship Id="rId3" Type="http://schemas.openxmlformats.org/officeDocument/2006/relationships/image" Target="../media/image18.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9.png"/><Relationship Id="rId3" Type="http://schemas.openxmlformats.org/officeDocument/2006/relationships/image" Target="../media/image20.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21.png"/><Relationship Id="rId3" Type="http://schemas.openxmlformats.org/officeDocument/2006/relationships/image" Target="../media/image22.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7.png"/><Relationship Id="rId3" Type="http://schemas.openxmlformats.org/officeDocument/2006/relationships/image" Target="../media/image8.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9.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0.png"/><Relationship Id="rId3" Type="http://schemas.openxmlformats.org/officeDocument/2006/relationships/image" Target="../media/image1.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1.png"/><Relationship Id="rId3" Type="http://schemas.openxmlformats.org/officeDocument/2006/relationships/image" Target="../media/image2.tif"/><Relationship Id="rId4" Type="http://schemas.openxmlformats.org/officeDocument/2006/relationships/image" Target="../media/image3.tif"/></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2.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Author and Date"/>
          <p:cNvSpPr txBox="1"/>
          <p:nvPr>
            <p:ph type="body" idx="21"/>
          </p:nvPr>
        </p:nvSpPr>
        <p:spPr>
          <a:prstGeom prst="rect">
            <a:avLst/>
          </a:prstGeom>
        </p:spPr>
        <p:txBody>
          <a:bodyPr/>
          <a:lstStyle/>
          <a:p>
            <a:pPr/>
          </a:p>
        </p:txBody>
      </p:sp>
      <p:sp>
        <p:nvSpPr>
          <p:cNvPr id="159" name="An Aesthetics of Violence"/>
          <p:cNvSpPr txBox="1"/>
          <p:nvPr>
            <p:ph type="ctrTitle"/>
          </p:nvPr>
        </p:nvSpPr>
        <p:spPr>
          <a:prstGeom prst="rect">
            <a:avLst/>
          </a:prstGeom>
        </p:spPr>
        <p:txBody>
          <a:bodyPr/>
          <a:lstStyle/>
          <a:p>
            <a:pPr/>
            <a:r>
              <a:t>An Aesthetics of Violence</a:t>
            </a:r>
          </a:p>
        </p:txBody>
      </p:sp>
      <p:sp>
        <p:nvSpPr>
          <p:cNvPr id="160" name="Ideological Excesses and the Avant-Garde"/>
          <p:cNvSpPr txBox="1"/>
          <p:nvPr>
            <p:ph type="subTitle" sz="quarter" idx="1"/>
          </p:nvPr>
        </p:nvSpPr>
        <p:spPr>
          <a:prstGeom prst="rect">
            <a:avLst/>
          </a:prstGeom>
        </p:spPr>
        <p:txBody>
          <a:bodyPr/>
          <a:lstStyle/>
          <a:p>
            <a:pPr/>
            <a:r>
              <a:t>Ideological Excesses and the Avant-Garde</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1" name="image.png" descr="image.png"/>
          <p:cNvPicPr>
            <a:picLocks noChangeAspect="1"/>
          </p:cNvPicPr>
          <p:nvPr/>
        </p:nvPicPr>
        <p:blipFill>
          <a:blip r:embed="rId2">
            <a:extLst/>
          </a:blip>
          <a:stretch>
            <a:fillRect/>
          </a:stretch>
        </p:blipFill>
        <p:spPr>
          <a:xfrm>
            <a:off x="11383245" y="3211672"/>
            <a:ext cx="11480025" cy="9797117"/>
          </a:xfrm>
          <a:prstGeom prst="rect">
            <a:avLst/>
          </a:prstGeom>
          <a:ln w="12700">
            <a:miter lim="400000"/>
          </a:ln>
        </p:spPr>
      </p:pic>
      <p:sp>
        <p:nvSpPr>
          <p:cNvPr id="212" name="Giacomo Balla, Dynamism of a Dog on a Leash, 1912"/>
          <p:cNvSpPr txBox="1"/>
          <p:nvPr/>
        </p:nvSpPr>
        <p:spPr>
          <a:xfrm>
            <a:off x="12856266" y="13064458"/>
            <a:ext cx="9211162" cy="452637"/>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latin typeface="Times New Roman"/>
                <a:ea typeface="Times New Roman"/>
                <a:cs typeface="Times New Roman"/>
                <a:sym typeface="Times New Roman"/>
              </a:defRPr>
            </a:pPr>
            <a:r>
              <a:t>Giacomo Balla, </a:t>
            </a:r>
            <a:r>
              <a:rPr i="1"/>
              <a:t>Dynamism of a Dog on a Leash, </a:t>
            </a:r>
            <a:r>
              <a:t>1912</a:t>
            </a:r>
          </a:p>
        </p:txBody>
      </p:sp>
      <p:pic>
        <p:nvPicPr>
          <p:cNvPr id="213" name="image.png" descr="image.png"/>
          <p:cNvPicPr>
            <a:picLocks noChangeAspect="1"/>
          </p:cNvPicPr>
          <p:nvPr/>
        </p:nvPicPr>
        <p:blipFill>
          <a:blip r:embed="rId3">
            <a:extLst/>
          </a:blip>
          <a:stretch>
            <a:fillRect/>
          </a:stretch>
        </p:blipFill>
        <p:spPr>
          <a:xfrm>
            <a:off x="1524450" y="3184477"/>
            <a:ext cx="6387062" cy="9851508"/>
          </a:xfrm>
          <a:prstGeom prst="rect">
            <a:avLst/>
          </a:prstGeom>
          <a:ln w="12700">
            <a:miter lim="400000"/>
          </a:ln>
        </p:spPr>
      </p:pic>
      <p:sp>
        <p:nvSpPr>
          <p:cNvPr id="214" name="Giacomo Balla, Street Light, 1909"/>
          <p:cNvSpPr txBox="1"/>
          <p:nvPr/>
        </p:nvSpPr>
        <p:spPr>
          <a:xfrm>
            <a:off x="1467574" y="13064458"/>
            <a:ext cx="6500814" cy="452637"/>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latin typeface="Times New Roman"/>
                <a:ea typeface="Times New Roman"/>
                <a:cs typeface="Times New Roman"/>
                <a:sym typeface="Times New Roman"/>
              </a:defRPr>
            </a:pPr>
            <a:r>
              <a:t>Giacomo Balla, </a:t>
            </a:r>
            <a:r>
              <a:rPr i="1"/>
              <a:t>Street Light, </a:t>
            </a:r>
            <a:r>
              <a:t>1909</a:t>
            </a:r>
          </a:p>
        </p:txBody>
      </p:sp>
      <p:sp>
        <p:nvSpPr>
          <p:cNvPr id="215" name="“The gesture which we would reproduce on canvas shall no longer be a fixed moment in universal dynamism.  It shall simply be the dynamic sensation itself.  Indeed, all things move, all things run, all things are rapidly changing” The Manifesto of Futuris"/>
          <p:cNvSpPr txBox="1"/>
          <p:nvPr/>
        </p:nvSpPr>
        <p:spPr>
          <a:xfrm>
            <a:off x="1533151" y="1781356"/>
            <a:ext cx="17750748" cy="11979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r>
              <a:t>“The gesture which we would reproduce on canvas </a:t>
            </a:r>
            <a:r>
              <a:rPr>
                <a:solidFill>
                  <a:schemeClr val="accent5"/>
                </a:solidFill>
              </a:rPr>
              <a:t>shall no longer be a fixed moment in universal dynamism</a:t>
            </a:r>
            <a:r>
              <a:t>.  It shall simply be the dynamic sensation itself.  Indeed, all things move, all things run, all things are rapidly changing” The Manifesto of Futurist Painters, 1910</a:t>
            </a:r>
          </a:p>
        </p:txBody>
      </p:sp>
      <p:sp>
        <p:nvSpPr>
          <p:cNvPr id="216" name="Direct experience vs. abstract rationalism"/>
          <p:cNvSpPr txBox="1"/>
          <p:nvPr/>
        </p:nvSpPr>
        <p:spPr>
          <a:xfrm>
            <a:off x="1550521" y="703185"/>
            <a:ext cx="11839576" cy="8458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lvl1pPr>
          </a:lstStyle>
          <a:p>
            <a:pPr/>
            <a:r>
              <a:t>Direct experience vs. abstract rationalism</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8" name="image.png" descr="image.png"/>
          <p:cNvPicPr>
            <a:picLocks noChangeAspect="1"/>
          </p:cNvPicPr>
          <p:nvPr/>
        </p:nvPicPr>
        <p:blipFill>
          <a:blip r:embed="rId2">
            <a:extLst/>
          </a:blip>
          <a:stretch>
            <a:fillRect/>
          </a:stretch>
        </p:blipFill>
        <p:spPr>
          <a:xfrm>
            <a:off x="9077548" y="1071562"/>
            <a:ext cx="15001876" cy="11572876"/>
          </a:xfrm>
          <a:prstGeom prst="rect">
            <a:avLst/>
          </a:prstGeom>
          <a:ln w="12700">
            <a:miter lim="400000"/>
          </a:ln>
        </p:spPr>
      </p:pic>
      <p:sp>
        <p:nvSpPr>
          <p:cNvPr id="219" name="Carlo Carrà, The Funeral of Anarchist Galli, 1910-1911"/>
          <p:cNvSpPr txBox="1"/>
          <p:nvPr/>
        </p:nvSpPr>
        <p:spPr>
          <a:xfrm>
            <a:off x="11765316" y="12523870"/>
            <a:ext cx="9626340" cy="623889"/>
          </a:xfrm>
          <a:prstGeom prst="rect">
            <a:avLst/>
          </a:prstGeom>
          <a:ln w="12700">
            <a:miter lim="400000"/>
          </a:ln>
          <a:extLst>
            <a:ext uri="{C572A759-6A51-4108-AA02-DFA0A04FC94B}">
              <ma14:wrappingTextBoxFlag xmlns:ma14="http://schemas.microsoft.com/office/mac/drawingml/2011/main" val="1"/>
            </a:ext>
          </a:extLst>
        </p:spPr>
        <p:txBody>
          <a:bodyPr wrap="none" lIns="64293" tIns="64293" rIns="64293" bIns="64293">
            <a:spAutoFit/>
          </a:bodyPr>
          <a:lstStyle>
            <a:lvl1pPr algn="l" defTabSz="1285875">
              <a:defRPr sz="3400">
                <a:latin typeface="Gill Sans"/>
                <a:ea typeface="Gill Sans"/>
                <a:cs typeface="Gill Sans"/>
                <a:sym typeface="Gill Sans"/>
              </a:defRPr>
            </a:lvl1pPr>
          </a:lstStyle>
          <a:p>
            <a:pPr/>
            <a:r>
              <a:t>Carlo Carrà, The Funeral of Anarchist Galli, 1910-1911</a:t>
            </a:r>
          </a:p>
        </p:txBody>
      </p:sp>
      <p:sp>
        <p:nvSpPr>
          <p:cNvPr id="220" name="“I found myself unwillingly in the centre of it, before me I saw the coffin, covered in red carnations, sway dangerously on the shoulders of the pallbearers …Deeply struck, as soon as I got home I did a drawing of what I had seen.…"/>
          <p:cNvSpPr txBox="1"/>
          <p:nvPr/>
        </p:nvSpPr>
        <p:spPr>
          <a:xfrm>
            <a:off x="835103" y="8476037"/>
            <a:ext cx="7818279" cy="32045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3000"/>
            </a:pPr>
            <a:r>
              <a:t>“I found myself unwillingly in the centre of it, before me I saw the coffin, covered in red carnations, sway dangerously on the shoulders of the pallbearers …Deeply struck, as soon as I got home I did a drawing of what I had seen.</a:t>
            </a:r>
          </a:p>
          <a:p>
            <a:pPr/>
            <a:r>
              <a:t>— Carrà, </a:t>
            </a:r>
            <a:r>
              <a:t>My Life, </a:t>
            </a:r>
            <a:r>
              <a:t>1945</a:t>
            </a:r>
          </a:p>
        </p:txBody>
      </p:sp>
      <p:sp>
        <p:nvSpPr>
          <p:cNvPr id="221" name="“&quot;If we paint the phases of a riot, the crowd bustling with uplifted fists and the noisy onslaught of the cavalry are translated upon the canvas in sheaves of lines corresponding to the conflicting forces, following the general law of violence of the pic"/>
          <p:cNvSpPr txBox="1"/>
          <p:nvPr/>
        </p:nvSpPr>
        <p:spPr>
          <a:xfrm>
            <a:off x="546611" y="1457249"/>
            <a:ext cx="8395263" cy="32045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3000"/>
            </a:pPr>
            <a:r>
              <a:t>“"If we paint the phases of a riot, the crowd bustling with uplifted fists and the noisy onslaught of the cavalry are translated upon the canvas in</a:t>
            </a:r>
            <a:r>
              <a:rPr>
                <a:solidFill>
                  <a:schemeClr val="accent5"/>
                </a:solidFill>
              </a:rPr>
              <a:t> sheaves of lines</a:t>
            </a:r>
            <a:r>
              <a:t> corresponding to the </a:t>
            </a:r>
            <a:r>
              <a:rPr>
                <a:solidFill>
                  <a:schemeClr val="accent5"/>
                </a:solidFill>
              </a:rPr>
              <a:t>conflicting forces</a:t>
            </a:r>
            <a:r>
              <a:t>, following the </a:t>
            </a:r>
            <a:r>
              <a:rPr>
                <a:solidFill>
                  <a:schemeClr val="accent5"/>
                </a:solidFill>
              </a:rPr>
              <a:t>general law of violence</a:t>
            </a:r>
            <a:r>
              <a:t> of the picture..”</a:t>
            </a:r>
          </a:p>
          <a:p>
            <a:pPr/>
            <a:r>
              <a:t>—Futurism Manifesto (1912 Version)</a:t>
            </a:r>
          </a:p>
        </p:txBody>
      </p:sp>
      <p:sp>
        <p:nvSpPr>
          <p:cNvPr id="222" name="“These force-lines must encircle and involve the spectator so that he will in a manner be forced to struggle himself with the persons in the picture”…"/>
          <p:cNvSpPr txBox="1"/>
          <p:nvPr/>
        </p:nvSpPr>
        <p:spPr>
          <a:xfrm>
            <a:off x="436866" y="5652443"/>
            <a:ext cx="8614753" cy="18329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3000"/>
            </a:pPr>
            <a:r>
              <a:t>“These </a:t>
            </a:r>
            <a:r>
              <a:rPr>
                <a:solidFill>
                  <a:schemeClr val="accent5"/>
                </a:solidFill>
              </a:rPr>
              <a:t>force-lines</a:t>
            </a:r>
            <a:r>
              <a:t> must </a:t>
            </a:r>
            <a:r>
              <a:rPr>
                <a:solidFill>
                  <a:schemeClr val="accent5"/>
                </a:solidFill>
              </a:rPr>
              <a:t>encircle</a:t>
            </a:r>
            <a:r>
              <a:t> and</a:t>
            </a:r>
            <a:r>
              <a:rPr>
                <a:solidFill>
                  <a:schemeClr val="accent5"/>
                </a:solidFill>
              </a:rPr>
              <a:t> involve</a:t>
            </a:r>
            <a:r>
              <a:t> the spectator so that he will in a manner be forced to struggle himself with the persons in the picture”</a:t>
            </a:r>
          </a:p>
          <a:p>
            <a:pPr/>
            <a:r>
              <a:t>—Futurism Manifesto (1912 Version)</a:t>
            </a:r>
          </a:p>
        </p:txBody>
      </p:sp>
      <p:sp>
        <p:nvSpPr>
          <p:cNvPr id="223" name="Direct experience vs. abstract rationalism"/>
          <p:cNvSpPr txBox="1"/>
          <p:nvPr/>
        </p:nvSpPr>
        <p:spPr>
          <a:xfrm>
            <a:off x="501256" y="139501"/>
            <a:ext cx="11839576" cy="8458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lvl1pPr>
          </a:lstStyle>
          <a:p>
            <a:pPr/>
            <a:r>
              <a:t>Direct experience vs. abstract rationalism</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0" grpId="3"/>
      <p:bldP build="whole" bldLvl="1" animBg="1" rev="0" advAuto="0" spid="221" grpId="1"/>
      <p:bldP build="whole" bldLvl="1" animBg="1" rev="0" advAuto="0" spid="222" grpId="2"/>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5" name="image.png" descr="image.png"/>
          <p:cNvPicPr>
            <a:picLocks noChangeAspect="1"/>
          </p:cNvPicPr>
          <p:nvPr/>
        </p:nvPicPr>
        <p:blipFill>
          <a:blip r:embed="rId2">
            <a:extLst/>
          </a:blip>
          <a:stretch>
            <a:fillRect/>
          </a:stretch>
        </p:blipFill>
        <p:spPr>
          <a:xfrm>
            <a:off x="14196361" y="2582139"/>
            <a:ext cx="7920842" cy="10293970"/>
          </a:xfrm>
          <a:prstGeom prst="rect">
            <a:avLst/>
          </a:prstGeom>
          <a:ln w="12700">
            <a:miter lim="400000"/>
          </a:ln>
        </p:spPr>
      </p:pic>
      <p:sp>
        <p:nvSpPr>
          <p:cNvPr id="226" name="Carlo Carrà, Patriotic Celebration, 1914"/>
          <p:cNvSpPr txBox="1"/>
          <p:nvPr/>
        </p:nvSpPr>
        <p:spPr>
          <a:xfrm>
            <a:off x="15429278" y="12974538"/>
            <a:ext cx="6626821" cy="482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defTabSz="1285875">
              <a:defRPr sz="3200">
                <a:latin typeface="Times Roman"/>
                <a:ea typeface="Times Roman"/>
                <a:cs typeface="Times Roman"/>
                <a:sym typeface="Times Roman"/>
              </a:defRPr>
            </a:pPr>
            <a:r>
              <a:t>Carlo Carrà, </a:t>
            </a:r>
            <a:r>
              <a:rPr i="1"/>
              <a:t>Patriotic Celebration,</a:t>
            </a:r>
            <a:r>
              <a:t> 1914</a:t>
            </a:r>
          </a:p>
        </p:txBody>
      </p:sp>
      <p:pic>
        <p:nvPicPr>
          <p:cNvPr id="227" name="image.png" descr="image.png"/>
          <p:cNvPicPr>
            <a:picLocks noChangeAspect="1"/>
          </p:cNvPicPr>
          <p:nvPr/>
        </p:nvPicPr>
        <p:blipFill>
          <a:blip r:embed="rId3">
            <a:extLst/>
          </a:blip>
          <a:stretch>
            <a:fillRect/>
          </a:stretch>
        </p:blipFill>
        <p:spPr>
          <a:xfrm>
            <a:off x="1788126" y="2582139"/>
            <a:ext cx="10634779" cy="10293970"/>
          </a:xfrm>
          <a:prstGeom prst="rect">
            <a:avLst/>
          </a:prstGeom>
          <a:ln w="12700">
            <a:miter lim="400000"/>
          </a:ln>
        </p:spPr>
      </p:pic>
      <p:sp>
        <p:nvSpPr>
          <p:cNvPr id="228" name="Gino Severini, Dynamic Hieroglyphic of the Bal Tabarin, 1912"/>
          <p:cNvSpPr txBox="1"/>
          <p:nvPr/>
        </p:nvSpPr>
        <p:spPr>
          <a:xfrm>
            <a:off x="1978286" y="12989520"/>
            <a:ext cx="10254458" cy="45263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defTabSz="1285875">
              <a:defRPr sz="3200">
                <a:latin typeface="Times New Roman"/>
                <a:ea typeface="Times New Roman"/>
                <a:cs typeface="Times New Roman"/>
                <a:sym typeface="Times New Roman"/>
              </a:defRPr>
            </a:pPr>
            <a:r>
              <a:t>Gino Severini, </a:t>
            </a:r>
            <a:r>
              <a:rPr i="1"/>
              <a:t>Dynamic Hieroglyphic of the Bal Tabarin, </a:t>
            </a:r>
            <a:r>
              <a:t>1912</a:t>
            </a:r>
          </a:p>
        </p:txBody>
      </p:sp>
      <p:sp>
        <p:nvSpPr>
          <p:cNvPr id="229" name="“We love the indomitable bellicose patriotism that sets you apart; we love the national pride that guides your muscularly courageous race; we love the potent individualism that doesn't prevent you from opening your arms to individualists of every land, w"/>
          <p:cNvSpPr txBox="1"/>
          <p:nvPr/>
        </p:nvSpPr>
        <p:spPr>
          <a:xfrm>
            <a:off x="102120" y="878559"/>
            <a:ext cx="24179759" cy="1350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2900"/>
            </a:pPr>
            <a:r>
              <a:t>“We love the indomitable bellicose </a:t>
            </a:r>
            <a:r>
              <a:rPr>
                <a:solidFill>
                  <a:schemeClr val="accent5"/>
                </a:solidFill>
              </a:rPr>
              <a:t>patriotism</a:t>
            </a:r>
            <a:r>
              <a:t> that sets you apart; we love the </a:t>
            </a:r>
            <a:r>
              <a:rPr>
                <a:solidFill>
                  <a:schemeClr val="accent5"/>
                </a:solidFill>
              </a:rPr>
              <a:t>national pride</a:t>
            </a:r>
            <a:r>
              <a:t> that guides your </a:t>
            </a:r>
            <a:r>
              <a:rPr>
                <a:solidFill>
                  <a:schemeClr val="accent5"/>
                </a:solidFill>
              </a:rPr>
              <a:t>muscularly courageous race</a:t>
            </a:r>
            <a:r>
              <a:t>; we love the potent individualism that doesn't prevent you from opening your arms to individualists of every land, whether libertarians or anarchists.</a:t>
            </a:r>
          </a:p>
          <a:p>
            <a:pPr/>
            <a:r>
              <a:t>—FT Marinetti, 'Futurist Speech to the English', lecture at the Lyceum Club of London in 1910</a:t>
            </a:r>
          </a:p>
        </p:txBody>
      </p:sp>
      <p:sp>
        <p:nvSpPr>
          <p:cNvPr id="230" name="Aesthetics and Politics"/>
          <p:cNvSpPr txBox="1"/>
          <p:nvPr/>
        </p:nvSpPr>
        <p:spPr>
          <a:xfrm>
            <a:off x="199083" y="71071"/>
            <a:ext cx="6558916" cy="8458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lvl1pPr>
          </a:lstStyle>
          <a:p>
            <a:pPr/>
            <a:r>
              <a:t>Aesthetics and Politics</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2" name="image.png" descr="image.png"/>
          <p:cNvPicPr>
            <a:picLocks noChangeAspect="1"/>
          </p:cNvPicPr>
          <p:nvPr/>
        </p:nvPicPr>
        <p:blipFill>
          <a:blip r:embed="rId2">
            <a:extLst/>
          </a:blip>
          <a:stretch>
            <a:fillRect/>
          </a:stretch>
        </p:blipFill>
        <p:spPr>
          <a:xfrm>
            <a:off x="346581" y="3546859"/>
            <a:ext cx="13588475" cy="7645600"/>
          </a:xfrm>
          <a:prstGeom prst="rect">
            <a:avLst/>
          </a:prstGeom>
          <a:ln w="12700">
            <a:miter lim="400000"/>
          </a:ln>
        </p:spPr>
      </p:pic>
      <p:sp>
        <p:nvSpPr>
          <p:cNvPr id="233" name="Luigi Russolo, Intonarumori"/>
          <p:cNvSpPr txBox="1"/>
          <p:nvPr/>
        </p:nvSpPr>
        <p:spPr>
          <a:xfrm>
            <a:off x="4791814" y="12020119"/>
            <a:ext cx="4698009" cy="45263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algn="l" defTabSz="1285875">
              <a:defRPr sz="3200">
                <a:latin typeface="Times New Roman"/>
                <a:ea typeface="Times New Roman"/>
                <a:cs typeface="Times New Roman"/>
                <a:sym typeface="Times New Roman"/>
              </a:defRPr>
            </a:pPr>
            <a:r>
              <a:t>Luigi Russolo, </a:t>
            </a:r>
            <a:r>
              <a:rPr i="1"/>
              <a:t>Intonarumori</a:t>
            </a:r>
          </a:p>
        </p:txBody>
      </p:sp>
      <p:pic>
        <p:nvPicPr>
          <p:cNvPr id="234" name="image.png" descr="image.png"/>
          <p:cNvPicPr>
            <a:picLocks noChangeAspect="1"/>
          </p:cNvPicPr>
          <p:nvPr/>
        </p:nvPicPr>
        <p:blipFill>
          <a:blip r:embed="rId3">
            <a:extLst/>
          </a:blip>
          <a:stretch>
            <a:fillRect/>
          </a:stretch>
        </p:blipFill>
        <p:spPr>
          <a:xfrm>
            <a:off x="14899188" y="4941625"/>
            <a:ext cx="9138231" cy="4454384"/>
          </a:xfrm>
          <a:prstGeom prst="rect">
            <a:avLst/>
          </a:prstGeom>
          <a:ln w="12700">
            <a:miter lim="400000"/>
          </a:ln>
        </p:spPr>
      </p:pic>
      <p:sp>
        <p:nvSpPr>
          <p:cNvPr id="235" name="Intonarumori, 1914"/>
          <p:cNvSpPr txBox="1"/>
          <p:nvPr/>
        </p:nvSpPr>
        <p:spPr>
          <a:xfrm>
            <a:off x="18104286" y="12017167"/>
            <a:ext cx="2728035" cy="458540"/>
          </a:xfrm>
          <a:prstGeom prst="rect">
            <a:avLst/>
          </a:prstGeom>
          <a:ln w="12700">
            <a:miter lim="400000"/>
          </a:ln>
          <a:extLst>
            <a:ext uri="{C572A759-6A51-4108-AA02-DFA0A04FC94B}">
              <ma14:wrappingTextBoxFlag xmlns:ma14="http://schemas.microsoft.com/office/mac/drawingml/2011/main" val="1"/>
            </a:ext>
          </a:extLst>
        </p:spPr>
        <p:txBody>
          <a:bodyPr lIns="64293" tIns="64293" rIns="64293" bIns="64293">
            <a:spAutoFit/>
          </a:bodyPr>
          <a:lstStyle>
            <a:lvl1pPr algn="l" defTabSz="1285875">
              <a:defRPr>
                <a:latin typeface="Times New Roman"/>
                <a:ea typeface="Times New Roman"/>
                <a:cs typeface="Times New Roman"/>
                <a:sym typeface="Times New Roman"/>
              </a:defRPr>
            </a:lvl1pPr>
          </a:lstStyle>
          <a:p>
            <a:pPr/>
            <a:r>
              <a:t>Intonarumori, 1914</a:t>
            </a:r>
          </a:p>
        </p:txBody>
      </p:sp>
      <p:sp>
        <p:nvSpPr>
          <p:cNvPr id="236" name="“In order to win over Paris and appear, in the eyes of all Europe, an absolute innovator, the most advanced of all, I urge you to get to work with all your heart, resolute on being bolder, crazier, more advanced, surprising, eccentric, incomprehensible, "/>
          <p:cNvSpPr txBox="1"/>
          <p:nvPr/>
        </p:nvSpPr>
        <p:spPr>
          <a:xfrm>
            <a:off x="666008" y="476371"/>
            <a:ext cx="23889921" cy="11979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r>
              <a:t>“In order to win over Paris and appear, in the eyes of all Europe, an absolute innovator, the most advanced of all, I urge you to get to work with all your heart, resolute on being bolder, crazier, more advanced, surprising, eccentric, incomprehensible, and grotesque than anybody else in music. I urge you to be a madman.”</a:t>
            </a:r>
          </a:p>
          <a:p>
            <a:pPr algn="l"/>
            <a:r>
              <a:t>—F T Marinetti</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238" name="image.png" descr="image.png"/>
          <p:cNvPicPr>
            <a:picLocks noChangeAspect="1"/>
          </p:cNvPicPr>
          <p:nvPr/>
        </p:nvPicPr>
        <p:blipFill>
          <a:blip r:embed="rId2">
            <a:extLst/>
          </a:blip>
          <a:stretch>
            <a:fillRect/>
          </a:stretch>
        </p:blipFill>
        <p:spPr>
          <a:xfrm>
            <a:off x="328833" y="2845333"/>
            <a:ext cx="11724034" cy="9004059"/>
          </a:xfrm>
          <a:prstGeom prst="rect">
            <a:avLst/>
          </a:prstGeom>
          <a:ln w="12700">
            <a:miter lim="400000"/>
          </a:ln>
        </p:spPr>
      </p:pic>
      <p:sp>
        <p:nvSpPr>
          <p:cNvPr id="239" name="Umberto Boccioni, States of Mind I: The Farewells, 1911"/>
          <p:cNvSpPr txBox="1"/>
          <p:nvPr/>
        </p:nvSpPr>
        <p:spPr>
          <a:xfrm>
            <a:off x="1432347" y="12452280"/>
            <a:ext cx="9517006" cy="452637"/>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latin typeface="Times New Roman"/>
                <a:ea typeface="Times New Roman"/>
                <a:cs typeface="Times New Roman"/>
                <a:sym typeface="Times New Roman"/>
              </a:defRPr>
            </a:pPr>
            <a:r>
              <a:t>Umberto Boccioni, </a:t>
            </a:r>
            <a:r>
              <a:rPr i="1"/>
              <a:t>States of Mind I: The Farewells, </a:t>
            </a:r>
            <a:r>
              <a:t>1911</a:t>
            </a:r>
          </a:p>
        </p:txBody>
      </p:sp>
      <p:sp>
        <p:nvSpPr>
          <p:cNvPr id="240" name="Gino Severini, Red Cross Train Passing a Village, 1915"/>
          <p:cNvSpPr txBox="1"/>
          <p:nvPr/>
        </p:nvSpPr>
        <p:spPr>
          <a:xfrm>
            <a:off x="13822705" y="12437298"/>
            <a:ext cx="9089629" cy="482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defTabSz="1285875">
              <a:defRPr sz="3200">
                <a:latin typeface="Times Roman"/>
                <a:ea typeface="Times Roman"/>
                <a:cs typeface="Times Roman"/>
                <a:sym typeface="Times Roman"/>
              </a:defRPr>
            </a:pPr>
            <a:r>
              <a:t>Gino Severini, </a:t>
            </a:r>
            <a:r>
              <a:rPr i="1"/>
              <a:t>Red Cross Train Passing a Village, </a:t>
            </a:r>
            <a:r>
              <a:t>1915</a:t>
            </a:r>
          </a:p>
        </p:txBody>
      </p:sp>
      <p:pic>
        <p:nvPicPr>
          <p:cNvPr id="241" name="image.png" descr="image.png"/>
          <p:cNvPicPr>
            <a:picLocks noChangeAspect="1"/>
          </p:cNvPicPr>
          <p:nvPr/>
        </p:nvPicPr>
        <p:blipFill>
          <a:blip r:embed="rId3">
            <a:extLst/>
          </a:blip>
          <a:stretch>
            <a:fillRect/>
          </a:stretch>
        </p:blipFill>
        <p:spPr>
          <a:xfrm>
            <a:off x="12505502" y="2945194"/>
            <a:ext cx="11724034" cy="8804337"/>
          </a:xfrm>
          <a:prstGeom prst="rect">
            <a:avLst/>
          </a:prstGeom>
          <a:ln w="12700">
            <a:miter lim="400000"/>
          </a:ln>
        </p:spPr>
      </p:pic>
      <p:sp>
        <p:nvSpPr>
          <p:cNvPr id="242" name="Select one of the paintings below. Compare and contrast it with a  cubist painting."/>
          <p:cNvSpPr txBox="1"/>
          <p:nvPr/>
        </p:nvSpPr>
        <p:spPr>
          <a:xfrm>
            <a:off x="555860" y="1730451"/>
            <a:ext cx="11269981" cy="8296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Select one of the paintings below. Compare and contrast it with a  cubist painting.</a:t>
            </a:r>
          </a:p>
        </p:txBody>
      </p:sp>
      <p:sp>
        <p:nvSpPr>
          <p:cNvPr id="243" name="Compare and Contrast"/>
          <p:cNvSpPr txBox="1"/>
          <p:nvPr/>
        </p:nvSpPr>
        <p:spPr>
          <a:xfrm>
            <a:off x="558847" y="711226"/>
            <a:ext cx="5698174" cy="73401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4300"/>
            </a:lvl1pPr>
          </a:lstStyle>
          <a:p>
            <a:pPr/>
            <a:r>
              <a:t>Compare and Contrast</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2" name="Discussion Questions…"/>
          <p:cNvSpPr txBox="1"/>
          <p:nvPr/>
        </p:nvSpPr>
        <p:spPr>
          <a:xfrm>
            <a:off x="371975" y="2593059"/>
            <a:ext cx="23640050" cy="852988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7100"/>
            </a:pPr>
            <a:r>
              <a:t>Discussion Questions</a:t>
            </a:r>
          </a:p>
          <a:p>
            <a:pPr/>
          </a:p>
          <a:p>
            <a:pPr algn="l">
              <a:defRPr sz="5800"/>
            </a:pPr>
            <a:r>
              <a:t>How does Chave approach her critique of </a:t>
            </a:r>
            <a:r>
              <a:rPr b="1" i="1">
                <a:latin typeface="Gill Sans"/>
                <a:ea typeface="Gill Sans"/>
                <a:cs typeface="Gill Sans"/>
                <a:sym typeface="Gill Sans"/>
              </a:rPr>
              <a:t>Les Demoiselles d’Avignon?</a:t>
            </a:r>
            <a:endParaRPr b="1" i="1">
              <a:latin typeface="Gill Sans"/>
              <a:ea typeface="Gill Sans"/>
              <a:cs typeface="Gill Sans"/>
              <a:sym typeface="Gill Sans"/>
            </a:endParaRPr>
          </a:p>
          <a:p>
            <a:pPr algn="l">
              <a:defRPr sz="5800"/>
            </a:pPr>
            <a:endParaRPr b="1" i="1">
              <a:latin typeface="Gill Sans"/>
              <a:ea typeface="Gill Sans"/>
              <a:cs typeface="Gill Sans"/>
              <a:sym typeface="Gill Sans"/>
            </a:endParaRPr>
          </a:p>
          <a:p>
            <a:pPr algn="l">
              <a:defRPr sz="5800"/>
            </a:pPr>
            <a:r>
              <a:t>What role do masks and masquerade play in her analysis?</a:t>
            </a:r>
          </a:p>
          <a:p>
            <a:pPr algn="l">
              <a:defRPr sz="5800"/>
            </a:pPr>
          </a:p>
          <a:p>
            <a:pPr algn="l">
              <a:defRPr sz="5800"/>
            </a:pPr>
            <a:r>
              <a:t>How do class and race inform Chave’s reading of the painting? </a:t>
            </a:r>
          </a:p>
          <a:p>
            <a:pPr algn="l">
              <a:defRPr sz="5800"/>
            </a:pPr>
          </a:p>
          <a:p>
            <a:pPr algn="l">
              <a:defRPr sz="5800"/>
            </a:pPr>
            <a:r>
              <a:t>In what ways might we think about Chave’s article in terms of the violence that Picasso’s work enacts on its subjects?</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4" name="image.png" descr="image.png"/>
          <p:cNvPicPr>
            <a:picLocks noChangeAspect="1"/>
          </p:cNvPicPr>
          <p:nvPr/>
        </p:nvPicPr>
        <p:blipFill>
          <a:blip r:embed="rId2">
            <a:extLst/>
          </a:blip>
          <a:stretch>
            <a:fillRect/>
          </a:stretch>
        </p:blipFill>
        <p:spPr>
          <a:xfrm>
            <a:off x="11792395" y="723304"/>
            <a:ext cx="9177488" cy="5947174"/>
          </a:xfrm>
          <a:prstGeom prst="rect">
            <a:avLst/>
          </a:prstGeom>
          <a:ln w="12700">
            <a:miter lim="400000"/>
          </a:ln>
        </p:spPr>
      </p:pic>
      <p:sp>
        <p:nvSpPr>
          <p:cNvPr id="165" name="Henri Matisse, Blue Nude: Memory of Biskra, 1907"/>
          <p:cNvSpPr txBox="1"/>
          <p:nvPr/>
        </p:nvSpPr>
        <p:spPr>
          <a:xfrm>
            <a:off x="12223253" y="7179071"/>
            <a:ext cx="8018862" cy="965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latin typeface="Times Roman"/>
                <a:ea typeface="Times Roman"/>
                <a:cs typeface="Times Roman"/>
                <a:sym typeface="Times Roman"/>
              </a:defRPr>
            </a:pPr>
            <a:r>
              <a:t>Henri Matisse, </a:t>
            </a:r>
            <a:r>
              <a:rPr b="1" i="1"/>
              <a:t>Blue Nude: Memory of Biskra, </a:t>
            </a:r>
            <a:r>
              <a:t>1907</a:t>
            </a:r>
          </a:p>
        </p:txBody>
      </p:sp>
      <p:pic>
        <p:nvPicPr>
          <p:cNvPr id="166" name="image.png" descr="image.png"/>
          <p:cNvPicPr>
            <a:picLocks noChangeAspect="1"/>
          </p:cNvPicPr>
          <p:nvPr/>
        </p:nvPicPr>
        <p:blipFill>
          <a:blip r:embed="rId3">
            <a:extLst/>
          </a:blip>
          <a:stretch>
            <a:fillRect/>
          </a:stretch>
        </p:blipFill>
        <p:spPr>
          <a:xfrm>
            <a:off x="3233291" y="589358"/>
            <a:ext cx="8155038" cy="6197205"/>
          </a:xfrm>
          <a:prstGeom prst="rect">
            <a:avLst/>
          </a:prstGeom>
          <a:ln w="12700">
            <a:miter lim="400000"/>
          </a:ln>
        </p:spPr>
      </p:pic>
      <p:sp>
        <p:nvSpPr>
          <p:cNvPr id="167" name="Henri Matisse, Reclining Nude, I, 1907"/>
          <p:cNvSpPr txBox="1"/>
          <p:nvPr/>
        </p:nvSpPr>
        <p:spPr>
          <a:xfrm>
            <a:off x="4065636" y="7402511"/>
            <a:ext cx="6514903" cy="482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defTabSz="1285875">
              <a:defRPr sz="3200">
                <a:latin typeface="Times Roman"/>
                <a:ea typeface="Times Roman"/>
                <a:cs typeface="Times Roman"/>
                <a:sym typeface="Times Roman"/>
              </a:defRPr>
            </a:pPr>
            <a:r>
              <a:t>Henri Matisse, </a:t>
            </a:r>
            <a:r>
              <a:rPr b="1" i="1"/>
              <a:t>Reclining Nude, I, </a:t>
            </a:r>
            <a:r>
              <a:t>1907</a:t>
            </a:r>
          </a:p>
        </p:txBody>
      </p:sp>
      <p:pic>
        <p:nvPicPr>
          <p:cNvPr id="168" name="image.png" descr="image.png"/>
          <p:cNvPicPr>
            <a:picLocks noChangeAspect="1"/>
          </p:cNvPicPr>
          <p:nvPr/>
        </p:nvPicPr>
        <p:blipFill>
          <a:blip r:embed="rId4">
            <a:extLst/>
          </a:blip>
          <a:stretch>
            <a:fillRect/>
          </a:stretch>
        </p:blipFill>
        <p:spPr>
          <a:xfrm>
            <a:off x="8102203" y="9186416"/>
            <a:ext cx="4982767" cy="2772668"/>
          </a:xfrm>
          <a:prstGeom prst="rect">
            <a:avLst/>
          </a:prstGeom>
          <a:ln w="12700">
            <a:miter lim="400000"/>
          </a:ln>
        </p:spPr>
      </p:pic>
      <p:sp>
        <p:nvSpPr>
          <p:cNvPr id="169" name="Ingres, The Grand Odalisque, 1814"/>
          <p:cNvSpPr txBox="1"/>
          <p:nvPr/>
        </p:nvSpPr>
        <p:spPr>
          <a:xfrm>
            <a:off x="8604498" y="12608321"/>
            <a:ext cx="4000501" cy="965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latin typeface="Times Roman"/>
                <a:ea typeface="Times Roman"/>
                <a:cs typeface="Times Roman"/>
                <a:sym typeface="Times Roman"/>
              </a:defRPr>
            </a:pPr>
            <a:r>
              <a:t>Ingres, </a:t>
            </a:r>
            <a:r>
              <a:rPr b="1" i="1"/>
              <a:t>The Grand Odalisque, </a:t>
            </a:r>
            <a:r>
              <a:t>1814</a:t>
            </a:r>
          </a:p>
        </p:txBody>
      </p:sp>
      <p:pic>
        <p:nvPicPr>
          <p:cNvPr id="170" name="image.png" descr="image.png"/>
          <p:cNvPicPr>
            <a:picLocks noChangeAspect="1"/>
          </p:cNvPicPr>
          <p:nvPr/>
        </p:nvPicPr>
        <p:blipFill>
          <a:blip r:embed="rId5">
            <a:extLst/>
          </a:blip>
          <a:stretch>
            <a:fillRect/>
          </a:stretch>
        </p:blipFill>
        <p:spPr>
          <a:xfrm>
            <a:off x="13352859" y="9226598"/>
            <a:ext cx="3321846" cy="2687838"/>
          </a:xfrm>
          <a:prstGeom prst="rect">
            <a:avLst/>
          </a:prstGeom>
          <a:ln w="12700">
            <a:miter lim="400000"/>
          </a:ln>
        </p:spPr>
      </p:pic>
      <p:sp>
        <p:nvSpPr>
          <p:cNvPr id="171" name="Delacroix, Odalisque, 1825"/>
          <p:cNvSpPr txBox="1"/>
          <p:nvPr/>
        </p:nvSpPr>
        <p:spPr>
          <a:xfrm>
            <a:off x="13062644" y="12447587"/>
            <a:ext cx="4232674" cy="965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latin typeface="Times Roman"/>
                <a:ea typeface="Times Roman"/>
                <a:cs typeface="Times Roman"/>
                <a:sym typeface="Times Roman"/>
              </a:defRPr>
            </a:pPr>
            <a:r>
              <a:t>Delacroix, </a:t>
            </a:r>
            <a:r>
              <a:rPr b="1" i="1"/>
              <a:t>Odalisque, </a:t>
            </a:r>
            <a:r>
              <a:t>1825</a:t>
            </a:r>
          </a:p>
        </p:txBody>
      </p:sp>
      <p:pic>
        <p:nvPicPr>
          <p:cNvPr id="172" name="image.png" descr="image.png"/>
          <p:cNvPicPr>
            <a:picLocks noChangeAspect="1"/>
          </p:cNvPicPr>
          <p:nvPr/>
        </p:nvPicPr>
        <p:blipFill>
          <a:blip r:embed="rId6">
            <a:extLst/>
          </a:blip>
          <a:stretch>
            <a:fillRect/>
          </a:stretch>
        </p:blipFill>
        <p:spPr>
          <a:xfrm>
            <a:off x="16942593" y="9184182"/>
            <a:ext cx="4071940" cy="2757043"/>
          </a:xfrm>
          <a:prstGeom prst="rect">
            <a:avLst/>
          </a:prstGeom>
          <a:ln w="12700">
            <a:miter lim="400000"/>
          </a:ln>
        </p:spPr>
      </p:pic>
      <p:sp>
        <p:nvSpPr>
          <p:cNvPr id="173" name="Manet, Olympia, 1863"/>
          <p:cNvSpPr txBox="1"/>
          <p:nvPr/>
        </p:nvSpPr>
        <p:spPr>
          <a:xfrm>
            <a:off x="17105560" y="12688886"/>
            <a:ext cx="3768330" cy="482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latin typeface="Times Roman"/>
                <a:ea typeface="Times Roman"/>
                <a:cs typeface="Times Roman"/>
                <a:sym typeface="Times Roman"/>
              </a:defRPr>
            </a:pPr>
            <a:r>
              <a:t>Manet, </a:t>
            </a:r>
            <a:r>
              <a:rPr b="1" i="1"/>
              <a:t>Olympia, </a:t>
            </a:r>
            <a:r>
              <a:t>1863</a:t>
            </a:r>
          </a:p>
        </p:txBody>
      </p:sp>
      <p:pic>
        <p:nvPicPr>
          <p:cNvPr id="174" name="image.png" descr="image.png"/>
          <p:cNvPicPr>
            <a:picLocks noChangeAspect="1"/>
          </p:cNvPicPr>
          <p:nvPr/>
        </p:nvPicPr>
        <p:blipFill>
          <a:blip r:embed="rId7">
            <a:extLst/>
          </a:blip>
          <a:stretch>
            <a:fillRect/>
          </a:stretch>
        </p:blipFill>
        <p:spPr>
          <a:xfrm>
            <a:off x="3173015" y="9219902"/>
            <a:ext cx="4375549" cy="2703465"/>
          </a:xfrm>
          <a:prstGeom prst="rect">
            <a:avLst/>
          </a:prstGeom>
          <a:ln w="12700">
            <a:miter lim="400000"/>
          </a:ln>
        </p:spPr>
      </p:pic>
      <p:sp>
        <p:nvSpPr>
          <p:cNvPr id="175" name="Giorgone, Sleeping Venus, c. 1510"/>
          <p:cNvSpPr txBox="1"/>
          <p:nvPr/>
        </p:nvSpPr>
        <p:spPr>
          <a:xfrm>
            <a:off x="3574851" y="12447587"/>
            <a:ext cx="3589736" cy="965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latin typeface="Times Roman"/>
                <a:ea typeface="Times Roman"/>
                <a:cs typeface="Times Roman"/>
                <a:sym typeface="Times Roman"/>
              </a:defRPr>
            </a:pPr>
            <a:r>
              <a:t>Giorgone, </a:t>
            </a:r>
            <a:r>
              <a:rPr b="1" i="1"/>
              <a:t>Sleeping Venus, </a:t>
            </a:r>
            <a:r>
              <a:t>c. 1510</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7" name="Pablo Picasso, Les Demoiselles d’Avignon, 1907"/>
          <p:cNvSpPr txBox="1"/>
          <p:nvPr/>
        </p:nvSpPr>
        <p:spPr>
          <a:xfrm>
            <a:off x="14584142" y="12672524"/>
            <a:ext cx="7733110" cy="927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latin typeface="Gill Sans"/>
                <a:ea typeface="Gill Sans"/>
                <a:cs typeface="Gill Sans"/>
                <a:sym typeface="Gill Sans"/>
              </a:defRPr>
            </a:pPr>
            <a:r>
              <a:t>Pablo Picasso, </a:t>
            </a:r>
            <a:r>
              <a:rPr b="1" i="1"/>
              <a:t>Les Demoiselles d’Avignon, </a:t>
            </a:r>
            <a:r>
              <a:t>1907</a:t>
            </a:r>
          </a:p>
        </p:txBody>
      </p:sp>
      <p:pic>
        <p:nvPicPr>
          <p:cNvPr id="178" name="image.png" descr="image.png"/>
          <p:cNvPicPr>
            <a:picLocks noChangeAspect="1"/>
          </p:cNvPicPr>
          <p:nvPr/>
        </p:nvPicPr>
        <p:blipFill>
          <a:blip r:embed="rId2">
            <a:extLst/>
          </a:blip>
          <a:stretch>
            <a:fillRect/>
          </a:stretch>
        </p:blipFill>
        <p:spPr>
          <a:xfrm>
            <a:off x="12809719" y="416255"/>
            <a:ext cx="11281957" cy="11689431"/>
          </a:xfrm>
          <a:prstGeom prst="rect">
            <a:avLst/>
          </a:prstGeom>
          <a:ln w="12700">
            <a:miter lim="400000"/>
          </a:ln>
        </p:spPr>
      </p:pic>
      <p:pic>
        <p:nvPicPr>
          <p:cNvPr id="179" name="image.png" descr="image.png"/>
          <p:cNvPicPr>
            <a:picLocks noChangeAspect="1"/>
          </p:cNvPicPr>
          <p:nvPr/>
        </p:nvPicPr>
        <p:blipFill>
          <a:blip r:embed="rId3">
            <a:extLst/>
          </a:blip>
          <a:stretch>
            <a:fillRect/>
          </a:stretch>
        </p:blipFill>
        <p:spPr>
          <a:xfrm>
            <a:off x="271720" y="1186800"/>
            <a:ext cx="11998180" cy="10148341"/>
          </a:xfrm>
          <a:prstGeom prst="rect">
            <a:avLst/>
          </a:prstGeom>
          <a:ln w="12700">
            <a:miter lim="400000"/>
          </a:ln>
        </p:spPr>
      </p:pic>
      <p:sp>
        <p:nvSpPr>
          <p:cNvPr id="180" name="Cézanne, The Large Bathers, 1898-1905"/>
          <p:cNvSpPr txBox="1"/>
          <p:nvPr/>
        </p:nvSpPr>
        <p:spPr>
          <a:xfrm>
            <a:off x="1154098" y="12901124"/>
            <a:ext cx="10233423" cy="469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defRPr sz="3200">
                <a:latin typeface="Gill Sans"/>
                <a:ea typeface="Gill Sans"/>
                <a:cs typeface="Gill Sans"/>
                <a:sym typeface="Gill Sans"/>
              </a:defRPr>
            </a:pPr>
            <a:r>
              <a:t>Cézanne, </a:t>
            </a:r>
            <a:r>
              <a:rPr b="1" i="1"/>
              <a:t>The Large Bathers</a:t>
            </a:r>
            <a:r>
              <a:t>, 1898-1905</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Key Terms"/>
          <p:cNvSpPr txBox="1"/>
          <p:nvPr/>
        </p:nvSpPr>
        <p:spPr>
          <a:xfrm>
            <a:off x="2331303" y="691804"/>
            <a:ext cx="3058729" cy="8382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lvl1pPr defTabSz="1285875">
              <a:defRPr sz="5800">
                <a:latin typeface="Gill Sans"/>
                <a:ea typeface="Gill Sans"/>
                <a:cs typeface="Gill Sans"/>
                <a:sym typeface="Gill Sans"/>
              </a:defRPr>
            </a:lvl1pPr>
          </a:lstStyle>
          <a:p>
            <a:pPr/>
            <a:r>
              <a:t>Key Terms</a:t>
            </a:r>
          </a:p>
        </p:txBody>
      </p:sp>
      <p:sp>
        <p:nvSpPr>
          <p:cNvPr id="183" name="manifesto…"/>
          <p:cNvSpPr txBox="1"/>
          <p:nvPr/>
        </p:nvSpPr>
        <p:spPr>
          <a:xfrm>
            <a:off x="651082" y="2864806"/>
            <a:ext cx="12541610" cy="4332903"/>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l" defTabSz="1285875">
              <a:defRPr sz="4300">
                <a:latin typeface="Times New Roman"/>
                <a:ea typeface="Times New Roman"/>
                <a:cs typeface="Times New Roman"/>
                <a:sym typeface="Times New Roman"/>
              </a:defRPr>
            </a:pPr>
            <a:r>
              <a:t>manifesto</a:t>
            </a:r>
          </a:p>
          <a:p>
            <a:pPr algn="l" defTabSz="1285875">
              <a:defRPr sz="4300">
                <a:latin typeface="Times New Roman"/>
                <a:ea typeface="Times New Roman"/>
                <a:cs typeface="Times New Roman"/>
                <a:sym typeface="Times New Roman"/>
              </a:defRPr>
            </a:pPr>
            <a:r>
              <a:t>Henri Bergson-</a:t>
            </a:r>
          </a:p>
          <a:p>
            <a:pPr lvl="1" algn="l" defTabSz="1285875">
              <a:defRPr sz="4300">
                <a:latin typeface="Times New Roman"/>
                <a:ea typeface="Times New Roman"/>
                <a:cs typeface="Times New Roman"/>
                <a:sym typeface="Times New Roman"/>
              </a:defRPr>
            </a:pPr>
            <a:r>
              <a:t>direct experience vs. abstract rationalism</a:t>
            </a:r>
          </a:p>
          <a:p>
            <a:pPr lvl="1" algn="l" defTabSz="1285875">
              <a:defRPr sz="4300">
                <a:latin typeface="Times New Roman"/>
                <a:ea typeface="Times New Roman"/>
                <a:cs typeface="Times New Roman"/>
                <a:sym typeface="Times New Roman"/>
              </a:defRPr>
            </a:pPr>
            <a:r>
              <a:t>Intuition, sensation and affect</a:t>
            </a:r>
          </a:p>
          <a:p>
            <a:pPr algn="l" defTabSz="1285875">
              <a:defRPr sz="4300">
                <a:latin typeface="Times New Roman"/>
                <a:ea typeface="Times New Roman"/>
                <a:cs typeface="Times New Roman"/>
                <a:sym typeface="Times New Roman"/>
              </a:defRPr>
            </a:pPr>
            <a:r>
              <a:t>serata</a:t>
            </a:r>
          </a:p>
          <a:p>
            <a:pPr algn="l" defTabSz="1285875">
              <a:defRPr sz="4300">
                <a:latin typeface="Times New Roman"/>
                <a:ea typeface="Times New Roman"/>
                <a:cs typeface="Times New Roman"/>
                <a:sym typeface="Times New Roman"/>
              </a:defRPr>
            </a:pPr>
            <a:r>
              <a:t>parole in libertà</a:t>
            </a:r>
          </a:p>
          <a:p>
            <a:pPr algn="l" defTabSz="1285875">
              <a:defRPr sz="4300">
                <a:latin typeface="Times New Roman"/>
                <a:ea typeface="Times New Roman"/>
                <a:cs typeface="Times New Roman"/>
                <a:sym typeface="Times New Roman"/>
              </a:defRPr>
            </a:pPr>
            <a:r>
              <a:t>Fascism</a:t>
            </a:r>
          </a:p>
        </p:txBody>
      </p:sp>
      <p:pic>
        <p:nvPicPr>
          <p:cNvPr id="184" name="image.png" descr="image.png"/>
          <p:cNvPicPr>
            <a:picLocks noChangeAspect="1"/>
          </p:cNvPicPr>
          <p:nvPr/>
        </p:nvPicPr>
        <p:blipFill>
          <a:blip r:embed="rId2">
            <a:extLst/>
          </a:blip>
          <a:stretch>
            <a:fillRect/>
          </a:stretch>
        </p:blipFill>
        <p:spPr>
          <a:xfrm>
            <a:off x="13948250" y="434900"/>
            <a:ext cx="9429751" cy="11744773"/>
          </a:xfrm>
          <a:prstGeom prst="rect">
            <a:avLst/>
          </a:prstGeom>
          <a:ln w="12700">
            <a:miter lim="400000"/>
          </a:ln>
        </p:spPr>
      </p:pic>
      <p:sp>
        <p:nvSpPr>
          <p:cNvPr id="185" name="Umberto Boccioni, Unique Forms of Continuity in Space, 1913"/>
          <p:cNvSpPr txBox="1"/>
          <p:nvPr/>
        </p:nvSpPr>
        <p:spPr>
          <a:xfrm>
            <a:off x="13153508" y="12828463"/>
            <a:ext cx="10329467" cy="45263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algn="l" defTabSz="1285875">
              <a:defRPr sz="3200">
                <a:latin typeface="Times New Roman"/>
                <a:ea typeface="Times New Roman"/>
                <a:cs typeface="Times New Roman"/>
                <a:sym typeface="Times New Roman"/>
              </a:defRPr>
            </a:pPr>
            <a:r>
              <a:t>Umberto Boccioni, </a:t>
            </a:r>
            <a:r>
              <a:rPr i="1"/>
              <a:t>Unique Forms of Continuity in Space, </a:t>
            </a:r>
            <a:r>
              <a:t>1913</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7" name="image.png" descr="image.png"/>
          <p:cNvPicPr>
            <a:picLocks noChangeAspect="1"/>
          </p:cNvPicPr>
          <p:nvPr/>
        </p:nvPicPr>
        <p:blipFill>
          <a:blip r:embed="rId2">
            <a:extLst/>
          </a:blip>
          <a:stretch>
            <a:fillRect/>
          </a:stretch>
        </p:blipFill>
        <p:spPr>
          <a:xfrm>
            <a:off x="11175404" y="4071374"/>
            <a:ext cx="12704526" cy="8325790"/>
          </a:xfrm>
          <a:prstGeom prst="rect">
            <a:avLst/>
          </a:prstGeom>
          <a:ln w="12700">
            <a:miter lim="400000"/>
          </a:ln>
        </p:spPr>
      </p:pic>
      <p:sp>
        <p:nvSpPr>
          <p:cNvPr id="188" name="Luigi Russolo, Carlo Carrà, F. T. Marinetti, Umberto Boccioni, Gino Severini"/>
          <p:cNvSpPr txBox="1"/>
          <p:nvPr/>
        </p:nvSpPr>
        <p:spPr>
          <a:xfrm>
            <a:off x="12560658" y="12914360"/>
            <a:ext cx="9934017" cy="342114"/>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1285875">
              <a:defRPr sz="2500">
                <a:latin typeface="Times New Roman"/>
                <a:ea typeface="Times New Roman"/>
                <a:cs typeface="Times New Roman"/>
                <a:sym typeface="Times New Roman"/>
              </a:defRPr>
            </a:lvl1pPr>
          </a:lstStyle>
          <a:p>
            <a:pPr/>
            <a:r>
              <a:t>Luigi Russolo, Carlo Carrà, F. T. Marinetti, Umberto Boccioni, Gino Severini</a:t>
            </a:r>
          </a:p>
        </p:txBody>
      </p:sp>
      <p:sp>
        <p:nvSpPr>
          <p:cNvPr id="189" name="Aesthetics of Violence"/>
          <p:cNvSpPr txBox="1"/>
          <p:nvPr/>
        </p:nvSpPr>
        <p:spPr>
          <a:xfrm>
            <a:off x="471963" y="521133"/>
            <a:ext cx="4251237" cy="5851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300"/>
            </a:lvl1pPr>
          </a:lstStyle>
          <a:p>
            <a:pPr/>
            <a:r>
              <a:t>Aesthetics of Violence</a:t>
            </a:r>
          </a:p>
        </p:txBody>
      </p:sp>
      <p:sp>
        <p:nvSpPr>
          <p:cNvPr id="190" name="“7. There is no longer beauty except in the struggle. No more masterpieces without an aggressive character. Poetry must be a violent assault against the unknown forces in order to overcome them and prostrate them before men.”…"/>
          <p:cNvSpPr txBox="1"/>
          <p:nvPr/>
        </p:nvSpPr>
        <p:spPr>
          <a:xfrm>
            <a:off x="518609" y="2039566"/>
            <a:ext cx="23547660" cy="15387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3300"/>
            </a:pPr>
            <a:r>
              <a:t>“7. There is no longer beauty except in the struggle. No more masterpieces without an aggressive character. Poetry must be a violent assault against the unknown forces in order to overcome them and prostrate them before men.”</a:t>
            </a:r>
          </a:p>
          <a:p>
            <a:pPr>
              <a:defRPr sz="3000"/>
            </a:pPr>
            <a:r>
              <a:t>—Founding and Manifesto of Futurism, 1909</a:t>
            </a:r>
          </a:p>
        </p:txBody>
      </p:sp>
      <p:pic>
        <p:nvPicPr>
          <p:cNvPr id="191" name="Image" descr="Image"/>
          <p:cNvPicPr>
            <a:picLocks noChangeAspect="1"/>
          </p:cNvPicPr>
          <p:nvPr/>
        </p:nvPicPr>
        <p:blipFill>
          <a:blip r:embed="rId3">
            <a:extLst/>
          </a:blip>
          <a:stretch>
            <a:fillRect/>
          </a:stretch>
        </p:blipFill>
        <p:spPr>
          <a:xfrm>
            <a:off x="374941" y="5635923"/>
            <a:ext cx="10393382" cy="5196692"/>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1"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3" name="image.png" descr="image.png"/>
          <p:cNvPicPr>
            <a:picLocks noChangeAspect="1"/>
          </p:cNvPicPr>
          <p:nvPr/>
        </p:nvPicPr>
        <p:blipFill>
          <a:blip r:embed="rId2">
            <a:extLst/>
          </a:blip>
          <a:stretch>
            <a:fillRect/>
          </a:stretch>
        </p:blipFill>
        <p:spPr>
          <a:xfrm>
            <a:off x="11327623" y="1063915"/>
            <a:ext cx="12772903" cy="9311636"/>
          </a:xfrm>
          <a:prstGeom prst="rect">
            <a:avLst/>
          </a:prstGeom>
          <a:ln w="12700">
            <a:miter lim="400000"/>
          </a:ln>
        </p:spPr>
      </p:pic>
      <p:sp>
        <p:nvSpPr>
          <p:cNvPr id="194" name="Gerado Dottori, A Futurist Serata in Perugia 1914"/>
          <p:cNvSpPr txBox="1"/>
          <p:nvPr/>
        </p:nvSpPr>
        <p:spPr>
          <a:xfrm>
            <a:off x="13559686" y="10660558"/>
            <a:ext cx="8308777" cy="45263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indent="63500" algn="l" defTabSz="1285875">
              <a:defRPr sz="3200">
                <a:latin typeface="Times New Roman"/>
                <a:ea typeface="Times New Roman"/>
                <a:cs typeface="Times New Roman"/>
                <a:sym typeface="Times New Roman"/>
              </a:defRPr>
            </a:pPr>
            <a:r>
              <a:t>Gerado Dottori, </a:t>
            </a:r>
            <a:r>
              <a:rPr i="1"/>
              <a:t>A Futurist Serata in Perugia</a:t>
            </a:r>
            <a:r>
              <a:t> 1914</a:t>
            </a:r>
          </a:p>
        </p:txBody>
      </p:sp>
      <p:sp>
        <p:nvSpPr>
          <p:cNvPr id="195" name="Aesthetics and Political Agitation"/>
          <p:cNvSpPr txBox="1"/>
          <p:nvPr/>
        </p:nvSpPr>
        <p:spPr>
          <a:xfrm>
            <a:off x="-285253" y="428388"/>
            <a:ext cx="11488002" cy="182183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1285875">
              <a:defRPr sz="6000">
                <a:latin typeface="Times New Roman"/>
                <a:ea typeface="Times New Roman"/>
                <a:cs typeface="Times New Roman"/>
                <a:sym typeface="Times New Roman"/>
              </a:defRPr>
            </a:lvl1pPr>
          </a:lstStyle>
          <a:p>
            <a:pPr/>
            <a:r>
              <a:t>Aesthetics and Political Agitation</a:t>
            </a:r>
          </a:p>
        </p:txBody>
      </p:sp>
      <p:sp>
        <p:nvSpPr>
          <p:cNvPr id="196" name="“It is from Italy that we are flinging this to the world, our manifesto of burning and overwhelming violence, with which we today establish ‘Futurism’, for we intend to free this nation from its fetid cancer of professors, archaeologists, tour guides, an"/>
          <p:cNvSpPr txBox="1"/>
          <p:nvPr/>
        </p:nvSpPr>
        <p:spPr>
          <a:xfrm>
            <a:off x="545553" y="1671474"/>
            <a:ext cx="9826390" cy="2961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3100"/>
            </a:pPr>
            <a:r>
              <a:t>“It is from Italy that we are flinging this to the world, our manifesto of burning and overwhelming violence, with which we today establish ‘Futurism’, for we intend to free this nation from its fetid cancer of professors, archaeologists, tour guides, and antiquarians.”</a:t>
            </a:r>
          </a:p>
          <a:p>
            <a:pPr>
              <a:defRPr sz="3000"/>
            </a:pPr>
            <a:r>
              <a:t>—Founding and Manifesto of Futurism, 1909</a:t>
            </a:r>
          </a:p>
        </p:txBody>
      </p:sp>
      <p:pic>
        <p:nvPicPr>
          <p:cNvPr id="197" name="Image" descr="Image"/>
          <p:cNvPicPr>
            <a:picLocks noChangeAspect="1"/>
          </p:cNvPicPr>
          <p:nvPr/>
        </p:nvPicPr>
        <p:blipFill>
          <a:blip r:embed="rId3">
            <a:extLst/>
          </a:blip>
          <a:stretch>
            <a:fillRect/>
          </a:stretch>
        </p:blipFill>
        <p:spPr>
          <a:xfrm>
            <a:off x="445934" y="5262533"/>
            <a:ext cx="5089269" cy="6765520"/>
          </a:xfrm>
          <a:prstGeom prst="rect">
            <a:avLst/>
          </a:prstGeom>
          <a:ln w="12700">
            <a:miter lim="400000"/>
          </a:ln>
        </p:spPr>
      </p:pic>
      <p:sp>
        <p:nvSpPr>
          <p:cNvPr id="198" name="Italian possessions and spheres of influence in the Horn of Africa, 1896"/>
          <p:cNvSpPr txBox="1"/>
          <p:nvPr/>
        </p:nvSpPr>
        <p:spPr>
          <a:xfrm>
            <a:off x="445934" y="12373793"/>
            <a:ext cx="5089268" cy="8296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r>
              <a:t>Italian possessions and spheres of influence in the Horn of Africa, 1896</a:t>
            </a:r>
          </a:p>
        </p:txBody>
      </p:sp>
      <p:pic>
        <p:nvPicPr>
          <p:cNvPr id="199" name="Image" descr="Image"/>
          <p:cNvPicPr>
            <a:picLocks noChangeAspect="1"/>
          </p:cNvPicPr>
          <p:nvPr/>
        </p:nvPicPr>
        <p:blipFill>
          <a:blip r:embed="rId4">
            <a:extLst/>
          </a:blip>
          <a:stretch>
            <a:fillRect/>
          </a:stretch>
        </p:blipFill>
        <p:spPr>
          <a:xfrm>
            <a:off x="5920599" y="5306538"/>
            <a:ext cx="5189088" cy="6765520"/>
          </a:xfrm>
          <a:prstGeom prst="rect">
            <a:avLst/>
          </a:prstGeom>
          <a:ln w="12700">
            <a:miter lim="400000"/>
          </a:ln>
        </p:spPr>
      </p:pic>
      <p:sp>
        <p:nvSpPr>
          <p:cNvPr id="200" name="Italiam Irredentism"/>
          <p:cNvSpPr txBox="1"/>
          <p:nvPr/>
        </p:nvSpPr>
        <p:spPr>
          <a:xfrm>
            <a:off x="6978089" y="12557943"/>
            <a:ext cx="2626767"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Italiam Irredentism</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2" name="image.png" descr="image.png"/>
          <p:cNvPicPr>
            <a:picLocks noChangeAspect="1"/>
          </p:cNvPicPr>
          <p:nvPr/>
        </p:nvPicPr>
        <p:blipFill>
          <a:blip r:embed="rId2">
            <a:extLst/>
          </a:blip>
          <a:stretch>
            <a:fillRect/>
          </a:stretch>
        </p:blipFill>
        <p:spPr>
          <a:xfrm>
            <a:off x="11173244" y="236324"/>
            <a:ext cx="12084100" cy="11430001"/>
          </a:xfrm>
          <a:prstGeom prst="rect">
            <a:avLst/>
          </a:prstGeom>
          <a:ln w="12700">
            <a:miter lim="400000"/>
          </a:ln>
        </p:spPr>
      </p:pic>
      <p:sp>
        <p:nvSpPr>
          <p:cNvPr id="203" name="Filippo Tommaso Marinetti, Vive la France, 1915"/>
          <p:cNvSpPr txBox="1"/>
          <p:nvPr/>
        </p:nvSpPr>
        <p:spPr>
          <a:xfrm>
            <a:off x="13167268" y="12548430"/>
            <a:ext cx="8096052" cy="45263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algn="l" defTabSz="1285875">
              <a:defRPr sz="3200">
                <a:latin typeface="Times New Roman"/>
                <a:ea typeface="Times New Roman"/>
                <a:cs typeface="Times New Roman"/>
                <a:sym typeface="Times New Roman"/>
              </a:defRPr>
            </a:pPr>
            <a:r>
              <a:t>Filippo Tommaso Marinetti</a:t>
            </a:r>
            <a:r>
              <a:rPr i="1"/>
              <a:t>, Vive la France, </a:t>
            </a:r>
            <a:r>
              <a:t>1915</a:t>
            </a:r>
          </a:p>
        </p:txBody>
      </p:sp>
      <p:sp>
        <p:nvSpPr>
          <p:cNvPr id="204" name="“Destroy the Museum. Crack syntax. Sabotage the adjective.  Leave nothing but the verb”…"/>
          <p:cNvSpPr txBox="1"/>
          <p:nvPr/>
        </p:nvSpPr>
        <p:spPr>
          <a:xfrm>
            <a:off x="1449113" y="2693292"/>
            <a:ext cx="7809442" cy="20710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3300"/>
            </a:pPr>
            <a:r>
              <a:t>“Destroy the Museum. Crack syntax. Sabotage the adjective.  Leave nothing but the verb”</a:t>
            </a:r>
          </a:p>
          <a:p>
            <a:pPr algn="l">
              <a:defRPr sz="3300"/>
            </a:pPr>
            <a:r>
              <a:t>—FT Marinetti</a:t>
            </a:r>
          </a:p>
        </p:txBody>
      </p:sp>
      <p:sp>
        <p:nvSpPr>
          <p:cNvPr id="205" name="parole in libertà"/>
          <p:cNvSpPr txBox="1"/>
          <p:nvPr/>
        </p:nvSpPr>
        <p:spPr>
          <a:xfrm>
            <a:off x="1353709" y="496126"/>
            <a:ext cx="5420582" cy="199639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1285875">
              <a:defRPr sz="6600">
                <a:latin typeface="Times New Roman"/>
                <a:ea typeface="Times New Roman"/>
                <a:cs typeface="Times New Roman"/>
                <a:sym typeface="Times New Roman"/>
              </a:defRPr>
            </a:lvl1pPr>
          </a:lstStyle>
          <a:p>
            <a:pPr/>
            <a:r>
              <a:t>parole in libertà</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7" name="image.png" descr="image.png"/>
          <p:cNvPicPr>
            <a:picLocks noChangeAspect="1"/>
          </p:cNvPicPr>
          <p:nvPr/>
        </p:nvPicPr>
        <p:blipFill>
          <a:blip r:embed="rId2">
            <a:extLst/>
          </a:blip>
          <a:stretch>
            <a:fillRect/>
          </a:stretch>
        </p:blipFill>
        <p:spPr>
          <a:xfrm>
            <a:off x="9397609" y="1969155"/>
            <a:ext cx="14636382" cy="9777691"/>
          </a:xfrm>
          <a:prstGeom prst="rect">
            <a:avLst/>
          </a:prstGeom>
          <a:ln w="12700">
            <a:miter lim="400000"/>
          </a:ln>
        </p:spPr>
      </p:pic>
      <p:sp>
        <p:nvSpPr>
          <p:cNvPr id="208" name="Umberto Boccioni, The City Rises, 1910"/>
          <p:cNvSpPr txBox="1"/>
          <p:nvPr/>
        </p:nvSpPr>
        <p:spPr>
          <a:xfrm>
            <a:off x="14978383" y="12927319"/>
            <a:ext cx="6593285" cy="45263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algn="l" defTabSz="1285875">
              <a:defRPr sz="3200">
                <a:latin typeface="Times New Roman"/>
                <a:ea typeface="Times New Roman"/>
                <a:cs typeface="Times New Roman"/>
                <a:sym typeface="Times New Roman"/>
              </a:defRPr>
            </a:pPr>
            <a:r>
              <a:t>Umberto Boccioni, </a:t>
            </a:r>
            <a:r>
              <a:rPr i="1"/>
              <a:t>The City Rises, </a:t>
            </a:r>
            <a:r>
              <a:t>1910</a:t>
            </a:r>
          </a:p>
        </p:txBody>
      </p:sp>
      <p:sp>
        <p:nvSpPr>
          <p:cNvPr id="209" name="“11. We shall sing the great masses shaken with work, pleasure, or rebellion: we shall sing the multicolored and polyphonic tidal waves of revolution in the modern metropolis; shall sing the vibrating nocturnal fervor of factories and shipyards burning u"/>
          <p:cNvSpPr txBox="1"/>
          <p:nvPr/>
        </p:nvSpPr>
        <p:spPr>
          <a:xfrm>
            <a:off x="326318" y="2590285"/>
            <a:ext cx="9070596" cy="78633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3000"/>
            </a:pPr>
            <a:r>
              <a:t>“11. We shall sing the great masses shaken with work, pleasure, or rebellion: we shall sing the </a:t>
            </a:r>
            <a:r>
              <a:rPr>
                <a:solidFill>
                  <a:schemeClr val="accent5"/>
                </a:solidFill>
              </a:rPr>
              <a:t>multicolored </a:t>
            </a:r>
            <a:r>
              <a:t>and </a:t>
            </a:r>
            <a:r>
              <a:rPr>
                <a:solidFill>
                  <a:schemeClr val="accent5"/>
                </a:solidFill>
              </a:rPr>
              <a:t>polyphonic tidal waves of revolution</a:t>
            </a:r>
            <a:r>
              <a:t> in the modern metropolis; shall sing the </a:t>
            </a:r>
            <a:r>
              <a:rPr>
                <a:solidFill>
                  <a:schemeClr val="accent5"/>
                </a:solidFill>
              </a:rPr>
              <a:t>vibrating nocturnal fervor</a:t>
            </a:r>
            <a:r>
              <a:t> of factories and shipyards burning under violent electrical moons; bloated railroad stations that devour smoking serpents; factories hanging from the sky by the twisting threads of spiraling smoke; bridges like gigantic gymnasts who span rivers, flashing at the sun with the gleam of a knife; adventurous steamships that scent the horizon, locomotives with their swollen chest, pawing the tracks like massive steel horses bridled with pipes, and the oscillating flight of airplanes, whose propeller flaps at the wind like a flag and seems to applaud like a delirious crowd.”</a:t>
            </a:r>
          </a:p>
          <a:p>
            <a:pPr>
              <a:defRPr sz="3000"/>
            </a:pPr>
            <a:r>
              <a:t>—Founding and Manifesto of Futurism, 1909</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0_BasicBlack">
  <a:themeElements>
    <a:clrScheme name="20_BasicBlack">
      <a:dk1>
        <a:srgbClr val="000000"/>
      </a:dk1>
      <a:lt1>
        <a:srgbClr val="FFFFFF"/>
      </a:lt1>
      <a:dk2>
        <a:srgbClr val="434343"/>
      </a:dk2>
      <a:lt2>
        <a:srgbClr val="A9A9A9"/>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0_BasicBlack">
  <a:themeElements>
    <a:clrScheme name="20_BasicBlack">
      <a:dk1>
        <a:srgbClr val="000000"/>
      </a:dk1>
      <a:lt1>
        <a:srgbClr val="FFFFFF"/>
      </a:lt1>
      <a:dk2>
        <a:srgbClr val="434343"/>
      </a:dk2>
      <a:lt2>
        <a:srgbClr val="A9A9A9"/>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