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Gill San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9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Gill Sans"/>
      </a:defRPr>
    </a:lvl1pPr>
    <a:lvl2pPr indent="228600" latinLnBrk="0">
      <a:defRPr sz="1200">
        <a:latin typeface="+mj-lt"/>
        <a:ea typeface="+mj-ea"/>
        <a:cs typeface="+mj-cs"/>
        <a:sym typeface="Gill Sans"/>
      </a:defRPr>
    </a:lvl2pPr>
    <a:lvl3pPr indent="457200" latinLnBrk="0">
      <a:defRPr sz="1200">
        <a:latin typeface="+mj-lt"/>
        <a:ea typeface="+mj-ea"/>
        <a:cs typeface="+mj-cs"/>
        <a:sym typeface="Gill Sans"/>
      </a:defRPr>
    </a:lvl3pPr>
    <a:lvl4pPr indent="685800" latinLnBrk="0">
      <a:defRPr sz="1200">
        <a:latin typeface="+mj-lt"/>
        <a:ea typeface="+mj-ea"/>
        <a:cs typeface="+mj-cs"/>
        <a:sym typeface="Gill Sans"/>
      </a:defRPr>
    </a:lvl4pPr>
    <a:lvl5pPr indent="914400" latinLnBrk="0">
      <a:defRPr sz="1200">
        <a:latin typeface="+mj-lt"/>
        <a:ea typeface="+mj-ea"/>
        <a:cs typeface="+mj-cs"/>
        <a:sym typeface="Gill Sans"/>
      </a:defRPr>
    </a:lvl5pPr>
    <a:lvl6pPr indent="1143000" latinLnBrk="0">
      <a:defRPr sz="1200">
        <a:latin typeface="+mj-lt"/>
        <a:ea typeface="+mj-ea"/>
        <a:cs typeface="+mj-cs"/>
        <a:sym typeface="Gill Sans"/>
      </a:defRPr>
    </a:lvl6pPr>
    <a:lvl7pPr indent="1371600" latinLnBrk="0">
      <a:defRPr sz="1200">
        <a:latin typeface="+mj-lt"/>
        <a:ea typeface="+mj-ea"/>
        <a:cs typeface="+mj-cs"/>
        <a:sym typeface="Gill Sans"/>
      </a:defRPr>
    </a:lvl7pPr>
    <a:lvl8pPr indent="1600200" latinLnBrk="0">
      <a:defRPr sz="1200">
        <a:latin typeface="+mj-lt"/>
        <a:ea typeface="+mj-ea"/>
        <a:cs typeface="+mj-cs"/>
        <a:sym typeface="Gill Sans"/>
      </a:defRPr>
    </a:lvl8pPr>
    <a:lvl9pPr indent="1828800" latinLnBrk="0">
      <a:defRPr sz="1200">
        <a:latin typeface="+mj-lt"/>
        <a:ea typeface="+mj-ea"/>
        <a:cs typeface="+mj-cs"/>
        <a:sym typeface="Gill San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indent="57150">
              <a:defRPr sz="16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1.  Early Works: retinal art, post impressionism, the burden of Cezanne, the figure of the nude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indent="57150">
              <a:defRPr sz="16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2.  The transgression of retinal art: Representation of temporal progress, aesthetics of technologized vision, the unholy marriage of word and image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indent="57150">
              <a:defRPr sz="16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3.  The Invention of the Readymade: Pictorial Nominalism, chance, indeterminacy, repetition, found art, assemblage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2" name="Shape 22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indent="57150">
              <a:defRPr sz="16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5.  The Scandal of the Fountain: Interrogation of site/institution, critique of aesthetic value, photography, replica, mass produced objects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8" name="Shape 2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indent="57150">
              <a:defRPr sz="16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6.  Performing gender: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5" name="Shape 23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indent="57150">
              <a:defRPr sz="16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6.  Performing gender: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0" name="Shape 24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indent="57150">
              <a:defRPr sz="16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3.  The Invention of the readymade: Pictorial Nominalism, chance, indeterminacy, repetition,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5" name="Shape 24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indent="57150">
              <a:defRPr sz="16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4.  The Large Glass: 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>
            <a:normAutofit/>
          </a:bodyPr>
          <a:lstStyle>
            <a:lvl1pPr marL="760412" indent="-493712">
              <a:spcBef>
                <a:spcPts val="3800"/>
              </a:spcBef>
              <a:buClrTx/>
              <a:defRPr sz="3200"/>
            </a:lvl1pPr>
            <a:lvl2pPr marL="1588911" indent="-877711">
              <a:spcBef>
                <a:spcPts val="3800"/>
              </a:spcBef>
              <a:buClrTx/>
              <a:defRPr sz="3200"/>
            </a:lvl2pPr>
            <a:lvl3pPr marL="2033411" indent="-877711">
              <a:spcBef>
                <a:spcPts val="3800"/>
              </a:spcBef>
              <a:buClrTx/>
              <a:defRPr sz="3200"/>
            </a:lvl3pPr>
            <a:lvl4pPr marL="2477911" indent="-877711">
              <a:spcBef>
                <a:spcPts val="3800"/>
              </a:spcBef>
              <a:buClrTx/>
              <a:defRPr sz="3200"/>
            </a:lvl4pPr>
            <a:lvl5pPr marL="2922411" indent="-877711">
              <a:spcBef>
                <a:spcPts val="3800"/>
              </a:spcBef>
              <a:buClrTx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99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760412" indent="-493712">
              <a:spcBef>
                <a:spcPts val="3800"/>
              </a:spcBef>
              <a:buClrTx/>
              <a:defRPr sz="3200"/>
            </a:lvl1pPr>
            <a:lvl2pPr marL="1588911" indent="-877711">
              <a:spcBef>
                <a:spcPts val="3800"/>
              </a:spcBef>
              <a:buClrTx/>
              <a:defRPr sz="3200"/>
            </a:lvl2pPr>
            <a:lvl3pPr marL="2033411" indent="-877711">
              <a:spcBef>
                <a:spcPts val="3800"/>
              </a:spcBef>
              <a:buClrTx/>
              <a:defRPr sz="3200"/>
            </a:lvl3pPr>
            <a:lvl4pPr marL="2477911" indent="-877711">
              <a:spcBef>
                <a:spcPts val="3800"/>
              </a:spcBef>
              <a:buClrTx/>
              <a:defRPr sz="3200"/>
            </a:lvl4pPr>
            <a:lvl5pPr marL="2922411" indent="-877711">
              <a:spcBef>
                <a:spcPts val="3800"/>
              </a:spcBef>
              <a:buClrTx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772400" y="2768600"/>
            <a:ext cx="3962400" cy="5715000"/>
          </a:xfrm>
          <a:prstGeom prst="rect">
            <a:avLst/>
          </a:prstGeom>
        </p:spPr>
        <p:txBody>
          <a:bodyPr>
            <a:normAutofit/>
          </a:bodyPr>
          <a:lstStyle>
            <a:lvl1pPr marL="760412" indent="-493712">
              <a:spcBef>
                <a:spcPts val="3800"/>
              </a:spcBef>
              <a:buClrTx/>
              <a:defRPr sz="3200"/>
            </a:lvl1pPr>
            <a:lvl2pPr marL="1588911" indent="-877711">
              <a:spcBef>
                <a:spcPts val="3800"/>
              </a:spcBef>
              <a:buClrTx/>
              <a:defRPr sz="3200"/>
            </a:lvl2pPr>
            <a:lvl3pPr marL="2033411" indent="-877711">
              <a:spcBef>
                <a:spcPts val="3800"/>
              </a:spcBef>
              <a:buClrTx/>
              <a:defRPr sz="3200"/>
            </a:lvl3pPr>
            <a:lvl4pPr marL="2477911" indent="-877711">
              <a:spcBef>
                <a:spcPts val="3800"/>
              </a:spcBef>
              <a:buClrTx/>
              <a:defRPr sz="3200"/>
            </a:lvl4pPr>
            <a:lvl5pPr marL="2922411" indent="-877711">
              <a:spcBef>
                <a:spcPts val="3800"/>
              </a:spcBef>
              <a:buClrTx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1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>
            <a:normAutofit/>
          </a:bodyPr>
          <a:lstStyle>
            <a:lvl1pPr marL="760412" indent="-493712">
              <a:spcBef>
                <a:spcPts val="3800"/>
              </a:spcBef>
              <a:buClrTx/>
              <a:defRPr sz="3200"/>
            </a:lvl1pPr>
            <a:lvl2pPr marL="1588911" indent="-877711">
              <a:spcBef>
                <a:spcPts val="3800"/>
              </a:spcBef>
              <a:buClrTx/>
              <a:defRPr sz="3200"/>
            </a:lvl2pPr>
            <a:lvl3pPr marL="2033411" indent="-877711">
              <a:spcBef>
                <a:spcPts val="3800"/>
              </a:spcBef>
              <a:buClrTx/>
              <a:defRPr sz="3200"/>
            </a:lvl3pPr>
            <a:lvl4pPr marL="2477911" indent="-877711">
              <a:spcBef>
                <a:spcPts val="3800"/>
              </a:spcBef>
              <a:buClrTx/>
              <a:defRPr sz="3200"/>
            </a:lvl4pPr>
            <a:lvl5pPr marL="2922411" indent="-877711">
              <a:spcBef>
                <a:spcPts val="3800"/>
              </a:spcBef>
              <a:buClrTx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>
            <a:normAutofit/>
          </a:bodyPr>
          <a:lstStyle>
            <a:lvl1pPr marL="838200">
              <a:spcBef>
                <a:spcPts val="4800"/>
              </a:spcBef>
              <a:buClrTx/>
            </a:lvl1pPr>
            <a:lvl2pPr marL="2044700">
              <a:spcBef>
                <a:spcPts val="4800"/>
              </a:spcBef>
              <a:buClrTx/>
            </a:lvl2pPr>
            <a:lvl3pPr marL="2489200">
              <a:spcBef>
                <a:spcPts val="4800"/>
              </a:spcBef>
              <a:buClrTx/>
            </a:lvl3pPr>
            <a:lvl4pPr marL="2933700">
              <a:spcBef>
                <a:spcPts val="4800"/>
              </a:spcBef>
              <a:buClrTx/>
            </a:lvl4pPr>
            <a:lvl5pPr marL="3378200">
              <a:spcBef>
                <a:spcPts val="4800"/>
              </a:spcBef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34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>
            <a:normAutofit/>
          </a:bodyPr>
          <a:lstStyle>
            <a:lvl1pPr marL="838200">
              <a:buClrTx/>
            </a:lvl1pPr>
            <a:lvl2pPr marL="2044700">
              <a:buClrTx/>
            </a:lvl2pPr>
            <a:lvl3pPr marL="2489200">
              <a:buClrTx/>
            </a:lvl3pPr>
            <a:lvl4pPr marL="2933700">
              <a:buClrTx/>
            </a:lvl4pPr>
            <a:lvl5pPr marL="3378200"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71754" y="9210992"/>
            <a:ext cx="361117" cy="320041"/>
          </a:xfrm>
          <a:prstGeom prst="rect">
            <a:avLst/>
          </a:prstGeom>
        </p:spPr>
        <p:txBody>
          <a:bodyPr/>
          <a:lstStyle>
            <a:lvl1pPr algn="ctr">
              <a:defRPr sz="1600">
                <a:solidFill>
                  <a:srgbClr val="878787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3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50240" y="319746"/>
            <a:ext cx="11704320" cy="1767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50240" y="2087044"/>
            <a:ext cx="11704320" cy="6814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85653" y="8779792"/>
            <a:ext cx="3034454" cy="5207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9pPr>
    </p:titleStyle>
    <p:bodyStyle>
      <a:lvl1pPr marL="787400" marR="0" indent="-571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1pPr>
      <a:lvl2pPr marL="1993900" marR="0" indent="-1333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2pPr>
      <a:lvl3pPr marL="2438400" marR="0" indent="-1333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3pPr>
      <a:lvl4pPr marL="2882900" marR="0" indent="-1333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4pPr>
      <a:lvl5pPr marL="3327400" marR="0" indent="-1333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5pPr>
      <a:lvl6pPr marL="3784600" marR="0" indent="-1333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6pPr>
      <a:lvl7pPr marL="4241800" marR="0" indent="-1333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7pPr>
      <a:lvl8pPr marL="4699000" marR="0" indent="-1333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8pPr>
      <a:lvl9pPr marL="5156200" marR="0" indent="-1333500" algn="l" defTabSz="914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000000"/>
        </a:buClr>
        <a:buSzPct val="171000"/>
        <a:buFont typeface="Gill Sans"/>
        <a:buChar char="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Gill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_8Wg40F3yo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tif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Double-click to edit"/>
          <p:cNvSpPr txBox="1">
            <a:spLocks noGrp="1"/>
          </p:cNvSpPr>
          <p:nvPr>
            <p:ph type="title" idx="4294967295"/>
          </p:nvPr>
        </p:nvSpPr>
        <p:spPr>
          <a:xfrm>
            <a:off x="1943099" y="7493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 </a:t>
            </a:r>
          </a:p>
        </p:txBody>
      </p:sp>
      <p:sp>
        <p:nvSpPr>
          <p:cNvPr id="145" name="The Body in Pieces…"/>
          <p:cNvSpPr txBox="1"/>
          <p:nvPr/>
        </p:nvSpPr>
        <p:spPr>
          <a:xfrm>
            <a:off x="2806700" y="3575050"/>
            <a:ext cx="73914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t>The Body in Pieces</a:t>
            </a:r>
          </a:p>
          <a:p>
            <a:pPr algn="ctr">
              <a:defRPr sz="3600" i="1">
                <a:solidFill>
                  <a:srgbClr val="FFFFFF"/>
                </a:solidFill>
              </a:defRPr>
            </a:pPr>
            <a:r>
              <a:t>Die Neue Sachlichkeit and Dada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475" y="139700"/>
            <a:ext cx="6418263" cy="87503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Hugo Ball reciting the poem Karawane at the Cabaret Voltaire, Zurich, 1916…"/>
          <p:cNvSpPr txBox="1"/>
          <p:nvPr/>
        </p:nvSpPr>
        <p:spPr>
          <a:xfrm>
            <a:off x="330200" y="9023275"/>
            <a:ext cx="12674600" cy="1422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rPr dirty="0"/>
              <a:t>Hugo Ball reciting the poem </a:t>
            </a:r>
            <a:r>
              <a:rPr i="1" dirty="0" err="1"/>
              <a:t>Karawane</a:t>
            </a:r>
            <a:r>
              <a:rPr i="1" dirty="0"/>
              <a:t> </a:t>
            </a:r>
            <a:r>
              <a:rPr dirty="0"/>
              <a:t>at the Cabaret Voltaire, Zurich, 1916</a:t>
            </a:r>
          </a:p>
          <a:p>
            <a:pPr algn="ctr">
              <a:defRPr sz="2400"/>
            </a:pPr>
            <a:r>
              <a:rPr u="sng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3"/>
              </a:rPr>
              <a:t>https://www.youtube.com/watch?v=z_8Wg40F3yo</a:t>
            </a:r>
          </a:p>
          <a:p>
            <a:pPr algn="ctr">
              <a:defRPr sz="2400"/>
            </a:pPr>
            <a:endParaRPr u="sng" dirty="0">
              <a:solidFill>
                <a:srgbClr val="009999"/>
              </a:solidFill>
              <a:uFill>
                <a:solidFill>
                  <a:srgbClr val="009999"/>
                </a:solidFill>
              </a:uFill>
              <a:hlinkClick r:id="rId3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800" y="228600"/>
            <a:ext cx="9753600" cy="8124825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Grand opening of the first Dada exhibition: International Dada Fair, Berlin, 5 June 1920. The central figure hanging from the ceiling was an effigy of a German officer with a pig's head. From left to right: Raoul Hausmann, Hannah Höch (sitting), Otto Bur"/>
          <p:cNvSpPr txBox="1"/>
          <p:nvPr/>
        </p:nvSpPr>
        <p:spPr>
          <a:xfrm>
            <a:off x="121919" y="8353425"/>
            <a:ext cx="12913362" cy="125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Grand opening of the first Dada exhibition: International Dada Fair, Berlin, 5 June 1920. The central figure hanging from the ceiling was an effigy of a German officer with a pig's head. From left to right: Raoul Hausmann, Hannah Höch (sitting), Otto Burchard, Johannes Baader, Wieland Herzfelde, Margarete Herzfelde, dr. Oz (Otto Schmalhausen), George Grosz and John Heartfield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Raoul Hausmann, The Spirit of Our Time (Mechanical Head),  1919"/>
          <p:cNvSpPr txBox="1"/>
          <p:nvPr/>
        </p:nvSpPr>
        <p:spPr>
          <a:xfrm>
            <a:off x="8056713" y="8344718"/>
            <a:ext cx="4762502" cy="711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Raoul Hausmann, </a:t>
            </a:r>
            <a:r>
              <a:rPr i="1"/>
              <a:t>The Spirit of Our Time (Mechanical Head), </a:t>
            </a:r>
            <a:r>
              <a:t> 1919</a:t>
            </a:r>
          </a:p>
        </p:txBody>
      </p:sp>
      <p:pic>
        <p:nvPicPr>
          <p:cNvPr id="18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713" y="1088794"/>
            <a:ext cx="4762502" cy="6523889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Francis Picabia, Daughter Born without Mother,  1917"/>
          <p:cNvSpPr txBox="1"/>
          <p:nvPr/>
        </p:nvSpPr>
        <p:spPr>
          <a:xfrm>
            <a:off x="978070" y="7930355"/>
            <a:ext cx="5930901" cy="711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Francis Picabia, </a:t>
            </a:r>
            <a:r>
              <a:rPr i="1"/>
              <a:t>Daughter Born without Mother, </a:t>
            </a:r>
            <a:r>
              <a:t> 1917</a:t>
            </a:r>
          </a:p>
        </p:txBody>
      </p:sp>
      <p:pic>
        <p:nvPicPr>
          <p:cNvPr id="185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11" y="1515180"/>
            <a:ext cx="7444418" cy="57262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99" y="3251611"/>
            <a:ext cx="3933452" cy="3328094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Paul Cezanne…"/>
          <p:cNvSpPr txBox="1"/>
          <p:nvPr/>
        </p:nvSpPr>
        <p:spPr>
          <a:xfrm>
            <a:off x="0" y="6732311"/>
            <a:ext cx="3933452" cy="353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8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Paul Cezanne</a:t>
            </a:r>
            <a:r>
              <a:rPr lang="en-US" sz="18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, </a:t>
            </a:r>
            <a:r>
              <a:rPr sz="18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Large Bathers</a:t>
            </a:r>
            <a:r>
              <a:rPr lang="en-US" sz="18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, </a:t>
            </a:r>
            <a:r>
              <a:rPr sz="18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1906</a:t>
            </a:r>
          </a:p>
        </p:txBody>
      </p:sp>
      <p:sp>
        <p:nvSpPr>
          <p:cNvPr id="4" name="Pablo Picasso, Accordionist, 1911">
            <a:extLst>
              <a:ext uri="{FF2B5EF4-FFF2-40B4-BE49-F238E27FC236}">
                <a16:creationId xmlns:a16="http://schemas.microsoft.com/office/drawing/2014/main" id="{CFEFF337-3124-2896-988D-0DD712CB40E8}"/>
              </a:ext>
            </a:extLst>
          </p:cNvPr>
          <p:cNvSpPr txBox="1"/>
          <p:nvPr/>
        </p:nvSpPr>
        <p:spPr>
          <a:xfrm>
            <a:off x="4689038" y="4207772"/>
            <a:ext cx="2557111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1285875">
              <a:defRPr sz="2300">
                <a:solidFill>
                  <a:srgbClr val="FFFFFF"/>
                </a:solidFill>
              </a:defRPr>
            </a:pPr>
            <a:r>
              <a:rPr dirty="0"/>
              <a:t>Pablo Picasso, </a:t>
            </a:r>
            <a:r>
              <a:rPr b="1" i="1" dirty="0"/>
              <a:t>Accordionist, </a:t>
            </a:r>
            <a:r>
              <a:rPr dirty="0"/>
              <a:t>1911</a:t>
            </a:r>
          </a:p>
        </p:txBody>
      </p:sp>
      <p:pic>
        <p:nvPicPr>
          <p:cNvPr id="5" name="image.png" descr="image.png">
            <a:extLst>
              <a:ext uri="{FF2B5EF4-FFF2-40B4-BE49-F238E27FC236}">
                <a16:creationId xmlns:a16="http://schemas.microsoft.com/office/drawing/2014/main" id="{4B3FE8E6-8C59-90C4-4116-F89704E20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800" y="176778"/>
            <a:ext cx="2557111" cy="378479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Marie Laurencin,The Elegant Ball, The Dance in the countryside, 1913,">
            <a:extLst>
              <a:ext uri="{FF2B5EF4-FFF2-40B4-BE49-F238E27FC236}">
                <a16:creationId xmlns:a16="http://schemas.microsoft.com/office/drawing/2014/main" id="{78A42BE5-B4C7-7821-D2CF-AF983B8CD34D}"/>
              </a:ext>
            </a:extLst>
          </p:cNvPr>
          <p:cNvSpPr txBox="1"/>
          <p:nvPr/>
        </p:nvSpPr>
        <p:spPr>
          <a:xfrm>
            <a:off x="3516589" y="8335726"/>
            <a:ext cx="4255459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/>
            <a:r>
              <a:rPr sz="2400" dirty="0"/>
              <a:t>Marie </a:t>
            </a:r>
            <a:r>
              <a:rPr sz="2400" dirty="0" err="1"/>
              <a:t>Laurencin,The</a:t>
            </a:r>
            <a:r>
              <a:rPr sz="2400" dirty="0"/>
              <a:t> Elegant Ball, The Dance in the countryside, 1913,</a:t>
            </a:r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B71A329D-B187-2B01-97C0-9C2E4E8FEF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5902" y="5408047"/>
            <a:ext cx="3253696" cy="2648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.jpeg" descr="image.jpeg">
            <a:extLst>
              <a:ext uri="{FF2B5EF4-FFF2-40B4-BE49-F238E27FC236}">
                <a16:creationId xmlns:a16="http://schemas.microsoft.com/office/drawing/2014/main" id="{136127B9-E3AF-4371-3A86-68E5A63D92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048" y="207286"/>
            <a:ext cx="4881769" cy="801658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arcel Duchamp,…">
            <a:extLst>
              <a:ext uri="{FF2B5EF4-FFF2-40B4-BE49-F238E27FC236}">
                <a16:creationId xmlns:a16="http://schemas.microsoft.com/office/drawing/2014/main" id="{3730ABA3-ADAC-E796-74AD-51929192CA25}"/>
              </a:ext>
            </a:extLst>
          </p:cNvPr>
          <p:cNvSpPr txBox="1"/>
          <p:nvPr/>
        </p:nvSpPr>
        <p:spPr>
          <a:xfrm>
            <a:off x="8021818" y="8435505"/>
            <a:ext cx="4382230" cy="1094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300">
                <a:solidFill>
                  <a:srgbClr val="FFFFFF"/>
                </a:solidFill>
              </a:defRPr>
            </a:pPr>
            <a:r>
              <a:t>Marcel Duchamp, </a:t>
            </a:r>
          </a:p>
          <a:p>
            <a:pPr algn="ctr">
              <a:defRPr sz="2300">
                <a:solidFill>
                  <a:srgbClr val="FFFFFF"/>
                </a:solidFill>
              </a:defRPr>
            </a:pPr>
            <a:r>
              <a:t>Nude Descending a Staircase, No. 2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t>1912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image.jpeg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048" y="207286"/>
            <a:ext cx="4881769" cy="8016582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Marcel Duchamp,…"/>
          <p:cNvSpPr txBox="1"/>
          <p:nvPr/>
        </p:nvSpPr>
        <p:spPr>
          <a:xfrm>
            <a:off x="8021818" y="8435505"/>
            <a:ext cx="4382230" cy="1094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300">
                <a:solidFill>
                  <a:srgbClr val="FFFFFF"/>
                </a:solidFill>
              </a:defRPr>
            </a:pPr>
            <a:r>
              <a:t>Marcel Duchamp, </a:t>
            </a:r>
          </a:p>
          <a:p>
            <a:pPr algn="ctr">
              <a:defRPr sz="2300">
                <a:solidFill>
                  <a:srgbClr val="FFFFFF"/>
                </a:solidFill>
              </a:defRPr>
            </a:pPr>
            <a:r>
              <a:t>Nude Descending a Staircase, No. 2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t>1912 </a:t>
            </a:r>
          </a:p>
        </p:txBody>
      </p:sp>
      <p:sp>
        <p:nvSpPr>
          <p:cNvPr id="201" name="Etienne Jules Marey…"/>
          <p:cNvSpPr txBox="1">
            <a:spLocks noGrp="1"/>
          </p:cNvSpPr>
          <p:nvPr>
            <p:ph type="body" sz="quarter" idx="4294967295"/>
          </p:nvPr>
        </p:nvSpPr>
        <p:spPr>
          <a:xfrm>
            <a:off x="-57868" y="4669785"/>
            <a:ext cx="7141361" cy="1128714"/>
          </a:xfrm>
          <a:prstGeom prst="rect">
            <a:avLst/>
          </a:prstGeom>
        </p:spPr>
        <p:txBody>
          <a:bodyPr lIns="38100" tIns="38100" rIns="38100" bIns="38100" anchor="t">
            <a:normAutofit/>
          </a:bodyPr>
          <a:lstStyle/>
          <a:p>
            <a:pPr marL="0" indent="0" algn="ctr">
              <a:spcBef>
                <a:spcPts val="0"/>
              </a:spcBef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Etienne Jules Marey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Chronophotographs from "The Human Body in Action," </a:t>
            </a:r>
            <a:r>
              <a:rPr i="1"/>
              <a:t>Scientific American</a:t>
            </a:r>
            <a:r>
              <a:t>, 1914</a:t>
            </a:r>
          </a:p>
        </p:txBody>
      </p:sp>
      <p:pic>
        <p:nvPicPr>
          <p:cNvPr id="202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737" y="310915"/>
            <a:ext cx="5856150" cy="4288831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Edward Muybridge…"/>
          <p:cNvSpPr txBox="1"/>
          <p:nvPr/>
        </p:nvSpPr>
        <p:spPr>
          <a:xfrm>
            <a:off x="585462" y="8723940"/>
            <a:ext cx="5854701" cy="158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norm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Gill Sans"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Edward Muybridge</a:t>
            </a:r>
          </a:p>
          <a:p>
            <a:pPr algn="ctr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Gill Sans"/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Animal Locomotion Plate 133: Nude Descending Staircase</a:t>
            </a:r>
          </a:p>
          <a:p>
            <a:pPr algn="ctr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Gill Sans"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1887 ()Collotype</a:t>
            </a:r>
          </a:p>
        </p:txBody>
      </p:sp>
      <p:pic>
        <p:nvPicPr>
          <p:cNvPr id="204" name="image.png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7545" y="5344241"/>
            <a:ext cx="4170535" cy="3114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.png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462" y="5344241"/>
            <a:ext cx="5854701" cy="31143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Marcel Duchamp…"/>
          <p:cNvSpPr txBox="1">
            <a:spLocks noGrp="1"/>
          </p:cNvSpPr>
          <p:nvPr>
            <p:ph type="body" sz="quarter" idx="4294967295"/>
          </p:nvPr>
        </p:nvSpPr>
        <p:spPr>
          <a:xfrm>
            <a:off x="673100" y="7404100"/>
            <a:ext cx="3035300" cy="2349500"/>
          </a:xfrm>
          <a:prstGeom prst="rect">
            <a:avLst/>
          </a:prstGeom>
        </p:spPr>
        <p:txBody>
          <a:bodyPr lIns="38100" tIns="38100" rIns="38100" bIns="38100" anchor="t">
            <a:normAutofit/>
          </a:bodyPr>
          <a:lstStyle/>
          <a:p>
            <a:pPr marL="0" indent="0" algn="ctr">
              <a:spcBef>
                <a:spcPts val="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Marcel Duchamp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 b="1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Bicycle Wheel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1913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Philadelphia Museum of Art</a:t>
            </a:r>
          </a:p>
        </p:txBody>
      </p:sp>
      <p:pic>
        <p:nvPicPr>
          <p:cNvPr id="210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" y="330200"/>
            <a:ext cx="3975100" cy="6286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0" y="341312"/>
            <a:ext cx="3162300" cy="6288088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Marcel Duchamp…"/>
          <p:cNvSpPr txBox="1"/>
          <p:nvPr/>
        </p:nvSpPr>
        <p:spPr>
          <a:xfrm>
            <a:off x="4610050" y="7558087"/>
            <a:ext cx="2608363" cy="981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Marcel Duchamp</a:t>
            </a:r>
          </a:p>
          <a:p>
            <a:pPr algn="ctr">
              <a:defRPr sz="1600" b="1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 Advance of a Broken Arm</a:t>
            </a:r>
            <a:r>
              <a:rPr b="0" i="0"/>
              <a:t>  </a:t>
            </a:r>
          </a:p>
          <a:p>
            <a:pPr algn="ctr"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1915</a:t>
            </a:r>
          </a:p>
          <a:p>
            <a:pPr algn="ctr"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Philadelphia Museum of Art</a:t>
            </a:r>
          </a:p>
        </p:txBody>
      </p:sp>
      <p:pic>
        <p:nvPicPr>
          <p:cNvPr id="213" name="image.png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437" y="330200"/>
            <a:ext cx="5078413" cy="6286500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Marcel Duchamp…"/>
          <p:cNvSpPr txBox="1"/>
          <p:nvPr/>
        </p:nvSpPr>
        <p:spPr>
          <a:xfrm>
            <a:off x="9039175" y="7569200"/>
            <a:ext cx="2397225" cy="9819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Marcel Duchamp</a:t>
            </a:r>
          </a:p>
          <a:p>
            <a:pPr algn="ctr">
              <a:defRPr sz="1600" b="1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With Hidden Noise</a:t>
            </a:r>
            <a:r>
              <a:rPr b="0" i="0"/>
              <a:t>  </a:t>
            </a:r>
          </a:p>
          <a:p>
            <a:pPr algn="ctr"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1917</a:t>
            </a:r>
          </a:p>
          <a:p>
            <a:pPr algn="ctr"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Philadelphia Museum of Art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Marcel Duchamp.…"/>
          <p:cNvSpPr txBox="1">
            <a:spLocks noGrp="1"/>
          </p:cNvSpPr>
          <p:nvPr>
            <p:ph type="body" sz="quarter" idx="4294967295"/>
          </p:nvPr>
        </p:nvSpPr>
        <p:spPr>
          <a:xfrm>
            <a:off x="2921000" y="8161337"/>
            <a:ext cx="7137400" cy="1592263"/>
          </a:xfrm>
          <a:prstGeom prst="rect">
            <a:avLst/>
          </a:prstGeom>
        </p:spPr>
        <p:txBody>
          <a:bodyPr lIns="38100" tIns="38100" rIns="38100" bIns="38100" anchor="t">
            <a:normAutofit/>
          </a:bodyPr>
          <a:lstStyle/>
          <a:p>
            <a:pPr marL="0" indent="0" algn="ctr">
              <a:spcBef>
                <a:spcPts val="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Marcel Duchamp. 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 b="1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Fountain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Blind Man No. 2, page 4.. Published in New York, May 1917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Editors: Henri-Pierre Roche, Beatrice Wood, and Marcel Duchamp</a:t>
            </a:r>
          </a:p>
        </p:txBody>
      </p:sp>
      <p:pic>
        <p:nvPicPr>
          <p:cNvPr id="219" name="image.jpeg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276225"/>
            <a:ext cx="5740400" cy="787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350" y="258762"/>
            <a:ext cx="5829300" cy="7881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Marcel Duchamp…"/>
          <p:cNvSpPr txBox="1">
            <a:spLocks noGrp="1"/>
          </p:cNvSpPr>
          <p:nvPr>
            <p:ph type="body" sz="quarter" idx="4294967295"/>
          </p:nvPr>
        </p:nvSpPr>
        <p:spPr>
          <a:xfrm>
            <a:off x="203200" y="3835400"/>
            <a:ext cx="3035300" cy="4540250"/>
          </a:xfrm>
          <a:prstGeom prst="rect">
            <a:avLst/>
          </a:prstGeom>
        </p:spPr>
        <p:txBody>
          <a:bodyPr lIns="38100" tIns="38100" rIns="38100" bIns="38100" anchor="t">
            <a:normAutofit/>
          </a:bodyPr>
          <a:lstStyle/>
          <a:p>
            <a:pPr marL="0" indent="0">
              <a:spcBef>
                <a:spcPts val="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Marcel Duchamp </a:t>
            </a:r>
          </a:p>
          <a:p>
            <a:pPr marL="0" indent="0">
              <a:spcBef>
                <a:spcPts val="400"/>
              </a:spcBef>
              <a:buSzTx/>
              <a:buNone/>
              <a:defRPr sz="1600" b="1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L.H.O.O.Q</a:t>
            </a:r>
            <a:r>
              <a:rPr b="0" i="0"/>
              <a:t>  </a:t>
            </a:r>
          </a:p>
          <a:p>
            <a:pPr marL="0" indent="0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1919</a:t>
            </a:r>
          </a:p>
          <a:p>
            <a:pPr marL="0" indent="0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Reproduction of Leonardo da Vinci's Mona Lisa with added mustache, goatee, and title</a:t>
            </a:r>
          </a:p>
        </p:txBody>
      </p:sp>
      <p:pic>
        <p:nvPicPr>
          <p:cNvPr id="225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100" y="163512"/>
            <a:ext cx="5819775" cy="9423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925" y="139700"/>
            <a:ext cx="6705600" cy="946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Man Ray. Duchamp as Rrose Sélavy"/>
          <p:cNvSpPr txBox="1">
            <a:spLocks noGrp="1"/>
          </p:cNvSpPr>
          <p:nvPr>
            <p:ph type="body" sz="quarter" idx="4294967295"/>
          </p:nvPr>
        </p:nvSpPr>
        <p:spPr>
          <a:xfrm>
            <a:off x="292100" y="8559800"/>
            <a:ext cx="5130800" cy="990600"/>
          </a:xfrm>
          <a:prstGeom prst="rect">
            <a:avLst/>
          </a:prstGeom>
        </p:spPr>
        <p:txBody>
          <a:bodyPr lIns="38100" tIns="38100" rIns="38100" bIns="38100" anchor="t">
            <a:norm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t>Man Ray. Duchamp as Rrose Sélavy</a:t>
            </a:r>
          </a:p>
        </p:txBody>
      </p:sp>
      <p:pic>
        <p:nvPicPr>
          <p:cNvPr id="231" name="image.jpeg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" y="128587"/>
            <a:ext cx="5842001" cy="798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112" y="215900"/>
            <a:ext cx="6197601" cy="7886700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Man Ray, Label for the Belle Haleine Perfume Bottle, 1921"/>
          <p:cNvSpPr txBox="1"/>
          <p:nvPr/>
        </p:nvSpPr>
        <p:spPr>
          <a:xfrm>
            <a:off x="7197725" y="8636000"/>
            <a:ext cx="4711700" cy="711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Man Ray, Label for the </a:t>
            </a:r>
            <a:r>
              <a:rPr i="1"/>
              <a:t>Belle Haleine </a:t>
            </a:r>
            <a:r>
              <a:t>Perfume Bottle, 1921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Marcel Duchamp…"/>
          <p:cNvSpPr txBox="1">
            <a:spLocks noGrp="1"/>
          </p:cNvSpPr>
          <p:nvPr>
            <p:ph type="body" sz="quarter" idx="4294967295"/>
          </p:nvPr>
        </p:nvSpPr>
        <p:spPr>
          <a:xfrm>
            <a:off x="4279900" y="7894637"/>
            <a:ext cx="4445000" cy="1858963"/>
          </a:xfrm>
          <a:prstGeom prst="rect">
            <a:avLst/>
          </a:prstGeom>
        </p:spPr>
        <p:txBody>
          <a:bodyPr lIns="38100" tIns="38100" rIns="38100" bIns="38100" anchor="t">
            <a:normAutofit/>
          </a:bodyPr>
          <a:lstStyle/>
          <a:p>
            <a:pPr marL="0" indent="0" algn="ctr">
              <a:spcBef>
                <a:spcPts val="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Marcel Duchamp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 b="1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 Standard Stoppages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1913-14, replica 1964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Wood, glass and paint on canvas</a:t>
            </a:r>
          </a:p>
          <a:p>
            <a:pPr marL="0" indent="0" algn="ctr"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Tate</a:t>
            </a:r>
          </a:p>
        </p:txBody>
      </p:sp>
      <p:pic>
        <p:nvPicPr>
          <p:cNvPr id="238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262" y="215900"/>
            <a:ext cx="10066338" cy="769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Key Terms"/>
          <p:cNvSpPr txBox="1"/>
          <p:nvPr/>
        </p:nvSpPr>
        <p:spPr>
          <a:xfrm>
            <a:off x="5392384" y="838200"/>
            <a:ext cx="2218445" cy="622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Key Terms</a:t>
            </a:r>
          </a:p>
        </p:txBody>
      </p:sp>
      <p:sp>
        <p:nvSpPr>
          <p:cNvPr id="148" name="Die Neue Sachlichkeit (The New Objectivity), Kunsthalle Mannheim 1925…"/>
          <p:cNvSpPr txBox="1"/>
          <p:nvPr/>
        </p:nvSpPr>
        <p:spPr>
          <a:xfrm>
            <a:off x="1597025" y="3594025"/>
            <a:ext cx="9809163" cy="355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2400" i="1">
                <a:solidFill>
                  <a:srgbClr val="FFFFFF"/>
                </a:solidFill>
              </a:defRPr>
            </a:pPr>
            <a:r>
              <a:t>Die Neue Sachlichkeit</a:t>
            </a:r>
            <a:r>
              <a:rPr i="0"/>
              <a:t> (The New Objectivity), Kunsthalle Mannheim 1925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t>Return to order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t>Magic realism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t>DADA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t>Cabaret Voltaire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t>photomontage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t>simultaneity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t>Chance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t>readymade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Marcel Duchamp…"/>
          <p:cNvSpPr txBox="1">
            <a:spLocks noGrp="1"/>
          </p:cNvSpPr>
          <p:nvPr>
            <p:ph type="body" sz="quarter" idx="4294967295"/>
          </p:nvPr>
        </p:nvSpPr>
        <p:spPr>
          <a:xfrm>
            <a:off x="304800" y="3505200"/>
            <a:ext cx="3022600" cy="5168900"/>
          </a:xfrm>
          <a:prstGeom prst="rect">
            <a:avLst/>
          </a:prstGeom>
        </p:spPr>
        <p:txBody>
          <a:bodyPr lIns="38100" tIns="38100" rIns="38100" bIns="38100" anchor="t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Marcel Duchamp</a:t>
            </a:r>
          </a:p>
          <a:p>
            <a:pPr marL="0" indent="0">
              <a:lnSpc>
                <a:spcPct val="90000"/>
              </a:lnSpc>
              <a:spcBef>
                <a:spcPts val="400"/>
              </a:spcBef>
              <a:buSzTx/>
              <a:buNone/>
              <a:defRPr sz="1600" b="1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Bride Stripped Bare by Her Bachelors, Even (The Large Glass) </a:t>
            </a:r>
          </a:p>
          <a:p>
            <a:pPr marL="0" indent="0">
              <a:lnSpc>
                <a:spcPct val="90000"/>
              </a:lnSpc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1915-23 </a:t>
            </a:r>
          </a:p>
          <a:p>
            <a:pPr marL="0" indent="0">
              <a:lnSpc>
                <a:spcPct val="90000"/>
              </a:lnSpc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Oil, varnish, lead foil, lead wire, and dust on two glass panels</a:t>
            </a:r>
          </a:p>
          <a:p>
            <a:pPr marL="0" indent="0">
              <a:lnSpc>
                <a:spcPct val="90000"/>
              </a:lnSpc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109 1/4" x 69 1/4"</a:t>
            </a:r>
          </a:p>
          <a:p>
            <a:pPr marL="0" indent="0">
              <a:lnSpc>
                <a:spcPct val="90000"/>
              </a:lnSpc>
              <a:spcBef>
                <a:spcPts val="400"/>
              </a:spcBef>
              <a:buSzTx/>
              <a:buNone/>
              <a:defRPr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Philadelphia Museum of Art</a:t>
            </a:r>
          </a:p>
        </p:txBody>
      </p:sp>
      <p:pic>
        <p:nvPicPr>
          <p:cNvPr id="243" name="image.jpeg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487" y="266700"/>
            <a:ext cx="5969001" cy="9207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41243"/>
            <a:ext cx="5789613" cy="86915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Alexander Kanoldt, Still Life II 1922"/>
          <p:cNvSpPr txBox="1"/>
          <p:nvPr/>
        </p:nvSpPr>
        <p:spPr>
          <a:xfrm>
            <a:off x="6945304" y="9314839"/>
            <a:ext cx="449260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rPr dirty="0"/>
              <a:t>Alexander </a:t>
            </a:r>
            <a:r>
              <a:rPr dirty="0" err="1"/>
              <a:t>Kanoldt</a:t>
            </a:r>
            <a:r>
              <a:rPr dirty="0"/>
              <a:t>, </a:t>
            </a:r>
            <a:r>
              <a:rPr i="1" dirty="0"/>
              <a:t>Still Life II</a:t>
            </a:r>
            <a:r>
              <a:rPr dirty="0"/>
              <a:t> 1922</a:t>
            </a:r>
          </a:p>
        </p:txBody>
      </p:sp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851" y="1684135"/>
            <a:ext cx="5781653" cy="7479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95" y="3740520"/>
            <a:ext cx="4893409" cy="5489665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eorg Schrimpf, Porto Ronco, 1917"/>
          <p:cNvSpPr txBox="1"/>
          <p:nvPr/>
        </p:nvSpPr>
        <p:spPr>
          <a:xfrm>
            <a:off x="342235" y="9291935"/>
            <a:ext cx="524837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r>
              <a:rPr dirty="0"/>
              <a:t>Georg </a:t>
            </a:r>
            <a:r>
              <a:rPr dirty="0" err="1"/>
              <a:t>Schrimpf</a:t>
            </a:r>
            <a:r>
              <a:rPr dirty="0"/>
              <a:t>, Porto </a:t>
            </a:r>
            <a:r>
              <a:rPr dirty="0" err="1"/>
              <a:t>Ronco</a:t>
            </a:r>
            <a:r>
              <a:rPr dirty="0"/>
              <a:t>, 1917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D4008-8833-1EBD-7854-5F5B30EA324C}"/>
              </a:ext>
            </a:extLst>
          </p:cNvPr>
          <p:cNvSpPr txBox="1"/>
          <p:nvPr/>
        </p:nvSpPr>
        <p:spPr>
          <a:xfrm>
            <a:off x="-42096" y="176030"/>
            <a:ext cx="12547600" cy="30162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Classicists- “Magic Realism” –Franz Roh</a:t>
            </a:r>
          </a:p>
          <a:p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sz="3200" dirty="0">
                <a:solidFill>
                  <a:schemeClr val="bg1"/>
                </a:solidFill>
              </a:rPr>
              <a:t>Renewed appreciation for the thing itself</a:t>
            </a:r>
          </a:p>
          <a:p>
            <a:r>
              <a:rPr lang="pt-BR" sz="3200" dirty="0">
                <a:solidFill>
                  <a:schemeClr val="bg1"/>
                </a:solidFill>
              </a:rPr>
              <a:t>The magic wonder of material reality</a:t>
            </a:r>
          </a:p>
          <a:p>
            <a:r>
              <a:rPr lang="pt-BR" sz="3200" dirty="0">
                <a:solidFill>
                  <a:schemeClr val="bg1"/>
                </a:solidFill>
              </a:rPr>
              <a:t>Influenced by 19th century art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64F5DE-C0CA-DDCB-F2E9-4878FAC72466}"/>
              </a:ext>
            </a:extLst>
          </p:cNvPr>
          <p:cNvSpPr txBox="1"/>
          <p:nvPr/>
        </p:nvSpPr>
        <p:spPr>
          <a:xfrm>
            <a:off x="347869" y="168465"/>
            <a:ext cx="8418443" cy="27084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Verists-</a:t>
            </a:r>
          </a:p>
          <a:p>
            <a:r>
              <a:rPr lang="pt-BR" sz="3200" dirty="0">
                <a:solidFill>
                  <a:schemeClr val="bg1"/>
                </a:solidFill>
              </a:rPr>
              <a:t>Emphasis on the grotesque and the ugly</a:t>
            </a:r>
          </a:p>
          <a:p>
            <a:r>
              <a:rPr lang="pt-BR" sz="3200" dirty="0">
                <a:solidFill>
                  <a:schemeClr val="bg1"/>
                </a:solidFill>
              </a:rPr>
              <a:t>Provocative and satirical approach</a:t>
            </a:r>
          </a:p>
          <a:p>
            <a:r>
              <a:rPr lang="pt-BR" sz="3200" dirty="0">
                <a:solidFill>
                  <a:schemeClr val="bg1"/>
                </a:solidFill>
              </a:rPr>
              <a:t>Bearing witness to the traumas </a:t>
            </a:r>
          </a:p>
          <a:p>
            <a:r>
              <a:rPr lang="pt-BR" sz="3200" dirty="0">
                <a:solidFill>
                  <a:schemeClr val="bg1"/>
                </a:solidFill>
              </a:rPr>
              <a:t>Collage as a compositional strategy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532130-4E15-05DC-62E5-54BE1F0F8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863" y="1695101"/>
            <a:ext cx="6186068" cy="69820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440A12-65AF-8150-FA5F-2B3C35CD6994}"/>
              </a:ext>
            </a:extLst>
          </p:cNvPr>
          <p:cNvSpPr txBox="1"/>
          <p:nvPr/>
        </p:nvSpPr>
        <p:spPr>
          <a:xfrm>
            <a:off x="6156741" y="9061915"/>
            <a:ext cx="650019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George </a:t>
            </a:r>
            <a:r>
              <a:rPr lang="en-US" sz="2800" dirty="0" err="1">
                <a:solidFill>
                  <a:schemeClr val="bg1"/>
                </a:solidFill>
              </a:rPr>
              <a:t>Grozs</a:t>
            </a:r>
            <a:r>
              <a:rPr lang="en-US" sz="2800" dirty="0">
                <a:solidFill>
                  <a:schemeClr val="bg1"/>
                </a:solidFill>
              </a:rPr>
              <a:t>, The Eclipse of the Sun, 1926</a:t>
            </a:r>
          </a:p>
        </p:txBody>
      </p:sp>
    </p:spTree>
    <p:extLst>
      <p:ext uri="{BB962C8B-B14F-4D97-AF65-F5344CB8AC3E}">
        <p14:creationId xmlns:p14="http://schemas.microsoft.com/office/powerpoint/2010/main" val="41515553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650" y="1447800"/>
            <a:ext cx="7059613" cy="5653088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Max Beckmann, The Sinking of the Titanic, 1912"/>
          <p:cNvSpPr txBox="1"/>
          <p:nvPr/>
        </p:nvSpPr>
        <p:spPr>
          <a:xfrm>
            <a:off x="6971982" y="8915400"/>
            <a:ext cx="4944528" cy="383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r>
              <a:rPr dirty="0"/>
              <a:t>Max Beckmann, The Sinking of the Titanic, 1912</a:t>
            </a:r>
          </a:p>
        </p:txBody>
      </p:sp>
      <p:pic>
        <p:nvPicPr>
          <p:cNvPr id="159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2667000"/>
            <a:ext cx="4976813" cy="3400425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heodore Gericault, The Raft of the Medusa, 1818"/>
          <p:cNvSpPr txBox="1"/>
          <p:nvPr/>
        </p:nvSpPr>
        <p:spPr>
          <a:xfrm>
            <a:off x="307657" y="8699500"/>
            <a:ext cx="4496436" cy="8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r>
              <a:t>Theodore Gericault, The Raft of the Medusa, 1818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0" y="152400"/>
            <a:ext cx="9296400" cy="8413750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Max Beckmann, Night, 1918"/>
          <p:cNvSpPr txBox="1"/>
          <p:nvPr/>
        </p:nvSpPr>
        <p:spPr>
          <a:xfrm>
            <a:off x="5151119" y="9067800"/>
            <a:ext cx="2947875" cy="383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r>
              <a:t>Max Beckmann, Night, 1918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577" y="2659286"/>
            <a:ext cx="5718176" cy="3200401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Georg Grosz, Fit for Active Service (The Faith Healers), 1916-17"/>
          <p:cNvSpPr txBox="1"/>
          <p:nvPr/>
        </p:nvSpPr>
        <p:spPr>
          <a:xfrm>
            <a:off x="452340" y="7776226"/>
            <a:ext cx="5746103" cy="711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57150" algn="ctr">
              <a:defRPr sz="2400">
                <a:solidFill>
                  <a:srgbClr val="FFFFFF"/>
                </a:solidFill>
              </a:defRPr>
            </a:pPr>
            <a:r>
              <a:t>Georg Grosz, </a:t>
            </a:r>
            <a:r>
              <a:rPr i="1"/>
              <a:t>Fit for Active Service (The Faith Healers),</a:t>
            </a:r>
            <a:r>
              <a:t> 1916-17</a:t>
            </a:r>
          </a:p>
        </p:txBody>
      </p:sp>
      <p:pic>
        <p:nvPicPr>
          <p:cNvPr id="167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57" y="112936"/>
            <a:ext cx="5452469" cy="7533377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Otto Dix, The Skat Players- Card Playing War Invalids, 1920"/>
          <p:cNvSpPr txBox="1"/>
          <p:nvPr/>
        </p:nvSpPr>
        <p:spPr>
          <a:xfrm>
            <a:off x="392954" y="8856894"/>
            <a:ext cx="6184901" cy="711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Otto Dix, </a:t>
            </a:r>
            <a:r>
              <a:rPr i="1"/>
              <a:t>The Skat Players- Card Playing War Invalids</a:t>
            </a:r>
            <a:r>
              <a:t>, 1920</a:t>
            </a:r>
          </a:p>
        </p:txBody>
      </p:sp>
      <p:pic>
        <p:nvPicPr>
          <p:cNvPr id="169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29" y="102196"/>
            <a:ext cx="6610351" cy="85407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2" animBg="1" advAuto="0"/>
      <p:bldP spid="169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John Heartfield,   Hurrah die Butter ist alle!, 1935"/>
          <p:cNvSpPr txBox="1"/>
          <p:nvPr/>
        </p:nvSpPr>
        <p:spPr>
          <a:xfrm>
            <a:off x="6843786" y="9061375"/>
            <a:ext cx="5808515" cy="35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John Heartfield,   </a:t>
            </a:r>
            <a:r>
              <a:rPr i="1"/>
              <a:t>Hurrah die Butter ist alle!, </a:t>
            </a:r>
            <a:r>
              <a:t>1935</a:t>
            </a:r>
          </a:p>
        </p:txBody>
      </p:sp>
      <p:pic>
        <p:nvPicPr>
          <p:cNvPr id="17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137" y="165100"/>
            <a:ext cx="5600701" cy="80899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annah Höch, Cut with the Kitchen Knife Dada Through the Last Weimar Beer Belly Cultural Epoch of Germany,  1919-20"/>
          <p:cNvSpPr txBox="1"/>
          <p:nvPr/>
        </p:nvSpPr>
        <p:spPr>
          <a:xfrm>
            <a:off x="114300" y="8604101"/>
            <a:ext cx="5854700" cy="1067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Hannah Höch, </a:t>
            </a:r>
            <a:r>
              <a:rPr i="1"/>
              <a:t>Cut with the Kitchen Knife Dada Through the Last Weimar Beer Belly Cultural Epoch of Germany, </a:t>
            </a:r>
            <a:r>
              <a:t> 1919-20</a:t>
            </a:r>
          </a:p>
        </p:txBody>
      </p:sp>
      <p:pic>
        <p:nvPicPr>
          <p:cNvPr id="177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12" y="266700"/>
            <a:ext cx="6278563" cy="7899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itle &amp; Bullets">
  <a:themeElements>
    <a:clrScheme name="Title &amp; Bullet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le &amp; Bullets">
      <a:majorFont>
        <a:latin typeface="Gill Sans"/>
        <a:ea typeface="Gill Sans"/>
        <a:cs typeface="Gill Sans"/>
      </a:majorFont>
      <a:minorFont>
        <a:latin typeface="Helvetica"/>
        <a:ea typeface="Helvetica"/>
        <a:cs typeface="Helvetica"/>
      </a:minorFont>
    </a:fontScheme>
    <a:fmtScheme name="Title &amp; Bullet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itle &amp; Bullets">
  <a:themeElements>
    <a:clrScheme name="Title &amp; Bullet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le &amp; Bullets">
      <a:majorFont>
        <a:latin typeface="Gill Sans"/>
        <a:ea typeface="Gill Sans"/>
        <a:cs typeface="Gill Sans"/>
      </a:majorFont>
      <a:minorFont>
        <a:latin typeface="Helvetica"/>
        <a:ea typeface="Helvetica"/>
        <a:cs typeface="Helvetica"/>
      </a:minorFont>
    </a:fontScheme>
    <a:fmtScheme name="Title &amp; Bullet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693</Words>
  <Application>Microsoft Office PowerPoint</Application>
  <PresentationFormat>Custom</PresentationFormat>
  <Paragraphs>90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Gill Sans</vt:lpstr>
      <vt:lpstr>Helvetica</vt:lpstr>
      <vt:lpstr>Lucida Grande</vt:lpstr>
      <vt:lpstr>Segoe UI Historic</vt:lpstr>
      <vt:lpstr>Times New Roman</vt:lpstr>
      <vt:lpstr>Title &amp; Bullets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cp:lastModifiedBy>Matthew C Feliz</cp:lastModifiedBy>
  <cp:revision>1</cp:revision>
  <dcterms:modified xsi:type="dcterms:W3CDTF">2023-11-09T14:48:06Z</dcterms:modified>
</cp:coreProperties>
</file>