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Shape 153"/>
          <p:cNvSpPr/>
          <p:nvPr>
            <p:ph type="sldImg"/>
          </p:nvPr>
        </p:nvSpPr>
        <p:spPr>
          <a:prstGeom prst="rect">
            <a:avLst/>
          </a:prstGeom>
        </p:spPr>
        <p:txBody>
          <a:bodyPr/>
          <a:lstStyle/>
          <a:p>
            <a:pPr/>
          </a:p>
        </p:txBody>
      </p:sp>
      <p:sp>
        <p:nvSpPr>
          <p:cNvPr id="154" name="Shape 154"/>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5.  The Scandal of the Fountain: Interrogation of site/institution, critique of aesthetic value, photography, replica, mass produced objects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60"/>
          <p:cNvSpPr/>
          <p:nvPr>
            <p:ph type="sldImg"/>
          </p:nvPr>
        </p:nvSpPr>
        <p:spPr>
          <a:prstGeom prst="rect">
            <a:avLst/>
          </a:prstGeom>
        </p:spPr>
        <p:txBody>
          <a:bodyPr/>
          <a:lstStyle/>
          <a:p>
            <a:pPr/>
          </a:p>
        </p:txBody>
      </p:sp>
      <p:sp>
        <p:nvSpPr>
          <p:cNvPr id="161" name="Shape 161"/>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4.  The Large Glass: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Shape 169"/>
          <p:cNvSpPr/>
          <p:nvPr>
            <p:ph type="sldImg"/>
          </p:nvPr>
        </p:nvSpPr>
        <p:spPr>
          <a:prstGeom prst="rect">
            <a:avLst/>
          </a:prstGeom>
        </p:spPr>
        <p:txBody>
          <a:bodyPr/>
          <a:lstStyle/>
          <a:p>
            <a:pPr/>
          </a:p>
        </p:txBody>
      </p:sp>
      <p:sp>
        <p:nvSpPr>
          <p:cNvPr id="170" name="Shape 170"/>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6.  Performing gender: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Shape 181"/>
          <p:cNvSpPr/>
          <p:nvPr>
            <p:ph type="sldImg"/>
          </p:nvPr>
        </p:nvSpPr>
        <p:spPr>
          <a:prstGeom prst="rect">
            <a:avLst/>
          </a:prstGeom>
        </p:spPr>
        <p:txBody>
          <a:bodyPr/>
          <a:lstStyle/>
          <a:p>
            <a:pPr/>
          </a:p>
        </p:txBody>
      </p:sp>
      <p:sp>
        <p:nvSpPr>
          <p:cNvPr id="182" name="Shape 182"/>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6.  Performing gender:</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91"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92" name="Body Level One…"/>
          <p:cNvSpPr txBox="1"/>
          <p:nvPr>
            <p:ph type="body" sz="half" idx="1"/>
          </p:nvPr>
        </p:nvSpPr>
        <p:spPr>
          <a:xfrm>
            <a:off x="1270000" y="2768600"/>
            <a:ext cx="5041900" cy="5715000"/>
          </a:xfrm>
          <a:prstGeom prst="rect">
            <a:avLst/>
          </a:prstGeom>
        </p:spPr>
        <p:txBody>
          <a:bodyPr/>
          <a:lstStyle>
            <a:lvl1pPr marL="760412" indent="-493712">
              <a:spcBef>
                <a:spcPts val="3800"/>
              </a:spcBef>
              <a:defRPr sz="3200"/>
            </a:lvl1pPr>
            <a:lvl2pPr marL="1588910" indent="-877710">
              <a:spcBef>
                <a:spcPts val="3800"/>
              </a:spcBef>
              <a:defRPr sz="3200"/>
            </a:lvl2pPr>
            <a:lvl3pPr marL="2033410" indent="-877710">
              <a:spcBef>
                <a:spcPts val="3800"/>
              </a:spcBef>
              <a:defRPr sz="3200"/>
            </a:lvl3pPr>
            <a:lvl4pPr marL="2477910" indent="-877710">
              <a:spcBef>
                <a:spcPts val="3800"/>
              </a:spcBef>
              <a:defRPr sz="3200"/>
            </a:lvl4pPr>
            <a:lvl5pPr marL="2922410" indent="-877710">
              <a:spcBef>
                <a:spcPts val="38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0"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01" name="Body Level One…"/>
          <p:cNvSpPr txBox="1"/>
          <p:nvPr>
            <p:ph type="body" idx="1"/>
          </p:nvPr>
        </p:nvSpPr>
        <p:spPr>
          <a:xfrm>
            <a:off x="1270000" y="2768600"/>
            <a:ext cx="10464800" cy="5715000"/>
          </a:xfrm>
          <a:prstGeom prst="rect">
            <a:avLst/>
          </a:prstGeom>
        </p:spPr>
        <p:txBody>
          <a:bodyPr anchor="t"/>
          <a:lstStyle>
            <a:lvl1pPr marL="760412" indent="-493712">
              <a:spcBef>
                <a:spcPts val="3800"/>
              </a:spcBef>
              <a:defRPr sz="3200"/>
            </a:lvl1pPr>
            <a:lvl2pPr marL="1588910" indent="-877710">
              <a:spcBef>
                <a:spcPts val="3800"/>
              </a:spcBef>
              <a:defRPr sz="3200"/>
            </a:lvl2pPr>
            <a:lvl3pPr marL="2033410" indent="-877710">
              <a:spcBef>
                <a:spcPts val="3800"/>
              </a:spcBef>
              <a:defRPr sz="3200"/>
            </a:lvl3pPr>
            <a:lvl4pPr marL="2477910" indent="-877710">
              <a:spcBef>
                <a:spcPts val="3800"/>
              </a:spcBef>
              <a:defRPr sz="3200"/>
            </a:lvl4pPr>
            <a:lvl5pPr marL="2922410" indent="-877710">
              <a:spcBef>
                <a:spcPts val="38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9"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10" name="Body Level One…"/>
          <p:cNvSpPr txBox="1"/>
          <p:nvPr>
            <p:ph type="body" sz="quarter" idx="1"/>
          </p:nvPr>
        </p:nvSpPr>
        <p:spPr>
          <a:xfrm>
            <a:off x="7772400" y="2768600"/>
            <a:ext cx="3962400" cy="5715000"/>
          </a:xfrm>
          <a:prstGeom prst="rect">
            <a:avLst/>
          </a:prstGeom>
        </p:spPr>
        <p:txBody>
          <a:bodyPr/>
          <a:lstStyle>
            <a:lvl1pPr marL="760412" indent="-493712">
              <a:spcBef>
                <a:spcPts val="3800"/>
              </a:spcBef>
              <a:defRPr sz="3200"/>
            </a:lvl1pPr>
            <a:lvl2pPr marL="1588910" indent="-877710">
              <a:spcBef>
                <a:spcPts val="3800"/>
              </a:spcBef>
              <a:defRPr sz="3200"/>
            </a:lvl2pPr>
            <a:lvl3pPr marL="2033410" indent="-877710">
              <a:spcBef>
                <a:spcPts val="3800"/>
              </a:spcBef>
              <a:defRPr sz="3200"/>
            </a:lvl3pPr>
            <a:lvl4pPr marL="2477910" indent="-877710">
              <a:spcBef>
                <a:spcPts val="3800"/>
              </a:spcBef>
              <a:defRPr sz="3200"/>
            </a:lvl4pPr>
            <a:lvl5pPr marL="2922410" indent="-877710">
              <a:spcBef>
                <a:spcPts val="38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8"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19" name="Body Level One…"/>
          <p:cNvSpPr txBox="1"/>
          <p:nvPr>
            <p:ph type="body" sz="half" idx="1"/>
          </p:nvPr>
        </p:nvSpPr>
        <p:spPr>
          <a:xfrm>
            <a:off x="1270000" y="2768600"/>
            <a:ext cx="5041900" cy="5715000"/>
          </a:xfrm>
          <a:prstGeom prst="rect">
            <a:avLst/>
          </a:prstGeom>
        </p:spPr>
        <p:txBody>
          <a:bodyPr/>
          <a:lstStyle>
            <a:lvl1pPr marL="760412" indent="-493712">
              <a:spcBef>
                <a:spcPts val="3800"/>
              </a:spcBef>
              <a:defRPr sz="3200"/>
            </a:lvl1pPr>
            <a:lvl2pPr marL="1588910" indent="-877710">
              <a:spcBef>
                <a:spcPts val="3800"/>
              </a:spcBef>
              <a:defRPr sz="3200"/>
            </a:lvl2pPr>
            <a:lvl3pPr marL="2033410" indent="-877710">
              <a:spcBef>
                <a:spcPts val="3800"/>
              </a:spcBef>
              <a:defRPr sz="3200"/>
            </a:lvl3pPr>
            <a:lvl4pPr marL="2477910" indent="-877710">
              <a:spcBef>
                <a:spcPts val="3800"/>
              </a:spcBef>
              <a:defRPr sz="3200"/>
            </a:lvl4pPr>
            <a:lvl5pPr marL="2922410" indent="-877710">
              <a:spcBef>
                <a:spcPts val="38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2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5" name="Title Text"/>
          <p:cNvSpPr txBox="1"/>
          <p:nvPr>
            <p:ph type="title"/>
          </p:nvPr>
        </p:nvSpPr>
        <p:spPr>
          <a:xfrm>
            <a:off x="1270000" y="2971800"/>
            <a:ext cx="10464800" cy="3810000"/>
          </a:xfrm>
          <a:prstGeom prst="rect">
            <a:avLst/>
          </a:prstGeom>
        </p:spPr>
        <p:txBody>
          <a:bodyPr>
            <a:normAutofit fontScale="100000" lnSpcReduction="0"/>
          </a:bodyPr>
          <a:lstStyle/>
          <a:p>
            <a:pPr/>
            <a:r>
              <a:t>Title Text</a:t>
            </a:r>
          </a:p>
        </p:txBody>
      </p:sp>
      <p:sp>
        <p:nvSpPr>
          <p:cNvPr id="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33"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34" name="Body Level One…"/>
          <p:cNvSpPr txBox="1"/>
          <p:nvPr>
            <p:ph type="body" idx="1"/>
          </p:nvPr>
        </p:nvSpPr>
        <p:spPr>
          <a:xfrm>
            <a:off x="1270000" y="2768600"/>
            <a:ext cx="10464800" cy="5715000"/>
          </a:xfrm>
          <a:prstGeom prst="rect">
            <a:avLst/>
          </a:prstGeom>
        </p:spPr>
        <p:txBody>
          <a:bodyPr/>
          <a:lstStyle>
            <a:lvl1pPr>
              <a:spcBef>
                <a:spcPts val="2400"/>
              </a:spcBef>
            </a:lvl1pPr>
            <a:lvl2pPr>
              <a:spcBef>
                <a:spcPts val="2400"/>
              </a:spcBef>
            </a:lvl2pPr>
            <a:lvl3pPr>
              <a:spcBef>
                <a:spcPts val="2400"/>
              </a:spcBef>
            </a:lvl3pPr>
            <a:lvl4pPr>
              <a:spcBef>
                <a:spcPts val="2400"/>
              </a:spcBef>
            </a:lvl4pPr>
            <a:lvl5pPr>
              <a:spcBef>
                <a:spcPts val="2400"/>
              </a:spcBef>
            </a:lvl5pPr>
          </a:lstStyle>
          <a:p>
            <a:pPr/>
            <a:r>
              <a:t>Body Level One</a:t>
            </a:r>
          </a:p>
          <a:p>
            <a:pPr lvl="1"/>
            <a:r>
              <a:t>Body Level Two</a:t>
            </a:r>
          </a:p>
          <a:p>
            <a:pPr lvl="2"/>
            <a:r>
              <a:t>Body Level Three</a:t>
            </a:r>
          </a:p>
          <a:p>
            <a:pPr lvl="3"/>
            <a:r>
              <a:t>Body Level Four</a:t>
            </a:r>
          </a:p>
          <a:p>
            <a:pPr lvl="4"/>
            <a:r>
              <a:t>Body Level Five</a:t>
            </a:r>
          </a:p>
        </p:txBody>
      </p:sp>
      <p:sp>
        <p:nvSpPr>
          <p:cNvPr id="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42" name="Title Text"/>
          <p:cNvSpPr txBox="1"/>
          <p:nvPr>
            <p:ph type="title"/>
          </p:nvPr>
        </p:nvSpPr>
        <p:spPr>
          <a:xfrm>
            <a:off x="1270000" y="7366000"/>
            <a:ext cx="10464800" cy="1701800"/>
          </a:xfrm>
          <a:prstGeom prst="rect">
            <a:avLst/>
          </a:prstGeom>
        </p:spPr>
        <p:txBody>
          <a:bodyPr>
            <a:normAutofit fontScale="100000" lnSpcReduction="0"/>
          </a:bodyPr>
          <a:lstStyle/>
          <a:p>
            <a:pPr/>
            <a:r>
              <a:t>Title Text</a:t>
            </a:r>
          </a:p>
        </p:txBody>
      </p:sp>
      <p:sp>
        <p:nvSpPr>
          <p:cNvPr id="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0" name="Title Text"/>
          <p:cNvSpPr txBox="1"/>
          <p:nvPr>
            <p:ph type="title"/>
          </p:nvPr>
        </p:nvSpPr>
        <p:spPr>
          <a:xfrm>
            <a:off x="1270000" y="7366000"/>
            <a:ext cx="10464800" cy="1701800"/>
          </a:xfrm>
          <a:prstGeom prst="rect">
            <a:avLst/>
          </a:prstGeom>
        </p:spPr>
        <p:txBody>
          <a:bodyPr>
            <a:normAutofit fontScale="100000" lnSpcReduction="0"/>
          </a:bodyPr>
          <a:lstStyle/>
          <a:p>
            <a:pPr/>
            <a:r>
              <a:t>Title Text</a:t>
            </a:r>
          </a:p>
        </p:txBody>
      </p:sp>
      <p:sp>
        <p:nvSpPr>
          <p:cNvPr id="5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8" name="Body Level One…"/>
          <p:cNvSpPr txBox="1"/>
          <p:nvPr>
            <p:ph type="body" sz="quarter" idx="1"/>
          </p:nvPr>
        </p:nvSpPr>
        <p:spPr>
          <a:xfrm>
            <a:off x="635000" y="4787900"/>
            <a:ext cx="5867400" cy="3302000"/>
          </a:xfrm>
          <a:prstGeom prst="rect">
            <a:avLst/>
          </a:prstGeom>
        </p:spPr>
        <p:txBody>
          <a:bodyPr anchor="t"/>
          <a:lstStyle>
            <a:lvl1pPr marL="0" indent="0" algn="ctr">
              <a:spcBef>
                <a:spcPts val="0"/>
              </a:spcBef>
              <a:buSzTx/>
              <a:buFontTx/>
              <a:buNone/>
              <a:defRPr sz="3400"/>
            </a:lvl1pPr>
            <a:lvl2pPr marL="0" indent="0" algn="ctr">
              <a:spcBef>
                <a:spcPts val="0"/>
              </a:spcBef>
              <a:buSzTx/>
              <a:buFontTx/>
              <a:buNone/>
              <a:defRPr sz="3400"/>
            </a:lvl2pPr>
            <a:lvl3pPr marL="0" indent="0" algn="ctr">
              <a:spcBef>
                <a:spcPts val="0"/>
              </a:spcBef>
              <a:buSzTx/>
              <a:buFontTx/>
              <a:buNone/>
              <a:defRPr sz="3400"/>
            </a:lvl3pPr>
            <a:lvl4pPr marL="0" indent="0" algn="ctr">
              <a:spcBef>
                <a:spcPts val="0"/>
              </a:spcBef>
              <a:buSzTx/>
              <a:buFontTx/>
              <a:buNone/>
              <a:defRPr sz="3400"/>
            </a:lvl4pPr>
            <a:lvl5pPr marL="0" indent="0" algn="ctr">
              <a:spcBef>
                <a:spcPts val="0"/>
              </a:spcBef>
              <a:buSzTx/>
              <a:buFontTx/>
              <a:buNone/>
              <a:defRPr sz="3400"/>
            </a:lvl5pPr>
          </a:lstStyle>
          <a:p>
            <a:pPr/>
            <a:r>
              <a:t>Body Level One</a:t>
            </a:r>
          </a:p>
          <a:p>
            <a:pPr lvl="1"/>
            <a:r>
              <a:t>Body Level Two</a:t>
            </a:r>
          </a:p>
          <a:p>
            <a:pPr lvl="2"/>
            <a:r>
              <a:t>Body Level Three</a:t>
            </a:r>
          </a:p>
          <a:p>
            <a:pPr lvl="3"/>
            <a:r>
              <a:t>Body Level Four</a:t>
            </a:r>
          </a:p>
          <a:p>
            <a:pPr lvl="4"/>
            <a:r>
              <a:t>Body Level Five</a:t>
            </a:r>
          </a:p>
        </p:txBody>
      </p:sp>
      <p:sp>
        <p:nvSpPr>
          <p:cNvPr id="59" name="Title Text"/>
          <p:cNvSpPr txBox="1"/>
          <p:nvPr>
            <p:ph type="title"/>
          </p:nvPr>
        </p:nvSpPr>
        <p:spPr>
          <a:xfrm>
            <a:off x="635000" y="1409700"/>
            <a:ext cx="5867400" cy="3302000"/>
          </a:xfrm>
          <a:prstGeom prst="rect">
            <a:avLst/>
          </a:prstGeom>
        </p:spPr>
        <p:txBody>
          <a:bodyPr anchor="b">
            <a:normAutofit fontScale="100000" lnSpcReduction="0"/>
          </a:bodyPr>
          <a:lstStyle>
            <a:lvl1pPr>
              <a:defRPr sz="7000"/>
            </a:lvl1pPr>
          </a:lstStyle>
          <a:p>
            <a:pPr/>
            <a:r>
              <a:t>Title Text</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67" name="Body Level One…"/>
          <p:cNvSpPr txBox="1"/>
          <p:nvPr>
            <p:ph type="body" sz="quarter" idx="1"/>
          </p:nvPr>
        </p:nvSpPr>
        <p:spPr>
          <a:xfrm>
            <a:off x="635000" y="4787900"/>
            <a:ext cx="5867400" cy="3302000"/>
          </a:xfrm>
          <a:prstGeom prst="rect">
            <a:avLst/>
          </a:prstGeom>
        </p:spPr>
        <p:txBody>
          <a:bodyPr anchor="t"/>
          <a:lstStyle>
            <a:lvl1pPr marL="0" indent="0" algn="ctr">
              <a:spcBef>
                <a:spcPts val="0"/>
              </a:spcBef>
              <a:buSzTx/>
              <a:buFontTx/>
              <a:buNone/>
              <a:defRPr sz="3400"/>
            </a:lvl1pPr>
            <a:lvl2pPr marL="0" indent="0" algn="ctr">
              <a:spcBef>
                <a:spcPts val="0"/>
              </a:spcBef>
              <a:buSzTx/>
              <a:buFontTx/>
              <a:buNone/>
              <a:defRPr sz="3400"/>
            </a:lvl2pPr>
            <a:lvl3pPr marL="0" indent="0" algn="ctr">
              <a:spcBef>
                <a:spcPts val="0"/>
              </a:spcBef>
              <a:buSzTx/>
              <a:buFontTx/>
              <a:buNone/>
              <a:defRPr sz="3400"/>
            </a:lvl3pPr>
            <a:lvl4pPr marL="0" indent="0" algn="ctr">
              <a:spcBef>
                <a:spcPts val="0"/>
              </a:spcBef>
              <a:buSzTx/>
              <a:buFontTx/>
              <a:buNone/>
              <a:defRPr sz="3400"/>
            </a:lvl4pPr>
            <a:lvl5pPr marL="0" indent="0" algn="ctr">
              <a:spcBef>
                <a:spcPts val="0"/>
              </a:spcBef>
              <a:buSzTx/>
              <a:buFontTx/>
              <a:buNone/>
              <a:defRPr sz="3400"/>
            </a:lvl5pPr>
          </a:lstStyle>
          <a:p>
            <a:pPr/>
            <a:r>
              <a:t>Body Level One</a:t>
            </a:r>
          </a:p>
          <a:p>
            <a:pPr lvl="1"/>
            <a:r>
              <a:t>Body Level Two</a:t>
            </a:r>
          </a:p>
          <a:p>
            <a:pPr lvl="2"/>
            <a:r>
              <a:t>Body Level Three</a:t>
            </a:r>
          </a:p>
          <a:p>
            <a:pPr lvl="3"/>
            <a:r>
              <a:t>Body Level Four</a:t>
            </a:r>
          </a:p>
          <a:p>
            <a:pPr lvl="4"/>
            <a:r>
              <a:t>Body Level Five</a:t>
            </a:r>
          </a:p>
        </p:txBody>
      </p:sp>
      <p:sp>
        <p:nvSpPr>
          <p:cNvPr id="68" name="Title Text"/>
          <p:cNvSpPr txBox="1"/>
          <p:nvPr>
            <p:ph type="title"/>
          </p:nvPr>
        </p:nvSpPr>
        <p:spPr>
          <a:xfrm>
            <a:off x="635000" y="1409700"/>
            <a:ext cx="5867400" cy="3302000"/>
          </a:xfrm>
          <a:prstGeom prst="rect">
            <a:avLst/>
          </a:prstGeom>
        </p:spPr>
        <p:txBody>
          <a:bodyPr anchor="b">
            <a:normAutofit fontScale="100000" lnSpcReduction="0"/>
          </a:bodyPr>
          <a:lstStyle>
            <a:lvl1pPr>
              <a:defRPr sz="7000"/>
            </a:lvl1pPr>
          </a:lstStyle>
          <a:p>
            <a:pPr/>
            <a:r>
              <a:t>Title Text</a:t>
            </a:r>
          </a:p>
        </p:txBody>
      </p:sp>
      <p:sp>
        <p:nvSpPr>
          <p:cNvPr id="6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76"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ody Level One…"/>
          <p:cNvSpPr txBox="1"/>
          <p:nvPr>
            <p:ph type="body" idx="1"/>
          </p:nvPr>
        </p:nvSpPr>
        <p:spPr>
          <a:xfrm>
            <a:off x="1270000" y="1270000"/>
            <a:ext cx="10464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948462" y="1950720"/>
            <a:ext cx="10403841" cy="6615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Title Text</a:t>
            </a:r>
          </a:p>
        </p:txBody>
      </p:sp>
      <p:sp>
        <p:nvSpPr>
          <p:cNvPr id="4" name="Slide Number"/>
          <p:cNvSpPr txBox="1"/>
          <p:nvPr>
            <p:ph type="sldNum" sz="quarter" idx="2"/>
          </p:nvPr>
        </p:nvSpPr>
        <p:spPr>
          <a:xfrm>
            <a:off x="9063569" y="8905522"/>
            <a:ext cx="256539" cy="269239"/>
          </a:xfrm>
          <a:prstGeom prst="rect">
            <a:avLst/>
          </a:prstGeom>
          <a:ln w="12700">
            <a:miter lim="400000"/>
          </a:ln>
        </p:spPr>
        <p:txBody>
          <a:bodyPr wrap="none" lIns="45718" tIns="45718" rIns="45718" bIns="45718" anchor="ctr">
            <a:spAutoFit/>
          </a:bodyPr>
          <a:lstStyle>
            <a:lvl1pPr algn="r">
              <a:defRPr sz="1200">
                <a:latin typeface="Gill Sans"/>
                <a:ea typeface="Gill Sans"/>
                <a:cs typeface="Gill Sans"/>
                <a:sym typeface="Gill Sans"/>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1pPr>
      <a:lvl2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2pPr>
      <a:lvl3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3pPr>
      <a:lvl4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4pPr>
      <a:lvl5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5pPr>
      <a:lvl6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6pPr>
      <a:lvl7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7pPr>
      <a:lvl8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8pPr>
      <a:lvl9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9pPr>
    </p:titleStyle>
    <p:bodyStyle>
      <a:lvl1pPr marL="838200" marR="0" indent="-571500" algn="l" defTabSz="914400" latinLnBrk="0">
        <a:lnSpc>
          <a:spcPct val="100000"/>
        </a:lnSpc>
        <a:spcBef>
          <a:spcPts val="4800"/>
        </a:spcBef>
        <a:spcAft>
          <a:spcPts val="0"/>
        </a:spcAft>
        <a:buClrTx/>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1pPr>
      <a:lvl2pPr marL="2044700" marR="0" indent="-1333500" algn="l" defTabSz="914400" latinLnBrk="0">
        <a:lnSpc>
          <a:spcPct val="100000"/>
        </a:lnSpc>
        <a:spcBef>
          <a:spcPts val="4800"/>
        </a:spcBef>
        <a:spcAft>
          <a:spcPts val="0"/>
        </a:spcAft>
        <a:buClrTx/>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2pPr>
      <a:lvl3pPr marL="2489200" marR="0" indent="-1333500" algn="l" defTabSz="914400" latinLnBrk="0">
        <a:lnSpc>
          <a:spcPct val="100000"/>
        </a:lnSpc>
        <a:spcBef>
          <a:spcPts val="4800"/>
        </a:spcBef>
        <a:spcAft>
          <a:spcPts val="0"/>
        </a:spcAft>
        <a:buClrTx/>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3pPr>
      <a:lvl4pPr marL="2933700" marR="0" indent="-1333500" algn="l" defTabSz="914400" latinLnBrk="0">
        <a:lnSpc>
          <a:spcPct val="100000"/>
        </a:lnSpc>
        <a:spcBef>
          <a:spcPts val="4800"/>
        </a:spcBef>
        <a:spcAft>
          <a:spcPts val="0"/>
        </a:spcAft>
        <a:buClrTx/>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4pPr>
      <a:lvl5pPr marL="3378200" marR="0" indent="-1333500" algn="l" defTabSz="914400" latinLnBrk="0">
        <a:lnSpc>
          <a:spcPct val="100000"/>
        </a:lnSpc>
        <a:spcBef>
          <a:spcPts val="4800"/>
        </a:spcBef>
        <a:spcAft>
          <a:spcPts val="0"/>
        </a:spcAft>
        <a:buClrTx/>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5pPr>
      <a:lvl6pPr marL="0" marR="0" indent="2451100" algn="l" defTabSz="914400" latinLnBrk="0">
        <a:lnSpc>
          <a:spcPct val="100000"/>
        </a:lnSpc>
        <a:spcBef>
          <a:spcPts val="4800"/>
        </a:spcBef>
        <a:spcAft>
          <a:spcPts val="0"/>
        </a:spcAft>
        <a:buClrTx/>
        <a:buSzTx/>
        <a:buFont typeface="Gill Sans"/>
        <a:buNone/>
        <a:tabLst/>
        <a:defRPr b="0" baseline="0" cap="none" i="0" spc="0" strike="noStrike" sz="4200" u="none">
          <a:solidFill>
            <a:srgbClr val="000000"/>
          </a:solidFill>
          <a:uFillTx/>
          <a:latin typeface="Gill Sans"/>
          <a:ea typeface="Gill Sans"/>
          <a:cs typeface="Gill Sans"/>
          <a:sym typeface="Gill Sans"/>
        </a:defRPr>
      </a:lvl6pPr>
      <a:lvl7pPr marL="0" marR="0" indent="2908300" algn="l" defTabSz="914400" latinLnBrk="0">
        <a:lnSpc>
          <a:spcPct val="100000"/>
        </a:lnSpc>
        <a:spcBef>
          <a:spcPts val="4800"/>
        </a:spcBef>
        <a:spcAft>
          <a:spcPts val="0"/>
        </a:spcAft>
        <a:buClrTx/>
        <a:buSzTx/>
        <a:buFont typeface="Gill Sans"/>
        <a:buNone/>
        <a:tabLst/>
        <a:defRPr b="0" baseline="0" cap="none" i="0" spc="0" strike="noStrike" sz="4200" u="none">
          <a:solidFill>
            <a:srgbClr val="000000"/>
          </a:solidFill>
          <a:uFillTx/>
          <a:latin typeface="Gill Sans"/>
          <a:ea typeface="Gill Sans"/>
          <a:cs typeface="Gill Sans"/>
          <a:sym typeface="Gill Sans"/>
        </a:defRPr>
      </a:lvl7pPr>
      <a:lvl8pPr marL="0" marR="0" indent="3365500" algn="l" defTabSz="914400" latinLnBrk="0">
        <a:lnSpc>
          <a:spcPct val="100000"/>
        </a:lnSpc>
        <a:spcBef>
          <a:spcPts val="4800"/>
        </a:spcBef>
        <a:spcAft>
          <a:spcPts val="0"/>
        </a:spcAft>
        <a:buClrTx/>
        <a:buSzTx/>
        <a:buFont typeface="Gill Sans"/>
        <a:buNone/>
        <a:tabLst/>
        <a:defRPr b="0" baseline="0" cap="none" i="0" spc="0" strike="noStrike" sz="4200" u="none">
          <a:solidFill>
            <a:srgbClr val="000000"/>
          </a:solidFill>
          <a:uFillTx/>
          <a:latin typeface="Gill Sans"/>
          <a:ea typeface="Gill Sans"/>
          <a:cs typeface="Gill Sans"/>
          <a:sym typeface="Gill Sans"/>
        </a:defRPr>
      </a:lvl8pPr>
      <a:lvl9pPr marL="0" marR="0" indent="3822700" algn="l" defTabSz="914400" latinLnBrk="0">
        <a:lnSpc>
          <a:spcPct val="100000"/>
        </a:lnSpc>
        <a:spcBef>
          <a:spcPts val="4800"/>
        </a:spcBef>
        <a:spcAft>
          <a:spcPts val="0"/>
        </a:spcAft>
        <a:buClrTx/>
        <a:buSzTx/>
        <a:buFont typeface="Gill Sans"/>
        <a:buNone/>
        <a:tabLst/>
        <a:defRPr b="0" baseline="0" cap="none" i="0" spc="0" strike="noStrike" sz="4200" u="none">
          <a:solidFill>
            <a:srgbClr val="000000"/>
          </a:solidFill>
          <a:uFillTx/>
          <a:latin typeface="Gill Sans"/>
          <a:ea typeface="Gill Sans"/>
          <a:cs typeface="Gill Sans"/>
          <a:sym typeface="Gill San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4.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7.tif"/><Relationship Id="rId4" Type="http://schemas.openxmlformats.org/officeDocument/2006/relationships/image" Target="../media/image8.tif"/><Relationship Id="rId5" Type="http://schemas.openxmlformats.org/officeDocument/2006/relationships/image" Target="../media/image9.tif"/><Relationship Id="rId6" Type="http://schemas.openxmlformats.org/officeDocument/2006/relationships/image" Target="../media/image4.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5.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tif"/><Relationship Id="rId3" Type="http://schemas.openxmlformats.org/officeDocument/2006/relationships/image" Target="../media/image12.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tif"/><Relationship Id="rId3" Type="http://schemas.openxmlformats.org/officeDocument/2006/relationships/image" Target="../media/image14.tif"/><Relationship Id="rId4" Type="http://schemas.openxmlformats.org/officeDocument/2006/relationships/image" Target="../media/image15.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6.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tif"/><Relationship Id="rId3" Type="http://schemas.openxmlformats.org/officeDocument/2006/relationships/image" Target="../media/image17.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 Id="rId4"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eg"/><Relationship Id="rId4" Type="http://schemas.openxmlformats.org/officeDocument/2006/relationships/image" Target="../media/image6.png"/><Relationship Id="rId5"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Relationship Id="rId3" Type="http://schemas.openxmlformats.org/officeDocument/2006/relationships/image" Target="../media/image4.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tif"/><Relationship Id="rId3" Type="http://schemas.openxmlformats.org/officeDocument/2006/relationships/image" Target="../media/image6.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7" name="Double-click to edit"/>
          <p:cNvSpPr txBox="1"/>
          <p:nvPr>
            <p:ph type="title" idx="4294967295"/>
          </p:nvPr>
        </p:nvSpPr>
        <p:spPr>
          <a:xfrm>
            <a:off x="1943098" y="749300"/>
            <a:ext cx="10464804" cy="2438400"/>
          </a:xfrm>
          <a:prstGeom prst="rect">
            <a:avLst/>
          </a:prstGeom>
        </p:spPr>
        <p:txBody>
          <a:bodyPr>
            <a:normAutofit fontScale="100000" lnSpcReduction="0"/>
          </a:bodyPr>
          <a:lstStyle>
            <a:lvl1pPr>
              <a:defRPr sz="4800">
                <a:latin typeface="+mn-lt"/>
                <a:ea typeface="+mn-ea"/>
                <a:cs typeface="+mn-cs"/>
                <a:sym typeface="Helvetica"/>
              </a:defRPr>
            </a:lvl1pPr>
          </a:lstStyle>
          <a:p>
            <a:pPr/>
            <a:r>
              <a:t> </a:t>
            </a:r>
          </a:p>
        </p:txBody>
      </p:sp>
      <p:sp>
        <p:nvSpPr>
          <p:cNvPr id="138" name="Dada and Surrealism"/>
          <p:cNvSpPr txBox="1"/>
          <p:nvPr/>
        </p:nvSpPr>
        <p:spPr>
          <a:xfrm>
            <a:off x="3955711" y="8243123"/>
            <a:ext cx="4521203" cy="622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a:solidFill>
                  <a:srgbClr val="FFFFFF"/>
                </a:solidFill>
                <a:latin typeface="Gill Sans"/>
                <a:ea typeface="Gill Sans"/>
                <a:cs typeface="Gill Sans"/>
                <a:sym typeface="Gill Sans"/>
              </a:defRPr>
            </a:lvl1pPr>
          </a:lstStyle>
          <a:p>
            <a:pPr/>
            <a:r>
              <a:t>Dada and Surrealism</a:t>
            </a:r>
          </a:p>
        </p:txBody>
      </p:sp>
      <p:pic>
        <p:nvPicPr>
          <p:cNvPr id="139" name="image.png" descr="image.png"/>
          <p:cNvPicPr>
            <a:picLocks noChangeAspect="1"/>
          </p:cNvPicPr>
          <p:nvPr/>
        </p:nvPicPr>
        <p:blipFill>
          <a:blip r:embed="rId2">
            <a:extLst/>
          </a:blip>
          <a:stretch>
            <a:fillRect/>
          </a:stretch>
        </p:blipFill>
        <p:spPr>
          <a:xfrm>
            <a:off x="7667169" y="231328"/>
            <a:ext cx="5086983" cy="7319602"/>
          </a:xfrm>
          <a:prstGeom prst="rect">
            <a:avLst/>
          </a:prstGeom>
          <a:ln w="12700">
            <a:miter lim="400000"/>
          </a:ln>
        </p:spPr>
      </p:pic>
      <p:sp>
        <p:nvSpPr>
          <p:cNvPr id="140" name="The Body in Pieces (Continued)"/>
          <p:cNvSpPr txBox="1"/>
          <p:nvPr/>
        </p:nvSpPr>
        <p:spPr>
          <a:xfrm>
            <a:off x="3538219" y="9028112"/>
            <a:ext cx="5356185"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200">
                <a:solidFill>
                  <a:srgbClr val="FFFFFF"/>
                </a:solidFill>
                <a:latin typeface="Gill Sans"/>
                <a:ea typeface="Gill Sans"/>
                <a:cs typeface="Gill Sans"/>
                <a:sym typeface="Gill Sans"/>
              </a:defRPr>
            </a:lvl1pPr>
          </a:lstStyle>
          <a:p>
            <a:pPr/>
            <a:r>
              <a:t>The Body in Pieces (Continued)</a:t>
            </a:r>
          </a:p>
        </p:txBody>
      </p:sp>
      <p:pic>
        <p:nvPicPr>
          <p:cNvPr id="141" name="Image" descr="Image"/>
          <p:cNvPicPr>
            <a:picLocks noChangeAspect="1"/>
          </p:cNvPicPr>
          <p:nvPr/>
        </p:nvPicPr>
        <p:blipFill>
          <a:blip r:embed="rId3">
            <a:extLst/>
          </a:blip>
          <a:stretch>
            <a:fillRect/>
          </a:stretch>
        </p:blipFill>
        <p:spPr>
          <a:xfrm>
            <a:off x="206732" y="251018"/>
            <a:ext cx="7267417" cy="5323381"/>
          </a:xfrm>
          <a:prstGeom prst="rect">
            <a:avLst/>
          </a:prstGeom>
          <a:ln w="12700">
            <a:miter lim="400000"/>
          </a:ln>
        </p:spPr>
      </p:pic>
      <p:sp>
        <p:nvSpPr>
          <p:cNvPr id="142" name="First Papers of Surrealism exhibition, showing Marcel Duchamp’s His Twine 1942,  Whitelaw Reid Mansion"/>
          <p:cNvSpPr txBox="1"/>
          <p:nvPr/>
        </p:nvSpPr>
        <p:spPr>
          <a:xfrm>
            <a:off x="1023371" y="6332552"/>
            <a:ext cx="5634140" cy="70129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100">
                <a:solidFill>
                  <a:srgbClr val="FFFFFF"/>
                </a:solidFill>
                <a:latin typeface="Gill Sans"/>
                <a:ea typeface="Gill Sans"/>
                <a:cs typeface="Gill Sans"/>
                <a:sym typeface="Gill Sans"/>
              </a:defRPr>
            </a:pPr>
            <a:r>
              <a:t>F</a:t>
            </a:r>
            <a:r>
              <a:rPr i="1"/>
              <a:t>irst Papers of Surrealism</a:t>
            </a:r>
            <a:r>
              <a:t> exhibition, showing Marcel Duchamp’s </a:t>
            </a:r>
            <a:r>
              <a:rPr i="1"/>
              <a:t>His Twine</a:t>
            </a:r>
            <a:r>
              <a:t> 1942,  Whitelaw Reid Mansion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95" name="image.png" descr="image.png"/>
          <p:cNvPicPr>
            <a:picLocks noChangeAspect="1"/>
          </p:cNvPicPr>
          <p:nvPr/>
        </p:nvPicPr>
        <p:blipFill>
          <a:blip r:embed="rId2">
            <a:extLst/>
          </a:blip>
          <a:stretch>
            <a:fillRect/>
          </a:stretch>
        </p:blipFill>
        <p:spPr>
          <a:xfrm>
            <a:off x="194467" y="750984"/>
            <a:ext cx="5846950" cy="7346951"/>
          </a:xfrm>
          <a:prstGeom prst="rect">
            <a:avLst/>
          </a:prstGeom>
          <a:ln w="12700">
            <a:miter lim="400000"/>
          </a:ln>
        </p:spPr>
      </p:pic>
      <p:sp>
        <p:nvSpPr>
          <p:cNvPr id="196" name="Rene Magritte, The Human Condition, 1933"/>
          <p:cNvSpPr txBox="1"/>
          <p:nvPr/>
        </p:nvSpPr>
        <p:spPr>
          <a:xfrm>
            <a:off x="115662" y="8392753"/>
            <a:ext cx="6004561"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Rene Magritte, The Human Condition, 1933 </a:t>
            </a:r>
          </a:p>
        </p:txBody>
      </p:sp>
      <p:sp>
        <p:nvSpPr>
          <p:cNvPr id="197" name="Mise-en-abyme- and the Surrealist object"/>
          <p:cNvSpPr txBox="1"/>
          <p:nvPr/>
        </p:nvSpPr>
        <p:spPr>
          <a:xfrm>
            <a:off x="167532" y="118125"/>
            <a:ext cx="6421335"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000">
                <a:solidFill>
                  <a:srgbClr val="FFFFFF"/>
                </a:solidFill>
                <a:latin typeface="Gill Sans"/>
                <a:ea typeface="Gill Sans"/>
                <a:cs typeface="Gill Sans"/>
                <a:sym typeface="Gill Sans"/>
              </a:defRPr>
            </a:lvl1pPr>
          </a:lstStyle>
          <a:p>
            <a:pPr/>
            <a:r>
              <a:t>Mise-en-abyme- and the Surrealist object</a:t>
            </a:r>
          </a:p>
        </p:txBody>
      </p:sp>
      <p:sp>
        <p:nvSpPr>
          <p:cNvPr id="198" name="Text"/>
          <p:cNvSpPr txBox="1"/>
          <p:nvPr/>
        </p:nvSpPr>
        <p:spPr>
          <a:xfrm>
            <a:off x="8441113" y="7287923"/>
            <a:ext cx="985239" cy="634116"/>
          </a:xfrm>
          <a:prstGeom prst="rect">
            <a:avLst/>
          </a:prstGeom>
          <a:ln w="12700">
            <a:miter lim="400000"/>
          </a:ln>
        </p:spPr>
        <p:txBody>
          <a:bodyPr wrap="none" lIns="45718" tIns="45718" rIns="45718" bIns="45718">
            <a:spAutoFit/>
          </a:bodyPr>
          <a:lstStyle/>
          <a:p>
            <a:pPr/>
          </a:p>
        </p:txBody>
      </p:sp>
      <p:sp>
        <p:nvSpPr>
          <p:cNvPr id="199" name="Rene Magritte, Treachery of Images, 1933"/>
          <p:cNvSpPr txBox="1"/>
          <p:nvPr/>
        </p:nvSpPr>
        <p:spPr>
          <a:xfrm>
            <a:off x="7213793" y="5134422"/>
            <a:ext cx="5623561"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Rene Magritte, Treachery of Images, 1933 </a:t>
            </a:r>
          </a:p>
        </p:txBody>
      </p:sp>
      <p:pic>
        <p:nvPicPr>
          <p:cNvPr id="200" name="https://upload.wikimedia.org/wikipedia/en/b/b9/MagrittePipe.jpg" descr="https://upload.wikimedia.org/wikipedia/en/b/b9/MagrittePipe.jpg"/>
          <p:cNvPicPr>
            <a:picLocks noChangeAspect="1"/>
          </p:cNvPicPr>
          <p:nvPr/>
        </p:nvPicPr>
        <p:blipFill>
          <a:blip r:embed="rId3">
            <a:extLst/>
          </a:blip>
          <a:stretch>
            <a:fillRect/>
          </a:stretch>
        </p:blipFill>
        <p:spPr>
          <a:xfrm>
            <a:off x="6834477" y="699411"/>
            <a:ext cx="6127752" cy="4279901"/>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02" name="image.png" descr="image.png"/>
          <p:cNvPicPr>
            <a:picLocks noChangeAspect="1"/>
          </p:cNvPicPr>
          <p:nvPr/>
        </p:nvPicPr>
        <p:blipFill>
          <a:blip r:embed="rId2">
            <a:extLst/>
          </a:blip>
          <a:stretch>
            <a:fillRect/>
          </a:stretch>
        </p:blipFill>
        <p:spPr>
          <a:xfrm>
            <a:off x="-21729" y="688150"/>
            <a:ext cx="6479805" cy="4302422"/>
          </a:xfrm>
          <a:prstGeom prst="rect">
            <a:avLst/>
          </a:prstGeom>
          <a:ln w="12700">
            <a:miter lim="400000"/>
          </a:ln>
        </p:spPr>
      </p:pic>
      <p:sp>
        <p:nvSpPr>
          <p:cNvPr id="203" name="Meret Oppenheim, Object (Luncheon in Fur), 1936"/>
          <p:cNvSpPr txBox="1"/>
          <p:nvPr/>
        </p:nvSpPr>
        <p:spPr>
          <a:xfrm>
            <a:off x="956842" y="5043226"/>
            <a:ext cx="4814884"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800">
                <a:solidFill>
                  <a:srgbClr val="FFFFFF"/>
                </a:solidFill>
                <a:latin typeface="Gill Sans"/>
                <a:ea typeface="Gill Sans"/>
                <a:cs typeface="Gill Sans"/>
                <a:sym typeface="Gill Sans"/>
              </a:defRPr>
            </a:lvl1pPr>
          </a:lstStyle>
          <a:p>
            <a:pPr/>
            <a:r>
              <a:t>Meret Oppenheim, Object (Luncheon in Fur), 1936</a:t>
            </a:r>
          </a:p>
        </p:txBody>
      </p:sp>
      <p:pic>
        <p:nvPicPr>
          <p:cNvPr id="204" name="Image" descr="Image"/>
          <p:cNvPicPr>
            <a:picLocks noChangeAspect="1"/>
          </p:cNvPicPr>
          <p:nvPr/>
        </p:nvPicPr>
        <p:blipFill>
          <a:blip r:embed="rId3">
            <a:extLst/>
          </a:blip>
          <a:stretch>
            <a:fillRect/>
          </a:stretch>
        </p:blipFill>
        <p:spPr>
          <a:xfrm>
            <a:off x="132300" y="5659016"/>
            <a:ext cx="2380149" cy="2380149"/>
          </a:xfrm>
          <a:prstGeom prst="rect">
            <a:avLst/>
          </a:prstGeom>
          <a:ln w="12700">
            <a:miter lim="400000"/>
          </a:ln>
        </p:spPr>
      </p:pic>
      <p:sp>
        <p:nvSpPr>
          <p:cNvPr id="205" name="Meret Oppenheim (for Elsa Schiappareli), Bracelet in Metal and Fur 1936"/>
          <p:cNvSpPr txBox="1"/>
          <p:nvPr/>
        </p:nvSpPr>
        <p:spPr>
          <a:xfrm>
            <a:off x="94568" y="8457814"/>
            <a:ext cx="2455613" cy="1158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800">
                <a:solidFill>
                  <a:srgbClr val="FFFFFF"/>
                </a:solidFill>
                <a:latin typeface="Gill Sans"/>
                <a:ea typeface="Gill Sans"/>
                <a:cs typeface="Gill Sans"/>
                <a:sym typeface="Gill Sans"/>
              </a:defRPr>
            </a:lvl1pPr>
          </a:lstStyle>
          <a:p>
            <a:pPr/>
            <a:r>
              <a:t>Meret Oppenheim (for Elsa Schiappareli), Bracelet in Metal and Fur 1936</a:t>
            </a:r>
          </a:p>
        </p:txBody>
      </p:sp>
      <p:pic>
        <p:nvPicPr>
          <p:cNvPr id="206" name="Image" descr="Image"/>
          <p:cNvPicPr>
            <a:picLocks noChangeAspect="1"/>
          </p:cNvPicPr>
          <p:nvPr/>
        </p:nvPicPr>
        <p:blipFill>
          <a:blip r:embed="rId4">
            <a:extLst/>
          </a:blip>
          <a:stretch>
            <a:fillRect/>
          </a:stretch>
        </p:blipFill>
        <p:spPr>
          <a:xfrm>
            <a:off x="2733260" y="5659016"/>
            <a:ext cx="2380149" cy="3424674"/>
          </a:xfrm>
          <a:prstGeom prst="rect">
            <a:avLst/>
          </a:prstGeom>
          <a:ln w="12700">
            <a:miter lim="400000"/>
          </a:ln>
        </p:spPr>
      </p:pic>
      <p:sp>
        <p:nvSpPr>
          <p:cNvPr id="207" name="Dora Maar, Portrait of Ubu, 1936"/>
          <p:cNvSpPr txBox="1"/>
          <p:nvPr/>
        </p:nvSpPr>
        <p:spPr>
          <a:xfrm>
            <a:off x="2653121" y="9115088"/>
            <a:ext cx="2540427" cy="624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800">
                <a:solidFill>
                  <a:srgbClr val="FFFFFF"/>
                </a:solidFill>
                <a:latin typeface="Gill Sans"/>
                <a:ea typeface="Gill Sans"/>
                <a:cs typeface="Gill Sans"/>
                <a:sym typeface="Gill Sans"/>
              </a:defRPr>
            </a:lvl1pPr>
          </a:lstStyle>
          <a:p>
            <a:pPr/>
            <a:r>
              <a:t>Dora Maar, Portrait of Ubu, 1936</a:t>
            </a:r>
          </a:p>
        </p:txBody>
      </p:sp>
      <p:pic>
        <p:nvPicPr>
          <p:cNvPr id="208" name="Image" descr="Image"/>
          <p:cNvPicPr>
            <a:picLocks noChangeAspect="1"/>
          </p:cNvPicPr>
          <p:nvPr/>
        </p:nvPicPr>
        <p:blipFill>
          <a:blip r:embed="rId5">
            <a:extLst/>
          </a:blip>
          <a:stretch>
            <a:fillRect/>
          </a:stretch>
        </p:blipFill>
        <p:spPr>
          <a:xfrm>
            <a:off x="7482839" y="5736572"/>
            <a:ext cx="4310523" cy="3349635"/>
          </a:xfrm>
          <a:prstGeom prst="rect">
            <a:avLst/>
          </a:prstGeom>
          <a:ln w="12700">
            <a:miter lim="400000"/>
          </a:ln>
        </p:spPr>
      </p:pic>
      <p:sp>
        <p:nvSpPr>
          <p:cNvPr id="209" name="The Surrealist object"/>
          <p:cNvSpPr txBox="1"/>
          <p:nvPr/>
        </p:nvSpPr>
        <p:spPr>
          <a:xfrm>
            <a:off x="219791" y="99557"/>
            <a:ext cx="3320501"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000">
                <a:solidFill>
                  <a:srgbClr val="FFFFFF"/>
                </a:solidFill>
                <a:latin typeface="Gill Sans"/>
                <a:ea typeface="Gill Sans"/>
                <a:cs typeface="Gill Sans"/>
                <a:sym typeface="Gill Sans"/>
              </a:defRPr>
            </a:lvl1pPr>
          </a:lstStyle>
          <a:p>
            <a:pPr/>
            <a:r>
              <a:t>The Surrealist object</a:t>
            </a:r>
          </a:p>
        </p:txBody>
      </p:sp>
      <p:sp>
        <p:nvSpPr>
          <p:cNvPr id="210" name="Rene Magritte, Treachery of Images, 1933"/>
          <p:cNvSpPr txBox="1"/>
          <p:nvPr/>
        </p:nvSpPr>
        <p:spPr>
          <a:xfrm>
            <a:off x="7213793" y="5134422"/>
            <a:ext cx="5623561"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Rene Magritte, Treachery of Images, 1933 </a:t>
            </a:r>
          </a:p>
        </p:txBody>
      </p:sp>
      <p:pic>
        <p:nvPicPr>
          <p:cNvPr id="211" name="https://upload.wikimedia.org/wikipedia/en/b/b9/MagrittePipe.jpg" descr="https://upload.wikimedia.org/wikipedia/en/b/b9/MagrittePipe.jpg"/>
          <p:cNvPicPr>
            <a:picLocks noChangeAspect="1"/>
          </p:cNvPicPr>
          <p:nvPr/>
        </p:nvPicPr>
        <p:blipFill>
          <a:blip r:embed="rId6">
            <a:extLst/>
          </a:blip>
          <a:stretch>
            <a:fillRect/>
          </a:stretch>
        </p:blipFill>
        <p:spPr>
          <a:xfrm>
            <a:off x="6834477" y="699411"/>
            <a:ext cx="6127752" cy="42799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04"/>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06"/>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0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xit" nodeType="clickEffect" presetSubtype="0" presetID="1" grpId="7" fill="hold">
                                  <p:stCondLst>
                                    <p:cond delay="0"/>
                                  </p:stCondLst>
                                  <p:iterate type="el" backwards="0">
                                    <p:tmAbs val="0"/>
                                  </p:iterate>
                                  <p:childTnLst>
                                    <p:set>
                                      <p:cBhvr>
                                        <p:cTn id="27" fill="hold">
                                          <p:stCondLst>
                                            <p:cond delay="0"/>
                                          </p:stCondLst>
                                        </p:cTn>
                                        <p:tgtEl>
                                          <p:spTgt spid="206"/>
                                        </p:tgtEl>
                                        <p:attrNameLst>
                                          <p:attrName>style.visibility</p:attrName>
                                        </p:attrNameLst>
                                      </p:cBhvr>
                                      <p:to>
                                        <p:strVal val="hidden"/>
                                      </p:to>
                                    </p:set>
                                  </p:childTnLst>
                                </p:cTn>
                              </p:par>
                            </p:childTnLst>
                          </p:cTn>
                        </p:par>
                        <p:par>
                          <p:cTn id="28" fill="hold">
                            <p:stCondLst>
                              <p:cond delay="0"/>
                            </p:stCondLst>
                            <p:childTnLst>
                              <p:par>
                                <p:cTn id="29" presetClass="exit" nodeType="afterEffect" presetSubtype="0" presetID="1" grpId="8" fill="hold">
                                  <p:stCondLst>
                                    <p:cond delay="0"/>
                                  </p:stCondLst>
                                  <p:iterate type="el" backwards="0">
                                    <p:tmAbs val="0"/>
                                  </p:iterate>
                                  <p:childTnLst>
                                    <p:set>
                                      <p:cBhvr>
                                        <p:cTn id="30" fill="hold">
                                          <p:stCondLst>
                                            <p:cond delay="0"/>
                                          </p:stCondLst>
                                        </p:cTn>
                                        <p:tgtEl>
                                          <p:spTgt spid="20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9" fill="hold">
                                  <p:stCondLst>
                                    <p:cond delay="0"/>
                                  </p:stCondLst>
                                  <p:iterate type="el" backwards="0">
                                    <p:tmAbs val="0"/>
                                  </p:iterate>
                                  <p:childTnLst>
                                    <p:set>
                                      <p:cBhvr>
                                        <p:cTn id="34" fill="hold"/>
                                        <p:tgtEl>
                                          <p:spTgt spid="2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2"/>
      <p:bldP build="whole" bldLvl="1" animBg="1" rev="0" advAuto="0" spid="207" grpId="8"/>
      <p:bldP build="whole" bldLvl="1" animBg="1" rev="0" advAuto="0" spid="204" grpId="3"/>
      <p:bldP build="whole" bldLvl="1" animBg="1" rev="0" advAuto="0" spid="208" grpId="9"/>
      <p:bldP build="whole" bldLvl="1" animBg="1" rev="0" advAuto="0" spid="202" grpId="1"/>
      <p:bldP build="whole" bldLvl="1" animBg="1" rev="0" advAuto="0" spid="206" grpId="5"/>
      <p:bldP build="whole" bldLvl="1" animBg="1" rev="0" advAuto="0" spid="205" grpId="4"/>
      <p:bldP build="whole" bldLvl="1" animBg="1" rev="0" advAuto="0" spid="206" grpId="7"/>
      <p:bldP build="whole" bldLvl="1" animBg="1" rev="0" advAuto="0" spid="207" grpId="6"/>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3" name="Exquisite corpse: “The exquisite corpse shall drink the new wine.&quot;"/>
          <p:cNvSpPr txBox="1"/>
          <p:nvPr/>
        </p:nvSpPr>
        <p:spPr>
          <a:xfrm>
            <a:off x="7663206" y="713629"/>
            <a:ext cx="47625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000">
                <a:solidFill>
                  <a:srgbClr val="FFFFFF"/>
                </a:solidFill>
                <a:latin typeface="Gill Sans"/>
                <a:ea typeface="Gill Sans"/>
                <a:cs typeface="Gill Sans"/>
                <a:sym typeface="Gill Sans"/>
              </a:defRPr>
            </a:lvl1pPr>
          </a:lstStyle>
          <a:p>
            <a:pPr/>
            <a:r>
              <a:t>Exquisite corpse: “The exquisite corpse shall drink the new wine."</a:t>
            </a:r>
          </a:p>
        </p:txBody>
      </p:sp>
      <p:pic>
        <p:nvPicPr>
          <p:cNvPr id="214" name="image.png" descr="image.png"/>
          <p:cNvPicPr>
            <a:picLocks noChangeAspect="1"/>
          </p:cNvPicPr>
          <p:nvPr/>
        </p:nvPicPr>
        <p:blipFill>
          <a:blip r:embed="rId2">
            <a:extLst/>
          </a:blip>
          <a:stretch>
            <a:fillRect/>
          </a:stretch>
        </p:blipFill>
        <p:spPr>
          <a:xfrm>
            <a:off x="7721059" y="1704490"/>
            <a:ext cx="4646796" cy="7164449"/>
          </a:xfrm>
          <a:prstGeom prst="rect">
            <a:avLst/>
          </a:prstGeom>
          <a:ln w="12700">
            <a:miter lim="400000"/>
          </a:ln>
        </p:spPr>
      </p:pic>
      <p:sp>
        <p:nvSpPr>
          <p:cNvPr id="215" name="Exquisite Corpse by Yves Tanguy, Joan Miro, Max Morise, and Man Ray, 1927"/>
          <p:cNvSpPr txBox="1"/>
          <p:nvPr/>
        </p:nvSpPr>
        <p:spPr>
          <a:xfrm>
            <a:off x="7589903" y="9006495"/>
            <a:ext cx="490910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000">
                <a:solidFill>
                  <a:srgbClr val="FFFFFF"/>
                </a:solidFill>
                <a:latin typeface="Gill Sans"/>
                <a:ea typeface="Gill Sans"/>
                <a:cs typeface="Gill Sans"/>
                <a:sym typeface="Gill Sans"/>
              </a:defRPr>
            </a:lvl1pPr>
          </a:lstStyle>
          <a:p>
            <a:pPr/>
            <a:r>
              <a:t>Exquisite Corpse by Yves Tanguy, Joan Miro, Max Morise, and Man Ray, 1927</a:t>
            </a:r>
          </a:p>
        </p:txBody>
      </p:sp>
      <p:sp>
        <p:nvSpPr>
          <p:cNvPr id="216" name="Raoul Hausmann, The Spirit of Our Time (Mechanical Head),  1919"/>
          <p:cNvSpPr txBox="1"/>
          <p:nvPr/>
        </p:nvSpPr>
        <p:spPr>
          <a:xfrm>
            <a:off x="604286" y="9052090"/>
            <a:ext cx="4762502" cy="58444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2000">
                <a:solidFill>
                  <a:srgbClr val="FFFFFF"/>
                </a:solidFill>
                <a:latin typeface="Gill Sans"/>
                <a:ea typeface="Gill Sans"/>
                <a:cs typeface="Gill Sans"/>
                <a:sym typeface="Gill Sans"/>
              </a:defRPr>
            </a:pPr>
            <a:r>
              <a:t>Raoul Hausmann, </a:t>
            </a:r>
            <a:r>
              <a:rPr i="1"/>
              <a:t>The Spirit of Our Time (Mechanical Head), </a:t>
            </a:r>
            <a:r>
              <a:t> 1919</a:t>
            </a:r>
          </a:p>
        </p:txBody>
      </p:sp>
      <p:pic>
        <p:nvPicPr>
          <p:cNvPr id="217" name="image.png" descr="image.png"/>
          <p:cNvPicPr>
            <a:picLocks noChangeAspect="1"/>
          </p:cNvPicPr>
          <p:nvPr/>
        </p:nvPicPr>
        <p:blipFill>
          <a:blip r:embed="rId3">
            <a:extLst/>
          </a:blip>
          <a:stretch>
            <a:fillRect/>
          </a:stretch>
        </p:blipFill>
        <p:spPr>
          <a:xfrm>
            <a:off x="411755" y="1761032"/>
            <a:ext cx="5147564" cy="7051365"/>
          </a:xfrm>
          <a:prstGeom prst="rect">
            <a:avLst/>
          </a:prstGeom>
          <a:ln w="12700">
            <a:miter lim="400000"/>
          </a:ln>
        </p:spPr>
      </p:pic>
      <p:sp>
        <p:nvSpPr>
          <p:cNvPr id="218" name="The Surrealist Object and collaboration"/>
          <p:cNvSpPr txBox="1"/>
          <p:nvPr/>
        </p:nvSpPr>
        <p:spPr>
          <a:xfrm>
            <a:off x="306967" y="63295"/>
            <a:ext cx="6215022"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000">
                <a:solidFill>
                  <a:srgbClr val="FFFFFF"/>
                </a:solidFill>
                <a:latin typeface="Gill Sans"/>
                <a:ea typeface="Gill Sans"/>
                <a:cs typeface="Gill Sans"/>
                <a:sym typeface="Gill Sans"/>
              </a:defRPr>
            </a:lvl1pPr>
          </a:lstStyle>
          <a:p>
            <a:pPr/>
            <a:r>
              <a:t>The Surrealist Object and collaboration</a:t>
            </a:r>
          </a:p>
        </p:txBody>
      </p:sp>
      <p:sp>
        <p:nvSpPr>
          <p:cNvPr id="219" name="Remember: Dada collage"/>
          <p:cNvSpPr txBox="1"/>
          <p:nvPr/>
        </p:nvSpPr>
        <p:spPr>
          <a:xfrm>
            <a:off x="395705" y="1137800"/>
            <a:ext cx="5147563"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000">
                <a:solidFill>
                  <a:srgbClr val="FFFFFF"/>
                </a:solidFill>
                <a:latin typeface="Gill Sans"/>
                <a:ea typeface="Gill Sans"/>
                <a:cs typeface="Gill Sans"/>
                <a:sym typeface="Gill Sans"/>
              </a:defRPr>
            </a:lvl1pPr>
          </a:lstStyle>
          <a:p>
            <a:pPr/>
            <a:r>
              <a:t>Remember: Dada collage</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21" name="Image" descr="Image"/>
          <p:cNvPicPr>
            <a:picLocks noChangeAspect="1"/>
          </p:cNvPicPr>
          <p:nvPr/>
        </p:nvPicPr>
        <p:blipFill>
          <a:blip r:embed="rId2">
            <a:extLst/>
          </a:blip>
          <a:stretch>
            <a:fillRect/>
          </a:stretch>
        </p:blipFill>
        <p:spPr>
          <a:xfrm>
            <a:off x="334422" y="689257"/>
            <a:ext cx="6391366" cy="7245211"/>
          </a:xfrm>
          <a:prstGeom prst="rect">
            <a:avLst/>
          </a:prstGeom>
          <a:ln w="12700">
            <a:miter lim="400000"/>
          </a:ln>
        </p:spPr>
      </p:pic>
      <p:sp>
        <p:nvSpPr>
          <p:cNvPr id="222" name="André Masson, Automatic Drawing, 1924"/>
          <p:cNvSpPr txBox="1"/>
          <p:nvPr/>
        </p:nvSpPr>
        <p:spPr>
          <a:xfrm>
            <a:off x="444594" y="8449641"/>
            <a:ext cx="6171019" cy="523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900">
                <a:solidFill>
                  <a:srgbClr val="FFFFFF"/>
                </a:solidFill>
                <a:latin typeface="Gill Sans"/>
                <a:ea typeface="Gill Sans"/>
                <a:cs typeface="Gill Sans"/>
                <a:sym typeface="Gill Sans"/>
              </a:defRPr>
            </a:lvl1pPr>
          </a:lstStyle>
          <a:p>
            <a:pPr/>
            <a:r>
              <a:t>André Masson, Automatic Drawing, 1924</a:t>
            </a:r>
          </a:p>
        </p:txBody>
      </p:sp>
      <p:sp>
        <p:nvSpPr>
          <p:cNvPr id="223" name="“Psychic automatism in its pure state, by which one proposes to express—verbally, by means of the written word, or in any other manner—the actual functioning of thought. Dictated by thought, in the absence of any control exercised by reason, exempt from "/>
          <p:cNvSpPr txBox="1"/>
          <p:nvPr/>
        </p:nvSpPr>
        <p:spPr>
          <a:xfrm>
            <a:off x="7187327" y="1370544"/>
            <a:ext cx="5573385" cy="5882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3300">
                <a:solidFill>
                  <a:srgbClr val="FFFFFF"/>
                </a:solidFill>
                <a:latin typeface="Gill Sans"/>
                <a:ea typeface="Gill Sans"/>
                <a:cs typeface="Gill Sans"/>
                <a:sym typeface="Gill Sans"/>
              </a:defRPr>
            </a:pPr>
            <a:r>
              <a:t>“</a:t>
            </a:r>
            <a:r>
              <a:rPr>
                <a:solidFill>
                  <a:srgbClr val="FF1106"/>
                </a:solidFill>
              </a:rPr>
              <a:t>Psychic automatism</a:t>
            </a:r>
            <a:r>
              <a:t> in its pure state, by which one proposes to express—verbally, by means of the written word, or in any other manner—the actual functioning of thought. Dictated by thought, in the absence of any control exercised by reason, exempt from any aesthetic or moral concern.”</a:t>
            </a:r>
          </a:p>
          <a:p>
            <a:pPr>
              <a:defRPr sz="3300">
                <a:solidFill>
                  <a:srgbClr val="FFFFFF"/>
                </a:solidFill>
                <a:latin typeface="Gill Sans"/>
                <a:ea typeface="Gill Sans"/>
                <a:cs typeface="Gill Sans"/>
                <a:sym typeface="Gill Sans"/>
              </a:defRPr>
            </a:pPr>
            <a:r>
              <a:t>—Andre Breton, Manifesto of Surrealism, 1924</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25" name="image.png" descr="image.png"/>
          <p:cNvPicPr>
            <a:picLocks noChangeAspect="1"/>
          </p:cNvPicPr>
          <p:nvPr/>
        </p:nvPicPr>
        <p:blipFill>
          <a:blip r:embed="rId2">
            <a:extLst/>
          </a:blip>
          <a:stretch>
            <a:fillRect/>
          </a:stretch>
        </p:blipFill>
        <p:spPr>
          <a:xfrm>
            <a:off x="3679345" y="2632523"/>
            <a:ext cx="9190178" cy="4544892"/>
          </a:xfrm>
          <a:prstGeom prst="rect">
            <a:avLst/>
          </a:prstGeom>
          <a:ln w="12700">
            <a:miter lim="400000"/>
          </a:ln>
        </p:spPr>
      </p:pic>
      <p:sp>
        <p:nvSpPr>
          <p:cNvPr id="226" name="Andre Masson, The Battle of the Fishes, 1926"/>
          <p:cNvSpPr txBox="1"/>
          <p:nvPr/>
        </p:nvSpPr>
        <p:spPr>
          <a:xfrm>
            <a:off x="5462940" y="7479086"/>
            <a:ext cx="5622983"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FFFFFF"/>
                </a:solidFill>
                <a:latin typeface="Gill Sans"/>
                <a:ea typeface="Gill Sans"/>
                <a:cs typeface="Gill Sans"/>
                <a:sym typeface="Gill Sans"/>
              </a:defRPr>
            </a:lvl1pPr>
          </a:lstStyle>
          <a:p>
            <a:pPr/>
            <a:r>
              <a:t>Andre Masson, The Battle of the Fishes, 1926</a:t>
            </a:r>
          </a:p>
        </p:txBody>
      </p:sp>
      <p:pic>
        <p:nvPicPr>
          <p:cNvPr id="227" name="image.png" descr="image.png"/>
          <p:cNvPicPr>
            <a:picLocks noChangeAspect="1"/>
          </p:cNvPicPr>
          <p:nvPr/>
        </p:nvPicPr>
        <p:blipFill>
          <a:blip r:embed="rId3">
            <a:extLst/>
          </a:blip>
          <a:stretch>
            <a:fillRect/>
          </a:stretch>
        </p:blipFill>
        <p:spPr>
          <a:xfrm>
            <a:off x="135277" y="3607718"/>
            <a:ext cx="3393513" cy="2594504"/>
          </a:xfrm>
          <a:prstGeom prst="rect">
            <a:avLst/>
          </a:prstGeom>
          <a:ln w="12700">
            <a:miter lim="400000"/>
          </a:ln>
        </p:spPr>
      </p:pic>
      <p:sp>
        <p:nvSpPr>
          <p:cNvPr id="228" name="Marcel Duchamp…"/>
          <p:cNvSpPr txBox="1"/>
          <p:nvPr/>
        </p:nvSpPr>
        <p:spPr>
          <a:xfrm>
            <a:off x="135277" y="6368017"/>
            <a:ext cx="3393513" cy="1456011"/>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lgn="ctr" defTabSz="896111">
              <a:defRPr sz="1500">
                <a:solidFill>
                  <a:srgbClr val="FFFFFF"/>
                </a:solidFill>
                <a:latin typeface="Gill Sans"/>
                <a:ea typeface="Gill Sans"/>
                <a:cs typeface="Gill Sans"/>
                <a:sym typeface="Gill Sans"/>
              </a:defRPr>
            </a:pPr>
            <a:r>
              <a:t>Marcel Duchamp</a:t>
            </a:r>
          </a:p>
          <a:p>
            <a:pPr algn="ctr" defTabSz="896111">
              <a:spcBef>
                <a:spcPts val="300"/>
              </a:spcBef>
              <a:defRPr b="1" i="1" sz="1500">
                <a:solidFill>
                  <a:srgbClr val="FFFFFF"/>
                </a:solidFill>
                <a:latin typeface="Gill Sans"/>
                <a:ea typeface="Gill Sans"/>
                <a:cs typeface="Gill Sans"/>
                <a:sym typeface="Gill Sans"/>
              </a:defRPr>
            </a:pPr>
            <a:r>
              <a:t>3 Standard Stoppages</a:t>
            </a:r>
          </a:p>
          <a:p>
            <a:pPr algn="ctr" defTabSz="896111">
              <a:spcBef>
                <a:spcPts val="300"/>
              </a:spcBef>
              <a:defRPr sz="1500">
                <a:solidFill>
                  <a:srgbClr val="FFFFFF"/>
                </a:solidFill>
                <a:latin typeface="Gill Sans"/>
                <a:ea typeface="Gill Sans"/>
                <a:cs typeface="Gill Sans"/>
                <a:sym typeface="Gill Sans"/>
              </a:defRPr>
            </a:pPr>
            <a:r>
              <a:t>1913-14, replica 1964</a:t>
            </a:r>
          </a:p>
          <a:p>
            <a:pPr algn="ctr" defTabSz="896111">
              <a:spcBef>
                <a:spcPts val="300"/>
              </a:spcBef>
              <a:defRPr sz="1500">
                <a:solidFill>
                  <a:srgbClr val="FFFFFF"/>
                </a:solidFill>
                <a:latin typeface="Gill Sans"/>
                <a:ea typeface="Gill Sans"/>
                <a:cs typeface="Gill Sans"/>
                <a:sym typeface="Gill Sans"/>
              </a:defRPr>
            </a:pPr>
            <a:r>
              <a:t>Wood, glass and paint on canvas</a:t>
            </a:r>
          </a:p>
        </p:txBody>
      </p:sp>
      <p:sp>
        <p:nvSpPr>
          <p:cNvPr id="229" name="Psychic automatism, chance operations"/>
          <p:cNvSpPr txBox="1"/>
          <p:nvPr/>
        </p:nvSpPr>
        <p:spPr>
          <a:xfrm>
            <a:off x="522945" y="307505"/>
            <a:ext cx="8490083" cy="713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latin typeface="Gill Sans"/>
                <a:ea typeface="Gill Sans"/>
                <a:cs typeface="Gill Sans"/>
                <a:sym typeface="Gill Sans"/>
              </a:defRPr>
            </a:lvl1pPr>
          </a:lstStyle>
          <a:p>
            <a:pPr/>
            <a:r>
              <a:t>Psychic automatism, chance operations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1" name="Max Ernst, The Elephant Celebes, 1921"/>
          <p:cNvSpPr txBox="1"/>
          <p:nvPr/>
        </p:nvSpPr>
        <p:spPr>
          <a:xfrm>
            <a:off x="7451390" y="8158550"/>
            <a:ext cx="4947899"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FFFFFF"/>
                </a:solidFill>
                <a:latin typeface="Gill Sans"/>
                <a:ea typeface="Gill Sans"/>
                <a:cs typeface="Gill Sans"/>
                <a:sym typeface="Gill Sans"/>
              </a:defRPr>
            </a:lvl1pPr>
          </a:lstStyle>
          <a:p>
            <a:pPr/>
            <a:r>
              <a:t>Max Ernst, The Elephant Celebes, 1921 </a:t>
            </a:r>
          </a:p>
        </p:txBody>
      </p:sp>
      <p:pic>
        <p:nvPicPr>
          <p:cNvPr id="232" name="image.png" descr="image.png"/>
          <p:cNvPicPr>
            <a:picLocks noChangeAspect="1"/>
          </p:cNvPicPr>
          <p:nvPr/>
        </p:nvPicPr>
        <p:blipFill>
          <a:blip r:embed="rId2">
            <a:extLst/>
          </a:blip>
          <a:stretch>
            <a:fillRect/>
          </a:stretch>
        </p:blipFill>
        <p:spPr>
          <a:xfrm>
            <a:off x="7024976" y="1089886"/>
            <a:ext cx="5800727" cy="6657977"/>
          </a:xfrm>
          <a:prstGeom prst="rect">
            <a:avLst/>
          </a:prstGeom>
          <a:ln w="12700">
            <a:miter lim="400000"/>
          </a:ln>
        </p:spPr>
      </p:pic>
      <p:sp>
        <p:nvSpPr>
          <p:cNvPr id="233" name="Giorgio de Chirico, Piazza d’Italia, 1913"/>
          <p:cNvSpPr txBox="1"/>
          <p:nvPr/>
        </p:nvSpPr>
        <p:spPr>
          <a:xfrm>
            <a:off x="926726" y="7353011"/>
            <a:ext cx="4947903"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Giorgio de Chirico, Piazza d’Italia, 1913</a:t>
            </a:r>
          </a:p>
        </p:txBody>
      </p:sp>
      <p:sp>
        <p:nvSpPr>
          <p:cNvPr id="234" name="Scuola metafisica: concerning the “host of strange, unknown and solitary things that can be translated into painting…What is especially needed is great sensitivity: to look upon everything in the world as enigma….To live in the world as in an immense mus"/>
          <p:cNvSpPr txBox="1"/>
          <p:nvPr/>
        </p:nvSpPr>
        <p:spPr>
          <a:xfrm>
            <a:off x="195196" y="1113237"/>
            <a:ext cx="6410963" cy="1615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100">
                <a:solidFill>
                  <a:srgbClr val="FF2F0E"/>
                </a:solidFill>
                <a:latin typeface="Gill Sans"/>
                <a:ea typeface="Gill Sans"/>
                <a:cs typeface="Gill Sans"/>
                <a:sym typeface="Gill Sans"/>
              </a:defRPr>
            </a:pPr>
            <a:r>
              <a:t>Scuola metafisica</a:t>
            </a:r>
            <a:r>
              <a:rPr>
                <a:solidFill>
                  <a:srgbClr val="FFFFFF"/>
                </a:solidFill>
              </a:rPr>
              <a:t>: concerning the “host of strange, unknown and solitary things that can be translated into painting…What is especially needed is great sensitivity: to look upon everything in the world as enigma….To live in the world as in an immense museum of strange things.”</a:t>
            </a:r>
          </a:p>
        </p:txBody>
      </p:sp>
      <p:sp>
        <p:nvSpPr>
          <p:cNvPr id="235" name="'On the 1st of August 1914 Max Ernst died. He was resurrected on the 11 November 1918 as a young man who aspired to find the myths of his time.’ Max Ernst"/>
          <p:cNvSpPr txBox="1"/>
          <p:nvPr/>
        </p:nvSpPr>
        <p:spPr>
          <a:xfrm>
            <a:off x="194837" y="4069080"/>
            <a:ext cx="6411680" cy="1615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600">
                <a:solidFill>
                  <a:srgbClr val="FFFFFF"/>
                </a:solidFill>
                <a:latin typeface="Gill Sans"/>
                <a:ea typeface="Gill Sans"/>
                <a:cs typeface="Gill Sans"/>
                <a:sym typeface="Gill Sans"/>
              </a:defRPr>
            </a:lvl1pPr>
          </a:lstStyle>
          <a:p>
            <a:pPr/>
            <a:r>
              <a:t>'On the 1st of August 1914 Max Ernst died. He was resurrected on the 11 November 1918 as a young man who aspired to find the myths of his time.’ Max Ernst</a:t>
            </a:r>
          </a:p>
        </p:txBody>
      </p:sp>
      <p:pic>
        <p:nvPicPr>
          <p:cNvPr id="236" name="Image result for Piazza d'Italia" descr="Image result for Piazza d'Italia"/>
          <p:cNvPicPr>
            <a:picLocks noChangeAspect="1"/>
          </p:cNvPicPr>
          <p:nvPr/>
        </p:nvPicPr>
        <p:blipFill>
          <a:blip r:embed="rId3">
            <a:extLst/>
          </a:blip>
          <a:stretch>
            <a:fillRect/>
          </a:stretch>
        </p:blipFill>
        <p:spPr>
          <a:xfrm>
            <a:off x="176463" y="2820724"/>
            <a:ext cx="6448428" cy="4440239"/>
          </a:xfrm>
          <a:prstGeom prst="rect">
            <a:avLst/>
          </a:prstGeom>
          <a:ln w="12700">
            <a:miter lim="400000"/>
          </a:ln>
        </p:spPr>
      </p:pic>
      <p:sp>
        <p:nvSpPr>
          <p:cNvPr id="237" name="Dreamscapes: Surrealism and Painting"/>
          <p:cNvSpPr txBox="1"/>
          <p:nvPr/>
        </p:nvSpPr>
        <p:spPr>
          <a:xfrm>
            <a:off x="101078" y="177690"/>
            <a:ext cx="8358556" cy="63411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defRPr>
            </a:lvl1pPr>
          </a:lstStyle>
          <a:p>
            <a:pPr/>
            <a:r>
              <a:t>Dreamscapes: Surrealism and Painting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236"/>
                                        </p:tgtEl>
                                        <p:attrNameLst>
                                          <p:attrName>style.visibility</p:attrName>
                                        </p:attrNameLst>
                                      </p:cBhvr>
                                      <p:to>
                                        <p:strVal val="hidden"/>
                                      </p:to>
                                    </p:set>
                                  </p:childTnLst>
                                </p:cTn>
                              </p:par>
                            </p:childTnLst>
                          </p:cTn>
                        </p:par>
                        <p:par>
                          <p:cTn id="7" fill="hold">
                            <p:stCondLst>
                              <p:cond delay="0"/>
                            </p:stCondLst>
                            <p:childTnLst>
                              <p:par>
                                <p:cTn id="8" presetClass="exit" nodeType="afterEffect" presetSubtype="0" presetID="1" grpId="2" fill="hold">
                                  <p:stCondLst>
                                    <p:cond delay="0"/>
                                  </p:stCondLst>
                                  <p:iterate type="el" backwards="0">
                                    <p:tmAbs val="0"/>
                                  </p:iterate>
                                  <p:childTnLst>
                                    <p:set>
                                      <p:cBhvr>
                                        <p:cTn id="9" fill="hold">
                                          <p:stCondLst>
                                            <p:cond delay="0"/>
                                          </p:stCondLst>
                                        </p:cTn>
                                        <p:tgtEl>
                                          <p:spTgt spid="234"/>
                                        </p:tgtEl>
                                        <p:attrNameLst>
                                          <p:attrName>style.visibility</p:attrName>
                                        </p:attrNameLst>
                                      </p:cBhvr>
                                      <p:to>
                                        <p:strVal val="hidden"/>
                                      </p:to>
                                    </p:set>
                                  </p:childTnLst>
                                </p:cTn>
                              </p:par>
                            </p:childTnLst>
                          </p:cTn>
                        </p:par>
                        <p:par>
                          <p:cTn id="10" fill="hold">
                            <p:stCondLst>
                              <p:cond delay="0"/>
                            </p:stCondLst>
                            <p:childTnLst>
                              <p:par>
                                <p:cTn id="11" presetClass="exit" nodeType="afterEffect" presetSubtype="0" presetID="1" grpId="3" fill="hold">
                                  <p:stCondLst>
                                    <p:cond delay="0"/>
                                  </p:stCondLst>
                                  <p:iterate type="el" backwards="0">
                                    <p:tmAbs val="0"/>
                                  </p:iterate>
                                  <p:childTnLst>
                                    <p:set>
                                      <p:cBhvr>
                                        <p:cTn id="12" fill="hold">
                                          <p:stCondLst>
                                            <p:cond delay="0"/>
                                          </p:stCondLst>
                                        </p:cTn>
                                        <p:tgtEl>
                                          <p:spTgt spid="23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4" fill="hold">
                                  <p:stCondLst>
                                    <p:cond delay="0"/>
                                  </p:stCondLst>
                                  <p:iterate type="el" backwards="0">
                                    <p:tmAbs val="0"/>
                                  </p:iterate>
                                  <p:childTnLst>
                                    <p:set>
                                      <p:cBhvr>
                                        <p:cTn id="16" fill="hold"/>
                                        <p:tgtEl>
                                          <p:spTgt spid="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5" grpId="4"/>
      <p:bldP build="whole" bldLvl="1" animBg="1" rev="0" advAuto="0" spid="236" grpId="1"/>
      <p:bldP build="whole" bldLvl="1" animBg="1" rev="0" advAuto="0" spid="234" grpId="2"/>
      <p:bldP build="whole" bldLvl="1" animBg="1" rev="0" advAuto="0" spid="233" grpId="3"/>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39" name="Image" descr="Image"/>
          <p:cNvPicPr>
            <a:picLocks noChangeAspect="1"/>
          </p:cNvPicPr>
          <p:nvPr/>
        </p:nvPicPr>
        <p:blipFill>
          <a:blip r:embed="rId2">
            <a:extLst/>
          </a:blip>
          <a:stretch>
            <a:fillRect/>
          </a:stretch>
        </p:blipFill>
        <p:spPr>
          <a:xfrm>
            <a:off x="5809919" y="580517"/>
            <a:ext cx="6902659" cy="5568145"/>
          </a:xfrm>
          <a:prstGeom prst="rect">
            <a:avLst/>
          </a:prstGeom>
          <a:ln w="12700">
            <a:miter lim="400000"/>
          </a:ln>
        </p:spPr>
      </p:pic>
      <p:sp>
        <p:nvSpPr>
          <p:cNvPr id="240" name="Leonora Carrington, Self-Portrait, 1937-38"/>
          <p:cNvSpPr txBox="1"/>
          <p:nvPr/>
        </p:nvSpPr>
        <p:spPr>
          <a:xfrm>
            <a:off x="5809919" y="7304820"/>
            <a:ext cx="6902659" cy="535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3000">
                <a:solidFill>
                  <a:srgbClr val="FFFFFF"/>
                </a:solidFill>
                <a:latin typeface="Gill Sans"/>
                <a:ea typeface="Gill Sans"/>
                <a:cs typeface="Gill Sans"/>
                <a:sym typeface="Gill Sans"/>
              </a:defRPr>
            </a:lvl1pPr>
          </a:lstStyle>
          <a:p>
            <a:pPr/>
            <a:r>
              <a:t>Leonora Carrington, Self-Portrait, 1937-38</a:t>
            </a:r>
          </a:p>
        </p:txBody>
      </p:sp>
      <p:pic>
        <p:nvPicPr>
          <p:cNvPr id="241" name="Image" descr="Image"/>
          <p:cNvPicPr>
            <a:picLocks noChangeAspect="1"/>
          </p:cNvPicPr>
          <p:nvPr/>
        </p:nvPicPr>
        <p:blipFill>
          <a:blip r:embed="rId3">
            <a:extLst/>
          </a:blip>
          <a:stretch>
            <a:fillRect/>
          </a:stretch>
        </p:blipFill>
        <p:spPr>
          <a:xfrm>
            <a:off x="311702" y="598998"/>
            <a:ext cx="4889501" cy="6096001"/>
          </a:xfrm>
          <a:prstGeom prst="rect">
            <a:avLst/>
          </a:prstGeom>
          <a:ln w="12700">
            <a:miter lim="400000"/>
          </a:ln>
        </p:spPr>
      </p:pic>
      <p:sp>
        <p:nvSpPr>
          <p:cNvPr id="242" name="Leonora Fini, The Ends of the World, 1949"/>
          <p:cNvSpPr txBox="1"/>
          <p:nvPr/>
        </p:nvSpPr>
        <p:spPr>
          <a:xfrm>
            <a:off x="134066" y="7082570"/>
            <a:ext cx="4988569" cy="980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3000">
                <a:solidFill>
                  <a:srgbClr val="FFFFFF"/>
                </a:solidFill>
                <a:latin typeface="Gill Sans"/>
                <a:ea typeface="Gill Sans"/>
                <a:cs typeface="Gill Sans"/>
                <a:sym typeface="Gill Sans"/>
              </a:defRPr>
            </a:lvl1pPr>
          </a:lstStyle>
          <a:p>
            <a:pPr/>
            <a:r>
              <a:t>Leonora Fini, The Ends of the World, 1949</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44" name="Image" descr="Image"/>
          <p:cNvPicPr>
            <a:picLocks noChangeAspect="1"/>
          </p:cNvPicPr>
          <p:nvPr/>
        </p:nvPicPr>
        <p:blipFill>
          <a:blip r:embed="rId2">
            <a:extLst/>
          </a:blip>
          <a:stretch>
            <a:fillRect/>
          </a:stretch>
        </p:blipFill>
        <p:spPr>
          <a:xfrm>
            <a:off x="6736916" y="973932"/>
            <a:ext cx="6239169" cy="7805736"/>
          </a:xfrm>
          <a:prstGeom prst="rect">
            <a:avLst/>
          </a:prstGeom>
          <a:ln w="12700">
            <a:miter lim="400000"/>
          </a:ln>
        </p:spPr>
      </p:pic>
      <p:sp>
        <p:nvSpPr>
          <p:cNvPr id="245" name="Yves Tanguy, Mama, Papa is Wounded, 1927"/>
          <p:cNvSpPr txBox="1"/>
          <p:nvPr/>
        </p:nvSpPr>
        <p:spPr>
          <a:xfrm>
            <a:off x="7642127" y="9037154"/>
            <a:ext cx="4258316"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900">
                <a:solidFill>
                  <a:srgbClr val="FFFFFF"/>
                </a:solidFill>
                <a:latin typeface="Gill Sans"/>
                <a:ea typeface="Gill Sans"/>
                <a:cs typeface="Gill Sans"/>
                <a:sym typeface="Gill Sans"/>
              </a:defRPr>
            </a:lvl1pPr>
          </a:lstStyle>
          <a:p>
            <a:pPr/>
            <a:r>
              <a:t>Yves Tanguy, Mama, Papa is Wounded, 1927</a:t>
            </a:r>
          </a:p>
        </p:txBody>
      </p:sp>
      <p:sp>
        <p:nvSpPr>
          <p:cNvPr id="246" name="Biomorphism and the Unconscious"/>
          <p:cNvSpPr txBox="1"/>
          <p:nvPr/>
        </p:nvSpPr>
        <p:spPr>
          <a:xfrm>
            <a:off x="240232" y="462997"/>
            <a:ext cx="4428042"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FFFFFF"/>
                </a:solidFill>
                <a:latin typeface="Gill Sans"/>
                <a:ea typeface="Gill Sans"/>
                <a:cs typeface="Gill Sans"/>
                <a:sym typeface="Gill Sans"/>
              </a:defRPr>
            </a:lvl1pPr>
          </a:lstStyle>
          <a:p>
            <a:pPr/>
            <a:r>
              <a:t>Biomorphism and the Unconscious</a:t>
            </a:r>
          </a:p>
        </p:txBody>
      </p:sp>
      <p:sp>
        <p:nvSpPr>
          <p:cNvPr id="247" name="“I’m only interested in anonymous art, the kind that springs from the collective unconscious” —Miro"/>
          <p:cNvSpPr txBox="1"/>
          <p:nvPr/>
        </p:nvSpPr>
        <p:spPr>
          <a:xfrm>
            <a:off x="1088674" y="1627228"/>
            <a:ext cx="4984064" cy="967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solidFill>
                  <a:srgbClr val="FFFFFF"/>
                </a:solidFill>
                <a:latin typeface="Gill Sans"/>
                <a:ea typeface="Gill Sans"/>
                <a:cs typeface="Gill Sans"/>
                <a:sym typeface="Gill Sans"/>
              </a:defRPr>
            </a:lvl1pPr>
          </a:lstStyle>
          <a:p>
            <a:pPr/>
            <a:r>
              <a:t>“I’m only interested in anonymous art, the kind that springs from the collective unconscious” —Miro</a:t>
            </a:r>
          </a:p>
        </p:txBody>
      </p:sp>
      <p:pic>
        <p:nvPicPr>
          <p:cNvPr id="248" name="Image" descr="Image"/>
          <p:cNvPicPr>
            <a:picLocks noChangeAspect="1"/>
          </p:cNvPicPr>
          <p:nvPr/>
        </p:nvPicPr>
        <p:blipFill>
          <a:blip r:embed="rId3">
            <a:extLst/>
          </a:blip>
          <a:stretch>
            <a:fillRect/>
          </a:stretch>
        </p:blipFill>
        <p:spPr>
          <a:xfrm>
            <a:off x="267804" y="2827308"/>
            <a:ext cx="6116921" cy="4292577"/>
          </a:xfrm>
          <a:prstGeom prst="rect">
            <a:avLst/>
          </a:prstGeom>
          <a:ln w="12700">
            <a:miter lim="400000"/>
          </a:ln>
        </p:spPr>
      </p:pic>
      <p:sp>
        <p:nvSpPr>
          <p:cNvPr id="249" name="Joan Miró, Harlequin’s Carnival, 1924"/>
          <p:cNvSpPr txBox="1"/>
          <p:nvPr/>
        </p:nvSpPr>
        <p:spPr>
          <a:xfrm>
            <a:off x="1268084" y="7371854"/>
            <a:ext cx="4625240"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FFFFFF"/>
                </a:solidFill>
                <a:latin typeface="Gill Sans"/>
                <a:ea typeface="Gill Sans"/>
                <a:cs typeface="Gill Sans"/>
                <a:sym typeface="Gill Sans"/>
              </a:defRPr>
            </a:lvl1pPr>
          </a:lstStyle>
          <a:p>
            <a:pPr/>
            <a:r>
              <a:t>Joan Miró, Harlequin’s Carnival, 1924</a:t>
            </a:r>
          </a:p>
        </p:txBody>
      </p:sp>
      <p:pic>
        <p:nvPicPr>
          <p:cNvPr id="250" name="Image" descr="Image"/>
          <p:cNvPicPr>
            <a:picLocks noChangeAspect="1"/>
          </p:cNvPicPr>
          <p:nvPr/>
        </p:nvPicPr>
        <p:blipFill>
          <a:blip r:embed="rId4">
            <a:extLst/>
          </a:blip>
          <a:stretch>
            <a:fillRect/>
          </a:stretch>
        </p:blipFill>
        <p:spPr>
          <a:xfrm>
            <a:off x="267804" y="1042413"/>
            <a:ext cx="6116921" cy="7862366"/>
          </a:xfrm>
          <a:prstGeom prst="rect">
            <a:avLst/>
          </a:prstGeom>
          <a:ln w="12700">
            <a:miter lim="400000"/>
          </a:ln>
        </p:spPr>
      </p:pic>
      <p:sp>
        <p:nvSpPr>
          <p:cNvPr id="251" name="Kay Sage, I Saw Three Cities, 1944"/>
          <p:cNvSpPr txBox="1"/>
          <p:nvPr/>
        </p:nvSpPr>
        <p:spPr>
          <a:xfrm>
            <a:off x="1451546" y="9037154"/>
            <a:ext cx="3403045"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900">
                <a:solidFill>
                  <a:srgbClr val="FFFFFF"/>
                </a:solidFill>
                <a:latin typeface="Gill Sans"/>
                <a:ea typeface="Gill Sans"/>
                <a:cs typeface="Gill Sans"/>
                <a:sym typeface="Gill Sans"/>
              </a:defRPr>
            </a:lvl1pPr>
          </a:lstStyle>
          <a:p>
            <a:pPr/>
            <a:r>
              <a:t>Kay Sage, I Saw Three Cities, 1944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1" grpId="2"/>
      <p:bldP build="whole" bldLvl="1" animBg="1" rev="0" advAuto="0" spid="250"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53" name="image.png" descr="image.png"/>
          <p:cNvPicPr>
            <a:picLocks noChangeAspect="1"/>
          </p:cNvPicPr>
          <p:nvPr/>
        </p:nvPicPr>
        <p:blipFill>
          <a:blip r:embed="rId2">
            <a:extLst/>
          </a:blip>
          <a:stretch>
            <a:fillRect/>
          </a:stretch>
        </p:blipFill>
        <p:spPr>
          <a:xfrm>
            <a:off x="216433" y="883791"/>
            <a:ext cx="5589047" cy="5583379"/>
          </a:xfrm>
          <a:prstGeom prst="rect">
            <a:avLst/>
          </a:prstGeom>
          <a:ln w="12700">
            <a:miter lim="400000"/>
          </a:ln>
        </p:spPr>
      </p:pic>
      <p:sp>
        <p:nvSpPr>
          <p:cNvPr id="254" name="Salvador Dali, Soft Construction with Boiled Beans: Premonitions of Civil war, 1936"/>
          <p:cNvSpPr txBox="1"/>
          <p:nvPr/>
        </p:nvSpPr>
        <p:spPr>
          <a:xfrm>
            <a:off x="625881" y="8116077"/>
            <a:ext cx="4770151" cy="624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1900">
                <a:solidFill>
                  <a:srgbClr val="FFFFFF"/>
                </a:solidFill>
                <a:latin typeface="Gill Sans"/>
                <a:ea typeface="Gill Sans"/>
                <a:cs typeface="Gill Sans"/>
                <a:sym typeface="Gill Sans"/>
              </a:defRPr>
            </a:lvl1pPr>
          </a:lstStyle>
          <a:p>
            <a:pPr/>
            <a:r>
              <a:t>Salvador Dali, Soft Construction with Boiled Beans: Premonitions of Civil war, 1936</a:t>
            </a:r>
          </a:p>
        </p:txBody>
      </p:sp>
      <p:sp>
        <p:nvSpPr>
          <p:cNvPr id="255" name="Max Ernst, The Barbarians, 1937"/>
          <p:cNvSpPr txBox="1"/>
          <p:nvPr/>
        </p:nvSpPr>
        <p:spPr>
          <a:xfrm>
            <a:off x="7754218" y="8249427"/>
            <a:ext cx="3209227"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900">
                <a:solidFill>
                  <a:srgbClr val="FFFFFF"/>
                </a:solidFill>
                <a:latin typeface="Gill Sans"/>
                <a:ea typeface="Gill Sans"/>
                <a:cs typeface="Gill Sans"/>
                <a:sym typeface="Gill Sans"/>
              </a:defRPr>
            </a:lvl1pPr>
          </a:lstStyle>
          <a:p>
            <a:pPr/>
            <a:r>
              <a:t>Max Ernst, The Barbarians, 1937</a:t>
            </a:r>
          </a:p>
        </p:txBody>
      </p:sp>
      <p:pic>
        <p:nvPicPr>
          <p:cNvPr id="256" name="The Barbarians, Max Ernst (French (born Germany), BrÃ¼hl 1891â1976 Paris), Oil on cardboard" descr="The Barbarians, Max Ernst (French (born Germany), BrÃ¼hl 1891â1976 Paris), Oil on cardboard"/>
          <p:cNvPicPr>
            <a:picLocks noChangeAspect="1"/>
          </p:cNvPicPr>
          <p:nvPr/>
        </p:nvPicPr>
        <p:blipFill>
          <a:blip r:embed="rId3">
            <a:extLst/>
          </a:blip>
          <a:stretch>
            <a:fillRect/>
          </a:stretch>
        </p:blipFill>
        <p:spPr>
          <a:xfrm>
            <a:off x="6077887" y="1210476"/>
            <a:ext cx="6561889" cy="4801117"/>
          </a:xfrm>
          <a:prstGeom prst="rect">
            <a:avLst/>
          </a:prstGeom>
          <a:ln w="12700">
            <a:miter lim="400000"/>
          </a:ln>
        </p:spPr>
      </p:pic>
      <p:sp>
        <p:nvSpPr>
          <p:cNvPr id="257" name="Grattage"/>
          <p:cNvSpPr txBox="1"/>
          <p:nvPr/>
        </p:nvSpPr>
        <p:spPr>
          <a:xfrm>
            <a:off x="10155621" y="6290253"/>
            <a:ext cx="1189691"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2930FF"/>
                </a:solidFill>
                <a:latin typeface="Gill Sans"/>
                <a:ea typeface="Gill Sans"/>
                <a:cs typeface="Gill Sans"/>
                <a:sym typeface="Gill Sans"/>
              </a:defRPr>
            </a:lvl1pPr>
          </a:lstStyle>
          <a:p>
            <a:pPr/>
            <a:r>
              <a:t>Grattage</a:t>
            </a:r>
          </a:p>
        </p:txBody>
      </p:sp>
      <p:sp>
        <p:nvSpPr>
          <p:cNvPr id="258" name="Line"/>
          <p:cNvSpPr/>
          <p:nvPr/>
        </p:nvSpPr>
        <p:spPr>
          <a:xfrm flipV="1">
            <a:off x="10775185" y="3999737"/>
            <a:ext cx="359759" cy="2409609"/>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8" tIns="45718" rIns="45718" bIns="45718"/>
          <a:lstStyle/>
          <a:p>
            <a:pPr/>
          </a:p>
        </p:txBody>
      </p:sp>
      <p:sp>
        <p:nvSpPr>
          <p:cNvPr id="259" name="Line"/>
          <p:cNvSpPr/>
          <p:nvPr/>
        </p:nvSpPr>
        <p:spPr>
          <a:xfrm flipH="1" flipV="1">
            <a:off x="7266083" y="4453237"/>
            <a:ext cx="3508320" cy="1946941"/>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8" tIns="45718" rIns="45718" bIns="45718"/>
          <a:lstStyle/>
          <a:p>
            <a:pPr/>
          </a:p>
        </p:txBody>
      </p:sp>
      <p:sp>
        <p:nvSpPr>
          <p:cNvPr id="260" name="Surrealism and Politics"/>
          <p:cNvSpPr txBox="1"/>
          <p:nvPr/>
        </p:nvSpPr>
        <p:spPr>
          <a:xfrm>
            <a:off x="298977" y="149419"/>
            <a:ext cx="4978186" cy="63411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defRPr>
            </a:lvl1pPr>
          </a:lstStyle>
          <a:p>
            <a:pPr/>
            <a:r>
              <a:t>Surrealism and Politics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58"/>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59"/>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6" grpId="1"/>
      <p:bldP build="whole" bldLvl="1" animBg="1" rev="0" advAuto="0" spid="259" grpId="4"/>
      <p:bldP build="whole" bldLvl="1" animBg="1" rev="0" advAuto="0" spid="257" grpId="5"/>
      <p:bldP build="whole" bldLvl="1" animBg="1" rev="0" advAuto="0" spid="258" grpId="3"/>
      <p:bldP build="whole" bldLvl="1" animBg="1" rev="0" advAuto="0" spid="255" grpId="2"/>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62" name="Pablo Picasso, Guernica, 1937"/>
          <p:cNvSpPr txBox="1"/>
          <p:nvPr/>
        </p:nvSpPr>
        <p:spPr>
          <a:xfrm>
            <a:off x="6280831" y="7914199"/>
            <a:ext cx="3720215"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solidFill>
                  <a:srgbClr val="FFFFFF"/>
                </a:solidFill>
                <a:latin typeface="Gill Sans"/>
                <a:ea typeface="Gill Sans"/>
                <a:cs typeface="Gill Sans"/>
                <a:sym typeface="Gill Sans"/>
              </a:defRPr>
            </a:lvl1pPr>
          </a:lstStyle>
          <a:p>
            <a:pPr/>
            <a:r>
              <a:t>Pablo Picasso, Guernica, 1937</a:t>
            </a:r>
          </a:p>
        </p:txBody>
      </p:sp>
      <p:pic>
        <p:nvPicPr>
          <p:cNvPr id="263" name="Image" descr="Image"/>
          <p:cNvPicPr>
            <a:picLocks noChangeAspect="1"/>
          </p:cNvPicPr>
          <p:nvPr/>
        </p:nvPicPr>
        <p:blipFill>
          <a:blip r:embed="rId2">
            <a:extLst/>
          </a:blip>
          <a:stretch>
            <a:fillRect/>
          </a:stretch>
        </p:blipFill>
        <p:spPr>
          <a:xfrm>
            <a:off x="3637321" y="2546150"/>
            <a:ext cx="9007238" cy="5066573"/>
          </a:xfrm>
          <a:prstGeom prst="rect">
            <a:avLst/>
          </a:prstGeom>
          <a:ln w="12700">
            <a:miter lim="400000"/>
          </a:ln>
        </p:spPr>
      </p:pic>
      <p:pic>
        <p:nvPicPr>
          <p:cNvPr id="264" name="Image" descr="Image"/>
          <p:cNvPicPr>
            <a:picLocks noChangeAspect="1"/>
          </p:cNvPicPr>
          <p:nvPr/>
        </p:nvPicPr>
        <p:blipFill>
          <a:blip r:embed="rId3">
            <a:extLst/>
          </a:blip>
          <a:stretch>
            <a:fillRect/>
          </a:stretch>
        </p:blipFill>
        <p:spPr>
          <a:xfrm>
            <a:off x="162891" y="3656272"/>
            <a:ext cx="3335550" cy="2441055"/>
          </a:xfrm>
          <a:prstGeom prst="rect">
            <a:avLst/>
          </a:prstGeom>
          <a:ln w="12700">
            <a:miter lim="400000"/>
          </a:ln>
        </p:spPr>
      </p:pic>
      <p:sp>
        <p:nvSpPr>
          <p:cNvPr id="265" name="The bombing of Gernika, 26 April 1937"/>
          <p:cNvSpPr txBox="1"/>
          <p:nvPr/>
        </p:nvSpPr>
        <p:spPr>
          <a:xfrm>
            <a:off x="275430" y="6357564"/>
            <a:ext cx="3110468" cy="307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500">
                <a:solidFill>
                  <a:srgbClr val="FFFFFF"/>
                </a:solidFill>
                <a:latin typeface="Gill Sans"/>
                <a:ea typeface="Gill Sans"/>
                <a:cs typeface="Gill Sans"/>
                <a:sym typeface="Gill Sans"/>
              </a:defRPr>
            </a:lvl1pPr>
          </a:lstStyle>
          <a:p>
            <a:pPr/>
            <a:r>
              <a:t>The bombing of Gernika, 26 April 1937</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4" name="Key Terms"/>
          <p:cNvSpPr txBox="1"/>
          <p:nvPr/>
        </p:nvSpPr>
        <p:spPr>
          <a:xfrm>
            <a:off x="5392384" y="546100"/>
            <a:ext cx="2218445" cy="6223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ctr">
              <a:defRPr>
                <a:solidFill>
                  <a:srgbClr val="FFFFFF"/>
                </a:solidFill>
                <a:latin typeface="Gill Sans"/>
                <a:ea typeface="Gill Sans"/>
                <a:cs typeface="Gill Sans"/>
                <a:sym typeface="Gill Sans"/>
              </a:defRPr>
            </a:lvl1pPr>
          </a:lstStyle>
          <a:p>
            <a:pPr/>
            <a:r>
              <a:t>Key Terms</a:t>
            </a:r>
          </a:p>
        </p:txBody>
      </p:sp>
      <p:sp>
        <p:nvSpPr>
          <p:cNvPr id="145" name="Found object…"/>
          <p:cNvSpPr txBox="1"/>
          <p:nvPr/>
        </p:nvSpPr>
        <p:spPr>
          <a:xfrm>
            <a:off x="3055880" y="3214838"/>
            <a:ext cx="3484564" cy="356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3200">
                <a:solidFill>
                  <a:srgbClr val="FFFFFF"/>
                </a:solidFill>
                <a:latin typeface="Times New Roman"/>
                <a:ea typeface="Times New Roman"/>
                <a:cs typeface="Times New Roman"/>
                <a:sym typeface="Times New Roman"/>
              </a:defRPr>
            </a:pPr>
            <a:r>
              <a:t> Found object</a:t>
            </a:r>
          </a:p>
          <a:p>
            <a:pPr algn="ctr">
              <a:defRPr sz="3000">
                <a:solidFill>
                  <a:srgbClr val="FFFFFF"/>
                </a:solidFill>
                <a:latin typeface="Gill Sans"/>
                <a:ea typeface="Gill Sans"/>
                <a:cs typeface="Gill Sans"/>
                <a:sym typeface="Gill Sans"/>
              </a:defRPr>
            </a:pPr>
            <a:r>
              <a:t>exquisite corpse</a:t>
            </a:r>
          </a:p>
          <a:p>
            <a:pPr algn="ctr">
              <a:defRPr sz="3000">
                <a:solidFill>
                  <a:srgbClr val="FFFFFF"/>
                </a:solidFill>
                <a:latin typeface="Gill Sans"/>
                <a:ea typeface="Gill Sans"/>
                <a:cs typeface="Gill Sans"/>
                <a:sym typeface="Gill Sans"/>
              </a:defRPr>
            </a:pPr>
            <a:r>
              <a:t>psychic automatism</a:t>
            </a:r>
          </a:p>
          <a:p>
            <a:pPr algn="ctr">
              <a:defRPr sz="3000">
                <a:solidFill>
                  <a:srgbClr val="FFFFFF"/>
                </a:solidFill>
                <a:latin typeface="Gill Sans"/>
                <a:ea typeface="Gill Sans"/>
                <a:cs typeface="Gill Sans"/>
                <a:sym typeface="Gill Sans"/>
              </a:defRPr>
            </a:pPr>
            <a:r>
              <a:t>frottage, </a:t>
            </a:r>
          </a:p>
          <a:p>
            <a:pPr algn="ctr">
              <a:defRPr sz="3000">
                <a:solidFill>
                  <a:srgbClr val="FFFFFF"/>
                </a:solidFill>
                <a:latin typeface="Gill Sans"/>
                <a:ea typeface="Gill Sans"/>
                <a:cs typeface="Gill Sans"/>
                <a:sym typeface="Gill Sans"/>
              </a:defRPr>
            </a:pPr>
            <a:r>
              <a:t>grattage</a:t>
            </a:r>
          </a:p>
          <a:p>
            <a:pPr algn="ctr">
              <a:defRPr sz="3000">
                <a:solidFill>
                  <a:srgbClr val="FFFFFF"/>
                </a:solidFill>
                <a:latin typeface="Gill Sans"/>
                <a:ea typeface="Gill Sans"/>
                <a:cs typeface="Gill Sans"/>
                <a:sym typeface="Gill Sans"/>
              </a:defRPr>
            </a:pPr>
            <a:r>
              <a:t> “decalomania”</a:t>
            </a:r>
          </a:p>
          <a:p>
            <a:pPr algn="ctr">
              <a:defRPr i="1" sz="3000">
                <a:solidFill>
                  <a:srgbClr val="FFFFFF"/>
                </a:solidFill>
                <a:latin typeface="Gill Sans"/>
                <a:ea typeface="Gill Sans"/>
                <a:cs typeface="Gill Sans"/>
                <a:sym typeface="Gill Sans"/>
              </a:defRPr>
            </a:pPr>
            <a:r>
              <a:t>tromp l’oeil</a:t>
            </a:r>
          </a:p>
          <a:p>
            <a:pPr algn="ctr">
              <a:defRPr sz="3000">
                <a:solidFill>
                  <a:srgbClr val="FFFFFF"/>
                </a:solidFill>
                <a:latin typeface="Gill Sans"/>
                <a:ea typeface="Gill Sans"/>
                <a:cs typeface="Gill Sans"/>
                <a:sym typeface="Gill Sans"/>
              </a:defRPr>
            </a:pPr>
            <a:r>
              <a:t>rayograph</a:t>
            </a:r>
          </a:p>
        </p:txBody>
      </p:sp>
      <p:sp>
        <p:nvSpPr>
          <p:cNvPr id="146" name="Freud, The Interpretation of Dreams (1899)…"/>
          <p:cNvSpPr txBox="1"/>
          <p:nvPr/>
        </p:nvSpPr>
        <p:spPr>
          <a:xfrm>
            <a:off x="7262417" y="2914543"/>
            <a:ext cx="3104911" cy="5425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sz="3000">
                <a:solidFill>
                  <a:srgbClr val="FFFFFF"/>
                </a:solidFill>
                <a:latin typeface="Gill Sans"/>
                <a:ea typeface="Gill Sans"/>
                <a:cs typeface="Gill Sans"/>
                <a:sym typeface="Gill Sans"/>
              </a:defRPr>
            </a:pPr>
            <a:r>
              <a:t>Freud, The Interpretation of Dreams (1899)</a:t>
            </a:r>
          </a:p>
          <a:p>
            <a:pPr algn="ctr">
              <a:defRPr sz="3000">
                <a:solidFill>
                  <a:srgbClr val="FFFFFF"/>
                </a:solidFill>
                <a:latin typeface="Gill Sans"/>
                <a:ea typeface="Gill Sans"/>
                <a:cs typeface="Gill Sans"/>
                <a:sym typeface="Gill Sans"/>
              </a:defRPr>
            </a:pPr>
            <a:r>
              <a:t>The uncanny</a:t>
            </a:r>
          </a:p>
          <a:p>
            <a:pPr algn="ctr">
              <a:defRPr sz="3000">
                <a:solidFill>
                  <a:srgbClr val="FFFFFF"/>
                </a:solidFill>
                <a:latin typeface="Gill Sans"/>
                <a:ea typeface="Gill Sans"/>
                <a:cs typeface="Gill Sans"/>
                <a:sym typeface="Gill Sans"/>
              </a:defRPr>
            </a:pPr>
            <a:r>
              <a:t>The unconscious</a:t>
            </a:r>
          </a:p>
          <a:p>
            <a:pPr algn="ctr">
              <a:defRPr sz="3000">
                <a:solidFill>
                  <a:srgbClr val="FFFFFF"/>
                </a:solidFill>
                <a:latin typeface="Gill Sans"/>
                <a:ea typeface="Gill Sans"/>
                <a:cs typeface="Gill Sans"/>
                <a:sym typeface="Gill Sans"/>
              </a:defRPr>
            </a:pPr>
            <a:r>
              <a:t>Simultaneity</a:t>
            </a:r>
          </a:p>
          <a:p>
            <a:pPr algn="ctr">
              <a:defRPr sz="3000">
                <a:solidFill>
                  <a:srgbClr val="FFFFFF"/>
                </a:solidFill>
                <a:latin typeface="Gill Sans"/>
                <a:ea typeface="Gill Sans"/>
                <a:cs typeface="Gill Sans"/>
                <a:sym typeface="Gill Sans"/>
              </a:defRPr>
            </a:pPr>
            <a:r>
              <a:t>Chance</a:t>
            </a:r>
          </a:p>
          <a:p>
            <a:pPr algn="ctr">
              <a:defRPr sz="3000">
                <a:solidFill>
                  <a:srgbClr val="FFFFFF"/>
                </a:solidFill>
                <a:latin typeface="Gill Sans"/>
                <a:ea typeface="Gill Sans"/>
                <a:cs typeface="Gill Sans"/>
                <a:sym typeface="Gill Sans"/>
              </a:defRPr>
            </a:pPr>
            <a:r>
              <a:t>Readymade</a:t>
            </a:r>
          </a:p>
          <a:p>
            <a:pPr algn="ctr">
              <a:defRPr sz="3000">
                <a:solidFill>
                  <a:srgbClr val="FFFFFF"/>
                </a:solidFill>
                <a:latin typeface="Gill Sans"/>
                <a:ea typeface="Gill Sans"/>
                <a:cs typeface="Gill Sans"/>
                <a:sym typeface="Gill Sans"/>
              </a:defRPr>
            </a:pPr>
            <a:r>
              <a:t>Infrathin</a:t>
            </a:r>
          </a:p>
          <a:p>
            <a:pPr algn="ctr">
              <a:defRPr sz="3000">
                <a:solidFill>
                  <a:srgbClr val="FFFFFF"/>
                </a:solidFill>
                <a:latin typeface="Gill Sans"/>
                <a:ea typeface="Gill Sans"/>
                <a:cs typeface="Gill Sans"/>
                <a:sym typeface="Gill Sans"/>
              </a:defRPr>
            </a:pPr>
            <a:r>
              <a:t>artistic genius</a:t>
            </a:r>
          </a:p>
          <a:p>
            <a:pPr algn="ctr">
              <a:defRPr sz="3000">
                <a:solidFill>
                  <a:srgbClr val="FFFFFF"/>
                </a:solidFill>
                <a:latin typeface="Gill Sans"/>
                <a:ea typeface="Gill Sans"/>
                <a:cs typeface="Gill Sans"/>
                <a:sym typeface="Gill Sans"/>
              </a:defRPr>
            </a:pPr>
            <a:r>
              <a:t>Fetishism</a:t>
            </a:r>
          </a:p>
          <a:p>
            <a:pPr algn="ctr">
              <a:defRPr sz="3000">
                <a:solidFill>
                  <a:srgbClr val="FFFFFF"/>
                </a:solidFill>
                <a:latin typeface="Gill Sans"/>
                <a:ea typeface="Gill Sans"/>
                <a:cs typeface="Gill Sans"/>
                <a:sym typeface="Gill Sans"/>
              </a:defRPr>
            </a:pPr>
            <a:r>
              <a:t>Mise-en-abyme</a:t>
            </a:r>
          </a:p>
        </p:txBody>
      </p:sp>
      <p:sp>
        <p:nvSpPr>
          <p:cNvPr id="147" name="Techniques/strategies"/>
          <p:cNvSpPr txBox="1"/>
          <p:nvPr/>
        </p:nvSpPr>
        <p:spPr>
          <a:xfrm>
            <a:off x="2637472" y="2103907"/>
            <a:ext cx="3925581" cy="59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500">
                <a:solidFill>
                  <a:srgbClr val="FFFFFF"/>
                </a:solidFill>
                <a:latin typeface="Gill Sans"/>
                <a:ea typeface="Gill Sans"/>
                <a:cs typeface="Gill Sans"/>
                <a:sym typeface="Gill Sans"/>
              </a:defRPr>
            </a:lvl1pPr>
          </a:lstStyle>
          <a:p>
            <a:pPr/>
            <a:r>
              <a:t>Techniques/strategies</a:t>
            </a:r>
          </a:p>
        </p:txBody>
      </p:sp>
      <p:sp>
        <p:nvSpPr>
          <p:cNvPr id="148" name="Concepts/themes"/>
          <p:cNvSpPr txBox="1"/>
          <p:nvPr/>
        </p:nvSpPr>
        <p:spPr>
          <a:xfrm>
            <a:off x="6956893" y="2103907"/>
            <a:ext cx="3269899" cy="59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500">
                <a:solidFill>
                  <a:srgbClr val="FFFFFF"/>
                </a:solidFill>
                <a:latin typeface="Gill Sans"/>
                <a:ea typeface="Gill Sans"/>
                <a:cs typeface="Gill Sans"/>
                <a:sym typeface="Gill Sans"/>
              </a:defRPr>
            </a:lvl1pPr>
          </a:lstStyle>
          <a:p>
            <a:pPr/>
            <a:r>
              <a:t>Concepts/themes</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67" name="“We Surrealists pronounced ourselves in favour of changing the imperialist war, in its chronic and colonial form, into a civil war. Thus we placed our energies at the disposal of the revolution, of the proletariat and its struggles, and defined our attit"/>
          <p:cNvSpPr txBox="1"/>
          <p:nvPr/>
        </p:nvSpPr>
        <p:spPr>
          <a:xfrm>
            <a:off x="134901" y="392319"/>
            <a:ext cx="12734995" cy="156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500">
                <a:solidFill>
                  <a:srgbClr val="FFFFFF"/>
                </a:solidFill>
                <a:latin typeface="Gill Sans"/>
                <a:ea typeface="Gill Sans"/>
                <a:cs typeface="Gill Sans"/>
                <a:sym typeface="Gill Sans"/>
              </a:defRPr>
            </a:lvl1pPr>
          </a:lstStyle>
          <a:p>
            <a:pPr/>
            <a:r>
              <a:t>“We Surrealists pronounced ourselves in favour of changing the imperialist war, in its chronic and colonial form, into a civil war. Thus we placed our energies at the disposal of the revolution, of the proletariat and its struggles, and defined our attitude towards the colonial problem, and hence towards the colour question.”  Paris Group, open letter to Paul Claudel, 1925</a:t>
            </a:r>
          </a:p>
        </p:txBody>
      </p:sp>
      <p:pic>
        <p:nvPicPr>
          <p:cNvPr id="268" name="Image" descr="Image"/>
          <p:cNvPicPr>
            <a:picLocks noChangeAspect="1"/>
          </p:cNvPicPr>
          <p:nvPr/>
        </p:nvPicPr>
        <p:blipFill>
          <a:blip r:embed="rId2">
            <a:extLst/>
          </a:blip>
          <a:stretch>
            <a:fillRect/>
          </a:stretch>
        </p:blipFill>
        <p:spPr>
          <a:xfrm>
            <a:off x="3376026" y="2513825"/>
            <a:ext cx="6252747" cy="6196058"/>
          </a:xfrm>
          <a:prstGeom prst="rect">
            <a:avLst/>
          </a:prstGeom>
          <a:ln w="12700">
            <a:miter lim="400000"/>
          </a:ln>
        </p:spPr>
      </p:pic>
      <p:sp>
        <p:nvSpPr>
          <p:cNvPr id="269" name="Frida Kahlo, The Two Fridas, 1939"/>
          <p:cNvSpPr txBox="1"/>
          <p:nvPr/>
        </p:nvSpPr>
        <p:spPr>
          <a:xfrm>
            <a:off x="3979769" y="8885085"/>
            <a:ext cx="5045258" cy="523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900">
                <a:solidFill>
                  <a:srgbClr val="FFFFFF"/>
                </a:solidFill>
                <a:latin typeface="Gill Sans"/>
                <a:ea typeface="Gill Sans"/>
                <a:cs typeface="Gill Sans"/>
                <a:sym typeface="Gill Sans"/>
              </a:defRPr>
            </a:lvl1pPr>
          </a:lstStyle>
          <a:p>
            <a:pPr/>
            <a:r>
              <a:t>Frida Kahlo, The Two Fridas, 1939</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71" name="Image" descr="Image"/>
          <p:cNvPicPr>
            <a:picLocks noChangeAspect="1"/>
          </p:cNvPicPr>
          <p:nvPr/>
        </p:nvPicPr>
        <p:blipFill>
          <a:blip r:embed="rId2">
            <a:extLst/>
          </a:blip>
          <a:stretch>
            <a:fillRect/>
          </a:stretch>
        </p:blipFill>
        <p:spPr>
          <a:xfrm>
            <a:off x="0" y="993029"/>
            <a:ext cx="13004802" cy="7315201"/>
          </a:xfrm>
          <a:prstGeom prst="rect">
            <a:avLst/>
          </a:prstGeom>
          <a:ln w="12700">
            <a:miter lim="400000"/>
          </a:ln>
        </p:spPr>
      </p:pic>
      <p:sp>
        <p:nvSpPr>
          <p:cNvPr id="272" name="“My painting is an act of decolonization not in a physical sense, but in a mental one.” Wifredo Lam"/>
          <p:cNvSpPr txBox="1"/>
          <p:nvPr/>
        </p:nvSpPr>
        <p:spPr>
          <a:xfrm>
            <a:off x="291867" y="392098"/>
            <a:ext cx="12646010" cy="459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500">
                <a:solidFill>
                  <a:srgbClr val="FFFFFF"/>
                </a:solidFill>
                <a:latin typeface="Gill Sans"/>
                <a:ea typeface="Gill Sans"/>
                <a:cs typeface="Gill Sans"/>
                <a:sym typeface="Gill Sans"/>
              </a:defRPr>
            </a:lvl1pPr>
          </a:lstStyle>
          <a:p>
            <a:pPr/>
            <a:r>
              <a:t>“My painting is an act of decolonization not in a physical sense, but in a mental one.” Wifredo Lam</a:t>
            </a:r>
          </a:p>
        </p:txBody>
      </p:sp>
      <p:sp>
        <p:nvSpPr>
          <p:cNvPr id="273" name="Wilfredo Lam, The Jungle, 1943"/>
          <p:cNvSpPr txBox="1"/>
          <p:nvPr/>
        </p:nvSpPr>
        <p:spPr>
          <a:xfrm>
            <a:off x="3150828" y="8675811"/>
            <a:ext cx="6781016" cy="713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latin typeface="Gill Sans"/>
                <a:ea typeface="Gill Sans"/>
                <a:cs typeface="Gill Sans"/>
                <a:sym typeface="Gill Sans"/>
              </a:defRPr>
            </a:lvl1pPr>
          </a:lstStyle>
          <a:p>
            <a:pPr/>
            <a:r>
              <a:t>Wilfredo Lam, The Jungle, 1943</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0" name="Marcel Duchamp.…"/>
          <p:cNvSpPr txBox="1"/>
          <p:nvPr>
            <p:ph type="body" sz="quarter" idx="4294967295"/>
          </p:nvPr>
        </p:nvSpPr>
        <p:spPr>
          <a:xfrm>
            <a:off x="2921000" y="8161336"/>
            <a:ext cx="7137400" cy="1592264"/>
          </a:xfrm>
          <a:prstGeom prst="rect">
            <a:avLst/>
          </a:prstGeom>
        </p:spPr>
        <p:txBody>
          <a:bodyPr lIns="38100" tIns="38100" rIns="38100" bIns="38100" anchor="t"/>
          <a:lstStyle/>
          <a:p>
            <a:pPr marL="0" indent="0" algn="ctr">
              <a:spcBef>
                <a:spcPts val="0"/>
              </a:spcBef>
              <a:buClr>
                <a:srgbClr val="000000"/>
              </a:buClr>
              <a:buSzTx/>
              <a:buNone/>
              <a:defRPr sz="1600">
                <a:solidFill>
                  <a:srgbClr val="FFFFFF"/>
                </a:solidFill>
                <a:latin typeface="Times New Roman"/>
                <a:ea typeface="Times New Roman"/>
                <a:cs typeface="Times New Roman"/>
                <a:sym typeface="Times New Roman"/>
              </a:defRPr>
            </a:pPr>
            <a:r>
              <a:t>Marcel Duchamp. </a:t>
            </a:r>
          </a:p>
          <a:p>
            <a:pPr marL="0" indent="0" algn="ctr">
              <a:spcBef>
                <a:spcPts val="400"/>
              </a:spcBef>
              <a:buClr>
                <a:srgbClr val="000000"/>
              </a:buClr>
              <a:buSzTx/>
              <a:buNone/>
              <a:defRPr b="1" i="1" sz="1600">
                <a:solidFill>
                  <a:srgbClr val="FFFFFF"/>
                </a:solidFill>
                <a:latin typeface="Times New Roman"/>
                <a:ea typeface="Times New Roman"/>
                <a:cs typeface="Times New Roman"/>
                <a:sym typeface="Times New Roman"/>
              </a:defRPr>
            </a:pPr>
            <a:r>
              <a:t>Fountain</a:t>
            </a:r>
          </a:p>
          <a:p>
            <a:pPr marL="0" indent="0" algn="ctr">
              <a:spcBef>
                <a:spcPts val="400"/>
              </a:spcBef>
              <a:buClr>
                <a:srgbClr val="000000"/>
              </a:buClr>
              <a:buSzTx/>
              <a:buNone/>
              <a:defRPr sz="1600">
                <a:solidFill>
                  <a:srgbClr val="FFFFFF"/>
                </a:solidFill>
                <a:latin typeface="Times New Roman"/>
                <a:ea typeface="Times New Roman"/>
                <a:cs typeface="Times New Roman"/>
                <a:sym typeface="Times New Roman"/>
              </a:defRPr>
            </a:pPr>
            <a:r>
              <a:t>The Blind Man No. 2, page 4.. Published in New York, May 1917</a:t>
            </a:r>
          </a:p>
          <a:p>
            <a:pPr marL="0" indent="0" algn="ctr">
              <a:spcBef>
                <a:spcPts val="400"/>
              </a:spcBef>
              <a:buClr>
                <a:srgbClr val="000000"/>
              </a:buClr>
              <a:buSzTx/>
              <a:buNone/>
              <a:defRPr sz="1600">
                <a:solidFill>
                  <a:srgbClr val="FFFFFF"/>
                </a:solidFill>
                <a:latin typeface="Times New Roman"/>
                <a:ea typeface="Times New Roman"/>
                <a:cs typeface="Times New Roman"/>
                <a:sym typeface="Times New Roman"/>
              </a:defRPr>
            </a:pPr>
            <a:r>
              <a:t>Editors: Henri-Pierre Roche, Beatrice Wood, and Marcel Duchamp</a:t>
            </a:r>
          </a:p>
        </p:txBody>
      </p:sp>
      <p:pic>
        <p:nvPicPr>
          <p:cNvPr id="151" name="image.jpeg" descr="image.jpeg"/>
          <p:cNvPicPr>
            <a:picLocks noChangeAspect="1"/>
          </p:cNvPicPr>
          <p:nvPr/>
        </p:nvPicPr>
        <p:blipFill>
          <a:blip r:embed="rId3">
            <a:extLst/>
          </a:blip>
          <a:stretch>
            <a:fillRect/>
          </a:stretch>
        </p:blipFill>
        <p:spPr>
          <a:xfrm>
            <a:off x="241300" y="276225"/>
            <a:ext cx="5740400" cy="7874000"/>
          </a:xfrm>
          <a:prstGeom prst="rect">
            <a:avLst/>
          </a:prstGeom>
          <a:ln w="12700">
            <a:miter lim="400000"/>
          </a:ln>
        </p:spPr>
      </p:pic>
      <p:pic>
        <p:nvPicPr>
          <p:cNvPr id="152" name="image.png" descr="image.png"/>
          <p:cNvPicPr>
            <a:picLocks noChangeAspect="1"/>
          </p:cNvPicPr>
          <p:nvPr/>
        </p:nvPicPr>
        <p:blipFill>
          <a:blip r:embed="rId4">
            <a:extLst/>
          </a:blip>
          <a:stretch>
            <a:fillRect/>
          </a:stretch>
        </p:blipFill>
        <p:spPr>
          <a:xfrm>
            <a:off x="6991350" y="258761"/>
            <a:ext cx="5829300" cy="788194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6" name="Marcel Duchamp,…"/>
          <p:cNvSpPr txBox="1"/>
          <p:nvPr>
            <p:ph type="body" sz="quarter" idx="4294967295"/>
          </p:nvPr>
        </p:nvSpPr>
        <p:spPr>
          <a:xfrm>
            <a:off x="7593748" y="8565763"/>
            <a:ext cx="5072055" cy="1065708"/>
          </a:xfrm>
          <a:prstGeom prst="rect">
            <a:avLst/>
          </a:prstGeom>
        </p:spPr>
        <p:txBody>
          <a:bodyPr lIns="38100" tIns="38100" rIns="38100" bIns="38100" anchor="t"/>
          <a:lstStyle/>
          <a:p>
            <a:pPr marL="0" indent="0" algn="ctr" defTabSz="758951">
              <a:lnSpc>
                <a:spcPct val="90000"/>
              </a:lnSpc>
              <a:spcBef>
                <a:spcPts val="0"/>
              </a:spcBef>
              <a:buClr>
                <a:srgbClr val="000000"/>
              </a:buClr>
              <a:buSzTx/>
              <a:buNone/>
              <a:defRPr sz="1400">
                <a:solidFill>
                  <a:srgbClr val="FFFFFF"/>
                </a:solidFill>
              </a:defRPr>
            </a:pPr>
            <a:r>
              <a:t>Marcel Duchamp, </a:t>
            </a:r>
          </a:p>
          <a:p>
            <a:pPr marL="0" indent="0" algn="ctr" defTabSz="758951">
              <a:lnSpc>
                <a:spcPct val="90000"/>
              </a:lnSpc>
              <a:spcBef>
                <a:spcPts val="0"/>
              </a:spcBef>
              <a:buClr>
                <a:srgbClr val="000000"/>
              </a:buClr>
              <a:buSzTx/>
              <a:buNone/>
              <a:defRPr b="1" sz="1400">
                <a:solidFill>
                  <a:srgbClr val="FFFFFF"/>
                </a:solidFill>
              </a:defRPr>
            </a:pPr>
            <a:r>
              <a:t>The Bride Stripped Bare by Her Bachelors, Even (The Large Glass)</a:t>
            </a:r>
            <a:r>
              <a:rPr b="0"/>
              <a:t> , </a:t>
            </a:r>
          </a:p>
          <a:p>
            <a:pPr marL="0" indent="0" algn="ctr" defTabSz="758951">
              <a:lnSpc>
                <a:spcPct val="90000"/>
              </a:lnSpc>
              <a:spcBef>
                <a:spcPts val="0"/>
              </a:spcBef>
              <a:buClr>
                <a:srgbClr val="000000"/>
              </a:buClr>
              <a:buSzTx/>
              <a:buNone/>
              <a:defRPr sz="1400">
                <a:solidFill>
                  <a:srgbClr val="FFFFFF"/>
                </a:solidFill>
              </a:defRPr>
            </a:pPr>
            <a:r>
              <a:t>1915-23; Oil, varnish, lead foil, lead wire, and dust on two glass panels</a:t>
            </a:r>
          </a:p>
        </p:txBody>
      </p:sp>
      <p:pic>
        <p:nvPicPr>
          <p:cNvPr id="157" name="image.jpeg" descr="image.jpeg"/>
          <p:cNvPicPr>
            <a:picLocks noChangeAspect="1"/>
          </p:cNvPicPr>
          <p:nvPr/>
        </p:nvPicPr>
        <p:blipFill>
          <a:blip r:embed="rId3">
            <a:extLst/>
          </a:blip>
          <a:stretch>
            <a:fillRect/>
          </a:stretch>
        </p:blipFill>
        <p:spPr>
          <a:xfrm>
            <a:off x="7491590" y="273050"/>
            <a:ext cx="5276371" cy="8139080"/>
          </a:xfrm>
          <a:prstGeom prst="rect">
            <a:avLst/>
          </a:prstGeom>
          <a:ln w="12700">
            <a:miter lim="400000"/>
          </a:ln>
        </p:spPr>
      </p:pic>
      <p:pic>
        <p:nvPicPr>
          <p:cNvPr id="158" name="image.png" descr="image.png"/>
          <p:cNvPicPr>
            <a:picLocks noChangeAspect="1"/>
          </p:cNvPicPr>
          <p:nvPr/>
        </p:nvPicPr>
        <p:blipFill>
          <a:blip r:embed="rId4">
            <a:extLst/>
          </a:blip>
          <a:stretch>
            <a:fillRect/>
          </a:stretch>
        </p:blipFill>
        <p:spPr>
          <a:xfrm>
            <a:off x="154484" y="1417110"/>
            <a:ext cx="6641673" cy="5077880"/>
          </a:xfrm>
          <a:prstGeom prst="rect">
            <a:avLst/>
          </a:prstGeom>
          <a:ln w="12700">
            <a:miter lim="400000"/>
          </a:ln>
        </p:spPr>
      </p:pic>
      <p:sp>
        <p:nvSpPr>
          <p:cNvPr id="159" name="Marcel Duchamp…"/>
          <p:cNvSpPr txBox="1"/>
          <p:nvPr/>
        </p:nvSpPr>
        <p:spPr>
          <a:xfrm>
            <a:off x="1252819" y="6986409"/>
            <a:ext cx="4445003" cy="1456012"/>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lgn="ctr" defTabSz="896111">
              <a:defRPr sz="1500">
                <a:solidFill>
                  <a:srgbClr val="FFFFFF"/>
                </a:solidFill>
                <a:latin typeface="Gill Sans"/>
                <a:ea typeface="Gill Sans"/>
                <a:cs typeface="Gill Sans"/>
                <a:sym typeface="Gill Sans"/>
              </a:defRPr>
            </a:pPr>
            <a:r>
              <a:t>Marcel Duchamp</a:t>
            </a:r>
          </a:p>
          <a:p>
            <a:pPr algn="ctr" defTabSz="896111">
              <a:spcBef>
                <a:spcPts val="300"/>
              </a:spcBef>
              <a:defRPr b="1" i="1" sz="1500">
                <a:solidFill>
                  <a:srgbClr val="FFFFFF"/>
                </a:solidFill>
                <a:latin typeface="Gill Sans"/>
                <a:ea typeface="Gill Sans"/>
                <a:cs typeface="Gill Sans"/>
                <a:sym typeface="Gill Sans"/>
              </a:defRPr>
            </a:pPr>
            <a:r>
              <a:t>3 Standard Stoppages</a:t>
            </a:r>
          </a:p>
          <a:p>
            <a:pPr algn="ctr" defTabSz="896111">
              <a:spcBef>
                <a:spcPts val="300"/>
              </a:spcBef>
              <a:defRPr sz="1500">
                <a:solidFill>
                  <a:srgbClr val="FFFFFF"/>
                </a:solidFill>
                <a:latin typeface="Gill Sans"/>
                <a:ea typeface="Gill Sans"/>
                <a:cs typeface="Gill Sans"/>
                <a:sym typeface="Gill Sans"/>
              </a:defRPr>
            </a:pPr>
            <a:r>
              <a:t>1913-14, replica 1964</a:t>
            </a:r>
          </a:p>
          <a:p>
            <a:pPr algn="ctr" defTabSz="896111">
              <a:spcBef>
                <a:spcPts val="300"/>
              </a:spcBef>
              <a:defRPr sz="1500">
                <a:solidFill>
                  <a:srgbClr val="FFFFFF"/>
                </a:solidFill>
                <a:latin typeface="Gill Sans"/>
                <a:ea typeface="Gill Sans"/>
                <a:cs typeface="Gill Sans"/>
                <a:sym typeface="Gill Sans"/>
              </a:defRPr>
            </a:pPr>
            <a:r>
              <a:t>Wood, glass and paint on canvas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3" name="Man Ray. Duchamp as Rrose Sélavy, 1920"/>
          <p:cNvSpPr txBox="1"/>
          <p:nvPr>
            <p:ph type="body" sz="quarter" idx="4294967295"/>
          </p:nvPr>
        </p:nvSpPr>
        <p:spPr>
          <a:xfrm>
            <a:off x="598486" y="8262950"/>
            <a:ext cx="5130803" cy="990602"/>
          </a:xfrm>
          <a:prstGeom prst="rect">
            <a:avLst/>
          </a:prstGeom>
        </p:spPr>
        <p:txBody>
          <a:bodyPr lIns="38100" tIns="38100" rIns="38100" bIns="38100" anchor="t"/>
          <a:lstStyle>
            <a:lvl1pPr marL="0" indent="0" algn="ctr">
              <a:spcBef>
                <a:spcPts val="0"/>
              </a:spcBef>
              <a:buClr>
                <a:srgbClr val="000000"/>
              </a:buClr>
              <a:buSzTx/>
              <a:buNone/>
              <a:defRPr sz="1800">
                <a:solidFill>
                  <a:srgbClr val="FFFFFF"/>
                </a:solidFill>
                <a:latin typeface="Lucida Grande"/>
                <a:ea typeface="Lucida Grande"/>
                <a:cs typeface="Lucida Grande"/>
                <a:sym typeface="Lucida Grande"/>
              </a:defRPr>
            </a:lvl1pPr>
          </a:lstStyle>
          <a:p>
            <a:pPr/>
            <a:r>
              <a:t>Man Ray. Duchamp as Rrose Sélavy, 1920</a:t>
            </a:r>
          </a:p>
        </p:txBody>
      </p:sp>
      <p:pic>
        <p:nvPicPr>
          <p:cNvPr id="164" name="image.jpeg" descr="image.jpeg"/>
          <p:cNvPicPr>
            <a:picLocks noChangeAspect="1"/>
          </p:cNvPicPr>
          <p:nvPr/>
        </p:nvPicPr>
        <p:blipFill>
          <a:blip r:embed="rId3">
            <a:extLst/>
          </a:blip>
          <a:stretch>
            <a:fillRect/>
          </a:stretch>
        </p:blipFill>
        <p:spPr>
          <a:xfrm>
            <a:off x="242886" y="128587"/>
            <a:ext cx="5842003" cy="7988301"/>
          </a:xfrm>
          <a:prstGeom prst="rect">
            <a:avLst/>
          </a:prstGeom>
          <a:ln w="12700">
            <a:miter lim="400000"/>
          </a:ln>
        </p:spPr>
      </p:pic>
      <p:pic>
        <p:nvPicPr>
          <p:cNvPr id="165" name="image.png" descr="image.png"/>
          <p:cNvPicPr>
            <a:picLocks noChangeAspect="1"/>
          </p:cNvPicPr>
          <p:nvPr/>
        </p:nvPicPr>
        <p:blipFill>
          <a:blip r:embed="rId4">
            <a:extLst/>
          </a:blip>
          <a:stretch>
            <a:fillRect/>
          </a:stretch>
        </p:blipFill>
        <p:spPr>
          <a:xfrm>
            <a:off x="6361112" y="215900"/>
            <a:ext cx="6197602" cy="7886700"/>
          </a:xfrm>
          <a:prstGeom prst="rect">
            <a:avLst/>
          </a:prstGeom>
          <a:ln w="12700">
            <a:miter lim="400000"/>
          </a:ln>
        </p:spPr>
      </p:pic>
      <p:sp>
        <p:nvSpPr>
          <p:cNvPr id="166" name="Man Ray, Label for the Belle Haleine Perfume Bottle, 1921"/>
          <p:cNvSpPr txBox="1"/>
          <p:nvPr/>
        </p:nvSpPr>
        <p:spPr>
          <a:xfrm>
            <a:off x="7197725" y="8635999"/>
            <a:ext cx="4711700" cy="71135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defRPr sz="2400">
                <a:solidFill>
                  <a:srgbClr val="FFFFFF"/>
                </a:solidFill>
                <a:latin typeface="Gill Sans"/>
                <a:ea typeface="Gill Sans"/>
                <a:cs typeface="Gill Sans"/>
                <a:sym typeface="Gill Sans"/>
              </a:defRPr>
            </a:pPr>
            <a:r>
              <a:t>Man Ray, Label for the </a:t>
            </a:r>
            <a:r>
              <a:rPr i="1"/>
              <a:t>Belle Haleine </a:t>
            </a:r>
            <a:r>
              <a:t>Perfume Bottle, 1921</a:t>
            </a:r>
          </a:p>
        </p:txBody>
      </p:sp>
      <p:pic>
        <p:nvPicPr>
          <p:cNvPr id="167" name="image.png" descr="image.png"/>
          <p:cNvPicPr>
            <a:picLocks noChangeAspect="1"/>
          </p:cNvPicPr>
          <p:nvPr/>
        </p:nvPicPr>
        <p:blipFill>
          <a:blip r:embed="rId5">
            <a:extLst/>
          </a:blip>
          <a:stretch>
            <a:fillRect/>
          </a:stretch>
        </p:blipFill>
        <p:spPr>
          <a:xfrm>
            <a:off x="147605" y="108519"/>
            <a:ext cx="6032566" cy="8511856"/>
          </a:xfrm>
          <a:prstGeom prst="rect">
            <a:avLst/>
          </a:prstGeom>
          <a:ln w="12700">
            <a:miter lim="400000"/>
          </a:ln>
        </p:spPr>
      </p:pic>
      <p:sp>
        <p:nvSpPr>
          <p:cNvPr id="168" name="Marcel Duchamp, L.H.O.O.Q ,  1919"/>
          <p:cNvSpPr txBox="1"/>
          <p:nvPr/>
        </p:nvSpPr>
        <p:spPr>
          <a:xfrm>
            <a:off x="1438010" y="8850645"/>
            <a:ext cx="3451754" cy="638944"/>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lvl1pPr>
              <a:defRPr sz="1600">
                <a:solidFill>
                  <a:srgbClr val="FFFFFF"/>
                </a:solidFill>
                <a:latin typeface="Times New Roman"/>
                <a:ea typeface="Times New Roman"/>
                <a:cs typeface="Times New Roman"/>
                <a:sym typeface="Times New Roman"/>
              </a:defRPr>
            </a:lvl1pPr>
          </a:lstStyle>
          <a:p>
            <a:pPr/>
            <a:r>
              <a:t>Marcel Duchamp, L.H.O.O.Q ,  1919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1500" fill="hold"/>
                                        <p:tgtEl>
                                          <p:spTgt spid="167"/>
                                        </p:tgtEl>
                                      </p:cBhvr>
                                    </p:animEffect>
                                    <p:set>
                                      <p:cBhvr>
                                        <p:cTn id="7" fill="hold">
                                          <p:stCondLst>
                                            <p:cond delay="1499"/>
                                          </p:stCondLst>
                                        </p:cTn>
                                        <p:tgtEl>
                                          <p:spTgt spid="167"/>
                                        </p:tgtEl>
                                        <p:attrNameLst>
                                          <p:attrName>style.visibility</p:attrName>
                                        </p:attrNameLst>
                                      </p:cBhvr>
                                      <p:to>
                                        <p:strVal val="hidden"/>
                                      </p:to>
                                    </p:set>
                                  </p:childTnLst>
                                </p:cTn>
                              </p:par>
                            </p:childTnLst>
                          </p:cTn>
                        </p:par>
                        <p:par>
                          <p:cTn id="8" fill="hold">
                            <p:stCondLst>
                              <p:cond delay="1500"/>
                            </p:stCondLst>
                            <p:childTnLst>
                              <p:par>
                                <p:cTn id="9" presetClass="exit" nodeType="afterEffect" presetID="10" grpId="2" fill="hold">
                                  <p:stCondLst>
                                    <p:cond delay="0"/>
                                  </p:stCondLst>
                                  <p:iterate type="el" backwards="0">
                                    <p:tmAbs val="0"/>
                                  </p:iterate>
                                  <p:childTnLst>
                                    <p:animEffect filter="fade" transition="out">
                                      <p:cBhvr>
                                        <p:cTn id="10" dur="1500" fill="hold"/>
                                        <p:tgtEl>
                                          <p:spTgt spid="168"/>
                                        </p:tgtEl>
                                      </p:cBhvr>
                                    </p:animEffect>
                                    <p:set>
                                      <p:cBhvr>
                                        <p:cTn id="11" fill="hold">
                                          <p:stCondLst>
                                            <p:cond delay="1499"/>
                                          </p:stCondLst>
                                        </p:cTn>
                                        <p:tgtEl>
                                          <p:spTgt spid="16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165"/>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4" fill="hold">
                                  <p:stCondLst>
                                    <p:cond delay="0"/>
                                  </p:stCondLst>
                                  <p:iterate type="el" backwards="0">
                                    <p:tmAbs val="0"/>
                                  </p:iterate>
                                  <p:childTnLst>
                                    <p:set>
                                      <p:cBhvr>
                                        <p:cTn id="18" fill="hold"/>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6" grpId="4"/>
      <p:bldP build="whole" bldLvl="1" animBg="1" rev="0" advAuto="0" spid="165" grpId="3"/>
      <p:bldP build="whole" bldLvl="1" animBg="1" rev="0" advAuto="0" spid="168" grpId="2"/>
      <p:bldP build="whole" bldLvl="1" animBg="1" rev="0" advAuto="0" spid="167"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72" name="Image" descr="Image"/>
          <p:cNvPicPr>
            <a:picLocks noChangeAspect="1"/>
          </p:cNvPicPr>
          <p:nvPr/>
        </p:nvPicPr>
        <p:blipFill>
          <a:blip r:embed="rId2">
            <a:extLst/>
          </a:blip>
          <a:stretch>
            <a:fillRect/>
          </a:stretch>
        </p:blipFill>
        <p:spPr>
          <a:xfrm>
            <a:off x="2364804" y="1677059"/>
            <a:ext cx="8275192" cy="6399482"/>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4" name="Man Ray. Duchamp as Rrose Sélavy"/>
          <p:cNvSpPr txBox="1"/>
          <p:nvPr>
            <p:ph type="body" sz="quarter" idx="4294967295"/>
          </p:nvPr>
        </p:nvSpPr>
        <p:spPr>
          <a:xfrm>
            <a:off x="207285" y="8220543"/>
            <a:ext cx="5913204" cy="990602"/>
          </a:xfrm>
          <a:prstGeom prst="rect">
            <a:avLst/>
          </a:prstGeom>
        </p:spPr>
        <p:txBody>
          <a:bodyPr lIns="38100" tIns="38100" rIns="38100" bIns="38100" anchor="t"/>
          <a:lstStyle>
            <a:lvl1pPr marL="0" indent="0" algn="ctr">
              <a:spcBef>
                <a:spcPts val="0"/>
              </a:spcBef>
              <a:buClr>
                <a:srgbClr val="000000"/>
              </a:buClr>
              <a:buSzTx/>
              <a:buNone/>
              <a:defRPr sz="2400">
                <a:solidFill>
                  <a:srgbClr val="FFFFFF"/>
                </a:solidFill>
                <a:latin typeface="Lucida Grande"/>
                <a:ea typeface="Lucida Grande"/>
                <a:cs typeface="Lucida Grande"/>
                <a:sym typeface="Lucida Grande"/>
              </a:defRPr>
            </a:lvl1pPr>
          </a:lstStyle>
          <a:p>
            <a:pPr/>
            <a:r>
              <a:t>Man Ray. Duchamp as Rrose Sélavy</a:t>
            </a:r>
          </a:p>
        </p:txBody>
      </p:sp>
      <p:pic>
        <p:nvPicPr>
          <p:cNvPr id="175" name="image.jpeg" descr="image.jpeg"/>
          <p:cNvPicPr>
            <a:picLocks noChangeAspect="1"/>
          </p:cNvPicPr>
          <p:nvPr/>
        </p:nvPicPr>
        <p:blipFill>
          <a:blip r:embed="rId3">
            <a:extLst/>
          </a:blip>
          <a:stretch>
            <a:fillRect/>
          </a:stretch>
        </p:blipFill>
        <p:spPr>
          <a:xfrm>
            <a:off x="242886" y="128587"/>
            <a:ext cx="5842003" cy="7988301"/>
          </a:xfrm>
          <a:prstGeom prst="rect">
            <a:avLst/>
          </a:prstGeom>
          <a:ln w="12700">
            <a:miter lim="400000"/>
          </a:ln>
        </p:spPr>
      </p:pic>
      <p:pic>
        <p:nvPicPr>
          <p:cNvPr id="176" name="image.png" descr="image.png"/>
          <p:cNvPicPr>
            <a:picLocks noChangeAspect="1"/>
          </p:cNvPicPr>
          <p:nvPr/>
        </p:nvPicPr>
        <p:blipFill>
          <a:blip r:embed="rId4">
            <a:extLst/>
          </a:blip>
          <a:stretch>
            <a:fillRect/>
          </a:stretch>
        </p:blipFill>
        <p:spPr>
          <a:xfrm>
            <a:off x="581959" y="117041"/>
            <a:ext cx="5474842" cy="8011394"/>
          </a:xfrm>
          <a:prstGeom prst="rect">
            <a:avLst/>
          </a:prstGeom>
          <a:ln w="12700">
            <a:miter lim="400000"/>
          </a:ln>
        </p:spPr>
      </p:pic>
      <p:sp>
        <p:nvSpPr>
          <p:cNvPr id="177" name="Claude Cahun, Untitled, 1922"/>
          <p:cNvSpPr txBox="1"/>
          <p:nvPr/>
        </p:nvSpPr>
        <p:spPr>
          <a:xfrm>
            <a:off x="1432121" y="8831581"/>
            <a:ext cx="3774517"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Claude Cahun, Untitled, 1922</a:t>
            </a:r>
          </a:p>
        </p:txBody>
      </p:sp>
      <p:sp>
        <p:nvSpPr>
          <p:cNvPr id="178" name="“Masculine? Feminine? It depends on the situation. Neuter is the only gender that always suits me.”…"/>
          <p:cNvSpPr txBox="1"/>
          <p:nvPr/>
        </p:nvSpPr>
        <p:spPr>
          <a:xfrm>
            <a:off x="6945875" y="5893462"/>
            <a:ext cx="5620997" cy="2440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3500">
                <a:solidFill>
                  <a:srgbClr val="FFFFFF"/>
                </a:solidFill>
                <a:latin typeface="Gill Sans"/>
                <a:ea typeface="Gill Sans"/>
                <a:cs typeface="Gill Sans"/>
                <a:sym typeface="Gill Sans"/>
              </a:defRPr>
            </a:pPr>
            <a:r>
              <a:t>“Masculine? Feminine? It depends on the situation. Neuter is the only gender that always suits me.”</a:t>
            </a:r>
          </a:p>
          <a:p>
            <a:pPr>
              <a:defRPr sz="2200">
                <a:solidFill>
                  <a:srgbClr val="FFFFFF"/>
                </a:solidFill>
                <a:latin typeface="Gill Sans"/>
                <a:ea typeface="Gill Sans"/>
                <a:cs typeface="Gill Sans"/>
                <a:sym typeface="Gill Sans"/>
              </a:defRPr>
            </a:pPr>
            <a:r>
              <a:t>—Claude Cahun (Lucy Renee Mathilde Schwob)</a:t>
            </a:r>
          </a:p>
        </p:txBody>
      </p:sp>
      <p:pic>
        <p:nvPicPr>
          <p:cNvPr id="179" name="image.png" descr="image.png"/>
          <p:cNvPicPr>
            <a:picLocks noChangeAspect="1"/>
          </p:cNvPicPr>
          <p:nvPr/>
        </p:nvPicPr>
        <p:blipFill>
          <a:blip r:embed="rId5">
            <a:extLst/>
          </a:blip>
          <a:stretch>
            <a:fillRect/>
          </a:stretch>
        </p:blipFill>
        <p:spPr>
          <a:xfrm>
            <a:off x="6553248" y="468192"/>
            <a:ext cx="6406251" cy="4386567"/>
          </a:xfrm>
          <a:prstGeom prst="rect">
            <a:avLst/>
          </a:prstGeom>
          <a:ln w="12700">
            <a:miter lim="400000"/>
          </a:ln>
        </p:spPr>
      </p:pic>
      <p:sp>
        <p:nvSpPr>
          <p:cNvPr id="180" name="Claude Cahun, (What Do You Want From Me?), 1928"/>
          <p:cNvSpPr txBox="1"/>
          <p:nvPr/>
        </p:nvSpPr>
        <p:spPr>
          <a:xfrm>
            <a:off x="6403256" y="5007605"/>
            <a:ext cx="6706235"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Gill Sans"/>
                <a:ea typeface="Gill Sans"/>
                <a:cs typeface="Gill Sans"/>
                <a:sym typeface="Gill Sans"/>
              </a:defRPr>
            </a:lvl1pPr>
          </a:lstStyle>
          <a:p>
            <a:pPr/>
            <a:r>
              <a:t>Claude Cahun, (What Do You Want From Me?), 1928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2250" fill="hold"/>
                                        <p:tgtEl>
                                          <p:spTgt spid="175"/>
                                        </p:tgtEl>
                                      </p:cBhvr>
                                    </p:animEffect>
                                    <p:set>
                                      <p:cBhvr>
                                        <p:cTn id="7" fill="hold">
                                          <p:stCondLst>
                                            <p:cond delay="2249"/>
                                          </p:stCondLst>
                                        </p:cTn>
                                        <p:tgtEl>
                                          <p:spTgt spid="175"/>
                                        </p:tgtEl>
                                        <p:attrNameLst>
                                          <p:attrName>style.visibility</p:attrName>
                                        </p:attrNameLst>
                                      </p:cBhvr>
                                      <p:to>
                                        <p:strVal val="hidden"/>
                                      </p:to>
                                    </p:set>
                                  </p:childTnLst>
                                </p:cTn>
                              </p:par>
                            </p:childTnLst>
                          </p:cTn>
                        </p:par>
                        <p:par>
                          <p:cTn id="8" fill="hold">
                            <p:stCondLst>
                              <p:cond delay="2250"/>
                            </p:stCondLst>
                            <p:childTnLst>
                              <p:par>
                                <p:cTn id="9" presetClass="exit" nodeType="afterEffect" presetID="10" grpId="2" fill="hold">
                                  <p:stCondLst>
                                    <p:cond delay="0"/>
                                  </p:stCondLst>
                                  <p:iterate type="el" backwards="0">
                                    <p:tmAbs val="0"/>
                                  </p:iterate>
                                  <p:childTnLst>
                                    <p:animEffect filter="fade" transition="out">
                                      <p:cBhvr>
                                        <p:cTn id="10" dur="2000" fill="hold"/>
                                        <p:tgtEl>
                                          <p:spTgt spid="174"/>
                                        </p:tgtEl>
                                      </p:cBhvr>
                                    </p:animEffect>
                                    <p:set>
                                      <p:cBhvr>
                                        <p:cTn id="11" fill="hold">
                                          <p:stCondLst>
                                            <p:cond delay="1999"/>
                                          </p:stCondLst>
                                        </p:cTn>
                                        <p:tgtEl>
                                          <p:spTgt spid="174"/>
                                        </p:tgtEl>
                                        <p:attrNameLst>
                                          <p:attrName>style.visibility</p:attrName>
                                        </p:attrNameLst>
                                      </p:cBhvr>
                                      <p:to>
                                        <p:strVal val="hidden"/>
                                      </p:to>
                                    </p:set>
                                  </p:childTnLst>
                                </p:cTn>
                              </p:par>
                            </p:childTnLst>
                          </p:cTn>
                        </p:par>
                        <p:par>
                          <p:cTn id="12" fill="hold">
                            <p:stCondLst>
                              <p:cond delay="4250"/>
                            </p:stCondLst>
                            <p:childTnLst>
                              <p:par>
                                <p:cTn id="13" presetClass="entr" nodeType="afterEffect" presetID="10" grpId="3" fill="hold">
                                  <p:stCondLst>
                                    <p:cond delay="0"/>
                                  </p:stCondLst>
                                  <p:iterate type="el" backwards="0">
                                    <p:tmAbs val="0"/>
                                  </p:iterate>
                                  <p:childTnLst>
                                    <p:set>
                                      <p:cBhvr>
                                        <p:cTn id="14" fill="hold"/>
                                        <p:tgtEl>
                                          <p:spTgt spid="176"/>
                                        </p:tgtEl>
                                        <p:attrNameLst>
                                          <p:attrName>style.visibility</p:attrName>
                                        </p:attrNameLst>
                                      </p:cBhvr>
                                      <p:to>
                                        <p:strVal val="visible"/>
                                      </p:to>
                                    </p:set>
                                    <p:animEffect filter="fade" transition="in">
                                      <p:cBhvr>
                                        <p:cTn id="15" dur="2000"/>
                                        <p:tgtEl>
                                          <p:spTgt spid="176"/>
                                        </p:tgtEl>
                                      </p:cBhvr>
                                    </p:animEffect>
                                  </p:childTnLst>
                                </p:cTn>
                              </p:par>
                            </p:childTnLst>
                          </p:cTn>
                        </p:par>
                        <p:par>
                          <p:cTn id="16" fill="hold">
                            <p:stCondLst>
                              <p:cond delay="6250"/>
                            </p:stCondLst>
                            <p:childTnLst>
                              <p:par>
                                <p:cTn id="17" presetClass="entr" nodeType="afterEffect" presetID="10" grpId="4" fill="hold">
                                  <p:stCondLst>
                                    <p:cond delay="0"/>
                                  </p:stCondLst>
                                  <p:iterate type="el" backwards="0">
                                    <p:tmAbs val="0"/>
                                  </p:iterate>
                                  <p:childTnLst>
                                    <p:set>
                                      <p:cBhvr>
                                        <p:cTn id="18" fill="hold"/>
                                        <p:tgtEl>
                                          <p:spTgt spid="177"/>
                                        </p:tgtEl>
                                        <p:attrNameLst>
                                          <p:attrName>style.visibility</p:attrName>
                                        </p:attrNameLst>
                                      </p:cBhvr>
                                      <p:to>
                                        <p:strVal val="visible"/>
                                      </p:to>
                                    </p:set>
                                    <p:animEffect filter="fade" transition="in">
                                      <p:cBhvr>
                                        <p:cTn id="19" dur="2000"/>
                                        <p:tgtEl>
                                          <p:spTgt spid="177"/>
                                        </p:tgtEl>
                                      </p:cBhvr>
                                    </p:animEffec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5" fill="hold">
                                  <p:stCondLst>
                                    <p:cond delay="0"/>
                                  </p:stCondLst>
                                  <p:iterate type="el" backwards="0">
                                    <p:tmAbs val="0"/>
                                  </p:iterate>
                                  <p:childTnLst>
                                    <p:set>
                                      <p:cBhvr>
                                        <p:cTn id="23" fill="hold"/>
                                        <p:tgtEl>
                                          <p:spTgt spid="17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6" fill="hold">
                                  <p:stCondLst>
                                    <p:cond delay="0"/>
                                  </p:stCondLst>
                                  <p:iterate type="el" backwards="0">
                                    <p:tmAbs val="0"/>
                                  </p:iterate>
                                  <p:childTnLst>
                                    <p:set>
                                      <p:cBhvr>
                                        <p:cTn id="27" fill="hold"/>
                                        <p:tgtEl>
                                          <p:spTgt spid="179"/>
                                        </p:tgtEl>
                                        <p:attrNameLst>
                                          <p:attrName>style.visibility</p:attrName>
                                        </p:attrNameLst>
                                      </p:cBhvr>
                                      <p:to>
                                        <p:strVal val="visible"/>
                                      </p:to>
                                    </p:set>
                                  </p:childTnLst>
                                </p:cTn>
                              </p:par>
                            </p:childTnLst>
                          </p:cTn>
                        </p:par>
                        <p:par>
                          <p:cTn id="28" fill="hold">
                            <p:stCondLst>
                              <p:cond delay="0"/>
                            </p:stCondLst>
                            <p:childTnLst>
                              <p:par>
                                <p:cTn id="29" presetClass="entr" nodeType="afterEffect" presetSubtype="0" presetID="1" grpId="7" fill="hold">
                                  <p:stCondLst>
                                    <p:cond delay="0"/>
                                  </p:stCondLst>
                                  <p:iterate type="el" backwards="0">
                                    <p:tmAbs val="0"/>
                                  </p:iterate>
                                  <p:childTnLst>
                                    <p:set>
                                      <p:cBhvr>
                                        <p:cTn id="30" fill="hold"/>
                                        <p:tgtEl>
                                          <p:spTgt spid="1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2"/>
      <p:bldP build="whole" bldLvl="1" animBg="1" rev="0" advAuto="0" spid="180" grpId="7"/>
      <p:bldP build="whole" bldLvl="1" animBg="1" rev="0" advAuto="0" spid="178" grpId="5"/>
      <p:bldP build="whole" bldLvl="1" animBg="1" rev="0" advAuto="0" spid="176" grpId="3"/>
      <p:bldP build="whole" bldLvl="1" animBg="1" rev="0" advAuto="0" spid="179" grpId="6"/>
      <p:bldP build="whole" bldLvl="1" animBg="1" rev="0" advAuto="0" spid="177" grpId="4"/>
      <p:bldP build="whole" bldLvl="1" animBg="1" rev="0" advAuto="0" spid="175"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4" name="‘the mass production of more and more unusual objects (like microscopic forceps, which can only be used under a microscope) assures us that our present is cracking up all around us: the stultifying chain gang, the gold harness of passions will break and "/>
          <p:cNvSpPr txBox="1"/>
          <p:nvPr/>
        </p:nvSpPr>
        <p:spPr>
          <a:xfrm>
            <a:off x="74761" y="420369"/>
            <a:ext cx="12713075" cy="141238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300">
                <a:solidFill>
                  <a:srgbClr val="FFFFFF"/>
                </a:solidFill>
                <a:latin typeface="Gill Sans"/>
                <a:ea typeface="Gill Sans"/>
                <a:cs typeface="Gill Sans"/>
                <a:sym typeface="Gill Sans"/>
              </a:defRPr>
            </a:pPr>
            <a:r>
              <a:t>‘the mass production of more and more unusual </a:t>
            </a:r>
            <a:r>
              <a:rPr>
                <a:solidFill>
                  <a:srgbClr val="FF3610"/>
                </a:solidFill>
              </a:rPr>
              <a:t>objects</a:t>
            </a:r>
            <a:r>
              <a:t> (like microscopic forceps, which can only be used under a microscope) assures us that our present is cracking up all around us: the stultifying chain gang, the gold harness of passions will break and break again perhaps before the photographs of perishable objects exhibited before my eyes fade’— Claude Cahun, Prenez garde aux objets domestiques’, </a:t>
            </a:r>
            <a:r>
              <a:rPr i="1"/>
              <a:t>Cahiers d’Art</a:t>
            </a:r>
            <a:r>
              <a:t>, 1936</a:t>
            </a:r>
          </a:p>
        </p:txBody>
      </p:sp>
      <p:pic>
        <p:nvPicPr>
          <p:cNvPr id="185" name="Image" descr="Image"/>
          <p:cNvPicPr>
            <a:picLocks noChangeAspect="1"/>
          </p:cNvPicPr>
          <p:nvPr/>
        </p:nvPicPr>
        <p:blipFill>
          <a:blip r:embed="rId2">
            <a:extLst/>
          </a:blip>
          <a:stretch>
            <a:fillRect/>
          </a:stretch>
        </p:blipFill>
        <p:spPr>
          <a:xfrm>
            <a:off x="7198583" y="2005259"/>
            <a:ext cx="4732075" cy="6478136"/>
          </a:xfrm>
          <a:prstGeom prst="rect">
            <a:avLst/>
          </a:prstGeom>
          <a:ln w="12700">
            <a:miter lim="400000"/>
          </a:ln>
        </p:spPr>
      </p:pic>
      <p:sp>
        <p:nvSpPr>
          <p:cNvPr id="186" name="Claude Cahun, Untitled, 1936"/>
          <p:cNvSpPr txBox="1"/>
          <p:nvPr/>
        </p:nvSpPr>
        <p:spPr>
          <a:xfrm>
            <a:off x="7179760" y="8656043"/>
            <a:ext cx="4769715"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100">
                <a:solidFill>
                  <a:srgbClr val="FFFFFF"/>
                </a:solidFill>
                <a:latin typeface="Gill Sans"/>
                <a:ea typeface="Gill Sans"/>
                <a:cs typeface="Gill Sans"/>
                <a:sym typeface="Gill Sans"/>
              </a:defRPr>
            </a:lvl1pPr>
          </a:lstStyle>
          <a:p>
            <a:pPr/>
            <a:r>
              <a:t>Claude Cahun, Untitled, 1936</a:t>
            </a:r>
          </a:p>
        </p:txBody>
      </p:sp>
      <p:pic>
        <p:nvPicPr>
          <p:cNvPr id="187" name="Image" descr="Image"/>
          <p:cNvPicPr>
            <a:picLocks noChangeAspect="1"/>
          </p:cNvPicPr>
          <p:nvPr/>
        </p:nvPicPr>
        <p:blipFill>
          <a:blip r:embed="rId3">
            <a:extLst/>
          </a:blip>
          <a:stretch>
            <a:fillRect/>
          </a:stretch>
        </p:blipFill>
        <p:spPr>
          <a:xfrm>
            <a:off x="254937" y="2005259"/>
            <a:ext cx="5238179" cy="6478136"/>
          </a:xfrm>
          <a:prstGeom prst="rect">
            <a:avLst/>
          </a:prstGeom>
          <a:ln w="12700">
            <a:miter lim="400000"/>
          </a:ln>
        </p:spPr>
      </p:pic>
      <p:sp>
        <p:nvSpPr>
          <p:cNvPr id="188" name="Claude Cahun, Untitled, 1936"/>
          <p:cNvSpPr txBox="1"/>
          <p:nvPr/>
        </p:nvSpPr>
        <p:spPr>
          <a:xfrm>
            <a:off x="489168" y="8656043"/>
            <a:ext cx="4769715"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100">
                <a:solidFill>
                  <a:srgbClr val="FFFFFF"/>
                </a:solidFill>
                <a:latin typeface="Gill Sans"/>
                <a:ea typeface="Gill Sans"/>
                <a:cs typeface="Gill Sans"/>
                <a:sym typeface="Gill Sans"/>
              </a:defRPr>
            </a:lvl1pPr>
          </a:lstStyle>
          <a:p>
            <a:pPr/>
            <a:r>
              <a:t>Claude Cahun, Untitled, 1936</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90" name="Image" descr="Image"/>
          <p:cNvPicPr>
            <a:picLocks noChangeAspect="1"/>
          </p:cNvPicPr>
          <p:nvPr/>
        </p:nvPicPr>
        <p:blipFill>
          <a:blip r:embed="rId2">
            <a:extLst/>
          </a:blip>
          <a:stretch>
            <a:fillRect/>
          </a:stretch>
        </p:blipFill>
        <p:spPr>
          <a:xfrm>
            <a:off x="6521807" y="180438"/>
            <a:ext cx="5766669" cy="7671843"/>
          </a:xfrm>
          <a:prstGeom prst="rect">
            <a:avLst/>
          </a:prstGeom>
          <a:ln w="12700">
            <a:miter lim="400000"/>
          </a:ln>
        </p:spPr>
      </p:pic>
      <p:sp>
        <p:nvSpPr>
          <p:cNvPr id="191" name="Claude Cahun, Self Portrait, 1928"/>
          <p:cNvSpPr txBox="1"/>
          <p:nvPr/>
        </p:nvSpPr>
        <p:spPr>
          <a:xfrm>
            <a:off x="649683" y="8566813"/>
            <a:ext cx="5377374"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100">
                <a:solidFill>
                  <a:srgbClr val="FFFFFF"/>
                </a:solidFill>
                <a:latin typeface="Gill Sans"/>
                <a:ea typeface="Gill Sans"/>
                <a:cs typeface="Gill Sans"/>
                <a:sym typeface="Gill Sans"/>
              </a:defRPr>
            </a:lvl1pPr>
          </a:lstStyle>
          <a:p>
            <a:pPr/>
            <a:r>
              <a:t>Claude Cahun, Self Portrait, 1928</a:t>
            </a:r>
          </a:p>
        </p:txBody>
      </p:sp>
      <p:sp>
        <p:nvSpPr>
          <p:cNvPr id="192" name="Dora Maar, Self Portrait with Fan, 1930"/>
          <p:cNvSpPr txBox="1"/>
          <p:nvPr/>
        </p:nvSpPr>
        <p:spPr>
          <a:xfrm>
            <a:off x="6458026" y="8566813"/>
            <a:ext cx="6282999"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100">
                <a:solidFill>
                  <a:srgbClr val="FFFFFF"/>
                </a:solidFill>
                <a:latin typeface="Gill Sans"/>
                <a:ea typeface="Gill Sans"/>
                <a:cs typeface="Gill Sans"/>
                <a:sym typeface="Gill Sans"/>
              </a:defRPr>
            </a:lvl1pPr>
          </a:lstStyle>
          <a:p>
            <a:pPr/>
            <a:r>
              <a:t>Dora Maar, Self Portrait with Fan, 1930</a:t>
            </a:r>
          </a:p>
        </p:txBody>
      </p:sp>
      <p:pic>
        <p:nvPicPr>
          <p:cNvPr id="193" name="Image" descr="Image"/>
          <p:cNvPicPr>
            <a:picLocks noChangeAspect="1"/>
          </p:cNvPicPr>
          <p:nvPr/>
        </p:nvPicPr>
        <p:blipFill>
          <a:blip r:embed="rId3">
            <a:extLst/>
          </a:blip>
          <a:stretch>
            <a:fillRect/>
          </a:stretch>
        </p:blipFill>
        <p:spPr>
          <a:xfrm>
            <a:off x="302108" y="160792"/>
            <a:ext cx="5922454" cy="7711135"/>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itle &amp; Bullets">
  <a:themeElements>
    <a:clrScheme name="Title &amp; Bullets">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Bullets">
      <a:majorFont>
        <a:latin typeface="Calibri"/>
        <a:ea typeface="Calibri"/>
        <a:cs typeface="Calibri"/>
      </a:majorFont>
      <a:minorFont>
        <a:latin typeface="Helvetica"/>
        <a:ea typeface="Helvetica"/>
        <a:cs typeface="Helvetica"/>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itle &amp; Bullets">
  <a:themeElements>
    <a:clrScheme name="Title &amp; Bullets">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Bullets">
      <a:majorFont>
        <a:latin typeface="Calibri"/>
        <a:ea typeface="Calibri"/>
        <a:cs typeface="Calibri"/>
      </a:majorFont>
      <a:minorFont>
        <a:latin typeface="Helvetica"/>
        <a:ea typeface="Helvetica"/>
        <a:cs typeface="Helvetica"/>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