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8" r:id="rId3"/>
    <p:sldId id="271" r:id="rId4"/>
    <p:sldId id="272" r:id="rId5"/>
    <p:sldId id="273" r:id="rId6"/>
    <p:sldId id="274" r:id="rId7"/>
    <p:sldId id="275" r:id="rId8"/>
    <p:sldId id="276" r:id="rId9"/>
    <p:sldId id="277" r:id="rId10"/>
    <p:sldId id="278" r:id="rId11"/>
    <p:sldId id="279"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4" d="100"/>
          <a:sy n="34" d="100"/>
        </p:scale>
        <p:origin x="98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5" name="Shape 155"/>
          <p:cNvSpPr>
            <a:spLocks noGrp="1" noRot="1" noChangeAspect="1"/>
          </p:cNvSpPr>
          <p:nvPr>
            <p:ph type="sldImg"/>
          </p:nvPr>
        </p:nvSpPr>
        <p:spPr>
          <a:xfrm>
            <a:off x="1143000" y="685800"/>
            <a:ext cx="4572000" cy="3429000"/>
          </a:xfrm>
          <a:prstGeom prst="rect">
            <a:avLst/>
          </a:prstGeom>
        </p:spPr>
        <p:txBody>
          <a:bodyPr/>
          <a:lstStyle/>
          <a:p>
            <a:endParaRPr/>
          </a:p>
        </p:txBody>
      </p:sp>
      <p:sp>
        <p:nvSpPr>
          <p:cNvPr id="156" name="Shape 15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12007748" y="13080999"/>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7" name="Body Level One…"/>
          <p:cNvSpPr txBox="1">
            <a:spLocks noGrp="1"/>
          </p:cNvSpPr>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862804876_960x639.jpg"/>
          <p:cNvSpPr>
            <a:spLocks noGrp="1"/>
          </p:cNvSpPr>
          <p:nvPr>
            <p:ph type="pic" sz="quarter" idx="21"/>
          </p:nvPr>
        </p:nvSpPr>
        <p:spPr>
          <a:xfrm>
            <a:off x="15430500" y="7085409"/>
            <a:ext cx="8128000" cy="5410201"/>
          </a:xfrm>
          <a:prstGeom prst="rect">
            <a:avLst/>
          </a:prstGeom>
        </p:spPr>
        <p:txBody>
          <a:bodyPr lIns="91439" tIns="45719" rIns="91439" bIns="45719">
            <a:noAutofit/>
          </a:bodyPr>
          <a:lstStyle/>
          <a:p>
            <a:endParaRPr/>
          </a:p>
        </p:txBody>
      </p:sp>
      <p:sp>
        <p:nvSpPr>
          <p:cNvPr id="125" name="824910546_2681x1332.jpg"/>
          <p:cNvSpPr>
            <a:spLocks noGrp="1"/>
          </p:cNvSpPr>
          <p:nvPr>
            <p:ph type="pic" idx="22"/>
          </p:nvPr>
        </p:nvSpPr>
        <p:spPr>
          <a:xfrm>
            <a:off x="-2933700" y="1270000"/>
            <a:ext cx="22699133" cy="11277600"/>
          </a:xfrm>
          <a:prstGeom prst="rect">
            <a:avLst/>
          </a:prstGeom>
        </p:spPr>
        <p:txBody>
          <a:bodyPr lIns="91439" tIns="45719" rIns="91439" bIns="45719">
            <a:noAutofit/>
          </a:bodyPr>
          <a:lstStyle/>
          <a:p>
            <a:endParaRPr/>
          </a:p>
        </p:txBody>
      </p:sp>
      <p:sp>
        <p:nvSpPr>
          <p:cNvPr id="126" name="575395635_960x639.jpg"/>
          <p:cNvSpPr>
            <a:spLocks noGrp="1"/>
          </p:cNvSpPr>
          <p:nvPr>
            <p:ph type="pic" sz="quarter" idx="23"/>
          </p:nvPr>
        </p:nvSpPr>
        <p:spPr>
          <a:xfrm>
            <a:off x="15430500" y="1270000"/>
            <a:ext cx="8128000" cy="54102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511300" y="-3721100"/>
            <a:ext cx="28511500" cy="19030242"/>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149" name="Slide Number"/>
          <p:cNvSpPr txBox="1">
            <a:spLocks noGrp="1"/>
          </p:cNvSpPr>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000000"/>
                </a:solidFill>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xfrm>
            <a:off x="11993391" y="13076008"/>
            <a:ext cx="384721" cy="37959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2596256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Image"/>
          <p:cNvSpPr>
            <a:spLocks noGrp="1"/>
          </p:cNvSpPr>
          <p:nvPr>
            <p:ph type="pic" idx="21"/>
          </p:nvPr>
        </p:nvSpPr>
        <p:spPr>
          <a:xfrm>
            <a:off x="-431800" y="-4038600"/>
            <a:ext cx="29464000" cy="18034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4" name="92709243_1322x1323.jpeg"/>
          <p:cNvSpPr>
            <a:spLocks noGrp="1"/>
          </p:cNvSpPr>
          <p:nvPr>
            <p:ph type="pic" sz="half" idx="21"/>
          </p:nvPr>
        </p:nvSpPr>
        <p:spPr>
          <a:xfrm>
            <a:off x="12052303" y="1270000"/>
            <a:ext cx="11188406" cy="11209889"/>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2"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63" name="824910546_2681x1332.jpg"/>
          <p:cNvSpPr>
            <a:spLocks noGrp="1"/>
          </p:cNvSpPr>
          <p:nvPr>
            <p:ph type="pic" idx="22"/>
          </p:nvPr>
        </p:nvSpPr>
        <p:spPr>
          <a:xfrm>
            <a:off x="6380200" y="1263848"/>
            <a:ext cx="22529801" cy="11193471"/>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tif"/><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 Id="rId6" Type="http://schemas.openxmlformats.org/officeDocument/2006/relationships/image" Target="../media/image29.tif"/><Relationship Id="rId5" Type="http://schemas.openxmlformats.org/officeDocument/2006/relationships/hyperlink" Target="https://www.rietveldschroderhuis.nl/en/rietveld-schroder-house" TargetMode="External"/><Relationship Id="rId4" Type="http://schemas.openxmlformats.org/officeDocument/2006/relationships/image" Target="../media/image28.ti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3.tif"/><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87jErmplUpA" TargetMode="External"/><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Author and Date"/>
          <p:cNvSpPr txBox="1">
            <a:spLocks noGrp="1"/>
          </p:cNvSpPr>
          <p:nvPr>
            <p:ph type="body" idx="21"/>
          </p:nvPr>
        </p:nvSpPr>
        <p:spPr>
          <a:prstGeom prst="rect">
            <a:avLst/>
          </a:prstGeom>
        </p:spPr>
        <p:txBody>
          <a:bodyPr>
            <a:normAutofit lnSpcReduction="10000"/>
          </a:bodyPr>
          <a:lstStyle/>
          <a:p>
            <a:endParaRPr/>
          </a:p>
        </p:txBody>
      </p:sp>
      <p:sp>
        <p:nvSpPr>
          <p:cNvPr id="159" name="A New International Style"/>
          <p:cNvSpPr txBox="1">
            <a:spLocks noGrp="1"/>
          </p:cNvSpPr>
          <p:nvPr>
            <p:ph type="ctrTitle"/>
          </p:nvPr>
        </p:nvSpPr>
        <p:spPr>
          <a:prstGeom prst="rect">
            <a:avLst/>
          </a:prstGeom>
        </p:spPr>
        <p:txBody>
          <a:bodyPr/>
          <a:lstStyle/>
          <a:p>
            <a:r>
              <a:t>A New International Style</a:t>
            </a:r>
          </a:p>
        </p:txBody>
      </p:sp>
      <p:sp>
        <p:nvSpPr>
          <p:cNvPr id="160" name="Translating Life and Art"/>
          <p:cNvSpPr txBox="1">
            <a:spLocks noGrp="1"/>
          </p:cNvSpPr>
          <p:nvPr>
            <p:ph type="subTitle" sz="quarter" idx="1"/>
          </p:nvPr>
        </p:nvSpPr>
        <p:spPr>
          <a:prstGeom prst="rect">
            <a:avLst/>
          </a:prstGeom>
        </p:spPr>
        <p:txBody>
          <a:bodyPr/>
          <a:lstStyle/>
          <a:p>
            <a:r>
              <a:t>Translating Life and Art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Image" descr="Image"/>
          <p:cNvPicPr>
            <a:picLocks noChangeAspect="1"/>
          </p:cNvPicPr>
          <p:nvPr/>
        </p:nvPicPr>
        <p:blipFill>
          <a:blip r:embed="rId2"/>
          <a:stretch>
            <a:fillRect/>
          </a:stretch>
        </p:blipFill>
        <p:spPr>
          <a:xfrm>
            <a:off x="-189575" y="1312009"/>
            <a:ext cx="24384002" cy="8580122"/>
          </a:xfrm>
          <a:prstGeom prst="rect">
            <a:avLst/>
          </a:prstGeom>
          <a:ln w="12700">
            <a:miter lim="400000"/>
          </a:ln>
        </p:spPr>
      </p:pic>
      <p:sp>
        <p:nvSpPr>
          <p:cNvPr id="123" name="Lluís Domènech i Montaner, The Casa Lleó Morera, c. 1902"/>
          <p:cNvSpPr txBox="1"/>
          <p:nvPr/>
        </p:nvSpPr>
        <p:spPr>
          <a:xfrm>
            <a:off x="525359" y="10458580"/>
            <a:ext cx="4398150"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lvl1pPr defTabSz="457200">
              <a:spcBef>
                <a:spcPts val="700"/>
              </a:spcBef>
              <a:defRPr sz="1400">
                <a:solidFill>
                  <a:srgbClr val="202122"/>
                </a:solidFill>
                <a:latin typeface="+mj-lt"/>
                <a:ea typeface="+mj-ea"/>
                <a:cs typeface="+mj-cs"/>
                <a:sym typeface="Helvetica"/>
              </a:defRPr>
            </a:lvl1pPr>
          </a:lstStyle>
          <a:p>
            <a:r>
              <a:rPr sz="2800" dirty="0" err="1">
                <a:solidFill>
                  <a:schemeClr val="tx1"/>
                </a:solidFill>
              </a:rPr>
              <a:t>Lluís</a:t>
            </a:r>
            <a:r>
              <a:rPr sz="2800" dirty="0">
                <a:solidFill>
                  <a:schemeClr val="tx1"/>
                </a:solidFill>
              </a:rPr>
              <a:t> </a:t>
            </a:r>
            <a:r>
              <a:rPr sz="2800" dirty="0" err="1">
                <a:solidFill>
                  <a:schemeClr val="tx1"/>
                </a:solidFill>
              </a:rPr>
              <a:t>Domènech</a:t>
            </a:r>
            <a:r>
              <a:rPr sz="2800" dirty="0">
                <a:solidFill>
                  <a:schemeClr val="tx1"/>
                </a:solidFill>
              </a:rPr>
              <a:t> </a:t>
            </a:r>
            <a:r>
              <a:rPr sz="2800" dirty="0" err="1">
                <a:solidFill>
                  <a:schemeClr val="tx1"/>
                </a:solidFill>
              </a:rPr>
              <a:t>i</a:t>
            </a:r>
            <a:r>
              <a:rPr sz="2800" dirty="0">
                <a:solidFill>
                  <a:schemeClr val="tx1"/>
                </a:solidFill>
              </a:rPr>
              <a:t> Montaner, The Casa </a:t>
            </a:r>
            <a:r>
              <a:rPr sz="2800" dirty="0" err="1">
                <a:solidFill>
                  <a:schemeClr val="tx1"/>
                </a:solidFill>
              </a:rPr>
              <a:t>Lleó</a:t>
            </a:r>
            <a:r>
              <a:rPr sz="2800" dirty="0">
                <a:solidFill>
                  <a:schemeClr val="tx1"/>
                </a:solidFill>
              </a:rPr>
              <a:t> </a:t>
            </a:r>
            <a:r>
              <a:rPr sz="2800" dirty="0" err="1">
                <a:solidFill>
                  <a:schemeClr val="tx1"/>
                </a:solidFill>
              </a:rPr>
              <a:t>Morera</a:t>
            </a:r>
            <a:r>
              <a:rPr sz="2800" dirty="0">
                <a:solidFill>
                  <a:schemeClr val="tx1"/>
                </a:solidFill>
              </a:rPr>
              <a:t>, c. 1902</a:t>
            </a:r>
          </a:p>
        </p:txBody>
      </p:sp>
      <p:sp>
        <p:nvSpPr>
          <p:cNvPr id="124" name="Casa Amatller, Josep Puig i Cadafalch, 1875"/>
          <p:cNvSpPr txBox="1"/>
          <p:nvPr/>
        </p:nvSpPr>
        <p:spPr>
          <a:xfrm>
            <a:off x="13842957" y="10458580"/>
            <a:ext cx="3481562" cy="23083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lvl1pPr defTabSz="457200">
              <a:spcBef>
                <a:spcPts val="700"/>
              </a:spcBef>
              <a:defRPr sz="1400">
                <a:solidFill>
                  <a:srgbClr val="202122"/>
                </a:solidFill>
                <a:latin typeface="+mj-lt"/>
                <a:ea typeface="+mj-ea"/>
                <a:cs typeface="+mj-cs"/>
                <a:sym typeface="Helvetica"/>
              </a:defRPr>
            </a:lvl1pPr>
          </a:lstStyle>
          <a:p>
            <a:r>
              <a:rPr sz="3600" dirty="0">
                <a:solidFill>
                  <a:schemeClr val="tx1"/>
                </a:solidFill>
              </a:rPr>
              <a:t>Casa </a:t>
            </a:r>
            <a:r>
              <a:rPr sz="3600" dirty="0" err="1">
                <a:solidFill>
                  <a:schemeClr val="tx1"/>
                </a:solidFill>
              </a:rPr>
              <a:t>Amatller</a:t>
            </a:r>
            <a:r>
              <a:rPr sz="3600" dirty="0">
                <a:solidFill>
                  <a:schemeClr val="tx1"/>
                </a:solidFill>
              </a:rPr>
              <a:t>, Josep Puig </a:t>
            </a:r>
            <a:r>
              <a:rPr sz="3600" dirty="0" err="1">
                <a:solidFill>
                  <a:schemeClr val="tx1"/>
                </a:solidFill>
              </a:rPr>
              <a:t>i</a:t>
            </a:r>
            <a:r>
              <a:rPr sz="3600" dirty="0">
                <a:solidFill>
                  <a:schemeClr val="tx1"/>
                </a:solidFill>
              </a:rPr>
              <a:t> </a:t>
            </a:r>
            <a:r>
              <a:rPr sz="3600" dirty="0" err="1">
                <a:solidFill>
                  <a:schemeClr val="tx1"/>
                </a:solidFill>
              </a:rPr>
              <a:t>Cadafalch</a:t>
            </a:r>
            <a:r>
              <a:rPr sz="3600" dirty="0">
                <a:solidFill>
                  <a:schemeClr val="tx1"/>
                </a:solidFill>
              </a:rPr>
              <a:t>, 1875 </a:t>
            </a:r>
          </a:p>
        </p:txBody>
      </p:sp>
      <p:sp>
        <p:nvSpPr>
          <p:cNvPr id="125" name="Antoni Gaudi, Casa Batllo, 1904"/>
          <p:cNvSpPr txBox="1"/>
          <p:nvPr/>
        </p:nvSpPr>
        <p:spPr>
          <a:xfrm>
            <a:off x="17416771" y="10280433"/>
            <a:ext cx="2957846" cy="1754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p>
            <a:r>
              <a:rPr sz="3600" dirty="0"/>
              <a:t>Antoni Gaudi, Casa </a:t>
            </a:r>
            <a:r>
              <a:rPr sz="3600" dirty="0" err="1"/>
              <a:t>Batllo</a:t>
            </a:r>
            <a:r>
              <a:rPr sz="3600" dirty="0"/>
              <a:t>, 1904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Picture 2" descr="Picture 2"/>
          <p:cNvPicPr>
            <a:picLocks noChangeAspect="1"/>
          </p:cNvPicPr>
          <p:nvPr/>
        </p:nvPicPr>
        <p:blipFill>
          <a:blip r:embed="rId2"/>
          <a:stretch>
            <a:fillRect/>
          </a:stretch>
        </p:blipFill>
        <p:spPr>
          <a:xfrm>
            <a:off x="239918" y="206060"/>
            <a:ext cx="8599240" cy="11469192"/>
          </a:xfrm>
          <a:prstGeom prst="rect">
            <a:avLst/>
          </a:prstGeom>
          <a:ln w="12700">
            <a:miter lim="400000"/>
          </a:ln>
        </p:spPr>
      </p:pic>
      <p:sp>
        <p:nvSpPr>
          <p:cNvPr id="128" name="TextBox 1"/>
          <p:cNvSpPr txBox="1"/>
          <p:nvPr/>
        </p:nvSpPr>
        <p:spPr>
          <a:xfrm>
            <a:off x="-24368" y="12335645"/>
            <a:ext cx="9127816"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rIns="91438">
            <a:spAutoFit/>
          </a:bodyPr>
          <a:lstStyle/>
          <a:p>
            <a:r>
              <a:rPr sz="4800"/>
              <a:t>Antoni Gaudi, Casa Batllo, 1904 </a:t>
            </a:r>
          </a:p>
        </p:txBody>
      </p:sp>
      <p:pic>
        <p:nvPicPr>
          <p:cNvPr id="129" name="Picture 2" descr="Picture 2"/>
          <p:cNvPicPr>
            <a:picLocks noChangeAspect="1"/>
          </p:cNvPicPr>
          <p:nvPr/>
        </p:nvPicPr>
        <p:blipFill>
          <a:blip r:embed="rId3"/>
          <a:stretch>
            <a:fillRect/>
          </a:stretch>
        </p:blipFill>
        <p:spPr>
          <a:xfrm>
            <a:off x="9272241" y="206060"/>
            <a:ext cx="14734726" cy="11469192"/>
          </a:xfrm>
          <a:prstGeom prst="rect">
            <a:avLst/>
          </a:prstGeom>
          <a:ln w="12700">
            <a:miter lim="400000"/>
          </a:ln>
        </p:spPr>
      </p:pic>
      <p:sp>
        <p:nvSpPr>
          <p:cNvPr id="130" name="Rectangle 1"/>
          <p:cNvSpPr txBox="1"/>
          <p:nvPr/>
        </p:nvSpPr>
        <p:spPr>
          <a:xfrm>
            <a:off x="11407244" y="12843763"/>
            <a:ext cx="10464719"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rIns="91438">
            <a:spAutoFit/>
          </a:bodyPr>
          <a:lstStyle/>
          <a:p>
            <a:r>
              <a:rPr sz="4800"/>
              <a:t>Antoni Gaudi, Casa Mila, 1906- 1912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stretch>
            <a:fillRect/>
          </a:stretch>
        </p:blipFill>
        <p:spPr>
          <a:xfrm>
            <a:off x="9090229" y="534152"/>
            <a:ext cx="14629928" cy="12647696"/>
          </a:xfrm>
          <a:prstGeom prst="rect">
            <a:avLst/>
          </a:prstGeom>
          <a:ln w="12700">
            <a:miter lim="400000"/>
          </a:ln>
        </p:spPr>
      </p:pic>
      <p:sp>
        <p:nvSpPr>
          <p:cNvPr id="170" name="De Stijl"/>
          <p:cNvSpPr txBox="1"/>
          <p:nvPr/>
        </p:nvSpPr>
        <p:spPr>
          <a:xfrm>
            <a:off x="127472" y="285453"/>
            <a:ext cx="2233220" cy="8701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300"/>
            </a:lvl1pPr>
          </a:lstStyle>
          <a:p>
            <a:r>
              <a:t>De Stijl</a:t>
            </a:r>
          </a:p>
        </p:txBody>
      </p:sp>
      <p:sp>
        <p:nvSpPr>
          <p:cNvPr id="171" name="“An old and new consciousness of time”…"/>
          <p:cNvSpPr txBox="1"/>
          <p:nvPr/>
        </p:nvSpPr>
        <p:spPr>
          <a:xfrm>
            <a:off x="430442" y="3470589"/>
            <a:ext cx="7489290" cy="64430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3200">
                <a:solidFill>
                  <a:schemeClr val="accent5"/>
                </a:solidFill>
              </a:defRPr>
            </a:pPr>
            <a:r>
              <a:t>“An old and new consciousness of time”</a:t>
            </a:r>
          </a:p>
          <a:p>
            <a:r>
              <a:t>Old-&gt; “individual”</a:t>
            </a:r>
          </a:p>
          <a:p>
            <a:r>
              <a:t>New-&gt; “universal”</a:t>
            </a:r>
          </a:p>
          <a:p>
            <a:endParaRPr/>
          </a:p>
          <a:p>
            <a:pPr>
              <a:defRPr sz="3200">
                <a:solidFill>
                  <a:schemeClr val="accent5"/>
                </a:solidFill>
              </a:defRPr>
            </a:pPr>
            <a:r>
              <a:t>“The war is destroying the old world”</a:t>
            </a:r>
          </a:p>
          <a:p>
            <a:r>
              <a:t>New Art-&gt; “Balance between the universal and the individual”</a:t>
            </a:r>
          </a:p>
          <a:p>
            <a:endParaRPr/>
          </a:p>
          <a:p>
            <a:pPr>
              <a:defRPr sz="3200">
                <a:solidFill>
                  <a:schemeClr val="accent5"/>
                </a:solidFill>
              </a:defRPr>
            </a:pPr>
            <a:r>
              <a:t>“Reformation of art and culture”</a:t>
            </a:r>
          </a:p>
          <a:p>
            <a:r>
              <a:t>Annihilation of traditions and dogmas-&gt;abolition natural form in the plastic arts</a:t>
            </a:r>
          </a:p>
          <a:p>
            <a:endParaRPr/>
          </a:p>
          <a:p>
            <a:pPr>
              <a:defRPr sz="3200">
                <a:solidFill>
                  <a:schemeClr val="accent5"/>
                </a:solidFill>
              </a:defRPr>
            </a:pPr>
            <a:r>
              <a:t>“International unity in Life, Art, Culture”</a:t>
            </a:r>
          </a:p>
          <a:p>
            <a:r>
              <a:t>Cooperation</a:t>
            </a:r>
          </a:p>
          <a:p>
            <a:r>
              <a:t>Correspondence</a:t>
            </a:r>
          </a:p>
          <a:p>
            <a:r>
              <a:t>Translation</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73" name="image.png" descr="image.png"/>
          <p:cNvPicPr>
            <a:picLocks noChangeAspect="1"/>
          </p:cNvPicPr>
          <p:nvPr/>
        </p:nvPicPr>
        <p:blipFill>
          <a:blip r:embed="rId2"/>
          <a:stretch>
            <a:fillRect/>
          </a:stretch>
        </p:blipFill>
        <p:spPr>
          <a:xfrm>
            <a:off x="7667757" y="3071281"/>
            <a:ext cx="10095037" cy="7573438"/>
          </a:xfrm>
          <a:prstGeom prst="rect">
            <a:avLst/>
          </a:prstGeom>
          <a:ln w="12700">
            <a:miter lim="400000"/>
          </a:ln>
        </p:spPr>
      </p:pic>
      <p:pic>
        <p:nvPicPr>
          <p:cNvPr id="174" name="image.png" descr="image.png"/>
          <p:cNvPicPr>
            <a:picLocks noChangeAspect="1"/>
          </p:cNvPicPr>
          <p:nvPr/>
        </p:nvPicPr>
        <p:blipFill>
          <a:blip r:embed="rId3"/>
          <a:stretch>
            <a:fillRect/>
          </a:stretch>
        </p:blipFill>
        <p:spPr>
          <a:xfrm>
            <a:off x="151585" y="3056817"/>
            <a:ext cx="7086144" cy="7602366"/>
          </a:xfrm>
          <a:prstGeom prst="rect">
            <a:avLst/>
          </a:prstGeom>
          <a:ln w="12700">
            <a:miter lim="400000"/>
          </a:ln>
        </p:spPr>
      </p:pic>
      <p:sp>
        <p:nvSpPr>
          <p:cNvPr id="175" name="Piet Mondrian, Chrysanthemum, 1906"/>
          <p:cNvSpPr txBox="1"/>
          <p:nvPr/>
        </p:nvSpPr>
        <p:spPr>
          <a:xfrm>
            <a:off x="594666" y="12215987"/>
            <a:ext cx="6199982"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285875">
              <a:defRPr sz="3200">
                <a:latin typeface="Gill Sans"/>
                <a:ea typeface="Gill Sans"/>
                <a:cs typeface="Gill Sans"/>
                <a:sym typeface="Gill Sans"/>
              </a:defRPr>
            </a:lvl1pPr>
          </a:lstStyle>
          <a:p>
            <a:r>
              <a:t>Piet Mondrian, Chrysanthemum, 1906</a:t>
            </a:r>
          </a:p>
        </p:txBody>
      </p:sp>
      <p:sp>
        <p:nvSpPr>
          <p:cNvPr id="176" name="Piet Mondrian, Apple Tree, Pointillist Version, 1908-1909"/>
          <p:cNvSpPr txBox="1"/>
          <p:nvPr/>
        </p:nvSpPr>
        <p:spPr>
          <a:xfrm>
            <a:off x="8174628" y="12215987"/>
            <a:ext cx="90812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285875">
              <a:defRPr sz="3200">
                <a:latin typeface="Gill Sans"/>
                <a:ea typeface="Gill Sans"/>
                <a:cs typeface="Gill Sans"/>
                <a:sym typeface="Gill Sans"/>
              </a:defRPr>
            </a:lvl1pPr>
          </a:lstStyle>
          <a:p>
            <a:r>
              <a:t>Piet Mondrian, Apple Tree, Pointillist Version, 1908-1909</a:t>
            </a:r>
          </a:p>
        </p:txBody>
      </p:sp>
      <p:pic>
        <p:nvPicPr>
          <p:cNvPr id="177" name="image.png" descr="image.png"/>
          <p:cNvPicPr>
            <a:picLocks noChangeAspect="1"/>
          </p:cNvPicPr>
          <p:nvPr/>
        </p:nvPicPr>
        <p:blipFill>
          <a:blip r:embed="rId4"/>
          <a:stretch>
            <a:fillRect/>
          </a:stretch>
        </p:blipFill>
        <p:spPr>
          <a:xfrm>
            <a:off x="18192822" y="2472460"/>
            <a:ext cx="5847947" cy="8771080"/>
          </a:xfrm>
          <a:prstGeom prst="rect">
            <a:avLst/>
          </a:prstGeom>
          <a:ln w="12700">
            <a:miter lim="400000"/>
          </a:ln>
        </p:spPr>
      </p:pic>
      <p:sp>
        <p:nvSpPr>
          <p:cNvPr id="178" name="Piet Mondrian, Church Facade/Church at Domburg (formerly Cathedral), 1914"/>
          <p:cNvSpPr txBox="1"/>
          <p:nvPr/>
        </p:nvSpPr>
        <p:spPr>
          <a:xfrm>
            <a:off x="18410812" y="11758688"/>
            <a:ext cx="5411968" cy="13717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Piet Mondrian, Church Facade/Church at Domburg (formerly Cathedral)</a:t>
            </a:r>
            <a:r>
              <a:rPr i="1"/>
              <a:t>, </a:t>
            </a:r>
            <a:r>
              <a:t>1914</a:t>
            </a:r>
          </a:p>
        </p:txBody>
      </p:sp>
      <p:sp>
        <p:nvSpPr>
          <p:cNvPr id="179" name="Towards Neo-Plasticism:"/>
          <p:cNvSpPr txBox="1"/>
          <p:nvPr/>
        </p:nvSpPr>
        <p:spPr>
          <a:xfrm>
            <a:off x="129239" y="778347"/>
            <a:ext cx="6021172" cy="721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4200"/>
            </a:pPr>
            <a:r>
              <a:t>Towards </a:t>
            </a:r>
            <a:r>
              <a:rPr>
                <a:solidFill>
                  <a:schemeClr val="accent5"/>
                </a:solidFill>
              </a:rPr>
              <a:t>Neo-Plasticism</a:t>
            </a:r>
            <a:r>
              <a:t>:</a:t>
            </a:r>
          </a:p>
        </p:txBody>
      </p:sp>
      <p:sp>
        <p:nvSpPr>
          <p:cNvPr id="180" name="Form, Color, Line"/>
          <p:cNvSpPr txBox="1"/>
          <p:nvPr/>
        </p:nvSpPr>
        <p:spPr>
          <a:xfrm>
            <a:off x="2428673" y="1992004"/>
            <a:ext cx="3223261" cy="57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a:lvl1pPr>
          </a:lstStyle>
          <a:p>
            <a:r>
              <a:t>Form, Color, Line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7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17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3" nodeType="clickEffect">
                                  <p:stCondLst>
                                    <p:cond delay="0"/>
                                  </p:stCondLst>
                                  <p:iterate>
                                    <p:tmAbs val="0"/>
                                  </p:iterate>
                                  <p:childTnLst>
                                    <p:set>
                                      <p:cBhvr>
                                        <p:cTn id="13" fill="hold"/>
                                        <p:tgtEl>
                                          <p:spTgt spid="17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4" nodeType="afterEffect">
                                  <p:stCondLst>
                                    <p:cond delay="0"/>
                                  </p:stCondLst>
                                  <p:iterate>
                                    <p:tmAbs val="0"/>
                                  </p:iterate>
                                  <p:childTnLst>
                                    <p:set>
                                      <p:cBhvr>
                                        <p:cTn id="16" fill="hold"/>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1" animBg="1" advAuto="0"/>
      <p:bldP spid="176" grpId="2" animBg="1" advAuto="0"/>
      <p:bldP spid="177" grpId="3" animBg="1" advAuto="0"/>
      <p:bldP spid="178" grpId="4"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82" name="image.png" descr="image.png"/>
          <p:cNvPicPr>
            <a:picLocks noChangeAspect="1"/>
          </p:cNvPicPr>
          <p:nvPr/>
        </p:nvPicPr>
        <p:blipFill>
          <a:blip r:embed="rId2"/>
          <a:stretch>
            <a:fillRect/>
          </a:stretch>
        </p:blipFill>
        <p:spPr>
          <a:xfrm>
            <a:off x="16356191" y="2441102"/>
            <a:ext cx="7694204" cy="8833796"/>
          </a:xfrm>
          <a:prstGeom prst="rect">
            <a:avLst/>
          </a:prstGeom>
          <a:ln w="12700">
            <a:miter lim="400000"/>
          </a:ln>
        </p:spPr>
      </p:pic>
      <p:pic>
        <p:nvPicPr>
          <p:cNvPr id="183" name="image.png" descr="image.png"/>
          <p:cNvPicPr>
            <a:picLocks noChangeAspect="1"/>
          </p:cNvPicPr>
          <p:nvPr/>
        </p:nvPicPr>
        <p:blipFill>
          <a:blip r:embed="rId3"/>
          <a:stretch>
            <a:fillRect/>
          </a:stretch>
        </p:blipFill>
        <p:spPr>
          <a:xfrm>
            <a:off x="7689283" y="2472460"/>
            <a:ext cx="7694204" cy="8771080"/>
          </a:xfrm>
          <a:prstGeom prst="rect">
            <a:avLst/>
          </a:prstGeom>
          <a:ln w="12700">
            <a:miter lim="400000"/>
          </a:ln>
        </p:spPr>
      </p:pic>
      <p:sp>
        <p:nvSpPr>
          <p:cNvPr id="184" name="Piet Mondrian, Composition, 1921"/>
          <p:cNvSpPr txBox="1"/>
          <p:nvPr/>
        </p:nvSpPr>
        <p:spPr>
          <a:xfrm>
            <a:off x="15765238" y="12271176"/>
            <a:ext cx="8876110" cy="457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Piet Mondrian, </a:t>
            </a:r>
            <a:r>
              <a:rPr i="1"/>
              <a:t>Composition</a:t>
            </a:r>
            <a:r>
              <a:t>, 1921</a:t>
            </a:r>
          </a:p>
        </p:txBody>
      </p:sp>
      <p:sp>
        <p:nvSpPr>
          <p:cNvPr id="185" name="Piet Mondrian, Composition in Color A, 1917"/>
          <p:cNvSpPr txBox="1"/>
          <p:nvPr/>
        </p:nvSpPr>
        <p:spPr>
          <a:xfrm>
            <a:off x="6901877" y="12271176"/>
            <a:ext cx="9269016" cy="457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Piet Mondrian, </a:t>
            </a:r>
            <a:r>
              <a:rPr i="1"/>
              <a:t>Composition in Color A, </a:t>
            </a:r>
            <a:r>
              <a:t>1917</a:t>
            </a:r>
          </a:p>
        </p:txBody>
      </p:sp>
      <p:pic>
        <p:nvPicPr>
          <p:cNvPr id="186" name="image.png" descr="image.png"/>
          <p:cNvPicPr>
            <a:picLocks noChangeAspect="1"/>
          </p:cNvPicPr>
          <p:nvPr/>
        </p:nvPicPr>
        <p:blipFill>
          <a:blip r:embed="rId4"/>
          <a:stretch>
            <a:fillRect/>
          </a:stretch>
        </p:blipFill>
        <p:spPr>
          <a:xfrm>
            <a:off x="333605" y="2472460"/>
            <a:ext cx="5847947" cy="8771080"/>
          </a:xfrm>
          <a:prstGeom prst="rect">
            <a:avLst/>
          </a:prstGeom>
          <a:ln w="12700">
            <a:miter lim="400000"/>
          </a:ln>
        </p:spPr>
      </p:pic>
      <p:sp>
        <p:nvSpPr>
          <p:cNvPr id="187" name="Piet Mondrian, Church Facade/Church at Domburg (formerly Cathedral), 1914"/>
          <p:cNvSpPr txBox="1"/>
          <p:nvPr/>
        </p:nvSpPr>
        <p:spPr>
          <a:xfrm>
            <a:off x="551594" y="11813976"/>
            <a:ext cx="5411969" cy="13717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Piet Mondrian, Church Facade/Church at Domburg (formerly Cathedral)</a:t>
            </a:r>
            <a:r>
              <a:rPr i="1"/>
              <a:t>, </a:t>
            </a:r>
            <a:r>
              <a:t>1914</a:t>
            </a:r>
          </a:p>
        </p:txBody>
      </p:sp>
      <p:sp>
        <p:nvSpPr>
          <p:cNvPr id="188" name="Neo-Plasticism"/>
          <p:cNvSpPr txBox="1"/>
          <p:nvPr/>
        </p:nvSpPr>
        <p:spPr>
          <a:xfrm>
            <a:off x="346454" y="247386"/>
            <a:ext cx="3643605" cy="709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100"/>
            </a:lvl1pPr>
          </a:lstStyle>
          <a:p>
            <a:r>
              <a:t>Neo-Plasticism</a:t>
            </a:r>
          </a:p>
        </p:txBody>
      </p:sp>
      <p:sp>
        <p:nvSpPr>
          <p:cNvPr id="189" name="Strict rules of composition:…"/>
          <p:cNvSpPr txBox="1"/>
          <p:nvPr/>
        </p:nvSpPr>
        <p:spPr>
          <a:xfrm>
            <a:off x="6028801" y="1072357"/>
            <a:ext cx="11015168"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Strict rules of composition:</a:t>
            </a:r>
          </a:p>
          <a:p>
            <a:r>
              <a:t>Vertical and horizontal lines—Reduced Palette—elimination of figure and ground</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8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18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3" nodeType="clickEffect">
                                  <p:stCondLst>
                                    <p:cond delay="0"/>
                                  </p:stCondLst>
                                  <p:iterate>
                                    <p:tmAbs val="0"/>
                                  </p:iterate>
                                  <p:childTnLst>
                                    <p:set>
                                      <p:cBhvr>
                                        <p:cTn id="13" fill="hold"/>
                                        <p:tgtEl>
                                          <p:spTgt spid="182"/>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4" nodeType="afterEffect">
                                  <p:stCondLst>
                                    <p:cond delay="0"/>
                                  </p:stCondLst>
                                  <p:iterate>
                                    <p:tmAbs val="0"/>
                                  </p:iterate>
                                  <p:childTnLst>
                                    <p:set>
                                      <p:cBhvr>
                                        <p:cTn id="16" fill="hold"/>
                                        <p:tgtEl>
                                          <p:spTgt spid="1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3" animBg="1" advAuto="0"/>
      <p:bldP spid="183" grpId="1" animBg="1" advAuto="0"/>
      <p:bldP spid="184" grpId="4" animBg="1" advAuto="0"/>
      <p:bldP spid="185" grpId="2"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1" name="Theo van Doesberg, Self Portrait with Hat, 1906"/>
          <p:cNvSpPr txBox="1"/>
          <p:nvPr/>
        </p:nvSpPr>
        <p:spPr>
          <a:xfrm>
            <a:off x="1958526" y="12837387"/>
            <a:ext cx="8429168" cy="5857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3200">
                <a:latin typeface="Gill Sans"/>
                <a:ea typeface="Gill Sans"/>
                <a:cs typeface="Gill Sans"/>
                <a:sym typeface="Gill Sans"/>
              </a:defRPr>
            </a:lvl1pPr>
          </a:lstStyle>
          <a:p>
            <a:r>
              <a:t>Theo van Doesberg, Self Portrait with Hat, 1906</a:t>
            </a:r>
          </a:p>
        </p:txBody>
      </p:sp>
      <p:sp>
        <p:nvSpPr>
          <p:cNvPr id="192" name="Theo van Doesberg, Dancers, 1916"/>
          <p:cNvSpPr txBox="1"/>
          <p:nvPr/>
        </p:nvSpPr>
        <p:spPr>
          <a:xfrm>
            <a:off x="14406398" y="12837387"/>
            <a:ext cx="5908478" cy="5857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a:spAutoFit/>
          </a:bodyPr>
          <a:lstStyle>
            <a:lvl1pPr defTabSz="1285875">
              <a:defRPr sz="3200">
                <a:latin typeface="Gill Sans"/>
                <a:ea typeface="Gill Sans"/>
                <a:cs typeface="Gill Sans"/>
                <a:sym typeface="Gill Sans"/>
              </a:defRPr>
            </a:lvl1pPr>
          </a:lstStyle>
          <a:p>
            <a:r>
              <a:t>Theo van Doesberg, Dancers, 1916</a:t>
            </a:r>
          </a:p>
        </p:txBody>
      </p:sp>
      <p:pic>
        <p:nvPicPr>
          <p:cNvPr id="193" name="image.png" descr="image.png"/>
          <p:cNvPicPr>
            <a:picLocks noChangeAspect="1"/>
          </p:cNvPicPr>
          <p:nvPr/>
        </p:nvPicPr>
        <p:blipFill>
          <a:blip r:embed="rId2"/>
          <a:stretch>
            <a:fillRect/>
          </a:stretch>
        </p:blipFill>
        <p:spPr>
          <a:xfrm>
            <a:off x="1692357" y="293387"/>
            <a:ext cx="8961505" cy="12290063"/>
          </a:xfrm>
          <a:prstGeom prst="rect">
            <a:avLst/>
          </a:prstGeom>
          <a:ln w="12700">
            <a:miter lim="400000"/>
          </a:ln>
        </p:spPr>
      </p:pic>
      <p:pic>
        <p:nvPicPr>
          <p:cNvPr id="194" name="image.png" descr="image.png"/>
          <p:cNvPicPr>
            <a:picLocks noChangeAspect="1"/>
          </p:cNvPicPr>
          <p:nvPr/>
        </p:nvPicPr>
        <p:blipFill>
          <a:blip r:embed="rId3"/>
          <a:stretch>
            <a:fillRect/>
          </a:stretch>
        </p:blipFill>
        <p:spPr>
          <a:xfrm>
            <a:off x="10781109" y="1313403"/>
            <a:ext cx="13159057" cy="10250032"/>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96" name="image.png" descr="image.png"/>
          <p:cNvPicPr>
            <a:picLocks noChangeAspect="1"/>
          </p:cNvPicPr>
          <p:nvPr/>
        </p:nvPicPr>
        <p:blipFill>
          <a:blip r:embed="rId2"/>
          <a:stretch>
            <a:fillRect/>
          </a:stretch>
        </p:blipFill>
        <p:spPr>
          <a:xfrm>
            <a:off x="3048000" y="6518671"/>
            <a:ext cx="8358188" cy="5692677"/>
          </a:xfrm>
          <a:prstGeom prst="rect">
            <a:avLst/>
          </a:prstGeom>
          <a:ln w="12700">
            <a:miter lim="400000"/>
          </a:ln>
        </p:spPr>
      </p:pic>
      <p:pic>
        <p:nvPicPr>
          <p:cNvPr id="197" name="image.png" descr="image.png"/>
          <p:cNvPicPr>
            <a:picLocks noChangeAspect="1"/>
          </p:cNvPicPr>
          <p:nvPr/>
        </p:nvPicPr>
        <p:blipFill>
          <a:blip r:embed="rId3"/>
          <a:stretch>
            <a:fillRect/>
          </a:stretch>
        </p:blipFill>
        <p:spPr>
          <a:xfrm>
            <a:off x="12011173" y="6746378"/>
            <a:ext cx="9313665" cy="5464970"/>
          </a:xfrm>
          <a:prstGeom prst="rect">
            <a:avLst/>
          </a:prstGeom>
          <a:ln w="12700">
            <a:miter lim="400000"/>
          </a:ln>
        </p:spPr>
      </p:pic>
      <p:pic>
        <p:nvPicPr>
          <p:cNvPr id="198" name="image.png" descr="image.png"/>
          <p:cNvPicPr>
            <a:picLocks noChangeAspect="1"/>
          </p:cNvPicPr>
          <p:nvPr/>
        </p:nvPicPr>
        <p:blipFill>
          <a:blip r:embed="rId4"/>
          <a:stretch>
            <a:fillRect/>
          </a:stretch>
        </p:blipFill>
        <p:spPr>
          <a:xfrm>
            <a:off x="12984509" y="15626"/>
            <a:ext cx="8340329" cy="6054330"/>
          </a:xfrm>
          <a:prstGeom prst="rect">
            <a:avLst/>
          </a:prstGeom>
          <a:ln w="12700">
            <a:miter lim="400000"/>
          </a:ln>
        </p:spPr>
      </p:pic>
      <p:pic>
        <p:nvPicPr>
          <p:cNvPr id="199" name="image.png" descr="image.png"/>
          <p:cNvPicPr>
            <a:picLocks noChangeAspect="1"/>
          </p:cNvPicPr>
          <p:nvPr/>
        </p:nvPicPr>
        <p:blipFill>
          <a:blip r:embed="rId5"/>
          <a:stretch>
            <a:fillRect/>
          </a:stretch>
        </p:blipFill>
        <p:spPr>
          <a:xfrm>
            <a:off x="3072556" y="0"/>
            <a:ext cx="8338097" cy="6069956"/>
          </a:xfrm>
          <a:prstGeom prst="rect">
            <a:avLst/>
          </a:prstGeom>
          <a:ln w="12700">
            <a:miter lim="400000"/>
          </a:ln>
        </p:spPr>
      </p:pic>
      <p:sp>
        <p:nvSpPr>
          <p:cNvPr id="200" name="Theo van Doesberg, The Cow, 1917"/>
          <p:cNvSpPr txBox="1"/>
          <p:nvPr/>
        </p:nvSpPr>
        <p:spPr>
          <a:xfrm>
            <a:off x="4219575" y="13066365"/>
            <a:ext cx="16694943" cy="585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3200">
                <a:latin typeface="Gill Sans"/>
                <a:ea typeface="Gill Sans"/>
                <a:cs typeface="Gill Sans"/>
                <a:sym typeface="Gill Sans"/>
              </a:defRPr>
            </a:lvl1pPr>
          </a:lstStyle>
          <a:p>
            <a:r>
              <a:t>Theo van Doesberg, The Cow, 1917</a:t>
            </a:r>
          </a:p>
        </p:txBody>
      </p:sp>
      <p:sp>
        <p:nvSpPr>
          <p:cNvPr id="201" name="Composition VII, c. 1918"/>
          <p:cNvSpPr txBox="1"/>
          <p:nvPr/>
        </p:nvSpPr>
        <p:spPr>
          <a:xfrm>
            <a:off x="15502408" y="12211347"/>
            <a:ext cx="3617070" cy="534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a:spAutoFit/>
          </a:bodyPr>
          <a:lstStyle>
            <a:lvl1pPr defTabSz="1285875">
              <a:defRPr sz="2800">
                <a:latin typeface="Gill Sans"/>
                <a:ea typeface="Gill Sans"/>
                <a:cs typeface="Gill Sans"/>
                <a:sym typeface="Gill Sans"/>
              </a:defRPr>
            </a:lvl1pPr>
          </a:lstStyle>
          <a:p>
            <a:r>
              <a:t>Composition VII, c. 1918</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9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4" nodeType="afterEffect">
                                  <p:stCondLst>
                                    <p:cond delay="0"/>
                                  </p:stCondLst>
                                  <p:iterate>
                                    <p:tmAbs val="0"/>
                                  </p:iterate>
                                  <p:childTnLst>
                                    <p:set>
                                      <p:cBhvr>
                                        <p:cTn id="17" fill="hold"/>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2" animBg="1" advAuto="0"/>
      <p:bldP spid="197" grpId="3" animBg="1" advAuto="0"/>
      <p:bldP spid="198" grpId="1" animBg="1" advAuto="0"/>
      <p:bldP spid="201" grpId="4"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3" name="image.jpeg" descr="image.jpeg"/>
          <p:cNvPicPr>
            <a:picLocks noChangeAspect="1"/>
          </p:cNvPicPr>
          <p:nvPr/>
        </p:nvPicPr>
        <p:blipFill>
          <a:blip r:embed="rId2"/>
          <a:stretch>
            <a:fillRect/>
          </a:stretch>
        </p:blipFill>
        <p:spPr>
          <a:xfrm>
            <a:off x="241144" y="2111874"/>
            <a:ext cx="14899856" cy="8188547"/>
          </a:xfrm>
          <a:prstGeom prst="rect">
            <a:avLst/>
          </a:prstGeom>
          <a:ln w="12700">
            <a:miter lim="400000"/>
          </a:ln>
        </p:spPr>
      </p:pic>
      <p:sp>
        <p:nvSpPr>
          <p:cNvPr id="204" name="Theo van Doesberg, Counter composition VI, 1925"/>
          <p:cNvSpPr txBox="1"/>
          <p:nvPr/>
        </p:nvSpPr>
        <p:spPr>
          <a:xfrm>
            <a:off x="3085602" y="12184593"/>
            <a:ext cx="9210940" cy="585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3200">
                <a:latin typeface="Gill Sans"/>
                <a:ea typeface="Gill Sans"/>
                <a:cs typeface="Gill Sans"/>
                <a:sym typeface="Gill Sans"/>
              </a:defRPr>
            </a:lvl1pPr>
          </a:lstStyle>
          <a:p>
            <a:r>
              <a:t>Theo van Doesberg, Counter composition VI, 1925</a:t>
            </a:r>
          </a:p>
        </p:txBody>
      </p:sp>
      <p:pic>
        <p:nvPicPr>
          <p:cNvPr id="205" name="image.png" descr="image.png"/>
          <p:cNvPicPr>
            <a:picLocks noChangeAspect="1"/>
          </p:cNvPicPr>
          <p:nvPr/>
        </p:nvPicPr>
        <p:blipFill>
          <a:blip r:embed="rId3"/>
          <a:stretch>
            <a:fillRect/>
          </a:stretch>
        </p:blipFill>
        <p:spPr>
          <a:xfrm>
            <a:off x="15649663" y="1374747"/>
            <a:ext cx="8416265" cy="9662802"/>
          </a:xfrm>
          <a:prstGeom prst="rect">
            <a:avLst/>
          </a:prstGeom>
          <a:ln w="12700">
            <a:miter lim="400000"/>
          </a:ln>
        </p:spPr>
      </p:pic>
      <p:sp>
        <p:nvSpPr>
          <p:cNvPr id="206" name="Piet Mondrian, Composition, 1921"/>
          <p:cNvSpPr txBox="1"/>
          <p:nvPr/>
        </p:nvSpPr>
        <p:spPr>
          <a:xfrm>
            <a:off x="15419740" y="12248787"/>
            <a:ext cx="8876111" cy="457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Piet Mondrian, </a:t>
            </a:r>
            <a:r>
              <a:rPr i="1"/>
              <a:t>Composition</a:t>
            </a:r>
            <a:r>
              <a:t>, 1921</a:t>
            </a:r>
          </a:p>
        </p:txBody>
      </p:sp>
      <p:sp>
        <p:nvSpPr>
          <p:cNvPr id="207" name="Elementarism vs.  Neo-Plasticism:"/>
          <p:cNvSpPr txBox="1"/>
          <p:nvPr/>
        </p:nvSpPr>
        <p:spPr>
          <a:xfrm>
            <a:off x="273030" y="407091"/>
            <a:ext cx="8245450" cy="721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4200"/>
            </a:pPr>
            <a:r>
              <a:rPr>
                <a:solidFill>
                  <a:schemeClr val="accent5"/>
                </a:solidFill>
              </a:rPr>
              <a:t>Elementarism</a:t>
            </a:r>
            <a:r>
              <a:t> vs.  </a:t>
            </a:r>
            <a:r>
              <a:rPr>
                <a:solidFill>
                  <a:schemeClr val="accent5"/>
                </a:solidFill>
              </a:rPr>
              <a:t>Neo-Plasticism</a:t>
            </a:r>
            <a: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1" animBg="1" advAuto="0"/>
      <p:bldP spid="206" grpId="2"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09" name="image.png" descr="image.png"/>
          <p:cNvPicPr>
            <a:picLocks noChangeAspect="1"/>
          </p:cNvPicPr>
          <p:nvPr/>
        </p:nvPicPr>
        <p:blipFill>
          <a:blip r:embed="rId2"/>
          <a:stretch>
            <a:fillRect/>
          </a:stretch>
        </p:blipFill>
        <p:spPr>
          <a:xfrm>
            <a:off x="461973" y="3347294"/>
            <a:ext cx="5347425" cy="6991972"/>
          </a:xfrm>
          <a:prstGeom prst="rect">
            <a:avLst/>
          </a:prstGeom>
          <a:ln w="12700">
            <a:miter lim="400000"/>
          </a:ln>
        </p:spPr>
      </p:pic>
      <p:sp>
        <p:nvSpPr>
          <p:cNvPr id="210" name="Gerrit Rietveld, Red Blue Chair, 1923"/>
          <p:cNvSpPr txBox="1"/>
          <p:nvPr/>
        </p:nvSpPr>
        <p:spPr>
          <a:xfrm>
            <a:off x="98892" y="12098086"/>
            <a:ext cx="6328371" cy="585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a:spAutoFit/>
          </a:bodyPr>
          <a:lstStyle>
            <a:lvl1pPr defTabSz="1285875">
              <a:defRPr sz="3200">
                <a:latin typeface="Gill Sans"/>
                <a:ea typeface="Gill Sans"/>
                <a:cs typeface="Gill Sans"/>
                <a:sym typeface="Gill Sans"/>
              </a:defRPr>
            </a:lvl1pPr>
          </a:lstStyle>
          <a:p>
            <a:r>
              <a:t>Gerrit Rietveld, Red Blue Chair, 1923 </a:t>
            </a:r>
          </a:p>
        </p:txBody>
      </p:sp>
      <p:pic>
        <p:nvPicPr>
          <p:cNvPr id="211" name="image.png" descr="image.png"/>
          <p:cNvPicPr>
            <a:picLocks noChangeAspect="1"/>
          </p:cNvPicPr>
          <p:nvPr/>
        </p:nvPicPr>
        <p:blipFill>
          <a:blip r:embed="rId3"/>
          <a:stretch>
            <a:fillRect/>
          </a:stretch>
        </p:blipFill>
        <p:spPr>
          <a:xfrm>
            <a:off x="6166733" y="3347294"/>
            <a:ext cx="9322627" cy="6991972"/>
          </a:xfrm>
          <a:prstGeom prst="rect">
            <a:avLst/>
          </a:prstGeom>
          <a:ln w="12700">
            <a:miter lim="400000"/>
          </a:ln>
        </p:spPr>
      </p:pic>
      <p:sp>
        <p:nvSpPr>
          <p:cNvPr id="212" name="Gerrit Rietveld, Rietveld Schroder House, Utrecht, 1924"/>
          <p:cNvSpPr txBox="1"/>
          <p:nvPr/>
        </p:nvSpPr>
        <p:spPr>
          <a:xfrm>
            <a:off x="9879190" y="12098086"/>
            <a:ext cx="9424459" cy="585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spAutoFit/>
          </a:bodyPr>
          <a:lstStyle>
            <a:lvl1pPr defTabSz="1285875">
              <a:defRPr sz="3200">
                <a:latin typeface="Gill Sans"/>
                <a:ea typeface="Gill Sans"/>
                <a:cs typeface="Gill Sans"/>
                <a:sym typeface="Gill Sans"/>
              </a:defRPr>
            </a:lvl1pPr>
          </a:lstStyle>
          <a:p>
            <a:r>
              <a:t>Gerrit Rietveld, Rietveld Schroder House, Utrecht, 1924</a:t>
            </a:r>
          </a:p>
        </p:txBody>
      </p:sp>
      <p:pic>
        <p:nvPicPr>
          <p:cNvPr id="213" name="Image" descr="Image"/>
          <p:cNvPicPr>
            <a:picLocks noChangeAspect="1"/>
          </p:cNvPicPr>
          <p:nvPr/>
        </p:nvPicPr>
        <p:blipFill>
          <a:blip r:embed="rId4"/>
          <a:stretch>
            <a:fillRect/>
          </a:stretch>
        </p:blipFill>
        <p:spPr>
          <a:xfrm>
            <a:off x="15846694" y="6437947"/>
            <a:ext cx="8051736" cy="5368871"/>
          </a:xfrm>
          <a:prstGeom prst="rect">
            <a:avLst/>
          </a:prstGeom>
          <a:ln w="12700">
            <a:miter lim="400000"/>
          </a:ln>
        </p:spPr>
      </p:pic>
      <p:sp>
        <p:nvSpPr>
          <p:cNvPr id="214" name="Rietveld Shroder House Website"/>
          <p:cNvSpPr txBox="1"/>
          <p:nvPr/>
        </p:nvSpPr>
        <p:spPr>
          <a:xfrm>
            <a:off x="12353805" y="12746514"/>
            <a:ext cx="4522623" cy="829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u="sng">
                <a:hlinkClick r:id="rId5"/>
              </a:defRPr>
            </a:lvl1pPr>
          </a:lstStyle>
          <a:p>
            <a:pPr>
              <a:defRPr u="none"/>
            </a:pPr>
            <a:r>
              <a:rPr u="sng">
                <a:hlinkClick r:id="rId5"/>
              </a:rPr>
              <a:t>Rietveld Shroder House Website</a:t>
            </a:r>
          </a:p>
        </p:txBody>
      </p:sp>
      <p:pic>
        <p:nvPicPr>
          <p:cNvPr id="215" name="Image" descr="Image"/>
          <p:cNvPicPr>
            <a:picLocks noChangeAspect="1"/>
          </p:cNvPicPr>
          <p:nvPr/>
        </p:nvPicPr>
        <p:blipFill>
          <a:blip r:embed="rId6"/>
          <a:stretch>
            <a:fillRect/>
          </a:stretch>
        </p:blipFill>
        <p:spPr>
          <a:xfrm>
            <a:off x="15823097" y="1591031"/>
            <a:ext cx="8098930" cy="4555648"/>
          </a:xfrm>
          <a:prstGeom prst="rect">
            <a:avLst/>
          </a:prstGeom>
          <a:ln w="12700">
            <a:miter lim="400000"/>
          </a:ln>
        </p:spPr>
      </p:pic>
      <p:sp>
        <p:nvSpPr>
          <p:cNvPr id="216" name="Gesamtkunstwerk - Synthesis of the Arts"/>
          <p:cNvSpPr txBox="1"/>
          <p:nvPr/>
        </p:nvSpPr>
        <p:spPr>
          <a:xfrm>
            <a:off x="406134" y="466829"/>
            <a:ext cx="9401049" cy="696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000"/>
            </a:lvl1pPr>
          </a:lstStyle>
          <a:p>
            <a:r>
              <a:t>Gesamtkunstwerk - Synthesis of the Arts</a:t>
            </a:r>
          </a:p>
        </p:txBody>
      </p:sp>
      <p:sp>
        <p:nvSpPr>
          <p:cNvPr id="217" name="“we have established the true place of colour in architecture and we declare that painting without architectural construction (that is, easel-painting) has no further reason for existence.” Doesburg, Towards a Collective Construction, 1924"/>
          <p:cNvSpPr txBox="1"/>
          <p:nvPr/>
        </p:nvSpPr>
        <p:spPr>
          <a:xfrm>
            <a:off x="660639" y="1218176"/>
            <a:ext cx="12171182" cy="1197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a:lstStyle>
          <a:p>
            <a:r>
              <a:t>“we have established the true place of colour in architecture and we declare that painting without architectural construction (that is, easel-painting) has no further reason for existence.” Doesburg, Towards a Collective Construction, 1924</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21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2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4" nodeType="clickEffect">
                                  <p:stCondLst>
                                    <p:cond delay="0"/>
                                  </p:stCondLst>
                                  <p:iterate>
                                    <p:tmAbs val="0"/>
                                  </p:iterate>
                                  <p:childTnLst>
                                    <p:set>
                                      <p:cBhvr>
                                        <p:cTn id="16" fill="hold"/>
                                        <p:tgtEl>
                                          <p:spTgt spid="2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5" nodeType="clickEffect">
                                  <p:stCondLst>
                                    <p:cond delay="0"/>
                                  </p:stCondLst>
                                  <p:iterate>
                                    <p:tmAbs val="0"/>
                                  </p:iterate>
                                  <p:childTnLst>
                                    <p:set>
                                      <p:cBhvr>
                                        <p:cTn id="20" fill="hold"/>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1" animBg="1" advAuto="0"/>
      <p:bldP spid="212" grpId="2" animBg="1" advAuto="0"/>
      <p:bldP spid="213" grpId="5" animBg="1" advAuto="0"/>
      <p:bldP spid="214" grpId="3" animBg="1" advAuto="0"/>
      <p:bldP spid="215" grpId="4"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19" name="image.png" descr="image.png"/>
          <p:cNvPicPr>
            <a:picLocks noChangeAspect="1"/>
          </p:cNvPicPr>
          <p:nvPr/>
        </p:nvPicPr>
        <p:blipFill>
          <a:blip r:embed="rId2"/>
          <a:stretch>
            <a:fillRect/>
          </a:stretch>
        </p:blipFill>
        <p:spPr>
          <a:xfrm>
            <a:off x="633783" y="2981922"/>
            <a:ext cx="12918494" cy="7752156"/>
          </a:xfrm>
          <a:prstGeom prst="rect">
            <a:avLst/>
          </a:prstGeom>
          <a:ln w="12700">
            <a:miter lim="400000"/>
          </a:ln>
        </p:spPr>
      </p:pic>
      <p:sp>
        <p:nvSpPr>
          <p:cNvPr id="220" name="Walter Gropius, Fagus Factory, 1911-1913"/>
          <p:cNvSpPr txBox="1"/>
          <p:nvPr/>
        </p:nvSpPr>
        <p:spPr>
          <a:xfrm>
            <a:off x="3675539" y="11881660"/>
            <a:ext cx="6834982" cy="45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defTabSz="1285875">
              <a:defRPr sz="3200">
                <a:latin typeface="Gill Sans"/>
                <a:ea typeface="Gill Sans"/>
                <a:cs typeface="Gill Sans"/>
                <a:sym typeface="Gill Sans"/>
              </a:defRPr>
            </a:pPr>
            <a:r>
              <a:t>Walter Gropius, </a:t>
            </a:r>
            <a:r>
              <a:rPr i="1"/>
              <a:t>Fagus Factory, </a:t>
            </a:r>
            <a:r>
              <a:t>1911-1913 </a:t>
            </a:r>
          </a:p>
        </p:txBody>
      </p:sp>
      <p:sp>
        <p:nvSpPr>
          <p:cNvPr id="221" name="Bauhaus——&gt; International Style"/>
          <p:cNvSpPr txBox="1"/>
          <p:nvPr/>
        </p:nvSpPr>
        <p:spPr>
          <a:xfrm>
            <a:off x="664002" y="632707"/>
            <a:ext cx="7795261" cy="696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000"/>
            </a:lvl1pPr>
          </a:lstStyle>
          <a:p>
            <a:r>
              <a:t>Bauhaus——&gt; International Style </a:t>
            </a:r>
          </a:p>
        </p:txBody>
      </p:sp>
      <p:pic>
        <p:nvPicPr>
          <p:cNvPr id="222" name="image.png" descr="image.png"/>
          <p:cNvPicPr>
            <a:picLocks noChangeAspect="1"/>
          </p:cNvPicPr>
          <p:nvPr/>
        </p:nvPicPr>
        <p:blipFill>
          <a:blip r:embed="rId3"/>
          <a:stretch>
            <a:fillRect/>
          </a:stretch>
        </p:blipFill>
        <p:spPr>
          <a:xfrm>
            <a:off x="14362786" y="3161109"/>
            <a:ext cx="9858376" cy="7393782"/>
          </a:xfrm>
          <a:prstGeom prst="rect">
            <a:avLst/>
          </a:prstGeom>
          <a:ln w="12700">
            <a:miter lim="400000"/>
          </a:ln>
        </p:spPr>
      </p:pic>
      <p:sp>
        <p:nvSpPr>
          <p:cNvPr id="223" name="Bauhaus building Dessau, Germany 1919-25"/>
          <p:cNvSpPr txBox="1"/>
          <p:nvPr/>
        </p:nvSpPr>
        <p:spPr>
          <a:xfrm>
            <a:off x="15643899" y="11817466"/>
            <a:ext cx="7296151" cy="585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a:spAutoFit/>
          </a:bodyPr>
          <a:lstStyle>
            <a:lvl1pPr defTabSz="1285875">
              <a:defRPr sz="3200">
                <a:latin typeface="Gill Sans"/>
                <a:ea typeface="Gill Sans"/>
                <a:cs typeface="Gill Sans"/>
                <a:sym typeface="Gill Sans"/>
              </a:defRPr>
            </a:lvl1pPr>
          </a:lstStyle>
          <a:p>
            <a:r>
              <a:t>Bauhaus building Dessau, Germany 1919-25</a:t>
            </a:r>
          </a:p>
        </p:txBody>
      </p:sp>
      <p:sp>
        <p:nvSpPr>
          <p:cNvPr id="224" name="Weimar Germany (1919)——&gt; Dessau (1925-1931)——&gt; Berlin (1932-1933"/>
          <p:cNvSpPr txBox="1"/>
          <p:nvPr/>
        </p:nvSpPr>
        <p:spPr>
          <a:xfrm>
            <a:off x="650213" y="1745777"/>
            <a:ext cx="10287306"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Weimar Germany (1919)——&gt; Dessau (1925-1931)——&gt; Berlin (1932-1933</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65" name="image.png" descr="image.png"/>
          <p:cNvPicPr>
            <a:picLocks noChangeAspect="1"/>
          </p:cNvPicPr>
          <p:nvPr/>
        </p:nvPicPr>
        <p:blipFill>
          <a:blip r:embed="rId2"/>
          <a:stretch>
            <a:fillRect/>
          </a:stretch>
        </p:blipFill>
        <p:spPr>
          <a:xfrm>
            <a:off x="870967" y="386785"/>
            <a:ext cx="9273066" cy="11553847"/>
          </a:xfrm>
          <a:prstGeom prst="rect">
            <a:avLst/>
          </a:prstGeom>
          <a:ln w="12700">
            <a:miter lim="400000"/>
          </a:ln>
        </p:spPr>
      </p:pic>
      <p:sp>
        <p:nvSpPr>
          <p:cNvPr id="166" name="Paul Klee, Angelus Novus, 1920"/>
          <p:cNvSpPr txBox="1"/>
          <p:nvPr/>
        </p:nvSpPr>
        <p:spPr>
          <a:xfrm>
            <a:off x="1256329" y="12514630"/>
            <a:ext cx="8887704" cy="838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5800">
                <a:latin typeface="Gill Sans"/>
                <a:ea typeface="Gill Sans"/>
                <a:cs typeface="Gill Sans"/>
                <a:sym typeface="Gill Sans"/>
              </a:defRPr>
            </a:pPr>
            <a:r>
              <a:t>Paul Klee, </a:t>
            </a:r>
            <a:r>
              <a:rPr i="1"/>
              <a:t>Angelus Novus, </a:t>
            </a:r>
            <a:r>
              <a:t>1920</a:t>
            </a:r>
          </a:p>
        </p:txBody>
      </p:sp>
      <p:sp>
        <p:nvSpPr>
          <p:cNvPr id="167" name="“A Klee painting named Angelus Novus shows an angel looking as though he is about to move away from something he is fixedly contemplating. His eyes are staring, his mouth is open, his wings are spread. This is how one pictures the angel of history. His f"/>
          <p:cNvSpPr txBox="1"/>
          <p:nvPr/>
        </p:nvSpPr>
        <p:spPr>
          <a:xfrm>
            <a:off x="12237709" y="1691918"/>
            <a:ext cx="11724313" cy="9858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defRPr sz="3600"/>
            </a:pPr>
            <a:r>
              <a:t>“A Klee painting named </a:t>
            </a:r>
            <a:r>
              <a:rPr i="1"/>
              <a:t>Angelus Novus</a:t>
            </a:r>
            <a:r>
              <a:t> shows an angel looking as though he is about to move away from something he is fixedly contemplating. His eyes are staring, his mouth is open, his wings are spread. This is how one pictures the angel of history. His face is turned toward the past. Where we perceive a chain of events, he sees one single catastrophe which keeps piling wreckage upon wreckage and hurls it in front of his feet. The angel would like to stay, awaken the dead, and make whole what has been smashed. But a storm is blowing from Paradise; it has got caught in his wings with such violence that the angel can no longer close them. The storm irresistibly propels him into the future to which his back is turned, while the pile of debris before him grows skyward. This storm is what we call progress.  </a:t>
            </a:r>
          </a:p>
          <a:p>
            <a:pPr algn="l"/>
            <a:endParaRPr/>
          </a:p>
          <a:p>
            <a:pPr algn="l"/>
            <a:r>
              <a:t>—Walter Benjamin. Theses on the Philosophy of History, 1940</a:t>
            </a:r>
          </a:p>
          <a:p>
            <a:pPr algn="l">
              <a:defRPr sz="2720"/>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26" name="image.png" descr="image.png"/>
          <p:cNvPicPr>
            <a:picLocks noChangeAspect="1"/>
          </p:cNvPicPr>
          <p:nvPr/>
        </p:nvPicPr>
        <p:blipFill>
          <a:blip r:embed="rId2"/>
          <a:stretch>
            <a:fillRect/>
          </a:stretch>
        </p:blipFill>
        <p:spPr>
          <a:xfrm>
            <a:off x="14925087" y="476745"/>
            <a:ext cx="8762257" cy="11090673"/>
          </a:xfrm>
          <a:prstGeom prst="rect">
            <a:avLst/>
          </a:prstGeom>
          <a:ln w="12700">
            <a:miter lim="400000"/>
          </a:ln>
        </p:spPr>
      </p:pic>
      <p:sp>
        <p:nvSpPr>
          <p:cNvPr id="227" name="Lazlo Moholy-Nagy, Portrait of Lucia Moholy, c. 1926-29"/>
          <p:cNvSpPr txBox="1"/>
          <p:nvPr/>
        </p:nvSpPr>
        <p:spPr>
          <a:xfrm>
            <a:off x="14659429" y="12324457"/>
            <a:ext cx="8501063" cy="91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Lazlo Moholy-Nagy, </a:t>
            </a:r>
            <a:r>
              <a:rPr i="1"/>
              <a:t>Portrait of Lucia Moholy</a:t>
            </a:r>
            <a:r>
              <a:t>, c. 1926-29</a:t>
            </a:r>
            <a:r>
              <a:rPr i="1"/>
              <a:t> </a:t>
            </a:r>
          </a:p>
        </p:txBody>
      </p:sp>
      <p:pic>
        <p:nvPicPr>
          <p:cNvPr id="228" name="Image" descr="Image"/>
          <p:cNvPicPr>
            <a:picLocks noChangeAspect="1"/>
          </p:cNvPicPr>
          <p:nvPr/>
        </p:nvPicPr>
        <p:blipFill>
          <a:blip r:embed="rId3"/>
          <a:stretch>
            <a:fillRect/>
          </a:stretch>
        </p:blipFill>
        <p:spPr>
          <a:xfrm>
            <a:off x="920092" y="276340"/>
            <a:ext cx="8762257" cy="11491484"/>
          </a:xfrm>
          <a:prstGeom prst="rect">
            <a:avLst/>
          </a:prstGeom>
          <a:ln w="12700">
            <a:miter lim="400000"/>
          </a:ln>
        </p:spPr>
      </p:pic>
      <p:sp>
        <p:nvSpPr>
          <p:cNvPr id="229" name="Man Ray, (Emmanuel Radnitzky),  Rayograph,  1922"/>
          <p:cNvSpPr txBox="1"/>
          <p:nvPr/>
        </p:nvSpPr>
        <p:spPr>
          <a:xfrm>
            <a:off x="1121333" y="12502455"/>
            <a:ext cx="8359776" cy="55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1285875">
              <a:defRPr sz="3200">
                <a:latin typeface="Gill Sans"/>
                <a:ea typeface="Gill Sans"/>
                <a:cs typeface="Gill Sans"/>
                <a:sym typeface="Gill Sans"/>
              </a:defRPr>
            </a:lvl1pPr>
          </a:lstStyle>
          <a:p>
            <a:r>
              <a:t>Man Ray, (Emmanuel Radnitzky),  Rayograph,  1922</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31" name="image.png" descr="image.png"/>
          <p:cNvPicPr>
            <a:picLocks noChangeAspect="1"/>
          </p:cNvPicPr>
          <p:nvPr/>
        </p:nvPicPr>
        <p:blipFill>
          <a:blip r:embed="rId2"/>
          <a:stretch>
            <a:fillRect/>
          </a:stretch>
        </p:blipFill>
        <p:spPr>
          <a:xfrm>
            <a:off x="16342244" y="380190"/>
            <a:ext cx="7822407" cy="11088440"/>
          </a:xfrm>
          <a:prstGeom prst="rect">
            <a:avLst/>
          </a:prstGeom>
          <a:ln w="12700">
            <a:miter lim="400000"/>
          </a:ln>
        </p:spPr>
      </p:pic>
      <p:sp>
        <p:nvSpPr>
          <p:cNvPr id="232" name="Lazlo Moholy-Nagy, Berlin Radio Tower, c. 1928"/>
          <p:cNvSpPr txBox="1"/>
          <p:nvPr/>
        </p:nvSpPr>
        <p:spPr>
          <a:xfrm>
            <a:off x="16636924" y="12026403"/>
            <a:ext cx="7233048" cy="91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3200">
                <a:latin typeface="Gill Sans"/>
                <a:ea typeface="Gill Sans"/>
                <a:cs typeface="Gill Sans"/>
                <a:sym typeface="Gill Sans"/>
              </a:defRPr>
            </a:pPr>
            <a:r>
              <a:t>Lazlo Moholy-Nagy, </a:t>
            </a:r>
            <a:r>
              <a:rPr i="1"/>
              <a:t>Berlin Radio Tower, </a:t>
            </a:r>
            <a:r>
              <a:t>c. 1928</a:t>
            </a:r>
          </a:p>
        </p:txBody>
      </p:sp>
      <p:pic>
        <p:nvPicPr>
          <p:cNvPr id="233" name="image.png" descr="image.png"/>
          <p:cNvPicPr>
            <a:picLocks noChangeAspect="1"/>
          </p:cNvPicPr>
          <p:nvPr/>
        </p:nvPicPr>
        <p:blipFill>
          <a:blip r:embed="rId3"/>
          <a:stretch>
            <a:fillRect/>
          </a:stretch>
        </p:blipFill>
        <p:spPr>
          <a:xfrm>
            <a:off x="488221" y="451856"/>
            <a:ext cx="12787376" cy="10945108"/>
          </a:xfrm>
          <a:prstGeom prst="rect">
            <a:avLst/>
          </a:prstGeom>
          <a:ln w="12700">
            <a:miter lim="400000"/>
          </a:ln>
        </p:spPr>
      </p:pic>
      <p:sp>
        <p:nvSpPr>
          <p:cNvPr id="234" name="Lazlo Moholy-Nagy, Light Space Modulator, 1922"/>
          <p:cNvSpPr txBox="1"/>
          <p:nvPr/>
        </p:nvSpPr>
        <p:spPr>
          <a:xfrm>
            <a:off x="1744969" y="12172553"/>
            <a:ext cx="10273879" cy="622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defTabSz="914400">
              <a:defRPr sz="4200">
                <a:latin typeface="Gill Sans"/>
                <a:ea typeface="Gill Sans"/>
                <a:cs typeface="Gill Sans"/>
                <a:sym typeface="Gill Sans"/>
              </a:defRPr>
            </a:pPr>
            <a:r>
              <a:t>Lazlo Moholy-Nagy, </a:t>
            </a:r>
            <a:r>
              <a:rPr i="1"/>
              <a:t>Light Space Modulator, </a:t>
            </a:r>
            <a:r>
              <a:t>1922</a:t>
            </a:r>
            <a:r>
              <a:rPr i="1"/>
              <a:t>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36" name="image.png" descr="image.png"/>
          <p:cNvPicPr>
            <a:picLocks noChangeAspect="1"/>
          </p:cNvPicPr>
          <p:nvPr/>
        </p:nvPicPr>
        <p:blipFill>
          <a:blip r:embed="rId2"/>
          <a:stretch>
            <a:fillRect/>
          </a:stretch>
        </p:blipFill>
        <p:spPr>
          <a:xfrm>
            <a:off x="13611283" y="2960229"/>
            <a:ext cx="10655816" cy="8375472"/>
          </a:xfrm>
          <a:prstGeom prst="rect">
            <a:avLst/>
          </a:prstGeom>
          <a:ln w="12700">
            <a:miter lim="400000"/>
          </a:ln>
        </p:spPr>
      </p:pic>
      <p:sp>
        <p:nvSpPr>
          <p:cNvPr id="237" name="Paul Klee, Ad Parnassum,  1932"/>
          <p:cNvSpPr txBox="1"/>
          <p:nvPr/>
        </p:nvSpPr>
        <p:spPr>
          <a:xfrm>
            <a:off x="14086763" y="12268732"/>
            <a:ext cx="9388261" cy="838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defTabSz="1285875">
              <a:defRPr sz="5800">
                <a:latin typeface="Gill Sans"/>
                <a:ea typeface="Gill Sans"/>
                <a:cs typeface="Gill Sans"/>
                <a:sym typeface="Gill Sans"/>
              </a:defRPr>
            </a:pPr>
            <a:r>
              <a:t>Paul Klee, </a:t>
            </a:r>
            <a:r>
              <a:rPr i="1"/>
              <a:t>Ad Parnassum,  </a:t>
            </a:r>
            <a:r>
              <a:t>1932</a:t>
            </a:r>
          </a:p>
        </p:txBody>
      </p:sp>
      <p:pic>
        <p:nvPicPr>
          <p:cNvPr id="238" name="image.png" descr="image.png"/>
          <p:cNvPicPr>
            <a:picLocks noChangeAspect="1"/>
          </p:cNvPicPr>
          <p:nvPr/>
        </p:nvPicPr>
        <p:blipFill>
          <a:blip r:embed="rId3"/>
          <a:stretch>
            <a:fillRect/>
          </a:stretch>
        </p:blipFill>
        <p:spPr>
          <a:xfrm>
            <a:off x="296143" y="3046563"/>
            <a:ext cx="12104522" cy="8375472"/>
          </a:xfrm>
          <a:prstGeom prst="rect">
            <a:avLst/>
          </a:prstGeom>
          <a:ln w="12700">
            <a:miter lim="400000"/>
          </a:ln>
        </p:spPr>
      </p:pic>
      <p:sp>
        <p:nvSpPr>
          <p:cNvPr id="239" name="Wassily Kandinsky, Composition VIII, 1923"/>
          <p:cNvSpPr txBox="1"/>
          <p:nvPr/>
        </p:nvSpPr>
        <p:spPr>
          <a:xfrm>
            <a:off x="854050" y="12268732"/>
            <a:ext cx="11867717" cy="838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defTabSz="1285875">
              <a:defRPr sz="5800">
                <a:latin typeface="Gill Sans"/>
                <a:ea typeface="Gill Sans"/>
                <a:cs typeface="Gill Sans"/>
                <a:sym typeface="Gill Sans"/>
              </a:defRPr>
            </a:pPr>
            <a:r>
              <a:t>Wassily Kandinsky, </a:t>
            </a:r>
            <a:r>
              <a:rPr i="1"/>
              <a:t>Composition VIII, </a:t>
            </a:r>
            <a:r>
              <a:t>1923</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1" name="image.png" descr="image.png"/>
          <p:cNvPicPr>
            <a:picLocks noChangeAspect="1"/>
          </p:cNvPicPr>
          <p:nvPr/>
        </p:nvPicPr>
        <p:blipFill>
          <a:blip r:embed="rId2"/>
          <a:stretch>
            <a:fillRect/>
          </a:stretch>
        </p:blipFill>
        <p:spPr>
          <a:xfrm>
            <a:off x="3889452" y="964059"/>
            <a:ext cx="16605096" cy="10693992"/>
          </a:xfrm>
          <a:prstGeom prst="rect">
            <a:avLst/>
          </a:prstGeom>
          <a:ln w="12700">
            <a:miter lim="400000"/>
          </a:ln>
        </p:spPr>
      </p:pic>
      <p:sp>
        <p:nvSpPr>
          <p:cNvPr id="242" name="Oskar Schlemmer, Triadic Ballet, 1927"/>
          <p:cNvSpPr txBox="1"/>
          <p:nvPr/>
        </p:nvSpPr>
        <p:spPr>
          <a:xfrm>
            <a:off x="6633995" y="12404182"/>
            <a:ext cx="11116011" cy="838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285875">
              <a:defRPr sz="5800" u="sng">
                <a:solidFill>
                  <a:srgbClr val="009999"/>
                </a:solidFill>
                <a:uFill>
                  <a:solidFill>
                    <a:srgbClr val="009999"/>
                  </a:solidFill>
                </a:uFill>
                <a:latin typeface="Gill Sans"/>
                <a:ea typeface="Gill Sans"/>
                <a:cs typeface="Gill Sans"/>
                <a:sym typeface="Gill Sans"/>
                <a:hlinkClick r:id="rId3"/>
              </a:defRPr>
            </a:lvl1pPr>
          </a:lstStyle>
          <a:p>
            <a:pPr>
              <a:defRPr>
                <a:solidFill>
                  <a:srgbClr val="000000"/>
                </a:solidFill>
                <a:uFillTx/>
              </a:defRPr>
            </a:pPr>
            <a:r>
              <a:rPr>
                <a:solidFill>
                  <a:srgbClr val="009999"/>
                </a:solidFill>
                <a:uFill>
                  <a:solidFill>
                    <a:srgbClr val="009999"/>
                  </a:solidFill>
                </a:uFill>
                <a:hlinkClick r:id="rId3"/>
              </a:rPr>
              <a:t>Oskar Schlemmer, Triadic Ballet, 1927</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itle 1"/>
          <p:cNvSpPr txBox="1">
            <a:spLocks noGrp="1"/>
          </p:cNvSpPr>
          <p:nvPr>
            <p:ph type="title"/>
          </p:nvPr>
        </p:nvSpPr>
        <p:spPr>
          <a:xfrm>
            <a:off x="1676400" y="730251"/>
            <a:ext cx="21031200" cy="2651126"/>
          </a:xfrm>
          <a:prstGeom prst="rect">
            <a:avLst/>
          </a:prstGeom>
        </p:spPr>
        <p:txBody>
          <a:bodyPr/>
          <a:lstStyle/>
          <a:p>
            <a:r>
              <a:rPr dirty="0"/>
              <a:t>Key terms </a:t>
            </a:r>
          </a:p>
        </p:txBody>
      </p:sp>
      <p:sp>
        <p:nvSpPr>
          <p:cNvPr id="98" name="Content Placeholder 2"/>
          <p:cNvSpPr txBox="1">
            <a:spLocks noGrp="1"/>
          </p:cNvSpPr>
          <p:nvPr>
            <p:ph type="body" idx="1"/>
          </p:nvPr>
        </p:nvSpPr>
        <p:spPr>
          <a:xfrm>
            <a:off x="1676400" y="3651250"/>
            <a:ext cx="9039225" cy="8702676"/>
          </a:xfrm>
          <a:prstGeom prst="rect">
            <a:avLst/>
          </a:prstGeom>
        </p:spPr>
        <p:txBody>
          <a:bodyPr/>
          <a:lstStyle/>
          <a:p>
            <a:r>
              <a:rPr dirty="0"/>
              <a:t>Fin-de-siecle</a:t>
            </a:r>
          </a:p>
          <a:p>
            <a:r>
              <a:rPr dirty="0"/>
              <a:t>Arts and Crafts</a:t>
            </a:r>
          </a:p>
          <a:p>
            <a:r>
              <a:rPr dirty="0"/>
              <a:t>Aestheticism</a:t>
            </a:r>
          </a:p>
          <a:p>
            <a:r>
              <a:rPr dirty="0"/>
              <a:t>Gesamtkunstwerk</a:t>
            </a:r>
          </a:p>
          <a:p>
            <a:r>
              <a:rPr dirty="0"/>
              <a:t>Art Nouveau</a:t>
            </a:r>
          </a:p>
          <a:p>
            <a:r>
              <a:rPr dirty="0" err="1"/>
              <a:t>Modernismo</a:t>
            </a:r>
            <a:endParaRPr dirty="0"/>
          </a:p>
          <a:p>
            <a:r>
              <a:rPr lang="en-US" dirty="0"/>
              <a:t>Ensanche</a:t>
            </a:r>
          </a:p>
        </p:txBody>
      </p:sp>
      <p:sp>
        <p:nvSpPr>
          <p:cNvPr id="5" name="TextBox 4">
            <a:extLst>
              <a:ext uri="{FF2B5EF4-FFF2-40B4-BE49-F238E27FC236}">
                <a16:creationId xmlns:a16="http://schemas.microsoft.com/office/drawing/2014/main" id="{60C33CCD-4B9B-60EB-4F06-BABD3695C704}"/>
              </a:ext>
            </a:extLst>
          </p:cNvPr>
          <p:cNvSpPr txBox="1"/>
          <p:nvPr/>
        </p:nvSpPr>
        <p:spPr>
          <a:xfrm>
            <a:off x="12192000" y="3651250"/>
            <a:ext cx="10451305" cy="74789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Concrete Art</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Neo-</a:t>
            </a:r>
            <a:r>
              <a:rPr lang="en-US" sz="4800" dirty="0" err="1">
                <a:latin typeface="Helvetica Neue Medium"/>
              </a:rPr>
              <a:t>plasticism</a:t>
            </a:r>
            <a:r>
              <a:rPr lang="en-US" sz="4800" dirty="0">
                <a:latin typeface="Helvetica Neue Medium"/>
              </a:rPr>
              <a:t> (Mondrian)</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facture</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universal aesthetic</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err="1">
                <a:latin typeface="Helvetica Neue Medium"/>
              </a:rPr>
              <a:t>Elementarism</a:t>
            </a:r>
            <a:r>
              <a:rPr lang="en-US" sz="4800" dirty="0">
                <a:latin typeface="Helvetica Neue Medium"/>
              </a:rPr>
              <a:t> (Van </a:t>
            </a:r>
            <a:r>
              <a:rPr lang="en-US" sz="4800" dirty="0" err="1">
                <a:latin typeface="Helvetica Neue Medium"/>
              </a:rPr>
              <a:t>Doesberg</a:t>
            </a:r>
            <a:r>
              <a:rPr lang="en-US" sz="4800" dirty="0">
                <a:latin typeface="Helvetica Neue Medium"/>
              </a:rPr>
              <a:t>)</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Gesamtkunstwerk</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Functionalism</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kinetic sculpture</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a:latin typeface="Helvetica Neue Medium"/>
              </a:rPr>
              <a:t>Rayograph (Man Ray</a:t>
            </a:r>
          </a:p>
          <a:p>
            <a:pPr marL="685800" indent="-685800" algn="l" defTabSz="1285875">
              <a:buFont typeface="Arial" panose="020B0604020202020204" pitchFamily="34" charset="0"/>
              <a:buChar char="•"/>
              <a:defRPr sz="6600">
                <a:latin typeface="Times New Roman"/>
                <a:ea typeface="Times New Roman"/>
                <a:cs typeface="Times New Roman"/>
                <a:sym typeface="Times New Roman"/>
              </a:defRPr>
            </a:pPr>
            <a:r>
              <a:rPr lang="en-US" sz="4800" dirty="0" err="1">
                <a:latin typeface="Helvetica Neue Medium"/>
              </a:rPr>
              <a:t>Rayogram</a:t>
            </a:r>
            <a:r>
              <a:rPr lang="en-US" sz="4800" dirty="0">
                <a:latin typeface="Helvetica Neue Medium"/>
              </a:rPr>
              <a:t> (Moholy-Nagy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2" descr="Picture 2"/>
          <p:cNvPicPr>
            <a:picLocks noChangeAspect="1"/>
          </p:cNvPicPr>
          <p:nvPr/>
        </p:nvPicPr>
        <p:blipFill>
          <a:blip r:embed="rId2"/>
          <a:stretch>
            <a:fillRect/>
          </a:stretch>
        </p:blipFill>
        <p:spPr>
          <a:xfrm>
            <a:off x="421938" y="2213802"/>
            <a:ext cx="12898108" cy="7759340"/>
          </a:xfrm>
          <a:prstGeom prst="rect">
            <a:avLst/>
          </a:prstGeom>
          <a:ln w="12700">
            <a:miter lim="400000"/>
          </a:ln>
        </p:spPr>
      </p:pic>
      <p:sp>
        <p:nvSpPr>
          <p:cNvPr id="101" name="Rectangle 3"/>
          <p:cNvSpPr txBox="1"/>
          <p:nvPr/>
        </p:nvSpPr>
        <p:spPr>
          <a:xfrm>
            <a:off x="306980" y="12013191"/>
            <a:ext cx="13128023"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rIns="91438">
            <a:spAutoFit/>
          </a:bodyPr>
          <a:lstStyle/>
          <a:p>
            <a:r>
              <a:rPr sz="4800" dirty="0"/>
              <a:t>William Morris and Philip Webb, The Red House, 1859</a:t>
            </a:r>
          </a:p>
        </p:txBody>
      </p:sp>
      <p:pic>
        <p:nvPicPr>
          <p:cNvPr id="102" name="Picture 4" descr="Picture 4"/>
          <p:cNvPicPr>
            <a:picLocks noChangeAspect="1"/>
          </p:cNvPicPr>
          <p:nvPr/>
        </p:nvPicPr>
        <p:blipFill>
          <a:blip r:embed="rId3"/>
          <a:stretch>
            <a:fillRect/>
          </a:stretch>
        </p:blipFill>
        <p:spPr>
          <a:xfrm>
            <a:off x="16309889" y="757643"/>
            <a:ext cx="7062566" cy="10671658"/>
          </a:xfrm>
          <a:prstGeom prst="rect">
            <a:avLst/>
          </a:prstGeom>
          <a:ln w="12700">
            <a:miter lim="400000"/>
          </a:ln>
        </p:spPr>
      </p:pic>
      <p:sp>
        <p:nvSpPr>
          <p:cNvPr id="103" name="Rectangle 4"/>
          <p:cNvSpPr txBox="1"/>
          <p:nvPr/>
        </p:nvSpPr>
        <p:spPr>
          <a:xfrm>
            <a:off x="15706453" y="12135933"/>
            <a:ext cx="8269439"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rIns="91438">
            <a:spAutoFit/>
          </a:bodyPr>
          <a:lstStyle/>
          <a:p>
            <a:r>
              <a:rPr sz="4800" dirty="0"/>
              <a:t>William Morris, Printed Textile, 1883</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Picture 4" descr="Picture 4"/>
          <p:cNvPicPr>
            <a:picLocks noChangeAspect="1"/>
          </p:cNvPicPr>
          <p:nvPr/>
        </p:nvPicPr>
        <p:blipFill>
          <a:blip r:embed="rId2"/>
          <a:stretch>
            <a:fillRect/>
          </a:stretch>
        </p:blipFill>
        <p:spPr>
          <a:xfrm>
            <a:off x="7418061" y="241665"/>
            <a:ext cx="9281162" cy="12344402"/>
          </a:xfrm>
          <a:prstGeom prst="rect">
            <a:avLst/>
          </a:prstGeom>
          <a:ln w="12700">
            <a:miter lim="400000"/>
          </a:ln>
        </p:spPr>
      </p:pic>
      <p:sp>
        <p:nvSpPr>
          <p:cNvPr id="109" name="Rectangle 4"/>
          <p:cNvSpPr txBox="1"/>
          <p:nvPr/>
        </p:nvSpPr>
        <p:spPr>
          <a:xfrm>
            <a:off x="6859908" y="12606812"/>
            <a:ext cx="10664184"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p>
            <a:pPr>
              <a:defRPr sz="1600"/>
            </a:pPr>
            <a:r>
              <a:rPr sz="3200" dirty="0"/>
              <a:t>James McNeill Whistler, </a:t>
            </a:r>
            <a:r>
              <a:rPr sz="3200" i="1" dirty="0"/>
              <a:t>Nocturne in Black and Gold: The Falling Rocket,</a:t>
            </a:r>
            <a:r>
              <a:rPr sz="3200" dirty="0"/>
              <a:t> 1874</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2" descr="Picture 2"/>
          <p:cNvPicPr>
            <a:picLocks noChangeAspect="1"/>
          </p:cNvPicPr>
          <p:nvPr/>
        </p:nvPicPr>
        <p:blipFill>
          <a:blip r:embed="rId2"/>
          <a:stretch>
            <a:fillRect/>
          </a:stretch>
        </p:blipFill>
        <p:spPr>
          <a:xfrm>
            <a:off x="3042714" y="295494"/>
            <a:ext cx="19887624" cy="11786880"/>
          </a:xfrm>
          <a:prstGeom prst="rect">
            <a:avLst/>
          </a:prstGeom>
          <a:ln w="12700">
            <a:miter lim="400000"/>
          </a:ln>
        </p:spPr>
      </p:pic>
      <p:sp>
        <p:nvSpPr>
          <p:cNvPr id="106" name="Rectangle 3"/>
          <p:cNvSpPr txBox="1"/>
          <p:nvPr/>
        </p:nvSpPr>
        <p:spPr>
          <a:xfrm>
            <a:off x="5238948" y="12311319"/>
            <a:ext cx="14338256"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p>
            <a:pPr algn="ctr">
              <a:defRPr sz="1600"/>
            </a:pPr>
            <a:r>
              <a:rPr sz="3200" dirty="0"/>
              <a:t> James McNeill Whistler, </a:t>
            </a:r>
            <a:r>
              <a:rPr sz="3200" i="1" dirty="0"/>
              <a:t>Harmony in Blue and Gold: The Peacock Room, </a:t>
            </a:r>
            <a:r>
              <a:rPr sz="3200" dirty="0"/>
              <a:t>1876–77 (with Whistler’s Princess in the Land of Porcelain, 1865)</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Picture 4" descr="Picture 4"/>
          <p:cNvPicPr>
            <a:picLocks noChangeAspect="1"/>
          </p:cNvPicPr>
          <p:nvPr/>
        </p:nvPicPr>
        <p:blipFill>
          <a:blip r:embed="rId2"/>
          <a:stretch>
            <a:fillRect/>
          </a:stretch>
        </p:blipFill>
        <p:spPr>
          <a:xfrm>
            <a:off x="2384636" y="235131"/>
            <a:ext cx="5975592" cy="11857858"/>
          </a:xfrm>
          <a:prstGeom prst="rect">
            <a:avLst/>
          </a:prstGeom>
          <a:ln w="12700">
            <a:miter lim="400000"/>
          </a:ln>
        </p:spPr>
      </p:pic>
      <p:sp>
        <p:nvSpPr>
          <p:cNvPr id="112" name="Rectangle 2"/>
          <p:cNvSpPr txBox="1"/>
          <p:nvPr/>
        </p:nvSpPr>
        <p:spPr>
          <a:xfrm>
            <a:off x="1668171" y="12533201"/>
            <a:ext cx="6720105"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rIns="91438">
            <a:spAutoFit/>
          </a:bodyPr>
          <a:lstStyle>
            <a:lvl1pPr>
              <a:defRPr>
                <a:latin typeface="Arial"/>
                <a:ea typeface="Arial"/>
                <a:cs typeface="Arial"/>
                <a:sym typeface="Arial"/>
              </a:defRPr>
            </a:lvl1pPr>
          </a:lstStyle>
          <a:p>
            <a:r>
              <a:rPr sz="3200" dirty="0" err="1"/>
              <a:t>Alfons</a:t>
            </a:r>
            <a:r>
              <a:rPr sz="3200" dirty="0"/>
              <a:t> Maria </a:t>
            </a:r>
            <a:r>
              <a:rPr sz="3200" dirty="0" err="1"/>
              <a:t>Mucha</a:t>
            </a:r>
            <a:r>
              <a:rPr sz="3200" dirty="0"/>
              <a:t>, Summer, 1896</a:t>
            </a:r>
          </a:p>
        </p:txBody>
      </p:sp>
      <p:pic>
        <p:nvPicPr>
          <p:cNvPr id="113" name="Picture 6" descr="Picture 6"/>
          <p:cNvPicPr>
            <a:picLocks noChangeAspect="1"/>
          </p:cNvPicPr>
          <p:nvPr/>
        </p:nvPicPr>
        <p:blipFill>
          <a:blip r:embed="rId3"/>
          <a:stretch>
            <a:fillRect/>
          </a:stretch>
        </p:blipFill>
        <p:spPr>
          <a:xfrm>
            <a:off x="16931237" y="332490"/>
            <a:ext cx="4597862" cy="12200712"/>
          </a:xfrm>
          <a:prstGeom prst="rect">
            <a:avLst/>
          </a:prstGeom>
          <a:ln w="12700">
            <a:miter lim="400000"/>
          </a:ln>
        </p:spPr>
      </p:pic>
      <p:sp>
        <p:nvSpPr>
          <p:cNvPr id="114" name="Rectangle 3"/>
          <p:cNvSpPr txBox="1"/>
          <p:nvPr/>
        </p:nvSpPr>
        <p:spPr>
          <a:xfrm>
            <a:off x="13293559" y="12533201"/>
            <a:ext cx="10121677"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rIns="91438">
            <a:spAutoFit/>
          </a:bodyPr>
          <a:lstStyle/>
          <a:p>
            <a:pPr>
              <a:defRPr>
                <a:latin typeface="Arial"/>
                <a:ea typeface="Arial"/>
                <a:cs typeface="Arial"/>
                <a:sym typeface="Arial"/>
              </a:defRPr>
            </a:pPr>
            <a:r>
              <a:rPr sz="2800" dirty="0" err="1"/>
              <a:t>Alfons</a:t>
            </a:r>
            <a:r>
              <a:rPr sz="2800" dirty="0"/>
              <a:t> Maria </a:t>
            </a:r>
            <a:r>
              <a:rPr sz="2800" dirty="0" err="1"/>
              <a:t>Mucha</a:t>
            </a:r>
            <a:r>
              <a:rPr sz="2800" dirty="0"/>
              <a:t>, </a:t>
            </a:r>
            <a:r>
              <a:rPr sz="2800" i="1" dirty="0">
                <a:sym typeface="Calibri"/>
              </a:rPr>
              <a:t>Moët &amp; </a:t>
            </a:r>
            <a:r>
              <a:rPr sz="2800" i="1" dirty="0" err="1">
                <a:sym typeface="Calibri"/>
              </a:rPr>
              <a:t>Chandon</a:t>
            </a:r>
            <a:r>
              <a:rPr sz="2800" i="1" dirty="0">
                <a:sym typeface="Calibri"/>
              </a:rPr>
              <a:t> Crémant </a:t>
            </a:r>
            <a:r>
              <a:rPr sz="2800" i="1" dirty="0" err="1">
                <a:sym typeface="Calibri"/>
              </a:rPr>
              <a:t>Impérial</a:t>
            </a:r>
            <a:r>
              <a:rPr sz="2800" dirty="0">
                <a:sym typeface="Calibri"/>
              </a:rPr>
              <a:t>, 1899</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2" descr="Picture 2"/>
          <p:cNvPicPr>
            <a:picLocks noChangeAspect="1"/>
          </p:cNvPicPr>
          <p:nvPr/>
        </p:nvPicPr>
        <p:blipFill>
          <a:blip r:embed="rId2"/>
          <a:stretch>
            <a:fillRect/>
          </a:stretch>
        </p:blipFill>
        <p:spPr>
          <a:xfrm>
            <a:off x="4110444" y="154383"/>
            <a:ext cx="16163112" cy="12122334"/>
          </a:xfrm>
          <a:prstGeom prst="rect">
            <a:avLst/>
          </a:prstGeom>
          <a:ln w="12700">
            <a:miter lim="400000"/>
          </a:ln>
        </p:spPr>
      </p:pic>
      <p:sp>
        <p:nvSpPr>
          <p:cNvPr id="117" name="Rectangle 3"/>
          <p:cNvSpPr txBox="1"/>
          <p:nvPr/>
        </p:nvSpPr>
        <p:spPr>
          <a:xfrm>
            <a:off x="4511038" y="12684002"/>
            <a:ext cx="15361924"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rIns="91438">
            <a:spAutoFit/>
          </a:bodyPr>
          <a:lstStyle/>
          <a:p>
            <a:r>
              <a:rPr sz="4800"/>
              <a:t>Alfons Maria Mucha, Interior Georges Fouquet jewellery on rue Royale in Paris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Image" descr="Image"/>
          <p:cNvPicPr>
            <a:picLocks noChangeAspect="1"/>
          </p:cNvPicPr>
          <p:nvPr/>
        </p:nvPicPr>
        <p:blipFill>
          <a:blip r:embed="rId2"/>
          <a:stretch>
            <a:fillRect/>
          </a:stretch>
        </p:blipFill>
        <p:spPr>
          <a:xfrm>
            <a:off x="2783670" y="0"/>
            <a:ext cx="18816660" cy="12496732"/>
          </a:xfrm>
          <a:prstGeom prst="rect">
            <a:avLst/>
          </a:prstGeom>
          <a:ln w="12700">
            <a:miter lim="400000"/>
          </a:ln>
        </p:spPr>
      </p:pic>
      <p:sp>
        <p:nvSpPr>
          <p:cNvPr id="120" name="Ensanche Plan, Barcelona, 1859"/>
          <p:cNvSpPr txBox="1"/>
          <p:nvPr/>
        </p:nvSpPr>
        <p:spPr>
          <a:xfrm>
            <a:off x="7610461" y="12733473"/>
            <a:ext cx="9163081"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rIns="91438">
            <a:spAutoFit/>
          </a:bodyPr>
          <a:lstStyle/>
          <a:p>
            <a:r>
              <a:rPr sz="4800"/>
              <a:t>Ensanche Plan, Barcelona, 1859</a:t>
            </a:r>
          </a:p>
        </p:txBody>
      </p:sp>
    </p:spTree>
  </p:cSld>
  <p:clrMapOvr>
    <a:masterClrMapping/>
  </p:clrMapOvr>
  <p:transition spd="med"/>
</p:sld>
</file>

<file path=ppt/theme/theme1.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741</Words>
  <Application>Microsoft Office PowerPoint</Application>
  <PresentationFormat>Custom</PresentationFormat>
  <Paragraphs>86</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Gill Sans</vt:lpstr>
      <vt:lpstr>Helvetica Neue</vt:lpstr>
      <vt:lpstr>Helvetica Neue Medium</vt:lpstr>
      <vt:lpstr>20_BasicBlack</vt:lpstr>
      <vt:lpstr>A New International Style</vt:lpstr>
      <vt:lpstr>PowerPoint Presentation</vt:lpstr>
      <vt:lpstr>Key terms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International Style</dc:title>
  <dc:creator>Matthew C Feliz</dc:creator>
  <cp:lastModifiedBy>Matthew C Feliz</cp:lastModifiedBy>
  <cp:revision>1</cp:revision>
  <dcterms:modified xsi:type="dcterms:W3CDTF">2023-11-16T20:19:43Z</dcterms:modified>
</cp:coreProperties>
</file>