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1pPr>
    <a:lvl2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2pPr>
    <a:lvl3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3pPr>
    <a:lvl4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4pPr>
    <a:lvl5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5pPr>
    <a:lvl6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6pPr>
    <a:lvl7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7pPr>
    <a:lvl8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8pPr>
    <a:lvl9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D2E9"/>
          </a:solidFill>
        </a:fill>
      </a:tcStyle>
    </a:wholeTbl>
    <a:band2H>
      <a:tcTxStyle b="def" i="def"/>
      <a:tcStyle>
        <a:tcBdr/>
        <a:fill>
          <a:solidFill>
            <a:srgbClr val="E6EAF4"/>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CDACA"/>
          </a:solidFill>
        </a:fill>
      </a:tcStyle>
    </a:wholeTbl>
    <a:band2H>
      <a:tcTxStyle b="def" i="def"/>
      <a:tcStyle>
        <a:tcBdr/>
        <a:fill>
          <a:solidFill>
            <a:srgbClr val="E7EDE7"/>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D0CEE9"/>
          </a:solidFill>
        </a:fill>
      </a:tcStyle>
    </a:wholeTbl>
    <a:band2H>
      <a:tcTxStyle b="def" i="def"/>
      <a:tcStyle>
        <a:tcBdr/>
        <a:fill>
          <a:solidFill>
            <a:srgbClr val="E9E8F4"/>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000000"/>
          </a:solidFill>
        </a:fill>
      </a:tcStyle>
    </a:band2H>
    <a:firstCol>
      <a:tcTxStyle b="on"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000000"/>
          </a:solidFill>
        </a:fill>
      </a:tcStyle>
    </a:lastRow>
    <a:firstRow>
      <a:tcTxStyle b="on" i="off">
        <a:fontRef idx="major">
          <a:srgbClr val="000000"/>
        </a:fontRef>
        <a:srgbClr val="000000"/>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2" name="Shape 132"/>
          <p:cNvSpPr/>
          <p:nvPr>
            <p:ph type="sldImg"/>
          </p:nvPr>
        </p:nvSpPr>
        <p:spPr>
          <a:xfrm>
            <a:off x="1143000" y="685800"/>
            <a:ext cx="4572000" cy="3429000"/>
          </a:xfrm>
          <a:prstGeom prst="rect">
            <a:avLst/>
          </a:prstGeom>
        </p:spPr>
        <p:txBody>
          <a:bodyPr/>
          <a:lstStyle/>
          <a:p>
            <a:pPr/>
          </a:p>
        </p:txBody>
      </p:sp>
      <p:sp>
        <p:nvSpPr>
          <p:cNvPr id="133" name="Shape 13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Body Level One…"/>
          <p:cNvSpPr txBox="1"/>
          <p:nvPr>
            <p:ph type="body" sz="quarter" idx="1"/>
          </p:nvPr>
        </p:nvSpPr>
        <p:spPr>
          <a:xfrm>
            <a:off x="1270000" y="6362700"/>
            <a:ext cx="10464800" cy="469900"/>
          </a:xfrm>
          <a:prstGeom prst="rect">
            <a:avLst/>
          </a:prstGeom>
        </p:spPr>
        <p:txBody>
          <a:bodyPr anchor="t"/>
          <a:lstStyle>
            <a:lvl1pPr marL="0" indent="0" algn="ctr">
              <a:spcBef>
                <a:spcPts val="0"/>
              </a:spcBef>
              <a:buSzTx/>
              <a:buNone/>
              <a:defRPr i="1" sz="2400"/>
            </a:lvl1pPr>
            <a:lvl2pPr marL="725236" indent="-280736" algn="ctr">
              <a:spcBef>
                <a:spcPts val="0"/>
              </a:spcBef>
              <a:defRPr i="1" sz="2400"/>
            </a:lvl2pPr>
            <a:lvl3pPr marL="1169734" indent="-280734" algn="ctr">
              <a:spcBef>
                <a:spcPts val="0"/>
              </a:spcBef>
              <a:defRPr i="1" sz="2400"/>
            </a:lvl3pPr>
            <a:lvl4pPr marL="1614234" indent="-280734" algn="ctr">
              <a:spcBef>
                <a:spcPts val="0"/>
              </a:spcBef>
              <a:defRPr i="1" sz="2400"/>
            </a:lvl4pPr>
            <a:lvl5pPr marL="2058734" indent="-280734" algn="ctr">
              <a:spcBef>
                <a:spcPts val="0"/>
              </a:spcBef>
              <a:defRPr i="1" sz="2400"/>
            </a:lvl5pPr>
          </a:lstStyle>
          <a:p>
            <a:pPr/>
            <a:r>
              <a:t>Body Level One</a:t>
            </a:r>
          </a:p>
          <a:p>
            <a:pPr lvl="1"/>
            <a:r>
              <a:t>Body Level Two</a:t>
            </a:r>
          </a:p>
          <a:p>
            <a:pPr lvl="2"/>
            <a:r>
              <a:t>Body Level Three</a:t>
            </a:r>
          </a:p>
          <a:p>
            <a:pPr lvl="3"/>
            <a:r>
              <a:t>Body Level Four</a:t>
            </a:r>
          </a:p>
          <a:p>
            <a:pPr lvl="4"/>
            <a:r>
              <a:t>Body Level Five</a:t>
            </a:r>
          </a:p>
        </p:txBody>
      </p:sp>
      <p:sp>
        <p:nvSpPr>
          <p:cNvPr id="94" name="Shape 94"/>
          <p:cNvSpPr/>
          <p:nvPr>
            <p:ph type="body" sz="quarter" idx="21"/>
          </p:nvPr>
        </p:nvSpPr>
        <p:spPr>
          <a:xfrm>
            <a:off x="1270000" y="4267200"/>
            <a:ext cx="10464800" cy="685800"/>
          </a:xfrm>
          <a:prstGeom prst="rect">
            <a:avLst/>
          </a:prstGeom>
        </p:spPr>
        <p:txBody>
          <a:bodyPr/>
          <a:lstStyle/>
          <a:p>
            <a:pP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Shape 102"/>
          <p:cNvSpPr/>
          <p:nvPr>
            <p:ph type="pic" idx="21"/>
          </p:nvPr>
        </p:nvSpPr>
        <p:spPr>
          <a:xfrm>
            <a:off x="-3175"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117" name="Title Text"/>
          <p:cNvSpPr txBox="1"/>
          <p:nvPr>
            <p:ph type="title"/>
          </p:nvPr>
        </p:nvSpPr>
        <p:spPr>
          <a:prstGeom prst="rect">
            <a:avLst/>
          </a:prstGeom>
        </p:spPr>
        <p:txBody>
          <a:bodyPr/>
          <a:lstStyle/>
          <a:p>
            <a:pPr/>
            <a:r>
              <a:t>Title Text</a:t>
            </a:r>
          </a:p>
        </p:txBody>
      </p:sp>
      <p:sp>
        <p:nvSpPr>
          <p:cNvPr id="118"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xfrm>
            <a:off x="9135855" y="9040141"/>
            <a:ext cx="368504" cy="38100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FFFFFF"/>
        </a:solidFill>
      </p:bgPr>
    </p:bg>
    <p:spTree>
      <p:nvGrpSpPr>
        <p:cNvPr id="1" name=""/>
        <p:cNvGrpSpPr/>
        <p:nvPr/>
      </p:nvGrpSpPr>
      <p:grpSpPr>
        <a:xfrm>
          <a:off x="0" y="0"/>
          <a:ext cx="0" cy="0"/>
          <a:chOff x="0" y="0"/>
          <a:chExt cx="0" cy="0"/>
        </a:xfrm>
      </p:grpSpPr>
      <p:sp>
        <p:nvSpPr>
          <p:cNvPr id="126" name="Slide Number"/>
          <p:cNvSpPr txBox="1"/>
          <p:nvPr>
            <p:ph type="sldNum" sz="quarter" idx="2"/>
          </p:nvPr>
        </p:nvSpPr>
        <p:spPr>
          <a:xfrm>
            <a:off x="8394703" y="7882467"/>
            <a:ext cx="220979" cy="233679"/>
          </a:xfrm>
          <a:prstGeom prst="rect">
            <a:avLst/>
          </a:prstGeom>
        </p:spPr>
        <p:txBody>
          <a:bodyPr lIns="34289" tIns="34289" rIns="34289" bIns="34289" anchor="ctr"/>
          <a:lstStyle>
            <a:lvl1pPr algn="r" defTabSz="914400">
              <a:defRPr sz="1100">
                <a:solidFill>
                  <a:srgbClr val="000000"/>
                </a:solidFill>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Shape 20"/>
          <p:cNvSpPr/>
          <p:nvPr>
            <p:ph type="pic" idx="21"/>
          </p:nvPr>
        </p:nvSpPr>
        <p:spPr>
          <a:xfrm>
            <a:off x="1619250" y="660400"/>
            <a:ext cx="9758017"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91500"/>
            <a:ext cx="10464800" cy="11303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Shape 38"/>
          <p:cNvSpPr/>
          <p:nvPr>
            <p:ph type="pic" sz="half" idx="21"/>
          </p:nvPr>
        </p:nvSpPr>
        <p:spPr>
          <a:xfrm>
            <a:off x="6718299" y="638917"/>
            <a:ext cx="5325773" cy="8216904"/>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62500"/>
            <a:ext cx="5334000" cy="41148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Shape 65"/>
          <p:cNvSpPr/>
          <p:nvPr>
            <p:ph type="pic" sz="half" idx="21"/>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231900" indent="-342900">
              <a:spcBef>
                <a:spcPts val="3200"/>
              </a:spcBef>
              <a:defRPr sz="2800"/>
            </a:lvl3pPr>
            <a:lvl4pPr marL="1676400" indent="-342900">
              <a:spcBef>
                <a:spcPts val="3200"/>
              </a:spcBef>
              <a:defRPr sz="2800"/>
            </a:lvl4pPr>
            <a:lvl5pPr marL="21209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Shape 83"/>
          <p:cNvSpPr/>
          <p:nvPr>
            <p:ph type="pic" sz="quarter" idx="21"/>
          </p:nvPr>
        </p:nvSpPr>
        <p:spPr>
          <a:xfrm>
            <a:off x="6731000" y="4965700"/>
            <a:ext cx="5334000" cy="3898900"/>
          </a:xfrm>
          <a:prstGeom prst="rect">
            <a:avLst/>
          </a:prstGeom>
        </p:spPr>
        <p:txBody>
          <a:bodyPr lIns="91439" tIns="45719" rIns="91439" bIns="45719" anchor="t">
            <a:noAutofit/>
          </a:bodyPr>
          <a:lstStyle/>
          <a:p>
            <a:pPr/>
          </a:p>
        </p:txBody>
      </p:sp>
      <p:sp>
        <p:nvSpPr>
          <p:cNvPr id="84" name="Shape 84"/>
          <p:cNvSpPr/>
          <p:nvPr>
            <p:ph type="pic" sz="quarter" idx="22"/>
          </p:nvPr>
        </p:nvSpPr>
        <p:spPr>
          <a:xfrm>
            <a:off x="6731000" y="635000"/>
            <a:ext cx="5334000" cy="3898900"/>
          </a:xfrm>
          <a:prstGeom prst="rect">
            <a:avLst/>
          </a:prstGeom>
        </p:spPr>
        <p:txBody>
          <a:bodyPr lIns="91439" tIns="45719" rIns="91439" bIns="45719" anchor="t">
            <a:noAutofit/>
          </a:bodyPr>
          <a:lstStyle/>
          <a:p>
            <a:pPr/>
          </a:p>
        </p:txBody>
      </p:sp>
      <p:sp>
        <p:nvSpPr>
          <p:cNvPr id="85" name="Shape 85"/>
          <p:cNvSpPr/>
          <p:nvPr>
            <p:ph type="pic" sz="half" idx="23"/>
          </p:nvPr>
        </p:nvSpPr>
        <p:spPr>
          <a:xfrm>
            <a:off x="952500" y="635000"/>
            <a:ext cx="5334000" cy="8229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11798" y="9258300"/>
            <a:ext cx="368504" cy="381000"/>
          </a:xfrm>
          <a:prstGeom prst="rect">
            <a:avLst/>
          </a:prstGeom>
          <a:ln w="12700">
            <a:miter lim="400000"/>
          </a:ln>
        </p:spPr>
        <p:txBody>
          <a:bodyPr wrap="none" lIns="50800" tIns="50800" rIns="50800" bIns="50800">
            <a:spAutoFit/>
          </a:bodyPr>
          <a:lstStyle>
            <a:lvl1pPr>
              <a:defRPr sz="1800">
                <a:solidFill>
                  <a:srgbClr val="FFFFFF"/>
                </a:solidFill>
                <a:latin typeface="Helvetica Light"/>
                <a:ea typeface="Helvetica Light"/>
                <a:cs typeface="Helvetica Light"/>
                <a:sym typeface="Helvetica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Light"/>
          <a:ea typeface="Helvetica Light"/>
          <a:cs typeface="Helvetica Light"/>
          <a:sym typeface="Helvetica Light"/>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Light"/>
          <a:ea typeface="Helvetica Light"/>
          <a:cs typeface="Helvetica Light"/>
          <a:sym typeface="Helvetica Light"/>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Light"/>
          <a:ea typeface="Helvetica Light"/>
          <a:cs typeface="Helvetica Light"/>
          <a:sym typeface="Helvetica Light"/>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Light"/>
          <a:ea typeface="Helvetica Light"/>
          <a:cs typeface="Helvetica Light"/>
          <a:sym typeface="Helvetica Light"/>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Light"/>
          <a:ea typeface="Helvetica Light"/>
          <a:cs typeface="Helvetica Light"/>
          <a:sym typeface="Helvetica Light"/>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Light"/>
          <a:ea typeface="Helvetica Light"/>
          <a:cs typeface="Helvetica Light"/>
          <a:sym typeface="Helvetica Light"/>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Light"/>
          <a:ea typeface="Helvetica Light"/>
          <a:cs typeface="Helvetica Light"/>
          <a:sym typeface="Helvetica Light"/>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Light"/>
          <a:ea typeface="Helvetica Light"/>
          <a:cs typeface="Helvetica Light"/>
          <a:sym typeface="Helvetica Light"/>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Light"/>
          <a:ea typeface="Helvetica Light"/>
          <a:cs typeface="Helvetica Light"/>
          <a:sym typeface="Helvetica Light"/>
        </a:defRPr>
      </a:lvl9pPr>
    </p:titleStyle>
    <p:bodyStyle>
      <a:lvl1pPr marL="444500" marR="0" indent="-444500" algn="l" defTabSz="584200" rtl="0" latinLnBrk="0">
        <a:lnSpc>
          <a:spcPct val="100000"/>
        </a:lnSpc>
        <a:spcBef>
          <a:spcPts val="4200"/>
        </a:spcBef>
        <a:spcAft>
          <a:spcPts val="0"/>
        </a:spcAft>
        <a:buClrTx/>
        <a:buSzPct val="75000"/>
        <a:buFontTx/>
        <a:buChar char="•"/>
        <a:tabLst/>
        <a:defRPr b="0" baseline="0" cap="none" i="0" spc="0" strike="noStrike" sz="3800" u="none">
          <a:solidFill>
            <a:srgbClr val="FFFFFF"/>
          </a:solidFill>
          <a:uFillTx/>
          <a:latin typeface="Helvetica Light"/>
          <a:ea typeface="Helvetica Light"/>
          <a:cs typeface="Helvetica Light"/>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b="0" baseline="0" cap="none" i="0" spc="0" strike="noStrike" sz="3800" u="none">
          <a:solidFill>
            <a:srgbClr val="FFFFFF"/>
          </a:solidFill>
          <a:uFillTx/>
          <a:latin typeface="Helvetica Light"/>
          <a:ea typeface="Helvetica Light"/>
          <a:cs typeface="Helvetica Light"/>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b="0" baseline="0" cap="none" i="0" spc="0" strike="noStrike" sz="3800" u="none">
          <a:solidFill>
            <a:srgbClr val="FFFFFF"/>
          </a:solidFill>
          <a:uFillTx/>
          <a:latin typeface="Helvetica Light"/>
          <a:ea typeface="Helvetica Light"/>
          <a:cs typeface="Helvetica Light"/>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b="0" baseline="0" cap="none" i="0" spc="0" strike="noStrike" sz="3800" u="none">
          <a:solidFill>
            <a:srgbClr val="FFFFFF"/>
          </a:solidFill>
          <a:uFillTx/>
          <a:latin typeface="Helvetica Light"/>
          <a:ea typeface="Helvetica Light"/>
          <a:cs typeface="Helvetica Light"/>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b="0" baseline="0" cap="none" i="0" spc="0" strike="noStrike" sz="3800" u="none">
          <a:solidFill>
            <a:srgbClr val="FFFFFF"/>
          </a:solidFill>
          <a:uFillTx/>
          <a:latin typeface="Helvetica Light"/>
          <a:ea typeface="Helvetica Light"/>
          <a:cs typeface="Helvetica Light"/>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b="0" baseline="0" cap="none" i="0" spc="0" strike="noStrike" sz="3800" u="none">
          <a:solidFill>
            <a:srgbClr val="FFFFFF"/>
          </a:solidFill>
          <a:uFillTx/>
          <a:latin typeface="Helvetica Light"/>
          <a:ea typeface="Helvetica Light"/>
          <a:cs typeface="Helvetica Light"/>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b="0" baseline="0" cap="none" i="0" spc="0" strike="noStrike" sz="3800" u="none">
          <a:solidFill>
            <a:srgbClr val="FFFFFF"/>
          </a:solidFill>
          <a:uFillTx/>
          <a:latin typeface="Helvetica Light"/>
          <a:ea typeface="Helvetica Light"/>
          <a:cs typeface="Helvetica Light"/>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b="0" baseline="0" cap="none" i="0" spc="0" strike="noStrike" sz="3800" u="none">
          <a:solidFill>
            <a:srgbClr val="FFFFFF"/>
          </a:solidFill>
          <a:uFillTx/>
          <a:latin typeface="Helvetica Light"/>
          <a:ea typeface="Helvetica Light"/>
          <a:cs typeface="Helvetica Light"/>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b="0" baseline="0" cap="none" i="0" spc="0" strike="noStrike" sz="3800" u="none">
          <a:solidFill>
            <a:srgbClr val="FFFFFF"/>
          </a:solidFill>
          <a:uFillTx/>
          <a:latin typeface="Helvetica Light"/>
          <a:ea typeface="Helvetica Light"/>
          <a:cs typeface="Helvetica Light"/>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1pPr>
      <a:lvl2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2pPr>
      <a:lvl3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3pPr>
      <a:lvl4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4pPr>
      <a:lvl5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5pPr>
      <a:lvl6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6pPr>
      <a:lvl7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7pPr>
      <a:lvl8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8pPr>
      <a:lvl9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0.tif"/></Relationships>

</file>

<file path=ppt/slides/_rels/slide1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1.tif"/><Relationship Id="rId3" Type="http://schemas.openxmlformats.org/officeDocument/2006/relationships/image" Target="../media/image12.tif"/></Relationships>

</file>

<file path=ppt/slides/_rels/slide1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3.tif"/><Relationship Id="rId3" Type="http://schemas.openxmlformats.org/officeDocument/2006/relationships/image" Target="../media/image9.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4.tif"/></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3.png"/><Relationship Id="rId3" Type="http://schemas.openxmlformats.org/officeDocument/2006/relationships/image" Target="../media/image14.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5.tif"/><Relationship Id="rId3" Type="http://schemas.openxmlformats.org/officeDocument/2006/relationships/image" Target="../media/image16.tif"/><Relationship Id="rId4" Type="http://schemas.openxmlformats.org/officeDocument/2006/relationships/image" Target="../media/image17.tif"/><Relationship Id="rId5" Type="http://schemas.openxmlformats.org/officeDocument/2006/relationships/image" Target="../media/image18.tif"/></Relationships>

</file>

<file path=ppt/slides/_rels/slide1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9.tif"/><Relationship Id="rId3" Type="http://schemas.openxmlformats.org/officeDocument/2006/relationships/image" Target="../media/image20.tif"/></Relationships>

</file>

<file path=ppt/slides/_rels/slide1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1.tif"/><Relationship Id="rId3" Type="http://schemas.openxmlformats.org/officeDocument/2006/relationships/image" Target="../media/image22.tif"/></Relationships>

</file>

<file path=ppt/slides/_rels/slide1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3.tif"/><Relationship Id="rId3" Type="http://schemas.openxmlformats.org/officeDocument/2006/relationships/image" Target="../media/image24.tif"/></Relationships>

</file>

<file path=ppt/slides/_rels/slide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 Id="rId3" Type="http://schemas.openxmlformats.org/officeDocument/2006/relationships/image" Target="../media/image1.jpeg"/><Relationship Id="rId4" Type="http://schemas.openxmlformats.org/officeDocument/2006/relationships/image" Target="../media/image1.tif"/></Relationships>

</file>

<file path=ppt/slides/_rels/slide2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5.tif"/><Relationship Id="rId3" Type="http://schemas.openxmlformats.org/officeDocument/2006/relationships/image" Target="../media/image26.tif"/><Relationship Id="rId4" Type="http://schemas.openxmlformats.org/officeDocument/2006/relationships/image" Target="../media/image27.tif"/></Relationships>

</file>

<file path=ppt/slides/_rels/slide2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5.png"/><Relationship Id="rId3" Type="http://schemas.openxmlformats.org/officeDocument/2006/relationships/image" Target="../media/image16.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8.tif"/></Relationships>

</file>

<file path=ppt/slides/_rels/slide2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9.tif"/><Relationship Id="rId3" Type="http://schemas.openxmlformats.org/officeDocument/2006/relationships/image" Target="../media/image30.tif"/></Relationships>

</file>

<file path=ppt/slides/_rels/slide2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1.tif"/></Relationships>

</file>

<file path=ppt/slides/_rels/slide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png"/><Relationship Id="rId3" Type="http://schemas.openxmlformats.org/officeDocument/2006/relationships/image" Target="../media/image2.jpeg"/><Relationship Id="rId4" Type="http://schemas.openxmlformats.org/officeDocument/2006/relationships/image" Target="../media/image3.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 Id="rId3" Type="http://schemas.openxmlformats.org/officeDocument/2006/relationships/image" Target="../media/image4.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 Id="rId3" Type="http://schemas.openxmlformats.org/officeDocument/2006/relationships/image" Target="../media/image2.tif"/><Relationship Id="rId4" Type="http://schemas.openxmlformats.org/officeDocument/2006/relationships/image" Target="../media/image3.tif"/><Relationship Id="rId5" Type="http://schemas.openxmlformats.org/officeDocument/2006/relationships/image" Target="../media/image4.tif"/><Relationship Id="rId6" Type="http://schemas.openxmlformats.org/officeDocument/2006/relationships/image" Target="../media/image5.tif"/><Relationship Id="rId7" Type="http://schemas.openxmlformats.org/officeDocument/2006/relationships/image" Target="../media/image6.tif"/></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 Id="rId3" Type="http://schemas.openxmlformats.org/officeDocument/2006/relationships/image" Target="../media/image4.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7.png"/><Relationship Id="rId3" Type="http://schemas.openxmlformats.org/officeDocument/2006/relationships/image" Target="../media/image7.tif"/><Relationship Id="rId4" Type="http://schemas.openxmlformats.org/officeDocument/2006/relationships/image" Target="../media/image8.tif"/></Relationships>

</file>

<file path=ppt/slides/_rels/slide9.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9.tif"/><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5" name="Shape 126"/>
          <p:cNvSpPr txBox="1"/>
          <p:nvPr>
            <p:ph type="ctrTitle"/>
          </p:nvPr>
        </p:nvSpPr>
        <p:spPr>
          <a:prstGeom prst="rect">
            <a:avLst/>
          </a:prstGeom>
        </p:spPr>
        <p:txBody>
          <a:bodyPr/>
          <a:lstStyle/>
          <a:p>
            <a:pPr/>
            <a:r>
              <a:t>Modernism in America</a:t>
            </a:r>
          </a:p>
        </p:txBody>
      </p:sp>
      <p:sp>
        <p:nvSpPr>
          <p:cNvPr id="136" name="Shape 127"/>
          <p:cNvSpPr txBox="1"/>
          <p:nvPr>
            <p:ph type="subTitle" sz="quarter" idx="1"/>
          </p:nvPr>
        </p:nvSpPr>
        <p:spPr>
          <a:prstGeom prst="rect">
            <a:avLst/>
          </a:prstGeom>
        </p:spPr>
        <p:txBody>
          <a:bodyPr/>
          <a:lstStyle/>
          <a:p>
            <a:pPr/>
            <a:r>
              <a:t>Social Realism, Mexican Muralism and Abstract Expressionism</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92" name="Image" descr="Image"/>
          <p:cNvPicPr>
            <a:picLocks noChangeAspect="1"/>
          </p:cNvPicPr>
          <p:nvPr/>
        </p:nvPicPr>
        <p:blipFill>
          <a:blip r:embed="rId2">
            <a:extLst/>
          </a:blip>
          <a:stretch>
            <a:fillRect/>
          </a:stretch>
        </p:blipFill>
        <p:spPr>
          <a:xfrm>
            <a:off x="0" y="993029"/>
            <a:ext cx="13004802" cy="7315201"/>
          </a:xfrm>
          <a:prstGeom prst="rect">
            <a:avLst/>
          </a:prstGeom>
          <a:ln w="12700">
            <a:miter lim="400000"/>
          </a:ln>
        </p:spPr>
      </p:pic>
      <p:sp>
        <p:nvSpPr>
          <p:cNvPr id="193" name="“My painting is an act of decolonization not in a physical sense, but in a mental one.” Wifredo Lam"/>
          <p:cNvSpPr txBox="1"/>
          <p:nvPr/>
        </p:nvSpPr>
        <p:spPr>
          <a:xfrm>
            <a:off x="291866" y="392097"/>
            <a:ext cx="12646007" cy="45973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914400">
              <a:defRPr sz="2500">
                <a:solidFill>
                  <a:srgbClr val="FFFFFF"/>
                </a:solidFill>
                <a:latin typeface="Gill Sans"/>
                <a:ea typeface="Gill Sans"/>
                <a:cs typeface="Gill Sans"/>
                <a:sym typeface="Gill Sans"/>
              </a:defRPr>
            </a:lvl1pPr>
          </a:lstStyle>
          <a:p>
            <a:pPr/>
            <a:r>
              <a:t>“My painting is an act of decolonization not in a physical sense, but in a mental one.” Wifredo Lam</a:t>
            </a:r>
          </a:p>
        </p:txBody>
      </p:sp>
      <p:sp>
        <p:nvSpPr>
          <p:cNvPr id="194" name="Wilfredo Lam, The Jungle, 1943"/>
          <p:cNvSpPr txBox="1"/>
          <p:nvPr/>
        </p:nvSpPr>
        <p:spPr>
          <a:xfrm>
            <a:off x="3150827" y="8675810"/>
            <a:ext cx="6781014" cy="71373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914400">
              <a:defRPr sz="4200">
                <a:solidFill>
                  <a:srgbClr val="FFFFFF"/>
                </a:solidFill>
                <a:latin typeface="Gill Sans"/>
                <a:ea typeface="Gill Sans"/>
                <a:cs typeface="Gill Sans"/>
                <a:sym typeface="Gill Sans"/>
              </a:defRPr>
            </a:lvl1pPr>
          </a:lstStyle>
          <a:p>
            <a:pPr/>
            <a:r>
              <a:t>Wilfredo Lam, The Jungle, 1943</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6" name="pasted-image.tiff" descr="pasted-image.tiff"/>
          <p:cNvPicPr>
            <a:picLocks noChangeAspect="1"/>
          </p:cNvPicPr>
          <p:nvPr/>
        </p:nvPicPr>
        <p:blipFill>
          <a:blip r:embed="rId2">
            <a:extLst/>
          </a:blip>
          <a:stretch>
            <a:fillRect/>
          </a:stretch>
        </p:blipFill>
        <p:spPr>
          <a:xfrm>
            <a:off x="5995020" y="203267"/>
            <a:ext cx="6843364" cy="4913537"/>
          </a:xfrm>
          <a:prstGeom prst="rect">
            <a:avLst/>
          </a:prstGeom>
          <a:ln w="12700">
            <a:miter lim="400000"/>
          </a:ln>
        </p:spPr>
      </p:pic>
      <p:pic>
        <p:nvPicPr>
          <p:cNvPr id="197" name="pasted-image.tiff" descr="pasted-image.tiff"/>
          <p:cNvPicPr>
            <a:picLocks noChangeAspect="1"/>
          </p:cNvPicPr>
          <p:nvPr/>
        </p:nvPicPr>
        <p:blipFill>
          <a:blip r:embed="rId3">
            <a:extLst/>
          </a:blip>
          <a:stretch>
            <a:fillRect/>
          </a:stretch>
        </p:blipFill>
        <p:spPr>
          <a:xfrm>
            <a:off x="355949" y="174945"/>
            <a:ext cx="5422902" cy="9042401"/>
          </a:xfrm>
          <a:prstGeom prst="rect">
            <a:avLst/>
          </a:prstGeom>
          <a:ln w="12700">
            <a:miter lim="400000"/>
          </a:ln>
        </p:spPr>
      </p:pic>
      <p:sp>
        <p:nvSpPr>
          <p:cNvPr id="198" name="30 Rockefeller Center, NYC"/>
          <p:cNvSpPr txBox="1"/>
          <p:nvPr/>
        </p:nvSpPr>
        <p:spPr>
          <a:xfrm>
            <a:off x="6572915" y="8525068"/>
            <a:ext cx="5687569"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30 Rockefeller Center, NYC</a:t>
            </a:r>
          </a:p>
        </p:txBody>
      </p:sp>
      <p:sp>
        <p:nvSpPr>
          <p:cNvPr id="199" name="Diego Rivera working on  the fresco"/>
          <p:cNvSpPr txBox="1"/>
          <p:nvPr/>
        </p:nvSpPr>
        <p:spPr>
          <a:xfrm>
            <a:off x="6628010" y="5202361"/>
            <a:ext cx="5577384" cy="508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700">
                <a:solidFill>
                  <a:srgbClr val="FFFFFF"/>
                </a:solidFill>
                <a:latin typeface="Helvetica Light"/>
                <a:ea typeface="Helvetica Light"/>
                <a:cs typeface="Helvetica Light"/>
                <a:sym typeface="Helvetica Light"/>
              </a:defRPr>
            </a:lvl1pPr>
          </a:lstStyle>
          <a:p>
            <a:pPr/>
            <a:r>
              <a:t>Diego Rivera working on  the fresco</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1" name="pasted-image.tiff" descr="pasted-image.tiff"/>
          <p:cNvPicPr>
            <a:picLocks noChangeAspect="1"/>
          </p:cNvPicPr>
          <p:nvPr/>
        </p:nvPicPr>
        <p:blipFill>
          <a:blip r:embed="rId2">
            <a:extLst/>
          </a:blip>
          <a:stretch>
            <a:fillRect/>
          </a:stretch>
        </p:blipFill>
        <p:spPr>
          <a:xfrm>
            <a:off x="215900" y="247650"/>
            <a:ext cx="12573000" cy="7465219"/>
          </a:xfrm>
          <a:prstGeom prst="rect">
            <a:avLst/>
          </a:prstGeom>
          <a:ln w="12700">
            <a:miter lim="400000"/>
          </a:ln>
        </p:spPr>
      </p:pic>
      <p:sp>
        <p:nvSpPr>
          <p:cNvPr id="202" name="Shape 167"/>
          <p:cNvSpPr txBox="1"/>
          <p:nvPr/>
        </p:nvSpPr>
        <p:spPr>
          <a:xfrm>
            <a:off x="1202306" y="8578850"/>
            <a:ext cx="10600183" cy="6477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Diego Rivera, Man Controller of the Universe, 1933 </a:t>
            </a:r>
          </a:p>
        </p:txBody>
      </p:sp>
      <p:pic>
        <p:nvPicPr>
          <p:cNvPr id="203" name="Picture 1" descr="Picture 1"/>
          <p:cNvPicPr>
            <a:picLocks noChangeAspect="1"/>
          </p:cNvPicPr>
          <p:nvPr/>
        </p:nvPicPr>
        <p:blipFill>
          <a:blip r:embed="rId3">
            <a:extLst/>
          </a:blip>
          <a:stretch>
            <a:fillRect/>
          </a:stretch>
        </p:blipFill>
        <p:spPr>
          <a:xfrm>
            <a:off x="6525038" y="3144297"/>
            <a:ext cx="5384804" cy="3848105"/>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03"/>
                                        </p:tgtEl>
                                        <p:attrNameLst>
                                          <p:attrName>style.visibility</p:attrName>
                                        </p:attrNameLst>
                                      </p:cBhvr>
                                      <p:to>
                                        <p:strVal val="visible"/>
                                      </p:to>
                                    </p:set>
                                    <p:animEffect filter="fade" transition="in">
                                      <p:cBhvr>
                                        <p:cTn id="7" dur="3000"/>
                                        <p:tgtEl>
                                          <p:spTgt spid="2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3"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5" name="Shape 169"/>
          <p:cNvSpPr txBox="1"/>
          <p:nvPr/>
        </p:nvSpPr>
        <p:spPr>
          <a:xfrm>
            <a:off x="1166910" y="7596919"/>
            <a:ext cx="10473081" cy="1193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FFFFFF"/>
                </a:solidFill>
                <a:latin typeface="Helvetica Light"/>
                <a:ea typeface="Helvetica Light"/>
                <a:cs typeface="Helvetica Light"/>
                <a:sym typeface="Helvetica Light"/>
              </a:defRPr>
            </a:pPr>
            <a:r>
              <a:t>Diego Rivera, Man Controller of the Universe, 1934</a:t>
            </a:r>
          </a:p>
          <a:p>
            <a:pPr>
              <a:defRPr>
                <a:solidFill>
                  <a:srgbClr val="FFFFFF"/>
                </a:solidFill>
                <a:latin typeface="Helvetica Light"/>
                <a:ea typeface="Helvetica Light"/>
                <a:cs typeface="Helvetica Light"/>
                <a:sym typeface="Helvetica Light"/>
              </a:defRPr>
            </a:pPr>
            <a:r>
              <a:t>Palacio de Bellas Artes, Mexico City </a:t>
            </a:r>
          </a:p>
        </p:txBody>
      </p:sp>
      <p:pic>
        <p:nvPicPr>
          <p:cNvPr id="206" name="pasted-image.tiff" descr="pasted-image.tiff"/>
          <p:cNvPicPr>
            <a:picLocks noChangeAspect="1"/>
          </p:cNvPicPr>
          <p:nvPr/>
        </p:nvPicPr>
        <p:blipFill>
          <a:blip r:embed="rId2">
            <a:extLst/>
          </a:blip>
          <a:stretch>
            <a:fillRect/>
          </a:stretch>
        </p:blipFill>
        <p:spPr>
          <a:xfrm>
            <a:off x="0" y="2167464"/>
            <a:ext cx="13004800" cy="5418672"/>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8" name="Picture 1" descr="Picture 1"/>
          <p:cNvPicPr>
            <a:picLocks noChangeAspect="1"/>
          </p:cNvPicPr>
          <p:nvPr/>
        </p:nvPicPr>
        <p:blipFill>
          <a:blip r:embed="rId2">
            <a:extLst/>
          </a:blip>
          <a:stretch>
            <a:fillRect/>
          </a:stretch>
        </p:blipFill>
        <p:spPr>
          <a:xfrm>
            <a:off x="337764" y="4990879"/>
            <a:ext cx="3636965" cy="4330703"/>
          </a:xfrm>
          <a:prstGeom prst="rect">
            <a:avLst/>
          </a:prstGeom>
          <a:ln w="12700">
            <a:miter lim="400000"/>
          </a:ln>
        </p:spPr>
      </p:pic>
      <p:pic>
        <p:nvPicPr>
          <p:cNvPr id="209" name="Picture 2" descr="Picture 2"/>
          <p:cNvPicPr>
            <a:picLocks noChangeAspect="1"/>
          </p:cNvPicPr>
          <p:nvPr/>
        </p:nvPicPr>
        <p:blipFill>
          <a:blip r:embed="rId3">
            <a:extLst/>
          </a:blip>
          <a:stretch>
            <a:fillRect/>
          </a:stretch>
        </p:blipFill>
        <p:spPr>
          <a:xfrm>
            <a:off x="8398867" y="4990879"/>
            <a:ext cx="4431063" cy="4330703"/>
          </a:xfrm>
          <a:prstGeom prst="rect">
            <a:avLst/>
          </a:prstGeom>
          <a:ln w="12700">
            <a:miter lim="400000"/>
          </a:ln>
        </p:spPr>
      </p:pic>
      <p:pic>
        <p:nvPicPr>
          <p:cNvPr id="210" name="Picture 3" descr="Picture 3"/>
          <p:cNvPicPr>
            <a:picLocks noChangeAspect="1"/>
          </p:cNvPicPr>
          <p:nvPr/>
        </p:nvPicPr>
        <p:blipFill>
          <a:blip r:embed="rId4">
            <a:extLst/>
          </a:blip>
          <a:stretch>
            <a:fillRect/>
          </a:stretch>
        </p:blipFill>
        <p:spPr>
          <a:xfrm>
            <a:off x="3150574" y="916857"/>
            <a:ext cx="6442861" cy="3932343"/>
          </a:xfrm>
          <a:prstGeom prst="rect">
            <a:avLst/>
          </a:prstGeom>
          <a:ln w="12700">
            <a:miter lim="400000"/>
          </a:ln>
        </p:spPr>
      </p:pic>
      <p:sp>
        <p:nvSpPr>
          <p:cNvPr id="211" name="Rectangle 4"/>
          <p:cNvSpPr txBox="1"/>
          <p:nvPr/>
        </p:nvSpPr>
        <p:spPr>
          <a:xfrm>
            <a:off x="2192342" y="166180"/>
            <a:ext cx="8620116" cy="736757"/>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2500">
                <a:solidFill>
                  <a:srgbClr val="FFFFFF"/>
                </a:solidFill>
                <a:latin typeface="Gill Sans"/>
                <a:ea typeface="Gill Sans"/>
                <a:cs typeface="Gill Sans"/>
                <a:sym typeface="Gill Sans"/>
              </a:defRPr>
            </a:pPr>
            <a:r>
              <a:t>José Clemente Orozco, </a:t>
            </a:r>
            <a:r>
              <a:rPr i="1"/>
              <a:t>The Epic of American Civilization, </a:t>
            </a:r>
            <a:r>
              <a:t>1934 Reading Room, Baker Memorial Library, Dartmouth College</a:t>
            </a:r>
          </a:p>
        </p:txBody>
      </p:sp>
      <p:sp>
        <p:nvSpPr>
          <p:cNvPr id="212" name="Rectangle 5"/>
          <p:cNvSpPr txBox="1"/>
          <p:nvPr/>
        </p:nvSpPr>
        <p:spPr>
          <a:xfrm>
            <a:off x="9456101" y="9363005"/>
            <a:ext cx="3390903" cy="304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2100">
                <a:solidFill>
                  <a:srgbClr val="FFFFFF"/>
                </a:solidFill>
                <a:latin typeface="Gill Sans"/>
                <a:ea typeface="Gill Sans"/>
                <a:cs typeface="Gill Sans"/>
                <a:sym typeface="Gill Sans"/>
              </a:defRPr>
            </a:lvl1pPr>
          </a:lstStyle>
          <a:p>
            <a:pPr/>
            <a:r>
              <a:t>Hispano-America</a:t>
            </a:r>
          </a:p>
        </p:txBody>
      </p:sp>
      <p:sp>
        <p:nvSpPr>
          <p:cNvPr id="213" name="Rectangle 6"/>
          <p:cNvSpPr txBox="1"/>
          <p:nvPr/>
        </p:nvSpPr>
        <p:spPr>
          <a:xfrm>
            <a:off x="460794" y="9363005"/>
            <a:ext cx="3390905" cy="304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2100">
                <a:solidFill>
                  <a:srgbClr val="FFFFFF"/>
                </a:solidFill>
                <a:latin typeface="Gill Sans"/>
                <a:ea typeface="Gill Sans"/>
                <a:cs typeface="Gill Sans"/>
                <a:sym typeface="Gill Sans"/>
              </a:defRPr>
            </a:lvl1pPr>
          </a:lstStyle>
          <a:p>
            <a:pPr/>
            <a:r>
              <a:t>Modern Migration of the Spirit</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5" name="Picture 1" descr="Picture 1"/>
          <p:cNvPicPr>
            <a:picLocks noChangeAspect="1"/>
          </p:cNvPicPr>
          <p:nvPr/>
        </p:nvPicPr>
        <p:blipFill>
          <a:blip r:embed="rId2">
            <a:extLst/>
          </a:blip>
          <a:stretch>
            <a:fillRect/>
          </a:stretch>
        </p:blipFill>
        <p:spPr>
          <a:xfrm>
            <a:off x="324164" y="429604"/>
            <a:ext cx="5753647" cy="7774477"/>
          </a:xfrm>
          <a:prstGeom prst="rect">
            <a:avLst/>
          </a:prstGeom>
          <a:ln w="12700">
            <a:miter lim="400000"/>
          </a:ln>
        </p:spPr>
      </p:pic>
      <p:sp>
        <p:nvSpPr>
          <p:cNvPr id="216" name="Rectangle 2"/>
          <p:cNvSpPr txBox="1"/>
          <p:nvPr/>
        </p:nvSpPr>
        <p:spPr>
          <a:xfrm>
            <a:off x="634999" y="8377703"/>
            <a:ext cx="4653189" cy="812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2800">
                <a:solidFill>
                  <a:srgbClr val="FFFFFF"/>
                </a:solidFill>
                <a:latin typeface="Gill Sans"/>
                <a:ea typeface="Gill Sans"/>
                <a:cs typeface="Gill Sans"/>
                <a:sym typeface="Gill Sans"/>
              </a:defRPr>
            </a:pPr>
            <a:r>
              <a:t>David Alfaro Siqueiros, </a:t>
            </a:r>
            <a:r>
              <a:rPr i="1"/>
              <a:t>Echo of a Scream, </a:t>
            </a:r>
            <a:r>
              <a:t> 1937</a:t>
            </a:r>
          </a:p>
        </p:txBody>
      </p:sp>
      <p:pic>
        <p:nvPicPr>
          <p:cNvPr id="217" name="Picture 1" descr="Picture 1"/>
          <p:cNvPicPr>
            <a:picLocks noChangeAspect="1"/>
          </p:cNvPicPr>
          <p:nvPr/>
        </p:nvPicPr>
        <p:blipFill>
          <a:blip r:embed="rId3">
            <a:extLst/>
          </a:blip>
          <a:stretch>
            <a:fillRect/>
          </a:stretch>
        </p:blipFill>
        <p:spPr>
          <a:xfrm>
            <a:off x="7349680" y="473070"/>
            <a:ext cx="5401784" cy="7687545"/>
          </a:xfrm>
          <a:prstGeom prst="rect">
            <a:avLst/>
          </a:prstGeom>
          <a:ln w="12700">
            <a:miter lim="400000"/>
          </a:ln>
        </p:spPr>
      </p:pic>
      <p:sp>
        <p:nvSpPr>
          <p:cNvPr id="218" name="Rectangle 2"/>
          <p:cNvSpPr txBox="1"/>
          <p:nvPr/>
        </p:nvSpPr>
        <p:spPr>
          <a:xfrm>
            <a:off x="7060607" y="8331982"/>
            <a:ext cx="5598711" cy="9042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800">
                <a:solidFill>
                  <a:srgbClr val="FFFFFF"/>
                </a:solidFill>
                <a:latin typeface="Gill Sans"/>
                <a:ea typeface="Gill Sans"/>
                <a:cs typeface="Gill Sans"/>
                <a:sym typeface="Gill Sans"/>
              </a:defRPr>
            </a:lvl1pPr>
          </a:lstStyle>
          <a:p>
            <a:pPr/>
            <a:r>
              <a:t>David Alfaro Siqueiros, Death to the Invaders, 1941-42</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0" name="Towards Abstraction"/>
          <p:cNvSpPr txBox="1"/>
          <p:nvPr/>
        </p:nvSpPr>
        <p:spPr>
          <a:xfrm>
            <a:off x="3125520" y="161406"/>
            <a:ext cx="6753759"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Towards Abstract Expressionism</a:t>
            </a:r>
          </a:p>
        </p:txBody>
      </p:sp>
      <p:sp>
        <p:nvSpPr>
          <p:cNvPr id="221" name="Shape 187"/>
          <p:cNvSpPr txBox="1"/>
          <p:nvPr/>
        </p:nvSpPr>
        <p:spPr>
          <a:xfrm>
            <a:off x="5188136" y="5997714"/>
            <a:ext cx="7287108" cy="406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2000">
                <a:solidFill>
                  <a:srgbClr val="FFFFFF"/>
                </a:solidFill>
                <a:latin typeface="Helvetica Light"/>
                <a:ea typeface="Helvetica Light"/>
                <a:cs typeface="Helvetica Light"/>
                <a:sym typeface="Helvetica Light"/>
              </a:defRPr>
            </a:lvl1pPr>
          </a:lstStyle>
          <a:p>
            <a:pPr/>
            <a:r>
              <a:t>Jackson Pollock, Guardians of the Secret, 1943</a:t>
            </a:r>
          </a:p>
        </p:txBody>
      </p:sp>
      <p:pic>
        <p:nvPicPr>
          <p:cNvPr id="222" name="pasted-image.tiff" descr="pasted-image.tiff"/>
          <p:cNvPicPr>
            <a:picLocks noChangeAspect="1"/>
          </p:cNvPicPr>
          <p:nvPr/>
        </p:nvPicPr>
        <p:blipFill>
          <a:blip r:embed="rId2">
            <a:extLst/>
          </a:blip>
          <a:stretch>
            <a:fillRect/>
          </a:stretch>
        </p:blipFill>
        <p:spPr>
          <a:xfrm>
            <a:off x="4928715" y="913882"/>
            <a:ext cx="7805950" cy="4979058"/>
          </a:xfrm>
          <a:prstGeom prst="rect">
            <a:avLst/>
          </a:prstGeom>
          <a:ln w="12700">
            <a:miter lim="400000"/>
          </a:ln>
        </p:spPr>
      </p:pic>
      <p:pic>
        <p:nvPicPr>
          <p:cNvPr id="223" name="pasted-image.tiff" descr="pasted-image.tiff"/>
          <p:cNvPicPr>
            <a:picLocks noChangeAspect="1"/>
          </p:cNvPicPr>
          <p:nvPr/>
        </p:nvPicPr>
        <p:blipFill>
          <a:blip r:embed="rId3">
            <a:extLst/>
          </a:blip>
          <a:stretch>
            <a:fillRect/>
          </a:stretch>
        </p:blipFill>
        <p:spPr>
          <a:xfrm>
            <a:off x="325892" y="6689862"/>
            <a:ext cx="5539846" cy="2476501"/>
          </a:xfrm>
          <a:prstGeom prst="rect">
            <a:avLst/>
          </a:prstGeom>
          <a:ln w="12700">
            <a:miter lim="400000"/>
          </a:ln>
        </p:spPr>
      </p:pic>
      <p:pic>
        <p:nvPicPr>
          <p:cNvPr id="224" name="pasted-image.tiff" descr="pasted-image.tiff"/>
          <p:cNvPicPr>
            <a:picLocks noChangeAspect="1"/>
          </p:cNvPicPr>
          <p:nvPr/>
        </p:nvPicPr>
        <p:blipFill>
          <a:blip r:embed="rId4">
            <a:extLst/>
          </a:blip>
          <a:stretch>
            <a:fillRect/>
          </a:stretch>
        </p:blipFill>
        <p:spPr>
          <a:xfrm>
            <a:off x="8772575" y="6689860"/>
            <a:ext cx="2923066" cy="2180609"/>
          </a:xfrm>
          <a:prstGeom prst="rect">
            <a:avLst/>
          </a:prstGeom>
          <a:ln w="12700">
            <a:miter lim="400000"/>
          </a:ln>
        </p:spPr>
      </p:pic>
      <p:sp>
        <p:nvSpPr>
          <p:cNvPr id="225" name="Shape 191"/>
          <p:cNvSpPr txBox="1"/>
          <p:nvPr/>
        </p:nvSpPr>
        <p:spPr>
          <a:xfrm>
            <a:off x="8433374" y="9250126"/>
            <a:ext cx="3601467"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solidFill>
                  <a:srgbClr val="FFFFFF"/>
                </a:solidFill>
                <a:latin typeface="Helvetica Light"/>
                <a:ea typeface="Helvetica Light"/>
                <a:cs typeface="Helvetica Light"/>
                <a:sym typeface="Helvetica Light"/>
              </a:defRPr>
            </a:lvl1pPr>
          </a:lstStyle>
          <a:p>
            <a:pPr/>
            <a:r>
              <a:t>Rufino Tamayo, Animals, 1941 </a:t>
            </a:r>
          </a:p>
        </p:txBody>
      </p:sp>
      <p:sp>
        <p:nvSpPr>
          <p:cNvPr id="226" name="Shape 192"/>
          <p:cNvSpPr txBox="1"/>
          <p:nvPr/>
        </p:nvSpPr>
        <p:spPr>
          <a:xfrm>
            <a:off x="1250503" y="9250126"/>
            <a:ext cx="3690621"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solidFill>
                  <a:srgbClr val="FFFFFF"/>
                </a:solidFill>
                <a:latin typeface="Helvetica Light"/>
                <a:ea typeface="Helvetica Light"/>
                <a:cs typeface="Helvetica Light"/>
                <a:sym typeface="Helvetica Light"/>
              </a:defRPr>
            </a:lvl1pPr>
          </a:lstStyle>
          <a:p>
            <a:pPr/>
            <a:r>
              <a:t>Pablo Picasso, Guernica, 1937 </a:t>
            </a:r>
          </a:p>
        </p:txBody>
      </p:sp>
      <p:pic>
        <p:nvPicPr>
          <p:cNvPr id="227" name="pasted-image.tiff" descr="pasted-image.tiff"/>
          <p:cNvPicPr>
            <a:picLocks noChangeAspect="1"/>
          </p:cNvPicPr>
          <p:nvPr/>
        </p:nvPicPr>
        <p:blipFill>
          <a:blip r:embed="rId5">
            <a:extLst/>
          </a:blip>
          <a:stretch>
            <a:fillRect/>
          </a:stretch>
        </p:blipFill>
        <p:spPr>
          <a:xfrm>
            <a:off x="264586" y="1889098"/>
            <a:ext cx="4219447" cy="3028627"/>
          </a:xfrm>
          <a:prstGeom prst="rect">
            <a:avLst/>
          </a:prstGeom>
          <a:ln w="12700">
            <a:miter lim="400000"/>
          </a:ln>
        </p:spPr>
      </p:pic>
      <p:sp>
        <p:nvSpPr>
          <p:cNvPr id="228" name="Jackson Pollock, Going West, 34-35"/>
          <p:cNvSpPr txBox="1"/>
          <p:nvPr/>
        </p:nvSpPr>
        <p:spPr>
          <a:xfrm>
            <a:off x="272459" y="5154212"/>
            <a:ext cx="4203701"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solidFill>
                  <a:srgbClr val="FFFFFF"/>
                </a:solidFill>
                <a:latin typeface="Helvetica Light"/>
                <a:ea typeface="Helvetica Light"/>
                <a:cs typeface="Helvetica Light"/>
                <a:sym typeface="Helvetica Light"/>
              </a:defRPr>
            </a:lvl1pPr>
          </a:lstStyle>
          <a:p>
            <a:pPr/>
            <a:r>
              <a:t>Jackson Pollock, Going West, 34-35</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2"/>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21"/>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223"/>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4" fill="hold">
                                  <p:stCondLst>
                                    <p:cond delay="0"/>
                                  </p:stCondLst>
                                  <p:iterate type="el" backwards="0">
                                    <p:tmAbs val="0"/>
                                  </p:iterate>
                                  <p:childTnLst>
                                    <p:set>
                                      <p:cBhvr>
                                        <p:cTn id="16" fill="hold"/>
                                        <p:tgtEl>
                                          <p:spTgt spid="2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5" fill="hold">
                                  <p:stCondLst>
                                    <p:cond delay="0"/>
                                  </p:stCondLst>
                                  <p:iterate type="el" backwards="0">
                                    <p:tmAbs val="0"/>
                                  </p:iterate>
                                  <p:childTnLst>
                                    <p:set>
                                      <p:cBhvr>
                                        <p:cTn id="20" fill="hold"/>
                                        <p:tgtEl>
                                          <p:spTgt spid="224"/>
                                        </p:tgtEl>
                                        <p:attrNameLst>
                                          <p:attrName>style.visibility</p:attrName>
                                        </p:attrNameLst>
                                      </p:cBhvr>
                                      <p:to>
                                        <p:strVal val="visible"/>
                                      </p:to>
                                    </p:set>
                                  </p:childTnLst>
                                </p:cTn>
                              </p:par>
                            </p:childTnLst>
                          </p:cTn>
                        </p:par>
                        <p:par>
                          <p:cTn id="21" fill="hold">
                            <p:stCondLst>
                              <p:cond delay="0"/>
                            </p:stCondLst>
                            <p:childTnLst>
                              <p:par>
                                <p:cTn id="22" presetClass="entr" nodeType="afterEffect" presetSubtype="0" presetID="1" grpId="6" fill="hold">
                                  <p:stCondLst>
                                    <p:cond delay="0"/>
                                  </p:stCondLst>
                                  <p:iterate type="el" backwards="0">
                                    <p:tmAbs val="0"/>
                                  </p:iterate>
                                  <p:childTnLst>
                                    <p:set>
                                      <p:cBhvr>
                                        <p:cTn id="23" fill="hold"/>
                                        <p:tgtEl>
                                          <p:spTgt spid="22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2" grpId="1"/>
      <p:bldP build="whole" bldLvl="1" animBg="1" rev="0" advAuto="0" spid="224" grpId="5"/>
      <p:bldP build="whole" bldLvl="1" animBg="1" rev="0" advAuto="0" spid="223" grpId="3"/>
      <p:bldP build="whole" bldLvl="1" animBg="1" rev="0" advAuto="0" spid="225" grpId="6"/>
      <p:bldP build="whole" bldLvl="1" animBg="1" rev="0" advAuto="0" spid="226" grpId="4"/>
      <p:bldP build="whole" bldLvl="1" animBg="1" rev="0" advAuto="0" spid="221" grpId="2"/>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0" name="pasted-image.tiff" descr="pasted-image.tiff"/>
          <p:cNvPicPr>
            <a:picLocks noChangeAspect="1"/>
          </p:cNvPicPr>
          <p:nvPr/>
        </p:nvPicPr>
        <p:blipFill>
          <a:blip r:embed="rId2">
            <a:extLst/>
          </a:blip>
          <a:stretch>
            <a:fillRect/>
          </a:stretch>
        </p:blipFill>
        <p:spPr>
          <a:xfrm>
            <a:off x="233927" y="1035284"/>
            <a:ext cx="8375901" cy="3381773"/>
          </a:xfrm>
          <a:prstGeom prst="rect">
            <a:avLst/>
          </a:prstGeom>
          <a:ln w="12700">
            <a:miter lim="400000"/>
          </a:ln>
        </p:spPr>
      </p:pic>
      <p:sp>
        <p:nvSpPr>
          <p:cNvPr id="231" name="Shape 195"/>
          <p:cNvSpPr txBox="1"/>
          <p:nvPr/>
        </p:nvSpPr>
        <p:spPr>
          <a:xfrm>
            <a:off x="2705979" y="4391840"/>
            <a:ext cx="3431795"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solidFill>
                  <a:srgbClr val="FFFFFF"/>
                </a:solidFill>
                <a:latin typeface="Helvetica Light"/>
                <a:ea typeface="Helvetica Light"/>
                <a:cs typeface="Helvetica Light"/>
                <a:sym typeface="Helvetica Light"/>
              </a:defRPr>
            </a:lvl1pPr>
          </a:lstStyle>
          <a:p>
            <a:pPr/>
            <a:r>
              <a:t>Jackson Pollock, Mural, 1943</a:t>
            </a:r>
          </a:p>
        </p:txBody>
      </p:sp>
      <p:sp>
        <p:nvSpPr>
          <p:cNvPr id="232" name="TextBox 1"/>
          <p:cNvSpPr txBox="1"/>
          <p:nvPr/>
        </p:nvSpPr>
        <p:spPr>
          <a:xfrm>
            <a:off x="187672" y="5084153"/>
            <a:ext cx="4932736" cy="3619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2200">
                <a:solidFill>
                  <a:srgbClr val="FFFFFF"/>
                </a:solidFill>
                <a:latin typeface="Helvetica Light"/>
                <a:ea typeface="Helvetica Light"/>
                <a:cs typeface="Helvetica Light"/>
                <a:sym typeface="Helvetica Light"/>
              </a:defRPr>
            </a:pPr>
          </a:p>
          <a:p>
            <a:pPr algn="l">
              <a:defRPr b="1" sz="2200">
                <a:solidFill>
                  <a:srgbClr val="FFFFFF"/>
                </a:solidFill>
              </a:defRPr>
            </a:pPr>
            <a:r>
              <a:t>Action painting- painting as a performance</a:t>
            </a:r>
          </a:p>
          <a:p>
            <a:pPr algn="l">
              <a:defRPr sz="2200">
                <a:solidFill>
                  <a:srgbClr val="FFFFFF"/>
                </a:solidFill>
                <a:latin typeface="Helvetica Light"/>
                <a:ea typeface="Helvetica Light"/>
                <a:cs typeface="Helvetica Light"/>
                <a:sym typeface="Helvetica Light"/>
              </a:defRPr>
            </a:pPr>
          </a:p>
          <a:p>
            <a:pPr algn="l">
              <a:defRPr sz="2200">
                <a:solidFill>
                  <a:srgbClr val="FFFFFF"/>
                </a:solidFill>
                <a:latin typeface="Helvetica Light"/>
                <a:ea typeface="Helvetica Light"/>
                <a:cs typeface="Helvetica Light"/>
                <a:sym typeface="Helvetica Light"/>
              </a:defRPr>
            </a:pPr>
            <a:r>
              <a:t>“At a certain moment the canvas began to appear to one American painter after another as an arena in which to act. What was to go on the canvas was not a picture but an event.”</a:t>
            </a:r>
            <a:endParaRPr sz="2300"/>
          </a:p>
          <a:p>
            <a:pPr algn="l">
              <a:defRPr sz="1400">
                <a:solidFill>
                  <a:srgbClr val="FFFFFF"/>
                </a:solidFill>
                <a:latin typeface="Helvetica Light"/>
                <a:ea typeface="Helvetica Light"/>
                <a:cs typeface="Helvetica Light"/>
                <a:sym typeface="Helvetica Light"/>
              </a:defRPr>
            </a:pPr>
            <a:r>
              <a:t>Harold Rosenberg, “The American Action Painters,” 1952</a:t>
            </a:r>
          </a:p>
        </p:txBody>
      </p:sp>
      <p:pic>
        <p:nvPicPr>
          <p:cNvPr id="233" name="pasted-image.tiff" descr="pasted-image.tiff"/>
          <p:cNvPicPr>
            <a:picLocks noChangeAspect="1"/>
          </p:cNvPicPr>
          <p:nvPr/>
        </p:nvPicPr>
        <p:blipFill>
          <a:blip r:embed="rId3">
            <a:extLst/>
          </a:blip>
          <a:stretch>
            <a:fillRect/>
          </a:stretch>
        </p:blipFill>
        <p:spPr>
          <a:xfrm>
            <a:off x="5319714" y="4928516"/>
            <a:ext cx="7487189" cy="3930776"/>
          </a:xfrm>
          <a:prstGeom prst="rect">
            <a:avLst/>
          </a:prstGeom>
          <a:ln w="12700">
            <a:miter lim="400000"/>
          </a:ln>
        </p:spPr>
      </p:pic>
      <p:sp>
        <p:nvSpPr>
          <p:cNvPr id="234" name="Shape 201"/>
          <p:cNvSpPr txBox="1"/>
          <p:nvPr/>
        </p:nvSpPr>
        <p:spPr>
          <a:xfrm>
            <a:off x="6090999" y="8904147"/>
            <a:ext cx="5944617"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solidFill>
                  <a:srgbClr val="FFFFFF"/>
                </a:solidFill>
                <a:latin typeface="Helvetica Light"/>
                <a:ea typeface="Helvetica Light"/>
                <a:cs typeface="Helvetica Light"/>
                <a:sym typeface="Helvetica Light"/>
              </a:defRPr>
            </a:lvl1pPr>
          </a:lstStyle>
          <a:p>
            <a:pPr/>
            <a:r>
              <a:t>Jackson Pollock Autumn Rhythm: Number 30, 1950</a:t>
            </a:r>
          </a:p>
        </p:txBody>
      </p:sp>
      <p:sp>
        <p:nvSpPr>
          <p:cNvPr id="235" name="Abstract Expressionism"/>
          <p:cNvSpPr txBox="1"/>
          <p:nvPr/>
        </p:nvSpPr>
        <p:spPr>
          <a:xfrm>
            <a:off x="4431887" y="361011"/>
            <a:ext cx="4141026" cy="63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500">
                <a:solidFill>
                  <a:srgbClr val="FFFFFF"/>
                </a:solidFill>
                <a:latin typeface="Helvetica Light"/>
                <a:ea typeface="Helvetica Light"/>
                <a:cs typeface="Helvetica Light"/>
                <a:sym typeface="Helvetica Light"/>
              </a:defRPr>
            </a:lvl1pPr>
          </a:lstStyle>
          <a:p>
            <a:pPr/>
            <a:r>
              <a:t>Gestural abstraction</a:t>
            </a:r>
          </a:p>
        </p:txBody>
      </p:sp>
      <p:sp>
        <p:nvSpPr>
          <p:cNvPr id="236" name="“To achieve autonomy, painting has had above all to divest itself of everything it might share with sculpture, and it is in its effort to do this, and not so much…to exclude the representational or literary, that painting has made itself abstract.”…"/>
          <p:cNvSpPr txBox="1"/>
          <p:nvPr/>
        </p:nvSpPr>
        <p:spPr>
          <a:xfrm>
            <a:off x="8770702" y="751320"/>
            <a:ext cx="4141028" cy="3949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b="1" sz="2200">
                <a:solidFill>
                  <a:srgbClr val="FFFFFF"/>
                </a:solidFill>
              </a:defRPr>
            </a:pPr>
            <a:r>
              <a:t>Formal exploration of the medium</a:t>
            </a:r>
          </a:p>
          <a:p>
            <a:pPr algn="l">
              <a:defRPr b="1" sz="2200">
                <a:solidFill>
                  <a:srgbClr val="FFFFFF"/>
                </a:solidFill>
              </a:defRPr>
            </a:pPr>
          </a:p>
          <a:p>
            <a:pPr algn="l">
              <a:defRPr sz="2200">
                <a:solidFill>
                  <a:srgbClr val="FFFFFF"/>
                </a:solidFill>
                <a:latin typeface="Helvetica Light"/>
                <a:ea typeface="Helvetica Light"/>
                <a:cs typeface="Helvetica Light"/>
                <a:sym typeface="Helvetica Light"/>
              </a:defRPr>
            </a:pPr>
            <a:r>
              <a:t>“To achieve autonomy, </a:t>
            </a:r>
            <a:r>
              <a:rPr>
                <a:solidFill>
                  <a:srgbClr val="E2EEFF"/>
                </a:solidFill>
              </a:rPr>
              <a:t>painting has had above all to divest itself of everything it might share with sculpture</a:t>
            </a:r>
            <a:r>
              <a:t>, and it is in its effort to do this, and not so much…to exclude the representational or literary, that painting has made itself abstract.”</a:t>
            </a:r>
          </a:p>
          <a:p>
            <a:pPr algn="l">
              <a:defRPr sz="1400">
                <a:solidFill>
                  <a:srgbClr val="FFFFFF"/>
                </a:solidFill>
                <a:latin typeface="Helvetica Light"/>
                <a:ea typeface="Helvetica Light"/>
                <a:cs typeface="Helvetica Light"/>
                <a:sym typeface="Helvetica Light"/>
              </a:defRPr>
            </a:pPr>
            <a:r>
              <a:t>Clement Greenberg, “Modernist Painting,” 1960</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8" name="Image" descr="Image"/>
          <p:cNvPicPr>
            <a:picLocks noChangeAspect="1"/>
          </p:cNvPicPr>
          <p:nvPr/>
        </p:nvPicPr>
        <p:blipFill>
          <a:blip r:embed="rId2">
            <a:extLst/>
          </a:blip>
          <a:stretch>
            <a:fillRect/>
          </a:stretch>
        </p:blipFill>
        <p:spPr>
          <a:xfrm>
            <a:off x="5967786" y="2472643"/>
            <a:ext cx="6804219" cy="4808314"/>
          </a:xfrm>
          <a:prstGeom prst="rect">
            <a:avLst/>
          </a:prstGeom>
          <a:ln w="12700">
            <a:miter lim="400000"/>
          </a:ln>
        </p:spPr>
      </p:pic>
      <p:sp>
        <p:nvSpPr>
          <p:cNvPr id="239" name="Lee Krasner, Night Creatures, 1965"/>
          <p:cNvSpPr txBox="1"/>
          <p:nvPr/>
        </p:nvSpPr>
        <p:spPr>
          <a:xfrm>
            <a:off x="7317320" y="7726899"/>
            <a:ext cx="4105149"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solidFill>
                  <a:srgbClr val="FFFFFF"/>
                </a:solidFill>
                <a:latin typeface="Helvetica Light"/>
                <a:ea typeface="Helvetica Light"/>
                <a:cs typeface="Helvetica Light"/>
                <a:sym typeface="Helvetica Light"/>
              </a:defRPr>
            </a:lvl1pPr>
          </a:lstStyle>
          <a:p>
            <a:pPr/>
            <a:r>
              <a:t>Lee Krasner, Night Creatures, 1965</a:t>
            </a:r>
          </a:p>
        </p:txBody>
      </p:sp>
      <p:pic>
        <p:nvPicPr>
          <p:cNvPr id="240" name="Image" descr="Image"/>
          <p:cNvPicPr>
            <a:picLocks noChangeAspect="1"/>
          </p:cNvPicPr>
          <p:nvPr/>
        </p:nvPicPr>
        <p:blipFill>
          <a:blip r:embed="rId3">
            <a:extLst/>
          </a:blip>
          <a:stretch>
            <a:fillRect/>
          </a:stretch>
        </p:blipFill>
        <p:spPr>
          <a:xfrm>
            <a:off x="81727" y="2472643"/>
            <a:ext cx="5688209" cy="4808314"/>
          </a:xfrm>
          <a:prstGeom prst="rect">
            <a:avLst/>
          </a:prstGeom>
          <a:ln w="12700">
            <a:miter lim="400000"/>
          </a:ln>
        </p:spPr>
      </p:pic>
      <p:sp>
        <p:nvSpPr>
          <p:cNvPr id="241" name="Lee Krasner, Night Creatures, 1965"/>
          <p:cNvSpPr txBox="1"/>
          <p:nvPr/>
        </p:nvSpPr>
        <p:spPr>
          <a:xfrm>
            <a:off x="621311" y="7726900"/>
            <a:ext cx="4072383"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solidFill>
                  <a:srgbClr val="FFFFFF"/>
                </a:solidFill>
                <a:latin typeface="Helvetica Light"/>
                <a:ea typeface="Helvetica Light"/>
                <a:cs typeface="Helvetica Light"/>
                <a:sym typeface="Helvetica Light"/>
              </a:defRPr>
            </a:lvl1pPr>
          </a:lstStyle>
          <a:p>
            <a:pPr/>
            <a:r>
              <a:t>Lee Krasner, Shattered Color, 1947</a:t>
            </a:r>
          </a:p>
        </p:txBody>
      </p:sp>
      <p:sp>
        <p:nvSpPr>
          <p:cNvPr id="242" name="“The New York School”"/>
          <p:cNvSpPr txBox="1"/>
          <p:nvPr/>
        </p:nvSpPr>
        <p:spPr>
          <a:xfrm>
            <a:off x="4103242" y="156761"/>
            <a:ext cx="4798315"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“The New York School”</a:t>
            </a:r>
          </a:p>
        </p:txBody>
      </p:sp>
      <p:sp>
        <p:nvSpPr>
          <p:cNvPr id="243" name="All over composition"/>
          <p:cNvSpPr txBox="1"/>
          <p:nvPr/>
        </p:nvSpPr>
        <p:spPr>
          <a:xfrm>
            <a:off x="342749" y="877680"/>
            <a:ext cx="4205437"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All over composition</a:t>
            </a:r>
          </a:p>
        </p:txBody>
      </p:sp>
      <p:sp>
        <p:nvSpPr>
          <p:cNvPr id="244" name="Flattening of the pictorial space"/>
          <p:cNvSpPr txBox="1"/>
          <p:nvPr/>
        </p:nvSpPr>
        <p:spPr>
          <a:xfrm>
            <a:off x="4863188" y="1011030"/>
            <a:ext cx="3278424"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FFFFFF"/>
                </a:solidFill>
              </a:defRPr>
            </a:lvl1pPr>
          </a:lstStyle>
          <a:p>
            <a:pPr/>
            <a:r>
              <a:t>Flattening of the pictorial space</a:t>
            </a:r>
          </a:p>
        </p:txBody>
      </p:sp>
      <p:sp>
        <p:nvSpPr>
          <p:cNvPr id="245" name="Changing relationship between figure and ground"/>
          <p:cNvSpPr txBox="1"/>
          <p:nvPr/>
        </p:nvSpPr>
        <p:spPr>
          <a:xfrm>
            <a:off x="4824305" y="1523325"/>
            <a:ext cx="5109010"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800">
                <a:solidFill>
                  <a:srgbClr val="FFFFFF"/>
                </a:solidFill>
              </a:defRPr>
            </a:lvl1pPr>
          </a:lstStyle>
          <a:p>
            <a:pPr/>
            <a:r>
              <a:t>Changing relationship between figure and ground</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7" name="pasted-image.tiff" descr="pasted-image.tiff"/>
          <p:cNvPicPr>
            <a:picLocks noChangeAspect="1"/>
          </p:cNvPicPr>
          <p:nvPr/>
        </p:nvPicPr>
        <p:blipFill>
          <a:blip r:embed="rId2">
            <a:extLst/>
          </a:blip>
          <a:stretch>
            <a:fillRect/>
          </a:stretch>
        </p:blipFill>
        <p:spPr>
          <a:xfrm>
            <a:off x="163726" y="1229358"/>
            <a:ext cx="7373365" cy="5558521"/>
          </a:xfrm>
          <a:prstGeom prst="rect">
            <a:avLst/>
          </a:prstGeom>
          <a:ln w="12700">
            <a:miter lim="400000"/>
          </a:ln>
        </p:spPr>
      </p:pic>
      <p:sp>
        <p:nvSpPr>
          <p:cNvPr id="248" name="Shape 204"/>
          <p:cNvSpPr txBox="1"/>
          <p:nvPr/>
        </p:nvSpPr>
        <p:spPr>
          <a:xfrm>
            <a:off x="917140" y="7242808"/>
            <a:ext cx="6049671"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solidFill>
                  <a:srgbClr val="FFFFFF"/>
                </a:solidFill>
                <a:latin typeface="Helvetica Light"/>
                <a:ea typeface="Helvetica Light"/>
                <a:cs typeface="Helvetica Light"/>
                <a:sym typeface="Helvetica Light"/>
              </a:defRPr>
            </a:lvl1pPr>
          </a:lstStyle>
          <a:p>
            <a:pPr/>
            <a:r>
              <a:t>Mark Rothko, Entrance to the Subway, 1938</a:t>
            </a:r>
          </a:p>
        </p:txBody>
      </p:sp>
      <p:pic>
        <p:nvPicPr>
          <p:cNvPr id="249" name="pasted-image.tiff" descr="pasted-image.tiff"/>
          <p:cNvPicPr>
            <a:picLocks noChangeAspect="1"/>
          </p:cNvPicPr>
          <p:nvPr/>
        </p:nvPicPr>
        <p:blipFill>
          <a:blip r:embed="rId3">
            <a:extLst/>
          </a:blip>
          <a:stretch>
            <a:fillRect/>
          </a:stretch>
        </p:blipFill>
        <p:spPr>
          <a:xfrm>
            <a:off x="8924090" y="1139362"/>
            <a:ext cx="3823408" cy="5738513"/>
          </a:xfrm>
          <a:prstGeom prst="rect">
            <a:avLst/>
          </a:prstGeom>
          <a:ln w="12700">
            <a:miter lim="400000"/>
          </a:ln>
        </p:spPr>
      </p:pic>
      <p:sp>
        <p:nvSpPr>
          <p:cNvPr id="250" name="Shape 206"/>
          <p:cNvSpPr txBox="1"/>
          <p:nvPr/>
        </p:nvSpPr>
        <p:spPr>
          <a:xfrm>
            <a:off x="8830512" y="7242808"/>
            <a:ext cx="4010560"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solidFill>
                  <a:srgbClr val="FFFFFF"/>
                </a:solidFill>
                <a:latin typeface="Helvetica Light"/>
                <a:ea typeface="Helvetica Light"/>
                <a:cs typeface="Helvetica Light"/>
                <a:sym typeface="Helvetica Light"/>
              </a:defRPr>
            </a:lvl1pPr>
          </a:lstStyle>
          <a:p>
            <a:pPr/>
            <a:r>
              <a:t>Mark Rothko, Oedipus, 1940</a:t>
            </a:r>
          </a:p>
        </p:txBody>
      </p:sp>
      <p:sp>
        <p:nvSpPr>
          <p:cNvPr id="251" name="Towards chromatic abstraction"/>
          <p:cNvSpPr txBox="1"/>
          <p:nvPr/>
        </p:nvSpPr>
        <p:spPr>
          <a:xfrm>
            <a:off x="3315487" y="326387"/>
            <a:ext cx="6373826"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Towards chromatic abstraction</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8" name="image.png" descr="image.png"/>
          <p:cNvPicPr>
            <a:picLocks noChangeAspect="1"/>
          </p:cNvPicPr>
          <p:nvPr/>
        </p:nvPicPr>
        <p:blipFill>
          <a:blip r:embed="rId2">
            <a:extLst/>
          </a:blip>
          <a:stretch>
            <a:fillRect/>
          </a:stretch>
        </p:blipFill>
        <p:spPr>
          <a:xfrm>
            <a:off x="5772032" y="766815"/>
            <a:ext cx="6844056" cy="8219971"/>
          </a:xfrm>
          <a:prstGeom prst="rect">
            <a:avLst/>
          </a:prstGeom>
          <a:ln w="12700">
            <a:miter lim="400000"/>
          </a:ln>
        </p:spPr>
      </p:pic>
      <p:sp>
        <p:nvSpPr>
          <p:cNvPr id="139" name="Shape 141"/>
          <p:cNvSpPr txBox="1"/>
          <p:nvPr/>
        </p:nvSpPr>
        <p:spPr>
          <a:xfrm>
            <a:off x="7181846" y="9089169"/>
            <a:ext cx="4363343" cy="35575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indent="39687" algn="l" defTabSz="914400">
              <a:defRPr sz="2400">
                <a:solidFill>
                  <a:srgbClr val="FFFFFF"/>
                </a:solidFill>
                <a:latin typeface="Gill Sans"/>
                <a:ea typeface="Gill Sans"/>
                <a:cs typeface="Gill Sans"/>
                <a:sym typeface="Gill Sans"/>
              </a:defRPr>
            </a:pPr>
            <a:r>
              <a:t>Grant Wood, </a:t>
            </a:r>
            <a:r>
              <a:rPr i="1"/>
              <a:t>American Gothic, </a:t>
            </a:r>
            <a:r>
              <a:t>1930</a:t>
            </a:r>
          </a:p>
        </p:txBody>
      </p:sp>
      <p:sp>
        <p:nvSpPr>
          <p:cNvPr id="140" name="TextBox 1"/>
          <p:cNvSpPr txBox="1"/>
          <p:nvPr/>
        </p:nvSpPr>
        <p:spPr>
          <a:xfrm>
            <a:off x="1041245" y="3760294"/>
            <a:ext cx="3285897" cy="736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2100">
                <a:solidFill>
                  <a:srgbClr val="FFFFFF"/>
                </a:solidFill>
                <a:latin typeface="Helvetica Light"/>
                <a:ea typeface="Helvetica Light"/>
                <a:cs typeface="Helvetica Light"/>
                <a:sym typeface="Helvetica Light"/>
              </a:defRPr>
            </a:pPr>
            <a:r>
              <a:t>Dibble House, Eldon, Iowa</a:t>
            </a:r>
          </a:p>
          <a:p>
            <a:pPr>
              <a:defRPr sz="2100">
                <a:solidFill>
                  <a:srgbClr val="FFFFFF"/>
                </a:solidFill>
                <a:latin typeface="Helvetica Light"/>
                <a:ea typeface="Helvetica Light"/>
                <a:cs typeface="Helvetica Light"/>
                <a:sym typeface="Helvetica Light"/>
              </a:defRPr>
            </a:pPr>
            <a:r>
              <a:t>“Carpenter Gothic”</a:t>
            </a:r>
          </a:p>
        </p:txBody>
      </p:sp>
      <p:pic>
        <p:nvPicPr>
          <p:cNvPr id="141" name="Picture 2" descr="Picture 2"/>
          <p:cNvPicPr>
            <a:picLocks noChangeAspect="1"/>
          </p:cNvPicPr>
          <p:nvPr/>
        </p:nvPicPr>
        <p:blipFill>
          <a:blip r:embed="rId3">
            <a:extLst/>
          </a:blip>
          <a:stretch>
            <a:fillRect/>
          </a:stretch>
        </p:blipFill>
        <p:spPr>
          <a:xfrm>
            <a:off x="1052001" y="4518890"/>
            <a:ext cx="3264387" cy="4467895"/>
          </a:xfrm>
          <a:prstGeom prst="rect">
            <a:avLst/>
          </a:prstGeom>
          <a:ln w="12700">
            <a:miter lim="400000"/>
          </a:ln>
        </p:spPr>
      </p:pic>
      <p:sp>
        <p:nvSpPr>
          <p:cNvPr id="142" name="Rectangle 2"/>
          <p:cNvSpPr txBox="1"/>
          <p:nvPr/>
        </p:nvSpPr>
        <p:spPr>
          <a:xfrm>
            <a:off x="45718" y="9142128"/>
            <a:ext cx="5731518" cy="4597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400">
                <a:solidFill>
                  <a:srgbClr val="FFFFFF"/>
                </a:solidFill>
                <a:latin typeface="Helvetica Light"/>
                <a:ea typeface="Helvetica Light"/>
                <a:cs typeface="Helvetica Light"/>
                <a:sym typeface="Helvetica Light"/>
              </a:defRPr>
            </a:lvl1pPr>
          </a:lstStyle>
          <a:p>
            <a:pPr/>
            <a:r>
              <a:t>Jan van Eyck, The Arnolfini Portrait, 1434</a:t>
            </a:r>
          </a:p>
        </p:txBody>
      </p:sp>
      <p:sp>
        <p:nvSpPr>
          <p:cNvPr id="143" name="TextBox 1"/>
          <p:cNvSpPr txBox="1"/>
          <p:nvPr/>
        </p:nvSpPr>
        <p:spPr>
          <a:xfrm>
            <a:off x="3964945" y="16728"/>
            <a:ext cx="4712818"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American Regionalism</a:t>
            </a:r>
          </a:p>
        </p:txBody>
      </p:sp>
      <p:pic>
        <p:nvPicPr>
          <p:cNvPr id="144" name="Image" descr="Image"/>
          <p:cNvPicPr>
            <a:picLocks noChangeAspect="1"/>
          </p:cNvPicPr>
          <p:nvPr/>
        </p:nvPicPr>
        <p:blipFill>
          <a:blip r:embed="rId4">
            <a:extLst/>
          </a:blip>
          <a:srcRect l="0" t="0" r="3924" b="0"/>
          <a:stretch>
            <a:fillRect/>
          </a:stretch>
        </p:blipFill>
        <p:spPr>
          <a:xfrm>
            <a:off x="1008178" y="766815"/>
            <a:ext cx="3806492" cy="2971489"/>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14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14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4" grpId="1"/>
      <p:bldP build="whole" bldLvl="1" animBg="1" rev="0" advAuto="0" spid="140" grpId="2"/>
      <p:bldP build="whole" bldLvl="1" animBg="1" rev="0" advAuto="0" spid="142" grpId="4"/>
      <p:bldP build="whole" bldLvl="1" animBg="1" rev="0" advAuto="0" spid="141" grpId="3"/>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3" name="pasted-image.tiff" descr="pasted-image.tiff"/>
          <p:cNvPicPr>
            <a:picLocks noChangeAspect="1"/>
          </p:cNvPicPr>
          <p:nvPr/>
        </p:nvPicPr>
        <p:blipFill>
          <a:blip r:embed="rId2">
            <a:extLst/>
          </a:blip>
          <a:stretch>
            <a:fillRect/>
          </a:stretch>
        </p:blipFill>
        <p:spPr>
          <a:xfrm>
            <a:off x="5503752" y="1184094"/>
            <a:ext cx="7316424" cy="6449427"/>
          </a:xfrm>
          <a:prstGeom prst="rect">
            <a:avLst/>
          </a:prstGeom>
          <a:ln w="12700">
            <a:miter lim="400000"/>
          </a:ln>
        </p:spPr>
      </p:pic>
      <p:sp>
        <p:nvSpPr>
          <p:cNvPr id="254" name="Shape 209"/>
          <p:cNvSpPr txBox="1"/>
          <p:nvPr/>
        </p:nvSpPr>
        <p:spPr>
          <a:xfrm>
            <a:off x="5496588" y="8388994"/>
            <a:ext cx="7330746"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solidFill>
                  <a:srgbClr val="FFFFFF"/>
                </a:solidFill>
                <a:latin typeface="Helvetica Light"/>
                <a:ea typeface="Helvetica Light"/>
                <a:cs typeface="Helvetica Light"/>
                <a:sym typeface="Helvetica Light"/>
              </a:defRPr>
            </a:lvl1pPr>
          </a:lstStyle>
          <a:p>
            <a:pPr/>
            <a:r>
              <a:t>Mark Rothko, Slow Swirl at the Edge of the Sea, 1944</a:t>
            </a:r>
          </a:p>
        </p:txBody>
      </p:sp>
      <p:pic>
        <p:nvPicPr>
          <p:cNvPr id="255" name="pasted-image.tiff" descr="pasted-image.tiff"/>
          <p:cNvPicPr>
            <a:picLocks noChangeAspect="1"/>
          </p:cNvPicPr>
          <p:nvPr/>
        </p:nvPicPr>
        <p:blipFill>
          <a:blip r:embed="rId3">
            <a:extLst/>
          </a:blip>
          <a:stretch>
            <a:fillRect/>
          </a:stretch>
        </p:blipFill>
        <p:spPr>
          <a:xfrm>
            <a:off x="85672" y="3001578"/>
            <a:ext cx="5230876" cy="3750444"/>
          </a:xfrm>
          <a:prstGeom prst="rect">
            <a:avLst/>
          </a:prstGeom>
          <a:ln w="12700">
            <a:miter lim="400000"/>
          </a:ln>
        </p:spPr>
      </p:pic>
      <p:pic>
        <p:nvPicPr>
          <p:cNvPr id="256" name="Image" descr="Image"/>
          <p:cNvPicPr>
            <a:picLocks noChangeAspect="1"/>
          </p:cNvPicPr>
          <p:nvPr/>
        </p:nvPicPr>
        <p:blipFill>
          <a:blip r:embed="rId4">
            <a:extLst/>
          </a:blip>
          <a:stretch>
            <a:fillRect/>
          </a:stretch>
        </p:blipFill>
        <p:spPr>
          <a:xfrm>
            <a:off x="85672" y="3041406"/>
            <a:ext cx="5230876" cy="3670788"/>
          </a:xfrm>
          <a:prstGeom prst="rect">
            <a:avLst/>
          </a:prstGeom>
          <a:ln w="12700">
            <a:miter lim="400000"/>
          </a:ln>
        </p:spPr>
      </p:pic>
      <p:sp>
        <p:nvSpPr>
          <p:cNvPr id="257" name="Joan Miró, Harlequin’s Carnival, 1924"/>
          <p:cNvSpPr txBox="1"/>
          <p:nvPr/>
        </p:nvSpPr>
        <p:spPr>
          <a:xfrm>
            <a:off x="464105" y="7101247"/>
            <a:ext cx="4474005" cy="458783"/>
          </a:xfrm>
          <a:prstGeom prst="rect">
            <a:avLst/>
          </a:prstGeom>
          <a:ln w="12700">
            <a:miter lim="400000"/>
          </a:ln>
          <a:extLst>
            <a:ext uri="{C572A759-6A51-4108-AA02-DFA0A04FC94B}">
              <ma14:wrappingTextBoxFlag xmlns:ma14="http://schemas.microsoft.com/office/mac/drawingml/2011/main" val="1"/>
            </a:ext>
          </a:extLst>
        </p:spPr>
        <p:txBody>
          <a:bodyPr wrap="none" lIns="64291" tIns="64291" rIns="64291" bIns="64291">
            <a:spAutoFit/>
          </a:bodyPr>
          <a:lstStyle>
            <a:lvl1pPr algn="l" defTabSz="1285875">
              <a:defRPr sz="2300">
                <a:solidFill>
                  <a:srgbClr val="FFFFFF"/>
                </a:solidFill>
                <a:latin typeface="Gill Sans"/>
                <a:ea typeface="Gill Sans"/>
                <a:cs typeface="Gill Sans"/>
                <a:sym typeface="Gill Sans"/>
              </a:defRPr>
            </a:lvl1pPr>
          </a:lstStyle>
          <a:p>
            <a:pPr/>
            <a:r>
              <a:t>Joan Miró, Harlequin’s Carnival, 1924</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xit" nodeType="clickEffect" presetID="10" grpId="1" fill="hold">
                                  <p:stCondLst>
                                    <p:cond delay="0"/>
                                  </p:stCondLst>
                                  <p:iterate type="el" backwards="0">
                                    <p:tmAbs val="0"/>
                                  </p:iterate>
                                  <p:childTnLst>
                                    <p:animEffect filter="fade" transition="out">
                                      <p:cBhvr>
                                        <p:cTn id="6" dur="1000" fill="hold"/>
                                        <p:tgtEl>
                                          <p:spTgt spid="255"/>
                                        </p:tgtEl>
                                      </p:cBhvr>
                                    </p:animEffect>
                                    <p:set>
                                      <p:cBhvr>
                                        <p:cTn id="7" fill="hold">
                                          <p:stCondLst>
                                            <p:cond delay="999"/>
                                          </p:stCondLst>
                                        </p:cTn>
                                        <p:tgtEl>
                                          <p:spTgt spid="255"/>
                                        </p:tgtEl>
                                        <p:attrNameLst>
                                          <p:attrName>style.visibility</p:attrName>
                                        </p:attrNameLst>
                                      </p:cBhvr>
                                      <p:to>
                                        <p:strVal val="hidden"/>
                                      </p:to>
                                    </p:set>
                                  </p:childTnLst>
                                </p:cTn>
                              </p:par>
                            </p:childTnLst>
                          </p:cTn>
                        </p:par>
                        <p:par>
                          <p:cTn id="8" fill="hold">
                            <p:stCondLst>
                              <p:cond delay="1000"/>
                            </p:stCondLst>
                            <p:childTnLst>
                              <p:par>
                                <p:cTn id="9" presetClass="entr" nodeType="afterEffect" presetID="10" grpId="2" fill="hold">
                                  <p:stCondLst>
                                    <p:cond delay="0"/>
                                  </p:stCondLst>
                                  <p:iterate type="el" backwards="0">
                                    <p:tmAbs val="0"/>
                                  </p:iterate>
                                  <p:childTnLst>
                                    <p:set>
                                      <p:cBhvr>
                                        <p:cTn id="10" fill="hold"/>
                                        <p:tgtEl>
                                          <p:spTgt spid="256"/>
                                        </p:tgtEl>
                                        <p:attrNameLst>
                                          <p:attrName>style.visibility</p:attrName>
                                        </p:attrNameLst>
                                      </p:cBhvr>
                                      <p:to>
                                        <p:strVal val="visible"/>
                                      </p:to>
                                    </p:set>
                                    <p:animEffect filter="fade" transition="in">
                                      <p:cBhvr>
                                        <p:cTn id="11" dur="1000"/>
                                        <p:tgtEl>
                                          <p:spTgt spid="256"/>
                                        </p:tgtEl>
                                      </p:cBhvr>
                                    </p:animEffect>
                                  </p:childTnLst>
                                </p:cTn>
                              </p:par>
                            </p:childTnLst>
                          </p:cTn>
                        </p:par>
                        <p:par>
                          <p:cTn id="12" fill="hold">
                            <p:stCondLst>
                              <p:cond delay="2000"/>
                            </p:stCondLst>
                            <p:childTnLst>
                              <p:par>
                                <p:cTn id="13" presetClass="entr" nodeType="afterEffect" presetID="10" grpId="3" fill="hold">
                                  <p:stCondLst>
                                    <p:cond delay="0"/>
                                  </p:stCondLst>
                                  <p:iterate type="el" backwards="0">
                                    <p:tmAbs val="0"/>
                                  </p:iterate>
                                  <p:childTnLst>
                                    <p:set>
                                      <p:cBhvr>
                                        <p:cTn id="14" fill="hold"/>
                                        <p:tgtEl>
                                          <p:spTgt spid="257"/>
                                        </p:tgtEl>
                                        <p:attrNameLst>
                                          <p:attrName>style.visibility</p:attrName>
                                        </p:attrNameLst>
                                      </p:cBhvr>
                                      <p:to>
                                        <p:strVal val="visible"/>
                                      </p:to>
                                    </p:set>
                                    <p:animEffect filter="fade" transition="in">
                                      <p:cBhvr>
                                        <p:cTn id="15" dur="1000"/>
                                        <p:tgtEl>
                                          <p:spTgt spid="2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7" grpId="3"/>
      <p:bldP build="whole" bldLvl="1" animBg="1" rev="0" advAuto="0" spid="256" grpId="2"/>
      <p:bldP build="whole" bldLvl="1" animBg="1" rev="0" advAuto="0" spid="255" grpId="1"/>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9" name="Shape 214"/>
          <p:cNvSpPr txBox="1"/>
          <p:nvPr/>
        </p:nvSpPr>
        <p:spPr>
          <a:xfrm>
            <a:off x="849809" y="9010180"/>
            <a:ext cx="3570429"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solidFill>
                  <a:srgbClr val="FFFFFF"/>
                </a:solidFill>
                <a:latin typeface="Helvetica Light"/>
                <a:ea typeface="Helvetica Light"/>
                <a:cs typeface="Helvetica Light"/>
                <a:sym typeface="Helvetica Light"/>
              </a:defRPr>
            </a:lvl1pPr>
          </a:lstStyle>
          <a:p>
            <a:pPr/>
            <a:r>
              <a:t>Mark Rothko, No. 9, 1947</a:t>
            </a:r>
          </a:p>
        </p:txBody>
      </p:sp>
      <p:sp>
        <p:nvSpPr>
          <p:cNvPr id="260" name="Shape 215"/>
          <p:cNvSpPr txBox="1"/>
          <p:nvPr/>
        </p:nvSpPr>
        <p:spPr>
          <a:xfrm>
            <a:off x="8281975" y="9010180"/>
            <a:ext cx="3739897"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solidFill>
                  <a:srgbClr val="FFFFFF"/>
                </a:solidFill>
                <a:latin typeface="Helvetica Light"/>
                <a:ea typeface="Helvetica Light"/>
                <a:cs typeface="Helvetica Light"/>
                <a:sym typeface="Helvetica Light"/>
              </a:defRPr>
            </a:lvl1pPr>
          </a:lstStyle>
          <a:p>
            <a:pPr/>
            <a:r>
              <a:t>Mark Rothko, No. 10, 1950</a:t>
            </a:r>
          </a:p>
        </p:txBody>
      </p:sp>
      <p:pic>
        <p:nvPicPr>
          <p:cNvPr id="261" name="pasted-image.png" descr="pasted-image.png"/>
          <p:cNvPicPr>
            <a:picLocks noChangeAspect="1"/>
          </p:cNvPicPr>
          <p:nvPr/>
        </p:nvPicPr>
        <p:blipFill>
          <a:blip r:embed="rId2">
            <a:extLst/>
          </a:blip>
          <a:stretch>
            <a:fillRect/>
          </a:stretch>
        </p:blipFill>
        <p:spPr>
          <a:xfrm>
            <a:off x="7397842" y="200382"/>
            <a:ext cx="5508166" cy="8729259"/>
          </a:xfrm>
          <a:prstGeom prst="rect">
            <a:avLst/>
          </a:prstGeom>
          <a:ln w="12700">
            <a:miter lim="400000"/>
          </a:ln>
        </p:spPr>
      </p:pic>
      <p:sp>
        <p:nvSpPr>
          <p:cNvPr id="262" name="Shape 217"/>
          <p:cNvSpPr txBox="1"/>
          <p:nvPr/>
        </p:nvSpPr>
        <p:spPr>
          <a:xfrm>
            <a:off x="2441443" y="505230"/>
            <a:ext cx="2230679"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multiforms</a:t>
            </a:r>
          </a:p>
        </p:txBody>
      </p:sp>
      <p:pic>
        <p:nvPicPr>
          <p:cNvPr id="263" name="Picture 1" descr="Picture 1"/>
          <p:cNvPicPr>
            <a:picLocks noChangeAspect="1"/>
          </p:cNvPicPr>
          <p:nvPr/>
        </p:nvPicPr>
        <p:blipFill>
          <a:blip r:embed="rId3">
            <a:extLst/>
          </a:blip>
          <a:stretch>
            <a:fillRect/>
          </a:stretch>
        </p:blipFill>
        <p:spPr>
          <a:xfrm>
            <a:off x="408396" y="1534077"/>
            <a:ext cx="5978629" cy="7103738"/>
          </a:xfrm>
          <a:prstGeom prst="rect">
            <a:avLst/>
          </a:prstGeom>
          <a:ln w="12700">
            <a:miter lim="400000"/>
          </a:ln>
        </p:spPr>
      </p:pic>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5" name="Shape 219"/>
          <p:cNvSpPr txBox="1"/>
          <p:nvPr/>
        </p:nvSpPr>
        <p:spPr>
          <a:xfrm>
            <a:off x="4776122" y="8840385"/>
            <a:ext cx="7156095"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solidFill>
                  <a:srgbClr val="FFFFFF"/>
                </a:solidFill>
                <a:latin typeface="Helvetica Light"/>
                <a:ea typeface="Helvetica Light"/>
                <a:cs typeface="Helvetica Light"/>
                <a:sym typeface="Helvetica Light"/>
              </a:defRPr>
            </a:lvl1pPr>
          </a:lstStyle>
          <a:p>
            <a:pPr/>
            <a:r>
              <a:t>Mark Rothko, No. 16 (Red, Brown, and Black), 1958</a:t>
            </a:r>
          </a:p>
        </p:txBody>
      </p:sp>
      <p:pic>
        <p:nvPicPr>
          <p:cNvPr id="266" name="pasted-image.tiff" descr="pasted-image.tiff"/>
          <p:cNvPicPr>
            <a:picLocks noChangeAspect="1"/>
          </p:cNvPicPr>
          <p:nvPr/>
        </p:nvPicPr>
        <p:blipFill>
          <a:blip r:embed="rId2">
            <a:extLst/>
          </a:blip>
          <a:stretch>
            <a:fillRect/>
          </a:stretch>
        </p:blipFill>
        <p:spPr>
          <a:xfrm>
            <a:off x="4016740" y="669982"/>
            <a:ext cx="8674862" cy="7859424"/>
          </a:xfrm>
          <a:prstGeom prst="rect">
            <a:avLst/>
          </a:prstGeom>
          <a:ln w="12700">
            <a:miter lim="400000"/>
          </a:ln>
        </p:spPr>
      </p:pic>
      <p:sp>
        <p:nvSpPr>
          <p:cNvPr id="267" name="TextBox 1"/>
          <p:cNvSpPr txBox="1"/>
          <p:nvPr/>
        </p:nvSpPr>
        <p:spPr>
          <a:xfrm>
            <a:off x="2076325" y="92392"/>
            <a:ext cx="9710015"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Chromatic Abstraction and Color Field Painting</a:t>
            </a:r>
          </a:p>
        </p:txBody>
      </p:sp>
      <p:sp>
        <p:nvSpPr>
          <p:cNvPr id="268" name="Robert Rosenblum, “The Abstract Sublime,” 1961"/>
          <p:cNvSpPr txBox="1"/>
          <p:nvPr/>
        </p:nvSpPr>
        <p:spPr>
          <a:xfrm>
            <a:off x="266850" y="4180592"/>
            <a:ext cx="3450627" cy="838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2400">
                <a:solidFill>
                  <a:srgbClr val="FFFFFF"/>
                </a:solidFill>
                <a:latin typeface="Helvetica Light"/>
                <a:ea typeface="Helvetica Light"/>
                <a:cs typeface="Helvetica Light"/>
                <a:sym typeface="Helvetica Light"/>
              </a:defRPr>
            </a:lvl1pPr>
          </a:lstStyle>
          <a:p>
            <a:pPr/>
            <a:r>
              <a:t>Robert Rosenblum, “The Abstract Sublime,” 1961</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0" name="Shape 222"/>
          <p:cNvSpPr txBox="1"/>
          <p:nvPr/>
        </p:nvSpPr>
        <p:spPr>
          <a:xfrm>
            <a:off x="7746847" y="9241938"/>
            <a:ext cx="4829557"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solidFill>
                  <a:srgbClr val="FFFFFF"/>
                </a:solidFill>
                <a:latin typeface="Helvetica Light"/>
                <a:ea typeface="Helvetica Light"/>
                <a:cs typeface="Helvetica Light"/>
                <a:sym typeface="Helvetica Light"/>
              </a:defRPr>
            </a:lvl1pPr>
          </a:lstStyle>
          <a:p>
            <a:pPr/>
            <a:r>
              <a:t>Barnett Newman, Onement I, 1948</a:t>
            </a:r>
          </a:p>
        </p:txBody>
      </p:sp>
      <p:pic>
        <p:nvPicPr>
          <p:cNvPr id="271" name="pasted-image.tiff" descr="pasted-image.tiff"/>
          <p:cNvPicPr>
            <a:picLocks noChangeAspect="1"/>
          </p:cNvPicPr>
          <p:nvPr/>
        </p:nvPicPr>
        <p:blipFill>
          <a:blip r:embed="rId2">
            <a:extLst/>
          </a:blip>
          <a:stretch>
            <a:fillRect/>
          </a:stretch>
        </p:blipFill>
        <p:spPr>
          <a:xfrm>
            <a:off x="7613380" y="622635"/>
            <a:ext cx="5096493" cy="8508329"/>
          </a:xfrm>
          <a:prstGeom prst="rect">
            <a:avLst/>
          </a:prstGeom>
          <a:ln w="12700">
            <a:miter lim="400000"/>
          </a:ln>
        </p:spPr>
      </p:pic>
      <p:pic>
        <p:nvPicPr>
          <p:cNvPr id="272" name="pasted-image.tiff" descr="pasted-image.tiff"/>
          <p:cNvPicPr>
            <a:picLocks noChangeAspect="1"/>
          </p:cNvPicPr>
          <p:nvPr/>
        </p:nvPicPr>
        <p:blipFill>
          <a:blip r:embed="rId3">
            <a:extLst/>
          </a:blip>
          <a:stretch>
            <a:fillRect/>
          </a:stretch>
        </p:blipFill>
        <p:spPr>
          <a:xfrm>
            <a:off x="137041" y="786609"/>
            <a:ext cx="6235807" cy="8455330"/>
          </a:xfrm>
          <a:prstGeom prst="rect">
            <a:avLst/>
          </a:prstGeom>
          <a:ln w="12700">
            <a:miter lim="400000"/>
          </a:ln>
        </p:spPr>
      </p:pic>
      <p:sp>
        <p:nvSpPr>
          <p:cNvPr id="273" name="Shape 225"/>
          <p:cNvSpPr txBox="1"/>
          <p:nvPr/>
        </p:nvSpPr>
        <p:spPr>
          <a:xfrm>
            <a:off x="560663" y="9241938"/>
            <a:ext cx="5388560"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solidFill>
                  <a:srgbClr val="FFFFFF"/>
                </a:solidFill>
                <a:latin typeface="Helvetica Light"/>
                <a:ea typeface="Helvetica Light"/>
                <a:cs typeface="Helvetica Light"/>
                <a:sym typeface="Helvetica Light"/>
              </a:defRPr>
            </a:lvl1pPr>
          </a:lstStyle>
          <a:p>
            <a:pPr/>
            <a:r>
              <a:t>Barnett Newman, The Beginning, 1946</a:t>
            </a:r>
          </a:p>
        </p:txBody>
      </p:sp>
      <p:sp>
        <p:nvSpPr>
          <p:cNvPr id="274" name="TextBox 1"/>
          <p:cNvSpPr txBox="1"/>
          <p:nvPr/>
        </p:nvSpPr>
        <p:spPr>
          <a:xfrm>
            <a:off x="6342076" y="221579"/>
            <a:ext cx="1079450"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“zip”</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6" name="Shape 227"/>
          <p:cNvSpPr txBox="1"/>
          <p:nvPr/>
        </p:nvSpPr>
        <p:spPr>
          <a:xfrm>
            <a:off x="910155" y="9061546"/>
            <a:ext cx="11184485"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Barnett Newman, Vir heroicus sublimis, 1950-51, 1948</a:t>
            </a:r>
          </a:p>
        </p:txBody>
      </p:sp>
      <p:pic>
        <p:nvPicPr>
          <p:cNvPr id="277" name="pasted-image.tiff" descr="pasted-image.tiff"/>
          <p:cNvPicPr>
            <a:picLocks noChangeAspect="1"/>
          </p:cNvPicPr>
          <p:nvPr/>
        </p:nvPicPr>
        <p:blipFill>
          <a:blip r:embed="rId2">
            <a:extLst/>
          </a:blip>
          <a:stretch>
            <a:fillRect/>
          </a:stretch>
        </p:blipFill>
        <p:spPr>
          <a:xfrm>
            <a:off x="0" y="1979977"/>
            <a:ext cx="13004800" cy="5793646"/>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6" name="image-small.png" descr="image-small.png"/>
          <p:cNvPicPr>
            <a:picLocks noChangeAspect="1"/>
          </p:cNvPicPr>
          <p:nvPr/>
        </p:nvPicPr>
        <p:blipFill>
          <a:blip r:embed="rId2">
            <a:extLst/>
          </a:blip>
          <a:stretch>
            <a:fillRect/>
          </a:stretch>
        </p:blipFill>
        <p:spPr>
          <a:xfrm>
            <a:off x="439963" y="54320"/>
            <a:ext cx="12124874" cy="5907226"/>
          </a:xfrm>
          <a:prstGeom prst="rect">
            <a:avLst/>
          </a:prstGeom>
          <a:ln w="12700">
            <a:miter lim="400000"/>
          </a:ln>
        </p:spPr>
      </p:pic>
      <p:sp>
        <p:nvSpPr>
          <p:cNvPr id="147" name="Shape 145"/>
          <p:cNvSpPr txBox="1"/>
          <p:nvPr/>
        </p:nvSpPr>
        <p:spPr>
          <a:xfrm>
            <a:off x="3791856" y="6092280"/>
            <a:ext cx="5248678" cy="447185"/>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l" defTabSz="914400">
              <a:defRPr sz="2400">
                <a:solidFill>
                  <a:srgbClr val="FFFFFF"/>
                </a:solidFill>
                <a:latin typeface="Gill Sans"/>
                <a:ea typeface="Gill Sans"/>
                <a:cs typeface="Gill Sans"/>
                <a:sym typeface="Gill Sans"/>
              </a:defRPr>
            </a:pPr>
            <a:r>
              <a:t>Grant Wood, </a:t>
            </a:r>
            <a:r>
              <a:rPr i="1"/>
              <a:t>Daughters of Revolution, </a:t>
            </a:r>
            <a:r>
              <a:t>1932</a:t>
            </a:r>
          </a:p>
        </p:txBody>
      </p:sp>
      <p:pic>
        <p:nvPicPr>
          <p:cNvPr id="148" name="Picture 2" descr="Picture 2"/>
          <p:cNvPicPr>
            <a:picLocks noChangeAspect="1"/>
          </p:cNvPicPr>
          <p:nvPr/>
        </p:nvPicPr>
        <p:blipFill>
          <a:blip r:embed="rId3">
            <a:extLst/>
          </a:blip>
          <a:stretch>
            <a:fillRect/>
          </a:stretch>
        </p:blipFill>
        <p:spPr>
          <a:xfrm>
            <a:off x="2023073" y="6613476"/>
            <a:ext cx="4479327" cy="2624141"/>
          </a:xfrm>
          <a:prstGeom prst="rect">
            <a:avLst/>
          </a:prstGeom>
          <a:ln w="12700">
            <a:miter lim="400000"/>
          </a:ln>
        </p:spPr>
      </p:pic>
      <p:sp>
        <p:nvSpPr>
          <p:cNvPr id="149" name="Rectangle 1"/>
          <p:cNvSpPr txBox="1"/>
          <p:nvPr/>
        </p:nvSpPr>
        <p:spPr>
          <a:xfrm>
            <a:off x="192675" y="9237612"/>
            <a:ext cx="7232558" cy="44718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l" defTabSz="914400">
              <a:defRPr sz="2400">
                <a:solidFill>
                  <a:srgbClr val="FFFFFF"/>
                </a:solidFill>
                <a:latin typeface="Gill Sans"/>
                <a:ea typeface="Gill Sans"/>
                <a:cs typeface="Gill Sans"/>
                <a:sym typeface="Gill Sans"/>
              </a:defRPr>
            </a:pPr>
            <a:r>
              <a:t>Emanuel Leutze, Washington Crossing the Delaware</a:t>
            </a:r>
            <a:r>
              <a:rPr i="1"/>
              <a:t>, </a:t>
            </a:r>
            <a:r>
              <a:t>1851</a:t>
            </a:r>
          </a:p>
        </p:txBody>
      </p:sp>
      <p:pic>
        <p:nvPicPr>
          <p:cNvPr id="150" name="Picture 4" descr="Picture 4"/>
          <p:cNvPicPr>
            <a:picLocks noChangeAspect="1"/>
          </p:cNvPicPr>
          <p:nvPr/>
        </p:nvPicPr>
        <p:blipFill>
          <a:blip r:embed="rId4">
            <a:extLst/>
          </a:blip>
          <a:stretch>
            <a:fillRect/>
          </a:stretch>
        </p:blipFill>
        <p:spPr>
          <a:xfrm>
            <a:off x="8562816" y="6553944"/>
            <a:ext cx="3594713" cy="2624141"/>
          </a:xfrm>
          <a:prstGeom prst="rect">
            <a:avLst/>
          </a:prstGeom>
          <a:ln w="12700">
            <a:miter lim="400000"/>
          </a:ln>
        </p:spPr>
      </p:pic>
      <p:sp>
        <p:nvSpPr>
          <p:cNvPr id="151" name="Rectangle 2"/>
          <p:cNvSpPr txBox="1"/>
          <p:nvPr/>
        </p:nvSpPr>
        <p:spPr>
          <a:xfrm>
            <a:off x="8608537" y="9267445"/>
            <a:ext cx="3803823" cy="4470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l" defTabSz="914400">
              <a:defRPr sz="2400">
                <a:solidFill>
                  <a:srgbClr val="FFFFFF"/>
                </a:solidFill>
                <a:latin typeface="Gill Sans"/>
                <a:ea typeface="Gill Sans"/>
                <a:cs typeface="Gill Sans"/>
                <a:sym typeface="Gill Sans"/>
              </a:defRPr>
            </a:lvl1pPr>
          </a:lstStyle>
          <a:p>
            <a:pPr/>
            <a:r>
              <a:t>English Blue Willow Porcelain</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3" name="image.png" descr="image.png"/>
          <p:cNvPicPr>
            <a:picLocks noChangeAspect="1"/>
          </p:cNvPicPr>
          <p:nvPr/>
        </p:nvPicPr>
        <p:blipFill>
          <a:blip r:embed="rId2">
            <a:extLst/>
          </a:blip>
          <a:stretch>
            <a:fillRect/>
          </a:stretch>
        </p:blipFill>
        <p:spPr>
          <a:xfrm>
            <a:off x="228600" y="1241106"/>
            <a:ext cx="8148640" cy="7086601"/>
          </a:xfrm>
          <a:prstGeom prst="rect">
            <a:avLst/>
          </a:prstGeom>
          <a:ln w="12700">
            <a:miter lim="400000"/>
          </a:ln>
        </p:spPr>
      </p:pic>
      <p:sp>
        <p:nvSpPr>
          <p:cNvPr id="154" name="Shape 176"/>
          <p:cNvSpPr txBox="1"/>
          <p:nvPr/>
        </p:nvSpPr>
        <p:spPr>
          <a:xfrm>
            <a:off x="1321931" y="8762851"/>
            <a:ext cx="6438906" cy="71134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indent="39687" defTabSz="914400">
              <a:defRPr sz="2400">
                <a:solidFill>
                  <a:srgbClr val="FFFFFF"/>
                </a:solidFill>
                <a:latin typeface="Gill Sans"/>
                <a:ea typeface="Gill Sans"/>
                <a:cs typeface="Gill Sans"/>
                <a:sym typeface="Gill Sans"/>
              </a:defRPr>
            </a:pPr>
            <a:r>
              <a:t>Thomas Hart Benton, </a:t>
            </a:r>
            <a:r>
              <a:rPr i="1"/>
              <a:t>America Today: City Building, </a:t>
            </a:r>
            <a:r>
              <a:t>1930</a:t>
            </a:r>
          </a:p>
        </p:txBody>
      </p:sp>
      <p:pic>
        <p:nvPicPr>
          <p:cNvPr id="155" name="image.png" descr="image.png"/>
          <p:cNvPicPr>
            <a:picLocks noChangeAspect="1"/>
          </p:cNvPicPr>
          <p:nvPr/>
        </p:nvPicPr>
        <p:blipFill>
          <a:blip r:embed="rId3">
            <a:extLst/>
          </a:blip>
          <a:stretch>
            <a:fillRect/>
          </a:stretch>
        </p:blipFill>
        <p:spPr>
          <a:xfrm>
            <a:off x="8559800" y="1430019"/>
            <a:ext cx="4216400" cy="6897690"/>
          </a:xfrm>
          <a:prstGeom prst="rect">
            <a:avLst/>
          </a:prstGeom>
          <a:ln w="12700">
            <a:miter lim="400000"/>
          </a:ln>
        </p:spPr>
      </p:pic>
      <p:sp>
        <p:nvSpPr>
          <p:cNvPr id="156" name="Shape 178"/>
          <p:cNvSpPr txBox="1"/>
          <p:nvPr/>
        </p:nvSpPr>
        <p:spPr>
          <a:xfrm>
            <a:off x="9127445" y="8762851"/>
            <a:ext cx="3427415" cy="6248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914400">
              <a:defRPr sz="1800">
                <a:solidFill>
                  <a:srgbClr val="FFFFFF"/>
                </a:solidFill>
                <a:latin typeface="Gill Sans"/>
                <a:ea typeface="Gill Sans"/>
                <a:cs typeface="Gill Sans"/>
                <a:sym typeface="Gill Sans"/>
              </a:defRPr>
            </a:lvl1pPr>
          </a:lstStyle>
          <a:p>
            <a:pPr/>
            <a:r>
              <a:t>Parmigianino, Madonna and Child with Angels and St. Jerome, 1535-40</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8" name="image.png" descr="image.png"/>
          <p:cNvPicPr>
            <a:picLocks noChangeAspect="1"/>
          </p:cNvPicPr>
          <p:nvPr/>
        </p:nvPicPr>
        <p:blipFill>
          <a:blip r:embed="rId2">
            <a:extLst/>
          </a:blip>
          <a:stretch>
            <a:fillRect/>
          </a:stretch>
        </p:blipFill>
        <p:spPr>
          <a:xfrm>
            <a:off x="276225" y="1701800"/>
            <a:ext cx="12438065" cy="4495800"/>
          </a:xfrm>
          <a:prstGeom prst="rect">
            <a:avLst/>
          </a:prstGeom>
          <a:ln w="12700">
            <a:miter lim="400000"/>
          </a:ln>
        </p:spPr>
      </p:pic>
      <p:sp>
        <p:nvSpPr>
          <p:cNvPr id="159" name="Original commission by Alvin Saunders Johnson in 1929 for  The New School of Social Research Boardroom"/>
          <p:cNvSpPr txBox="1"/>
          <p:nvPr/>
        </p:nvSpPr>
        <p:spPr>
          <a:xfrm>
            <a:off x="500059" y="6668823"/>
            <a:ext cx="12513565" cy="1193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Original commission by Alvin Saunders Johnson in 1929 for  The New School of Social Research Boardroom</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1" name="image.png" descr="image.png"/>
          <p:cNvPicPr>
            <a:picLocks noChangeAspect="1"/>
          </p:cNvPicPr>
          <p:nvPr/>
        </p:nvPicPr>
        <p:blipFill>
          <a:blip r:embed="rId2">
            <a:extLst/>
          </a:blip>
          <a:stretch>
            <a:fillRect/>
          </a:stretch>
        </p:blipFill>
        <p:spPr>
          <a:xfrm>
            <a:off x="3805389" y="811438"/>
            <a:ext cx="4635654" cy="8130724"/>
          </a:xfrm>
          <a:prstGeom prst="rect">
            <a:avLst/>
          </a:prstGeom>
          <a:ln w="12700">
            <a:miter lim="400000"/>
          </a:ln>
        </p:spPr>
      </p:pic>
      <p:sp>
        <p:nvSpPr>
          <p:cNvPr id="162" name="Shape 173"/>
          <p:cNvSpPr txBox="1"/>
          <p:nvPr/>
        </p:nvSpPr>
        <p:spPr>
          <a:xfrm>
            <a:off x="1746171" y="9013672"/>
            <a:ext cx="6891647" cy="355750"/>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indent="39687" defTabSz="914400">
              <a:defRPr sz="2400">
                <a:solidFill>
                  <a:srgbClr val="FFFFFF"/>
                </a:solidFill>
                <a:latin typeface="Gill Sans"/>
                <a:ea typeface="Gill Sans"/>
                <a:cs typeface="Gill Sans"/>
                <a:sym typeface="Gill Sans"/>
              </a:defRPr>
            </a:pPr>
            <a:r>
              <a:t>Ben Shahn, </a:t>
            </a:r>
            <a:r>
              <a:rPr i="1"/>
              <a:t>The Passion of Sacco and Vanzetti, </a:t>
            </a:r>
            <a:r>
              <a:t>1931-32</a:t>
            </a:r>
          </a:p>
        </p:txBody>
      </p:sp>
      <p:sp>
        <p:nvSpPr>
          <p:cNvPr id="163" name="TextBox 4"/>
          <p:cNvSpPr txBox="1"/>
          <p:nvPr/>
        </p:nvSpPr>
        <p:spPr>
          <a:xfrm>
            <a:off x="4647603" y="182333"/>
            <a:ext cx="2951227"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Social realism</a:t>
            </a:r>
          </a:p>
        </p:txBody>
      </p:sp>
      <p:pic>
        <p:nvPicPr>
          <p:cNvPr id="164" name="Image" descr="Image"/>
          <p:cNvPicPr>
            <a:picLocks noChangeAspect="1"/>
          </p:cNvPicPr>
          <p:nvPr/>
        </p:nvPicPr>
        <p:blipFill>
          <a:blip r:embed="rId3">
            <a:extLst/>
          </a:blip>
          <a:stretch>
            <a:fillRect/>
          </a:stretch>
        </p:blipFill>
        <p:spPr>
          <a:xfrm>
            <a:off x="8923652" y="6117921"/>
            <a:ext cx="3723261" cy="2716288"/>
          </a:xfrm>
          <a:prstGeom prst="rect">
            <a:avLst/>
          </a:prstGeom>
          <a:ln w="12700">
            <a:miter lim="400000"/>
          </a:ln>
        </p:spPr>
      </p:pic>
      <p:sp>
        <p:nvSpPr>
          <p:cNvPr id="165" name="Bartolomeo Vanzetti and Nicola Sacco in 1923"/>
          <p:cNvSpPr txBox="1"/>
          <p:nvPr/>
        </p:nvSpPr>
        <p:spPr>
          <a:xfrm>
            <a:off x="8923652" y="9032795"/>
            <a:ext cx="3723258" cy="3175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indent="39687" defTabSz="914400">
              <a:defRPr sz="1500">
                <a:solidFill>
                  <a:srgbClr val="FFFFFF"/>
                </a:solidFill>
                <a:latin typeface="Gill Sans"/>
                <a:ea typeface="Gill Sans"/>
                <a:cs typeface="Gill Sans"/>
                <a:sym typeface="Gill Sans"/>
              </a:defRPr>
            </a:lvl1pPr>
          </a:lstStyle>
          <a:p>
            <a:pPr/>
            <a:r>
              <a:t>Bartolomeo Vanzetti and Nicola Sacco in 1923</a:t>
            </a:r>
          </a:p>
        </p:txBody>
      </p:sp>
      <p:pic>
        <p:nvPicPr>
          <p:cNvPr id="166" name="Image" descr="Image"/>
          <p:cNvPicPr>
            <a:picLocks noChangeAspect="1"/>
          </p:cNvPicPr>
          <p:nvPr/>
        </p:nvPicPr>
        <p:blipFill>
          <a:blip r:embed="rId4">
            <a:extLst/>
          </a:blip>
          <a:stretch>
            <a:fillRect/>
          </a:stretch>
        </p:blipFill>
        <p:spPr>
          <a:xfrm>
            <a:off x="8627216" y="954658"/>
            <a:ext cx="4198509" cy="3064606"/>
          </a:xfrm>
          <a:prstGeom prst="rect">
            <a:avLst/>
          </a:prstGeom>
          <a:ln w="12700">
            <a:miter lim="400000"/>
          </a:ln>
        </p:spPr>
      </p:pic>
      <p:sp>
        <p:nvSpPr>
          <p:cNvPr id="167" name="Ben Shahn, Bartolomeo Vanzetti and Nicola Sacco, 1931-32"/>
          <p:cNvSpPr txBox="1"/>
          <p:nvPr/>
        </p:nvSpPr>
        <p:spPr>
          <a:xfrm>
            <a:off x="8686027" y="4002266"/>
            <a:ext cx="4198511" cy="533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indent="39687" defTabSz="914400">
              <a:defRPr sz="1500">
                <a:solidFill>
                  <a:srgbClr val="FFFFFF"/>
                </a:solidFill>
                <a:latin typeface="Gill Sans"/>
                <a:ea typeface="Gill Sans"/>
                <a:cs typeface="Gill Sans"/>
                <a:sym typeface="Gill Sans"/>
              </a:defRPr>
            </a:lvl1pPr>
          </a:lstStyle>
          <a:p>
            <a:pPr/>
            <a:r>
              <a:t>Ben Shahn, Bartolomeo Vanzetti and Nicola Sacco, 1931-32</a:t>
            </a:r>
          </a:p>
        </p:txBody>
      </p:sp>
      <p:sp>
        <p:nvSpPr>
          <p:cNvPr id="168" name="Webster Thayer"/>
          <p:cNvSpPr txBox="1"/>
          <p:nvPr/>
        </p:nvSpPr>
        <p:spPr>
          <a:xfrm>
            <a:off x="1873928" y="3889128"/>
            <a:ext cx="1902461"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solidFill>
                  <a:srgbClr val="FFFFFF"/>
                </a:solidFill>
                <a:latin typeface="Helvetica Light"/>
                <a:ea typeface="Helvetica Light"/>
                <a:cs typeface="Helvetica Light"/>
                <a:sym typeface="Helvetica Light"/>
              </a:defRPr>
            </a:lvl1pPr>
          </a:lstStyle>
          <a:p>
            <a:pPr/>
            <a:r>
              <a:t>Webster Thayer</a:t>
            </a:r>
          </a:p>
        </p:txBody>
      </p:sp>
      <p:pic>
        <p:nvPicPr>
          <p:cNvPr id="169" name="Image" descr="Image"/>
          <p:cNvPicPr>
            <a:picLocks noChangeAspect="1"/>
          </p:cNvPicPr>
          <p:nvPr/>
        </p:nvPicPr>
        <p:blipFill>
          <a:blip r:embed="rId5">
            <a:extLst/>
          </a:blip>
          <a:stretch>
            <a:fillRect/>
          </a:stretch>
        </p:blipFill>
        <p:spPr>
          <a:xfrm>
            <a:off x="2145898" y="2005375"/>
            <a:ext cx="1358523" cy="1902463"/>
          </a:xfrm>
          <a:prstGeom prst="rect">
            <a:avLst/>
          </a:prstGeom>
          <a:ln w="12700">
            <a:miter lim="400000"/>
          </a:ln>
        </p:spPr>
      </p:pic>
      <p:pic>
        <p:nvPicPr>
          <p:cNvPr id="170" name="Image" descr="Image"/>
          <p:cNvPicPr>
            <a:picLocks noChangeAspect="1"/>
          </p:cNvPicPr>
          <p:nvPr/>
        </p:nvPicPr>
        <p:blipFill>
          <a:blip r:embed="rId6">
            <a:extLst/>
          </a:blip>
          <a:stretch>
            <a:fillRect/>
          </a:stretch>
        </p:blipFill>
        <p:spPr>
          <a:xfrm>
            <a:off x="237208" y="495816"/>
            <a:ext cx="1902463" cy="1902462"/>
          </a:xfrm>
          <a:prstGeom prst="rect">
            <a:avLst/>
          </a:prstGeom>
          <a:ln w="12700">
            <a:miter lim="400000"/>
          </a:ln>
        </p:spPr>
      </p:pic>
      <p:pic>
        <p:nvPicPr>
          <p:cNvPr id="171" name="Image" descr="Image"/>
          <p:cNvPicPr>
            <a:picLocks noChangeAspect="1"/>
          </p:cNvPicPr>
          <p:nvPr/>
        </p:nvPicPr>
        <p:blipFill>
          <a:blip r:embed="rId7">
            <a:extLst/>
          </a:blip>
          <a:stretch>
            <a:fillRect/>
          </a:stretch>
        </p:blipFill>
        <p:spPr>
          <a:xfrm>
            <a:off x="256810" y="2827914"/>
            <a:ext cx="1588118" cy="2251157"/>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64"/>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16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166"/>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4" fill="hold">
                                  <p:stCondLst>
                                    <p:cond delay="0"/>
                                  </p:stCondLst>
                                  <p:iterate type="el" backwards="0">
                                    <p:tmAbs val="0"/>
                                  </p:iterate>
                                  <p:childTnLst>
                                    <p:set>
                                      <p:cBhvr>
                                        <p:cTn id="16" fill="hold"/>
                                        <p:tgtEl>
                                          <p:spTgt spid="16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5" fill="hold">
                                  <p:stCondLst>
                                    <p:cond delay="0"/>
                                  </p:stCondLst>
                                  <p:iterate type="el" backwards="0">
                                    <p:tmAbs val="0"/>
                                  </p:iterate>
                                  <p:childTnLst>
                                    <p:set>
                                      <p:cBhvr>
                                        <p:cTn id="20" fill="hold"/>
                                        <p:tgtEl>
                                          <p:spTgt spid="169"/>
                                        </p:tgtEl>
                                        <p:attrNameLst>
                                          <p:attrName>style.visibility</p:attrName>
                                        </p:attrNameLst>
                                      </p:cBhvr>
                                      <p:to>
                                        <p:strVal val="visible"/>
                                      </p:to>
                                    </p:set>
                                  </p:childTnLst>
                                </p:cTn>
                              </p:par>
                            </p:childTnLst>
                          </p:cTn>
                        </p:par>
                        <p:par>
                          <p:cTn id="21" fill="hold">
                            <p:stCondLst>
                              <p:cond delay="0"/>
                            </p:stCondLst>
                            <p:childTnLst>
                              <p:par>
                                <p:cTn id="22" presetClass="entr" nodeType="afterEffect" presetSubtype="0" presetID="1" grpId="6" fill="hold">
                                  <p:stCondLst>
                                    <p:cond delay="0"/>
                                  </p:stCondLst>
                                  <p:iterate type="el" backwards="0">
                                    <p:tmAbs val="0"/>
                                  </p:iterate>
                                  <p:childTnLst>
                                    <p:set>
                                      <p:cBhvr>
                                        <p:cTn id="23" fill="hold"/>
                                        <p:tgtEl>
                                          <p:spTgt spid="16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0" presetID="1" grpId="7" fill="hold">
                                  <p:stCondLst>
                                    <p:cond delay="0"/>
                                  </p:stCondLst>
                                  <p:iterate type="el" backwards="0">
                                    <p:tmAbs val="0"/>
                                  </p:iterate>
                                  <p:childTnLst>
                                    <p:set>
                                      <p:cBhvr>
                                        <p:cTn id="27" fill="hold"/>
                                        <p:tgtEl>
                                          <p:spTgt spid="170"/>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Class="entr" nodeType="clickEffect" presetSubtype="0" presetID="1" grpId="8" fill="hold">
                                  <p:stCondLst>
                                    <p:cond delay="0"/>
                                  </p:stCondLst>
                                  <p:iterate type="el" backwards="0">
                                    <p:tmAbs val="0"/>
                                  </p:iterate>
                                  <p:childTnLst>
                                    <p:set>
                                      <p:cBhvr>
                                        <p:cTn id="31" fill="hold"/>
                                        <p:tgtEl>
                                          <p:spTgt spid="17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0" grpId="7"/>
      <p:bldP build="whole" bldLvl="1" animBg="1" rev="0" advAuto="0" spid="171" grpId="8"/>
      <p:bldP build="whole" bldLvl="1" animBg="1" rev="0" advAuto="0" spid="167" grpId="4"/>
      <p:bldP build="whole" bldLvl="1" animBg="1" rev="0" advAuto="0" spid="169" grpId="5"/>
      <p:bldP build="whole" bldLvl="1" animBg="1" rev="0" advAuto="0" spid="164" grpId="1"/>
      <p:bldP build="whole" bldLvl="1" animBg="1" rev="0" advAuto="0" spid="166" grpId="3"/>
      <p:bldP build="whole" bldLvl="1" animBg="1" rev="0" advAuto="0" spid="168" grpId="6"/>
      <p:bldP build="whole" bldLvl="1" animBg="1" rev="0" advAuto="0" spid="165" grpId="2"/>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3" name="image.png" descr="image.png"/>
          <p:cNvPicPr>
            <a:picLocks noChangeAspect="1"/>
          </p:cNvPicPr>
          <p:nvPr/>
        </p:nvPicPr>
        <p:blipFill>
          <a:blip r:embed="rId2">
            <a:extLst/>
          </a:blip>
          <a:stretch>
            <a:fillRect/>
          </a:stretch>
        </p:blipFill>
        <p:spPr>
          <a:xfrm>
            <a:off x="313885" y="811438"/>
            <a:ext cx="4635652" cy="8130724"/>
          </a:xfrm>
          <a:prstGeom prst="rect">
            <a:avLst/>
          </a:prstGeom>
          <a:ln w="12700">
            <a:miter lim="400000"/>
          </a:ln>
        </p:spPr>
      </p:pic>
      <p:sp>
        <p:nvSpPr>
          <p:cNvPr id="174" name="Shape 173"/>
          <p:cNvSpPr txBox="1"/>
          <p:nvPr/>
        </p:nvSpPr>
        <p:spPr>
          <a:xfrm>
            <a:off x="106434" y="8999535"/>
            <a:ext cx="5466972" cy="711350"/>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indent="39687" defTabSz="914400">
              <a:defRPr sz="2400">
                <a:solidFill>
                  <a:srgbClr val="FFFFFF"/>
                </a:solidFill>
                <a:latin typeface="Gill Sans"/>
                <a:ea typeface="Gill Sans"/>
                <a:cs typeface="Gill Sans"/>
                <a:sym typeface="Gill Sans"/>
              </a:defRPr>
            </a:pPr>
            <a:r>
              <a:t>Ben Shahn, </a:t>
            </a:r>
            <a:r>
              <a:rPr i="1"/>
              <a:t>The Passion of Sacco and Vanzetti, </a:t>
            </a:r>
            <a:r>
              <a:t>1931-32</a:t>
            </a:r>
          </a:p>
        </p:txBody>
      </p:sp>
      <p:sp>
        <p:nvSpPr>
          <p:cNvPr id="175" name="TextBox 4"/>
          <p:cNvSpPr txBox="1"/>
          <p:nvPr/>
        </p:nvSpPr>
        <p:spPr>
          <a:xfrm>
            <a:off x="4647603" y="182332"/>
            <a:ext cx="2951227"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Social realism</a:t>
            </a:r>
          </a:p>
        </p:txBody>
      </p:sp>
      <p:pic>
        <p:nvPicPr>
          <p:cNvPr id="176" name="Picture 2" descr="Picture 2"/>
          <p:cNvPicPr>
            <a:picLocks noChangeAspect="1"/>
          </p:cNvPicPr>
          <p:nvPr/>
        </p:nvPicPr>
        <p:blipFill>
          <a:blip r:embed="rId3">
            <a:extLst/>
          </a:blip>
          <a:stretch>
            <a:fillRect/>
          </a:stretch>
        </p:blipFill>
        <p:spPr>
          <a:xfrm>
            <a:off x="6461169" y="955584"/>
            <a:ext cx="6108658" cy="7671784"/>
          </a:xfrm>
          <a:prstGeom prst="rect">
            <a:avLst/>
          </a:prstGeom>
          <a:ln w="12700">
            <a:miter lim="400000"/>
          </a:ln>
        </p:spPr>
      </p:pic>
      <p:sp>
        <p:nvSpPr>
          <p:cNvPr id="177" name="Rectangle 3"/>
          <p:cNvSpPr txBox="1"/>
          <p:nvPr/>
        </p:nvSpPr>
        <p:spPr>
          <a:xfrm>
            <a:off x="5980699" y="8922601"/>
            <a:ext cx="6410964" cy="447186"/>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indent="39687" defTabSz="914400">
              <a:defRPr sz="2400">
                <a:solidFill>
                  <a:srgbClr val="FFFFFF"/>
                </a:solidFill>
                <a:latin typeface="Gill Sans"/>
                <a:ea typeface="Gill Sans"/>
                <a:cs typeface="Gill Sans"/>
                <a:sym typeface="Gill Sans"/>
              </a:defRPr>
            </a:pPr>
            <a:r>
              <a:t>Romare Bearden, </a:t>
            </a:r>
            <a:r>
              <a:rPr i="1"/>
              <a:t>Factory Workers, </a:t>
            </a:r>
            <a:r>
              <a:t>1942</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9" name="Picture 1" descr="Picture 1"/>
          <p:cNvPicPr>
            <a:picLocks noChangeAspect="1"/>
          </p:cNvPicPr>
          <p:nvPr/>
        </p:nvPicPr>
        <p:blipFill>
          <a:blip r:embed="rId2">
            <a:extLst/>
          </a:blip>
          <a:stretch>
            <a:fillRect/>
          </a:stretch>
        </p:blipFill>
        <p:spPr>
          <a:xfrm>
            <a:off x="459866" y="907294"/>
            <a:ext cx="5671381" cy="3714059"/>
          </a:xfrm>
          <a:prstGeom prst="rect">
            <a:avLst/>
          </a:prstGeom>
          <a:ln w="12700">
            <a:miter lim="400000"/>
          </a:ln>
        </p:spPr>
      </p:pic>
      <p:sp>
        <p:nvSpPr>
          <p:cNvPr id="180" name="Rectangle 2"/>
          <p:cNvSpPr txBox="1"/>
          <p:nvPr/>
        </p:nvSpPr>
        <p:spPr>
          <a:xfrm>
            <a:off x="217112" y="4720409"/>
            <a:ext cx="5380110" cy="5842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indent="39687">
              <a:defRPr i="1" sz="2000">
                <a:solidFill>
                  <a:srgbClr val="FFFFFF"/>
                </a:solidFill>
                <a:latin typeface="Gill Sans"/>
                <a:ea typeface="Gill Sans"/>
                <a:cs typeface="Gill Sans"/>
                <a:sym typeface="Gill Sans"/>
              </a:defRPr>
            </a:lvl1pPr>
          </a:lstStyle>
          <a:p>
            <a:pPr/>
            <a:r>
              <a:t>Panel No. 1: During World War I there was a great migration north by Southern African Americans</a:t>
            </a:r>
          </a:p>
        </p:txBody>
      </p:sp>
      <p:pic>
        <p:nvPicPr>
          <p:cNvPr id="181" name="Image" descr="Image"/>
          <p:cNvPicPr>
            <a:picLocks noChangeAspect="1"/>
          </p:cNvPicPr>
          <p:nvPr/>
        </p:nvPicPr>
        <p:blipFill>
          <a:blip r:embed="rId3">
            <a:extLst/>
          </a:blip>
          <a:stretch>
            <a:fillRect/>
          </a:stretch>
        </p:blipFill>
        <p:spPr>
          <a:xfrm>
            <a:off x="6269702" y="2404147"/>
            <a:ext cx="6593742" cy="4945306"/>
          </a:xfrm>
          <a:prstGeom prst="rect">
            <a:avLst/>
          </a:prstGeom>
          <a:ln w="12700">
            <a:miter lim="400000"/>
          </a:ln>
        </p:spPr>
      </p:pic>
      <p:sp>
        <p:nvSpPr>
          <p:cNvPr id="182" name="Jacob Lawrence, Migration series, 1940-41"/>
          <p:cNvSpPr txBox="1"/>
          <p:nvPr/>
        </p:nvSpPr>
        <p:spPr>
          <a:xfrm>
            <a:off x="3914599" y="110580"/>
            <a:ext cx="5175598" cy="4573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indent="39687">
              <a:defRPr sz="2400">
                <a:solidFill>
                  <a:srgbClr val="FFFFFF"/>
                </a:solidFill>
                <a:latin typeface="Gill Sans"/>
                <a:ea typeface="Gill Sans"/>
                <a:cs typeface="Gill Sans"/>
                <a:sym typeface="Gill Sans"/>
              </a:defRPr>
            </a:pPr>
            <a:r>
              <a:t>Jacob Lawrence, </a:t>
            </a:r>
            <a:r>
              <a:rPr i="1"/>
              <a:t>Migration series, 1940-41</a:t>
            </a:r>
          </a:p>
        </p:txBody>
      </p:sp>
      <p:pic>
        <p:nvPicPr>
          <p:cNvPr id="183" name="Image" descr="Image"/>
          <p:cNvPicPr>
            <a:picLocks noChangeAspect="1"/>
          </p:cNvPicPr>
          <p:nvPr/>
        </p:nvPicPr>
        <p:blipFill>
          <a:blip r:embed="rId4">
            <a:extLst/>
          </a:blip>
          <a:stretch>
            <a:fillRect/>
          </a:stretch>
        </p:blipFill>
        <p:spPr>
          <a:xfrm>
            <a:off x="605503" y="5403667"/>
            <a:ext cx="5380107" cy="3586739"/>
          </a:xfrm>
          <a:prstGeom prst="rect">
            <a:avLst/>
          </a:prstGeom>
          <a:ln w="12700">
            <a:miter lim="400000"/>
          </a:ln>
        </p:spPr>
      </p:pic>
      <p:sp>
        <p:nvSpPr>
          <p:cNvPr id="184" name="Panel No. 15: There Were Lynchings"/>
          <p:cNvSpPr txBox="1"/>
          <p:nvPr/>
        </p:nvSpPr>
        <p:spPr>
          <a:xfrm>
            <a:off x="1541701" y="9089462"/>
            <a:ext cx="3507706" cy="393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indent="39687">
              <a:defRPr i="1" sz="2000">
                <a:solidFill>
                  <a:srgbClr val="FFFFFF"/>
                </a:solidFill>
                <a:latin typeface="Gill Sans"/>
                <a:ea typeface="Gill Sans"/>
                <a:cs typeface="Gill Sans"/>
                <a:sym typeface="Gill Sans"/>
              </a:defRPr>
            </a:lvl1pPr>
          </a:lstStyle>
          <a:p>
            <a:pPr/>
            <a:r>
              <a:t>Panel No. 15: There Were Lynchings</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86" name="“We Surrealists pronounced ourselves in favour of changing the imperialist war, in its chronic and colonial form, into a civil war. Thus we placed our energies at the disposal of the revolution, of the proletariat and its struggles, and defined our attit"/>
          <p:cNvSpPr txBox="1"/>
          <p:nvPr/>
        </p:nvSpPr>
        <p:spPr>
          <a:xfrm>
            <a:off x="90576" y="229382"/>
            <a:ext cx="12823646" cy="1490979"/>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algn="l" defTabSz="914400">
              <a:defRPr sz="2400">
                <a:solidFill>
                  <a:srgbClr val="FFFFFF"/>
                </a:solidFill>
                <a:latin typeface="Gill Sans"/>
                <a:ea typeface="Gill Sans"/>
                <a:cs typeface="Gill Sans"/>
                <a:sym typeface="Gill Sans"/>
              </a:defRPr>
            </a:lvl1pPr>
          </a:lstStyle>
          <a:p>
            <a:pPr/>
            <a:r>
              <a:t>“We Surrealists pronounced ourselves in favour of changing the imperialist war, in its chronic and colonial form, into a civil war. Thus we placed our energies at the disposal of the revolution, of the proletariat and its struggles, and defined our attitude towards the colonial problem, and hence towards the colour question.”  Paris Group, open letter to Paul Claudel, 1925</a:t>
            </a:r>
          </a:p>
        </p:txBody>
      </p:sp>
      <p:pic>
        <p:nvPicPr>
          <p:cNvPr id="187" name="Image" descr="Image"/>
          <p:cNvPicPr>
            <a:picLocks noChangeAspect="1"/>
          </p:cNvPicPr>
          <p:nvPr/>
        </p:nvPicPr>
        <p:blipFill>
          <a:blip r:embed="rId2">
            <a:extLst/>
          </a:blip>
          <a:stretch>
            <a:fillRect/>
          </a:stretch>
        </p:blipFill>
        <p:spPr>
          <a:xfrm>
            <a:off x="7127054" y="2438331"/>
            <a:ext cx="5720518" cy="5668655"/>
          </a:xfrm>
          <a:prstGeom prst="rect">
            <a:avLst/>
          </a:prstGeom>
          <a:ln w="12700">
            <a:miter lim="400000"/>
          </a:ln>
        </p:spPr>
      </p:pic>
      <p:sp>
        <p:nvSpPr>
          <p:cNvPr id="188" name="Frida Kahlo, The Two Fridas, 1939"/>
          <p:cNvSpPr txBox="1"/>
          <p:nvPr/>
        </p:nvSpPr>
        <p:spPr>
          <a:xfrm>
            <a:off x="7561304" y="8664602"/>
            <a:ext cx="4852014" cy="474979"/>
          </a:xfrm>
          <a:prstGeom prst="rect">
            <a:avLst/>
          </a:prstGeom>
          <a:ln w="12700">
            <a:miter lim="400000"/>
          </a:ln>
          <a:extLst>
            <a:ext uri="{C572A759-6A51-4108-AA02-DFA0A04FC94B}">
              <ma14:wrappingTextBoxFlag xmlns:ma14="http://schemas.microsoft.com/office/mac/drawingml/2011/main" val="1"/>
            </a:ext>
          </a:extLst>
        </p:spPr>
        <p:txBody>
          <a:bodyPr wrap="none" lIns="34289" tIns="34289" rIns="34289" bIns="34289">
            <a:spAutoFit/>
          </a:bodyPr>
          <a:lstStyle>
            <a:lvl1pPr algn="l" defTabSz="914400">
              <a:defRPr sz="2800">
                <a:solidFill>
                  <a:srgbClr val="FFFFFF"/>
                </a:solidFill>
                <a:latin typeface="Gill Sans"/>
                <a:ea typeface="Gill Sans"/>
                <a:cs typeface="Gill Sans"/>
                <a:sym typeface="Gill Sans"/>
              </a:defRPr>
            </a:lvl1pPr>
          </a:lstStyle>
          <a:p>
            <a:pPr/>
            <a:r>
              <a:t>Frida Kahlo, The Two Fridas, 1939</a:t>
            </a:r>
          </a:p>
        </p:txBody>
      </p:sp>
      <p:pic>
        <p:nvPicPr>
          <p:cNvPr id="189" name="Picture 1" descr="Picture 1"/>
          <p:cNvPicPr>
            <a:picLocks noChangeAspect="1"/>
          </p:cNvPicPr>
          <p:nvPr/>
        </p:nvPicPr>
        <p:blipFill>
          <a:blip r:embed="rId3">
            <a:extLst/>
          </a:blip>
          <a:stretch>
            <a:fillRect/>
          </a:stretch>
        </p:blipFill>
        <p:spPr>
          <a:xfrm>
            <a:off x="220643" y="2432746"/>
            <a:ext cx="6522716" cy="5679827"/>
          </a:xfrm>
          <a:prstGeom prst="rect">
            <a:avLst/>
          </a:prstGeom>
          <a:ln w="12700">
            <a:miter lim="400000"/>
          </a:ln>
        </p:spPr>
      </p:pic>
      <p:sp>
        <p:nvSpPr>
          <p:cNvPr id="190" name="Rectangle 2"/>
          <p:cNvSpPr txBox="1"/>
          <p:nvPr/>
        </p:nvSpPr>
        <p:spPr>
          <a:xfrm>
            <a:off x="276197" y="8495692"/>
            <a:ext cx="6522716" cy="812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defRPr sz="2800">
                <a:solidFill>
                  <a:srgbClr val="FFFFFF"/>
                </a:solidFill>
                <a:latin typeface="Gill Sans"/>
                <a:ea typeface="Gill Sans"/>
                <a:cs typeface="Gill Sans"/>
                <a:sym typeface="Gill Sans"/>
              </a:defRPr>
            </a:pPr>
            <a:r>
              <a:t>Frida Kahlo, </a:t>
            </a:r>
            <a:r>
              <a:rPr i="1"/>
              <a:t>Self Portrait on the Border  Between Mexico and the United States, </a:t>
            </a:r>
            <a:r>
              <a:t>1932</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000000"/>
      </a:lt1>
      <a:dk2>
        <a:srgbClr val="A7A7A7"/>
      </a:dk2>
      <a:lt2>
        <a:srgbClr val="535353"/>
      </a:lt2>
      <a:accent1>
        <a:srgbClr val="0065C1"/>
      </a:accent1>
      <a:accent2>
        <a:srgbClr val="00A6AC"/>
      </a:accent2>
      <a:accent3>
        <a:srgbClr val="308B16"/>
      </a:accent3>
      <a:accent4>
        <a:srgbClr val="BC8027"/>
      </a:accent4>
      <a:accent5>
        <a:srgbClr val="971817"/>
      </a:accent5>
      <a:accent6>
        <a:srgbClr val="5747C1"/>
      </a:accent6>
      <a:hlink>
        <a:srgbClr val="0000FF"/>
      </a:hlink>
      <a:folHlink>
        <a:srgbClr val="FF00FF"/>
      </a:folHlink>
    </a:clrScheme>
    <a:fontScheme name="Black">
      <a:majorFont>
        <a:latin typeface="Helvetica"/>
        <a:ea typeface="Helvetica"/>
        <a:cs typeface="Helvetica"/>
      </a:majorFont>
      <a:minorFont>
        <a:latin typeface="Helvetica Neue"/>
        <a:ea typeface="Helvetica Neue"/>
        <a:cs typeface="Helvetica Neue"/>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A7A7A7"/>
      </a:dk2>
      <a:lt2>
        <a:srgbClr val="535353"/>
      </a:lt2>
      <a:accent1>
        <a:srgbClr val="0065C1"/>
      </a:accent1>
      <a:accent2>
        <a:srgbClr val="00A6AC"/>
      </a:accent2>
      <a:accent3>
        <a:srgbClr val="308B16"/>
      </a:accent3>
      <a:accent4>
        <a:srgbClr val="BC8027"/>
      </a:accent4>
      <a:accent5>
        <a:srgbClr val="971817"/>
      </a:accent5>
      <a:accent6>
        <a:srgbClr val="5747C1"/>
      </a:accent6>
      <a:hlink>
        <a:srgbClr val="0000FF"/>
      </a:hlink>
      <a:folHlink>
        <a:srgbClr val="FF00FF"/>
      </a:folHlink>
    </a:clrScheme>
    <a:fontScheme name="Black">
      <a:majorFont>
        <a:latin typeface="Helvetica"/>
        <a:ea typeface="Helvetica"/>
        <a:cs typeface="Helvetica"/>
      </a:majorFont>
      <a:minorFont>
        <a:latin typeface="Helvetica Neue"/>
        <a:ea typeface="Helvetica Neue"/>
        <a:cs typeface="Helvetica Neue"/>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