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10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 b="def" i="def"/>
      <a:tcStyle>
        <a:tcBdr/>
        <a:fill>
          <a:solidFill>
            <a:srgbClr val="E6EBF3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 b="def" i="def"/>
      <a:tcStyle>
        <a:tcBdr/>
        <a:fill>
          <a:solidFill>
            <a:srgbClr val="E7F2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 b="def" i="def"/>
      <a:tcStyle>
        <a:tcBdr/>
        <a:fill>
          <a:solidFill>
            <a:srgbClr val="F6E7E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3" name="Shape 18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Relationship Id="rId3" Type="http://schemas.openxmlformats.org/officeDocument/2006/relationships/hyperlink" Target="http://www.guggenheim.org/new-york/collections/collection-online/artwork/1741" TargetMode="Externa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Relationship Id="rId3" Type="http://schemas.openxmlformats.org/officeDocument/2006/relationships/hyperlink" Target="http://www.nga.gov/content/ngaweb/Collection/art-object-page.127623.html" TargetMode="External"/><Relationship Id="rId4" Type="http://schemas.openxmlformats.org/officeDocument/2006/relationships/hyperlink" Target="http://www.guggenheim.org/new-york/collections/collection-online/artwork/3063" TargetMode="Externa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Relationship Id="rId3" Type="http://schemas.openxmlformats.org/officeDocument/2006/relationships/hyperlink" Target="http://www.tate.org.uk/art/artworks/morris-untitled-t01532" TargetMode="External"/><Relationship Id="rId4" Type="http://schemas.openxmlformats.org/officeDocument/2006/relationships/hyperlink" Target="http://www.walkerart.org/collections/artists/robert-morris" TargetMode="Externa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Relationship Id="rId3" Type="http://schemas.openxmlformats.org/officeDocument/2006/relationships/hyperlink" Target="http://www.independent.co.uk/arts-entertainment/art/news/how-to-build-controversy-from-a-pile-of-bricks-2277359.html" TargetMode="External"/><Relationship Id="rId4" Type="http://schemas.openxmlformats.org/officeDocument/2006/relationships/hyperlink" Target="http://www.moma.org/collection/artist.php?artist_id=174" TargetMode="Externa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3" name="Shape 26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defRPr sz="12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  <a:hlinkClick r:id="rId3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3" invalidUrl="" action="" tgtFrame="" tooltip="" history="1" highlightClick="0" endSnd="0"/>
              </a:rPr>
              <a:t>http://www.guggenheim.org/new-york/collections/collection-online/artwork/1741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81" name="Shape 28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16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hlinkClick r:id="rId3" invalidUrl="" action="" tgtFrame="" tooltip="" history="1" highlightClick="0" endSnd="0"/>
              </a:rPr>
              <a:t>http://www.nga.gov/content/ngaweb/Collection/art-object-page.127623.html</a:t>
            </a:r>
            <a:endParaRPr sz="3200"/>
          </a:p>
          <a:p>
            <a:pPr defTabSz="914400">
              <a:lnSpc>
                <a:spcPct val="100000"/>
              </a:lnSpc>
              <a:defRPr sz="16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hlinkClick r:id="rId4" invalidUrl="" action="" tgtFrame="" tooltip="" history="1" highlightClick="0" endSnd="0"/>
              </a:rPr>
              <a:t>http://www.guggenheim.org/new-york/collections/collection-online/artwork/3063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0" name="Shape 29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12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hlinkClick r:id="rId3" invalidUrl="" action="" tgtFrame="" tooltip="" history="1" highlightClick="0" endSnd="0"/>
              </a:rPr>
              <a:t>http://www.tate.org.uk/art/artworks/morris-untitled-t01532</a:t>
            </a:r>
          </a:p>
          <a:p>
            <a: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12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hlinkClick r:id="rId4" invalidUrl="" action="" tgtFrame="" tooltip="" history="1" highlightClick="0" endSnd="0"/>
              </a:rPr>
              <a:t>http://www.walkerart.org/collections/artists/robert-morris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7" name="Shape 29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12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hlinkClick r:id="rId3" invalidUrl="" action="" tgtFrame="" tooltip="" history="1" highlightClick="0" endSnd="0"/>
              </a:rPr>
              <a:t>http://www.independent.co.uk/arts-entertainment/art/news/how-to-build-controversy-from-a-pile-of-bricks-2277359.html</a:t>
            </a:r>
          </a:p>
          <a:p>
            <a: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12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hlinkClick r:id="rId4" invalidUrl="" action="" tgtFrame="" tooltip="" history="1" highlightClick="0" endSnd="0"/>
              </a:rPr>
              <a:t>http://www.moma.org/collection/artist.php?artist_id=174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/>
          <p:nvPr>
            <p:ph type="body" sz="quarter" idx="1" hasCustomPrompt="1"/>
          </p:nvPr>
        </p:nvSpPr>
        <p:spPr>
          <a:xfrm>
            <a:off x="1206497" y="11839047"/>
            <a:ext cx="21971005" cy="636980"/>
          </a:xfrm>
          <a:prstGeom prst="rect">
            <a:avLst/>
          </a:prstGeom>
        </p:spPr>
        <p:txBody>
          <a:bodyPr lIns="45718" tIns="45718" rIns="45718" bIns="45718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b="1" sz="3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3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3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3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3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2438337">
              <a:lnSpc>
                <a:spcPct val="80000"/>
              </a:lnSpc>
              <a:defRPr b="1" spc="-232" sz="11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21" hasCustomPrompt="1"/>
          </p:nvPr>
        </p:nvSpPr>
        <p:spPr>
          <a:xfrm>
            <a:off x="1206500" y="7196865"/>
            <a:ext cx="21971000" cy="1905002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Presentation Subtitle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pc="-232" sz="1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pc="-232" sz="1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pc="-232" sz="1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pc="-232" sz="1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pc="-232" sz="1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sz="quarter" idx="1" hasCustomPrompt="1"/>
          </p:nvPr>
        </p:nvSpPr>
        <p:spPr>
          <a:xfrm>
            <a:off x="1206500" y="8262180"/>
            <a:ext cx="21971000" cy="93478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marL="1308100" indent="-698500" algn="ctr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marL="1917700" indent="-698500" algn="ctr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marL="2527300" indent="-698500" algn="ctr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marL="3136900" indent="-698500" algn="ctr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Fact information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Body Level One…"/>
          <p:cNvSpPr txBox="1"/>
          <p:nvPr>
            <p:ph type="body" idx="21" hasCustomPrompt="1"/>
          </p:nvPr>
        </p:nvSpPr>
        <p:spPr>
          <a:xfrm>
            <a:off x="1206500" y="935257"/>
            <a:ext cx="21971000" cy="7359065"/>
          </a:xfrm>
          <a:prstGeom prst="rect">
            <a:avLst/>
          </a:prstGeom>
        </p:spPr>
        <p:txBody>
          <a:bodyPr lIns="50800" tIns="50800" rIns="50800" bIns="50800" anchor="b"/>
          <a:lstStyle/>
          <a:p>
            <a:pPr lvl="4" marL="0" indent="1207008" algn="ctr" defTabSz="1072868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b="1" spc="-132" sz="11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100%
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/>
          <p:nvPr>
            <p:ph type="body" sz="quarter" idx="1" hasCustomPrompt="1"/>
          </p:nvPr>
        </p:nvSpPr>
        <p:spPr>
          <a:xfrm>
            <a:off x="2480824" y="10675453"/>
            <a:ext cx="20149254" cy="63698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b="1" sz="3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3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3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3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3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Attribution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6" name="Body Level One…"/>
          <p:cNvSpPr txBox="1"/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pPr lvl="4" marL="0" indent="1409446" defTabSz="1511769">
              <a:spcBef>
                <a:spcPts val="0"/>
              </a:spcBef>
              <a:buSzTx/>
              <a:buFontTx/>
              <a:buNone/>
              <a:defRPr spc="-124" sz="527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“Notable Quote”
</a:t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862804876_960x639.jpg"/>
          <p:cNvSpPr/>
          <p:nvPr>
            <p:ph type="pic" sz="quarter" idx="21"/>
          </p:nvPr>
        </p:nvSpPr>
        <p:spPr>
          <a:xfrm>
            <a:off x="15430500" y="7085409"/>
            <a:ext cx="8128000" cy="5410202"/>
          </a:xfrm>
          <a:prstGeom prst="rect">
            <a:avLst/>
          </a:prstGeom>
        </p:spPr>
        <p:txBody>
          <a:bodyPr tIns="45719" bIns="45719">
            <a:noAutofit/>
          </a:bodyPr>
          <a:lstStyle/>
          <a:p>
            <a:pPr/>
          </a:p>
        </p:txBody>
      </p:sp>
      <p:sp>
        <p:nvSpPr>
          <p:cNvPr id="125" name="824910546_2681x1332.jpg"/>
          <p:cNvSpPr/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tIns="45719" bIns="45719">
            <a:noAutofit/>
          </a:bodyPr>
          <a:lstStyle/>
          <a:p>
            <a:pPr/>
          </a:p>
        </p:txBody>
      </p:sp>
      <p:sp>
        <p:nvSpPr>
          <p:cNvPr id="126" name="575395635_960x639.jpg"/>
          <p:cNvSpPr/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tIns="4571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/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tIns="4571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lide Number"/>
          <p:cNvSpPr txBox="1"/>
          <p:nvPr>
            <p:ph type="sldNum" sz="quarter" idx="2"/>
          </p:nvPr>
        </p:nvSpPr>
        <p:spPr>
          <a:xfrm>
            <a:off x="15809916" y="12527757"/>
            <a:ext cx="344485" cy="369885"/>
          </a:xfrm>
          <a:prstGeom prst="rect">
            <a:avLst/>
          </a:prstGeom>
        </p:spPr>
        <p:txBody>
          <a:bodyPr lIns="64291" tIns="64291" rIns="64291" bIns="64291"/>
          <a:lstStyle>
            <a:lvl1pPr defTabSz="1285875">
              <a:defRPr sz="1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</p:spPr>
        <p:txBody>
          <a:bodyPr lIns="71436" tIns="71436" rIns="71436" bIns="71436"/>
          <a:lstStyle>
            <a:lvl1pPr algn="ctr" defTabSz="821530">
              <a:lnSpc>
                <a:spcPct val="100000"/>
              </a:lnSpc>
              <a:defRPr sz="11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7" name="Body Level One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 lIns="71436" tIns="71436" rIns="71436" bIns="71436" anchor="ctr"/>
          <a:lstStyle>
            <a:lvl1pPr marL="608263" indent="-608263" defTabSz="821530">
              <a:lnSpc>
                <a:spcPct val="100000"/>
              </a:lnSpc>
              <a:spcBef>
                <a:spcPts val="5900"/>
              </a:spcBef>
              <a:buSzPct val="75000"/>
              <a:buFontTx/>
              <a:defRPr sz="5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1052762" indent="-608263" defTabSz="821530">
              <a:lnSpc>
                <a:spcPct val="100000"/>
              </a:lnSpc>
              <a:spcBef>
                <a:spcPts val="5900"/>
              </a:spcBef>
              <a:buSzPct val="75000"/>
              <a:buFontTx/>
              <a:defRPr sz="5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1497262" indent="-608262" defTabSz="821530">
              <a:lnSpc>
                <a:spcPct val="100000"/>
              </a:lnSpc>
              <a:spcBef>
                <a:spcPts val="5900"/>
              </a:spcBef>
              <a:buSzPct val="75000"/>
              <a:buFontTx/>
              <a:defRPr sz="5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941763" indent="-608263" defTabSz="821530">
              <a:lnSpc>
                <a:spcPct val="100000"/>
              </a:lnSpc>
              <a:spcBef>
                <a:spcPts val="5900"/>
              </a:spcBef>
              <a:buSzPct val="75000"/>
              <a:buFontTx/>
              <a:defRPr sz="5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2386263" indent="-608263" defTabSz="821530">
              <a:lnSpc>
                <a:spcPct val="100000"/>
              </a:lnSpc>
              <a:spcBef>
                <a:spcPts val="5900"/>
              </a:spcBef>
              <a:buSzPct val="75000"/>
              <a:buFontTx/>
              <a:defRPr sz="5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8" name="Slide Number"/>
          <p:cNvSpPr txBox="1"/>
          <p:nvPr>
            <p:ph type="sldNum" sz="quarter" idx="2"/>
          </p:nvPr>
        </p:nvSpPr>
        <p:spPr>
          <a:xfrm>
            <a:off x="15907144" y="12712699"/>
            <a:ext cx="494513" cy="511175"/>
          </a:xfrm>
          <a:prstGeom prst="rect">
            <a:avLst/>
          </a:prstGeom>
        </p:spPr>
        <p:txBody>
          <a:bodyPr lIns="71436" tIns="71436" rIns="71436" bIns="71436" anchor="t"/>
          <a:lstStyle>
            <a:lvl1pPr algn="ctr" defTabSz="821530">
              <a:defRPr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itle Text"/>
          <p:cNvSpPr txBox="1"/>
          <p:nvPr>
            <p:ph type="title"/>
          </p:nvPr>
        </p:nvSpPr>
        <p:spPr>
          <a:xfrm>
            <a:off x="4833937" y="2303858"/>
            <a:ext cx="14716127" cy="4643439"/>
          </a:xfrm>
          <a:prstGeom prst="rect">
            <a:avLst/>
          </a:prstGeom>
        </p:spPr>
        <p:txBody>
          <a:bodyPr lIns="71436" tIns="71436" rIns="71436" bIns="71436" anchor="b"/>
          <a:lstStyle>
            <a:lvl1pPr algn="ctr" defTabSz="821530">
              <a:lnSpc>
                <a:spcPct val="100000"/>
              </a:lnSpc>
              <a:defRPr sz="11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6" name="Body Level One…"/>
          <p:cNvSpPr txBox="1"/>
          <p:nvPr>
            <p:ph type="body" sz="quarter" idx="1"/>
          </p:nvPr>
        </p:nvSpPr>
        <p:spPr>
          <a:xfrm>
            <a:off x="4833937" y="7072311"/>
            <a:ext cx="14716127" cy="1589486"/>
          </a:xfrm>
          <a:prstGeom prst="rect">
            <a:avLst/>
          </a:prstGeom>
        </p:spPr>
        <p:txBody>
          <a:bodyPr lIns="71436" tIns="71436" rIns="71436" bIns="71436"/>
          <a:lstStyle>
            <a:lvl1pPr marL="0" indent="0" algn="ctr" defTabSz="82153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indent="0" algn="ctr" defTabSz="82153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0" indent="0" algn="ctr" defTabSz="82153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0" indent="0" algn="ctr" defTabSz="82153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0" indent="0" algn="ctr" defTabSz="82153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7" name="Slide Number"/>
          <p:cNvSpPr txBox="1"/>
          <p:nvPr>
            <p:ph type="sldNum" sz="quarter" idx="2"/>
          </p:nvPr>
        </p:nvSpPr>
        <p:spPr>
          <a:xfrm>
            <a:off x="11935814" y="13019484"/>
            <a:ext cx="494513" cy="511175"/>
          </a:xfrm>
          <a:prstGeom prst="rect">
            <a:avLst/>
          </a:prstGeom>
        </p:spPr>
        <p:txBody>
          <a:bodyPr lIns="71436" tIns="71436" rIns="71436" bIns="71436" anchor="t"/>
          <a:lstStyle>
            <a:lvl1pPr algn="ctr" defTabSz="821530">
              <a:defRPr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75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/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tIns="4571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2438337">
              <a:lnSpc>
                <a:spcPct val="80000"/>
              </a:lnSpc>
              <a:defRPr b="1" spc="-232" sz="11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Body Level One…"/>
          <p:cNvSpPr txBox="1"/>
          <p:nvPr>
            <p:ph type="body" sz="quarter" idx="1" hasCustomPrompt="1"/>
          </p:nvPr>
        </p:nvSpPr>
        <p:spPr>
          <a:xfrm>
            <a:off x="1207690" y="1106137"/>
            <a:ext cx="21968621" cy="63698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b="1" sz="3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3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3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3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3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Body Level One…"/>
          <p:cNvSpPr txBox="1"/>
          <p:nvPr>
            <p:ph type="body" sz="quarter" idx="22" hasCustomPrompt="1"/>
          </p:nvPr>
        </p:nvSpPr>
        <p:spPr>
          <a:xfrm>
            <a:off x="1206500" y="11609909"/>
            <a:ext cx="21971000" cy="1144689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Presentation Subtitle 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2438337">
              <a:lnSpc>
                <a:spcPct val="80000"/>
              </a:lnSpc>
              <a:defRPr b="1" spc="-170" sz="8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33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92709243_1322x1323.jpeg"/>
          <p:cNvSpPr/>
          <p:nvPr>
            <p:ph type="pic" sz="half" idx="21"/>
          </p:nvPr>
        </p:nvSpPr>
        <p:spPr>
          <a:xfrm>
            <a:off x="12052303" y="1270000"/>
            <a:ext cx="11188407" cy="11209889"/>
          </a:xfrm>
          <a:prstGeom prst="rect">
            <a:avLst/>
          </a:prstGeom>
        </p:spPr>
        <p:txBody>
          <a:bodyPr tIns="45719" bIns="45719">
            <a:noAutofit/>
          </a:bodyPr>
          <a:lstStyle/>
          <a:p>
            <a:pPr/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3164"/>
          </a:xfrm>
          <a:prstGeom prst="rect">
            <a:avLst/>
          </a:prstGeom>
        </p:spPr>
        <p:txBody>
          <a:bodyPr lIns="50800" tIns="50800" rIns="50800" bIns="50800" anchor="t"/>
          <a:lstStyle>
            <a:lvl1pPr defTabSz="2438337">
              <a:lnSpc>
                <a:spcPct val="80000"/>
              </a:lnSpc>
              <a:defRPr b="1" spc="-170" sz="8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43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Body Level One…"/>
          <p:cNvSpPr txBox="1"/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lIns="50800" tIns="50800" rIns="50800" bIns="50800"/>
          <a:lstStyle>
            <a:lvl1pPr marL="609600" indent="-609600" defTabSz="2438337">
              <a:spcBef>
                <a:spcPts val="4500"/>
              </a:spcBef>
              <a:buSzPct val="123000"/>
              <a:buFontTx/>
              <a:defRPr sz="4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Slide bullet text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lIns="50800" tIns="50800" rIns="50800" bIns="50800" numCol="2" spcCol="1098550"/>
          <a:lstStyle>
            <a:lvl1pPr marL="609600" indent="-609600" defTabSz="2438337">
              <a:spcBef>
                <a:spcPts val="4500"/>
              </a:spcBef>
              <a:buSzPct val="123000"/>
              <a:buFontTx/>
              <a:defRPr sz="4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marL="1219200" indent="-609600" defTabSz="2438337">
              <a:spcBef>
                <a:spcPts val="4500"/>
              </a:spcBef>
              <a:buSzPct val="123000"/>
              <a:buFontTx/>
              <a:defRPr sz="4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marL="1828800" indent="-609600" defTabSz="2438337">
              <a:spcBef>
                <a:spcPts val="4500"/>
              </a:spcBef>
              <a:buSzPct val="123000"/>
              <a:buFontTx/>
              <a:defRPr sz="4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marL="2438400" indent="-609600" defTabSz="2438337">
              <a:spcBef>
                <a:spcPts val="4500"/>
              </a:spcBef>
              <a:buSzPct val="123000"/>
              <a:buFontTx/>
              <a:defRPr sz="4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marL="3048000" indent="-609600" defTabSz="2438337">
              <a:spcBef>
                <a:spcPts val="4500"/>
              </a:spcBef>
              <a:buSzPct val="123000"/>
              <a:buFontTx/>
              <a:defRPr sz="4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 lIns="50800" tIns="50800" rIns="50800" bIns="50800" anchor="t"/>
          <a:lstStyle>
            <a:lvl1pPr defTabSz="2438337">
              <a:lnSpc>
                <a:spcPct val="80000"/>
              </a:lnSpc>
              <a:defRPr b="1" spc="-170" sz="8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61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9779000" cy="93478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dy Level One…"/>
          <p:cNvSpPr txBox="1"/>
          <p:nvPr>
            <p:ph type="body" sz="half" idx="21" hasCustomPrompt="1"/>
          </p:nvPr>
        </p:nvSpPr>
        <p:spPr>
          <a:xfrm>
            <a:off x="1206500" y="4248503"/>
            <a:ext cx="9779000" cy="8256014"/>
          </a:xfrm>
          <a:prstGeom prst="rect">
            <a:avLst/>
          </a:prstGeom>
        </p:spPr>
        <p:txBody>
          <a:bodyPr lIns="50800" tIns="50800" rIns="50800" bIns="50800"/>
          <a:lstStyle>
            <a:lvl1pPr marL="609600" indent="-609600" defTabSz="2438337">
              <a:spcBef>
                <a:spcPts val="4500"/>
              </a:spcBef>
              <a:buSzPct val="123000"/>
              <a:buFontTx/>
              <a:defRPr sz="4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Slide bullet text</a:t>
            </a:r>
          </a:p>
        </p:txBody>
      </p:sp>
      <p:sp>
        <p:nvSpPr>
          <p:cNvPr id="63" name="824910546_2681x1332.jpg"/>
          <p:cNvSpPr/>
          <p:nvPr>
            <p:ph type="pic" idx="22"/>
          </p:nvPr>
        </p:nvSpPr>
        <p:spPr>
          <a:xfrm>
            <a:off x="6380200" y="1263847"/>
            <a:ext cx="22529802" cy="11193472"/>
          </a:xfrm>
          <a:prstGeom prst="rect">
            <a:avLst/>
          </a:prstGeom>
        </p:spPr>
        <p:txBody>
          <a:bodyPr tIns="45719" bIns="45719">
            <a:noAutofit/>
          </a:bodyPr>
          <a:lstStyle/>
          <a:p>
            <a:pPr/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lIns="50800" tIns="50800" rIns="50800" bIns="50800"/>
          <a:lstStyle>
            <a:lvl1pPr defTabSz="2438337">
              <a:lnSpc>
                <a:spcPct val="80000"/>
              </a:lnSpc>
              <a:defRPr spc="-232" sz="1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50"/>
          </a:xfrm>
          <a:prstGeom prst="rect">
            <a:avLst/>
          </a:prstGeom>
        </p:spPr>
        <p:txBody>
          <a:bodyPr lIns="50800" tIns="50800" rIns="50800" bIns="50800" anchor="t"/>
          <a:lstStyle>
            <a:lvl1pPr defTabSz="2438337">
              <a:lnSpc>
                <a:spcPct val="80000"/>
              </a:lnSpc>
              <a:defRPr b="1" spc="-170" sz="8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80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 lIns="50800" tIns="50800" rIns="50800" bIns="50800" anchor="t"/>
          <a:lstStyle>
            <a:lvl1pPr defTabSz="2438337">
              <a:lnSpc>
                <a:spcPct val="80000"/>
              </a:lnSpc>
              <a:defRPr b="1" spc="-170" sz="8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Agenda Title</a:t>
            </a:r>
          </a:p>
        </p:txBody>
      </p:sp>
      <p:sp>
        <p:nvSpPr>
          <p:cNvPr id="89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b="1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Agenda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Body Level One…"/>
          <p:cNvSpPr txBox="1"/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FontTx/>
              <a:buNone/>
              <a:defRPr spc="-99" sz="5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Agenda Topics</a:t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22203052" y="12835870"/>
            <a:ext cx="504548" cy="483910"/>
          </a:xfrm>
          <a:prstGeom prst="rect">
            <a:avLst/>
          </a:prstGeom>
          <a:ln w="12700">
            <a:miter lim="400000"/>
          </a:ln>
        </p:spPr>
        <p:txBody>
          <a:bodyPr wrap="none" tIns="91439" bIns="91439" anchor="ctr">
            <a:spAutoFit/>
          </a:bodyPr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transition xmlns:p14="http://schemas.microsoft.com/office/powerpoint/2010/main" spd="med" advClick="1"/>
  <p:txStyles>
    <p:titleStyle>
      <a:lvl1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457200" marR="0" indent="-4572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990600" marR="0" indent="-5334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554479" marR="0" indent="-640079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2082800" marR="0" indent="-7112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540000" marR="0" indent="-7112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997200" marR="0" indent="-7112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454400" marR="0" indent="-7112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911600" marR="0" indent="-7112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368800" marR="0" indent="-7112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9.tif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9.jpeg"/><Relationship Id="rId3" Type="http://schemas.openxmlformats.org/officeDocument/2006/relationships/image" Target="../media/image3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8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tif"/><Relationship Id="rId4" Type="http://schemas.openxmlformats.org/officeDocument/2006/relationships/image" Target="../media/image10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0.jpeg"/><Relationship Id="rId3" Type="http://schemas.openxmlformats.org/officeDocument/2006/relationships/image" Target="../media/image13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1.tif"/><Relationship Id="rId3" Type="http://schemas.openxmlformats.org/officeDocument/2006/relationships/image" Target="../media/image12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Relationship Id="rId4" Type="http://schemas.openxmlformats.org/officeDocument/2006/relationships/image" Target="../media/image6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tif"/><Relationship Id="rId3" Type="http://schemas.openxmlformats.org/officeDocument/2006/relationships/image" Target="../media/image2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.tif"/><Relationship Id="rId3" Type="http://schemas.openxmlformats.org/officeDocument/2006/relationships/image" Target="../media/image4.t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5.tif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6.tif"/><Relationship Id="rId3" Type="http://schemas.openxmlformats.org/officeDocument/2006/relationships/image" Target="../media/image7.tif"/><Relationship Id="rId4" Type="http://schemas.openxmlformats.org/officeDocument/2006/relationships/image" Target="../media/image8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26"/>
          <p:cNvSpPr txBox="1"/>
          <p:nvPr>
            <p:ph type="title"/>
          </p:nvPr>
        </p:nvSpPr>
        <p:spPr>
          <a:xfrm>
            <a:off x="4833936" y="-208002"/>
            <a:ext cx="14716128" cy="4643439"/>
          </a:xfrm>
          <a:prstGeom prst="rect">
            <a:avLst/>
          </a:prstGeom>
        </p:spPr>
        <p:txBody>
          <a:bodyPr/>
          <a:lstStyle/>
          <a:p>
            <a:pPr/>
            <a:r>
              <a:t>Postwar Abstraction</a:t>
            </a:r>
          </a:p>
        </p:txBody>
      </p:sp>
      <p:sp>
        <p:nvSpPr>
          <p:cNvPr id="186" name="Text"/>
          <p:cNvSpPr txBox="1"/>
          <p:nvPr/>
        </p:nvSpPr>
        <p:spPr>
          <a:xfrm>
            <a:off x="11855500" y="6627317"/>
            <a:ext cx="673000" cy="46136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/>
          </a:p>
        </p:txBody>
      </p:sp>
      <p:sp>
        <p:nvSpPr>
          <p:cNvPr id="187" name="From Abstract Expressionism to Post-painterly Abstraction and Minimalism"/>
          <p:cNvSpPr txBox="1"/>
          <p:nvPr/>
        </p:nvSpPr>
        <p:spPr>
          <a:xfrm>
            <a:off x="1058291" y="5096122"/>
            <a:ext cx="22267419" cy="8705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200">
                <a:solidFill>
                  <a:srgbClr val="FFFFFF"/>
                </a:solidFill>
              </a:defRPr>
            </a:lvl1pPr>
          </a:lstStyle>
          <a:p>
            <a:pPr/>
            <a:r>
              <a:t>From Abstract Expressionism to Post-painterly Abstraction and Minimalism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27"/>
          <p:cNvSpPr txBox="1"/>
          <p:nvPr/>
        </p:nvSpPr>
        <p:spPr>
          <a:xfrm>
            <a:off x="4426583" y="12745776"/>
            <a:ext cx="15530830" cy="9048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 defTabSz="821530">
              <a:defRPr sz="5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Barnett Newman, Vir heroicus sublimis, 1950-51, 1948</a:t>
            </a:r>
          </a:p>
        </p:txBody>
      </p:sp>
      <p:pic>
        <p:nvPicPr>
          <p:cNvPr id="244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9294" y="379797"/>
            <a:ext cx="23685412" cy="105518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57"/>
          <p:cNvSpPr txBox="1"/>
          <p:nvPr/>
        </p:nvSpPr>
        <p:spPr>
          <a:xfrm>
            <a:off x="2956570" y="12657540"/>
            <a:ext cx="6006347" cy="640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7" tIns="91437" rIns="91437" bIns="91437">
            <a:spAutoFit/>
          </a:bodyPr>
          <a:lstStyle/>
          <a:p>
            <a:pPr algn="l"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Kenneth Noland, </a:t>
            </a:r>
            <a:r>
              <a:rPr i="1"/>
              <a:t>That</a:t>
            </a:r>
            <a:r>
              <a:t>, 1958-59</a:t>
            </a:r>
          </a:p>
        </p:txBody>
      </p:sp>
      <p:pic>
        <p:nvPicPr>
          <p:cNvPr id="247" name="image1.jpg" descr="image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3979" y="1595019"/>
            <a:ext cx="10651529" cy="10594468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Text"/>
          <p:cNvSpPr txBox="1"/>
          <p:nvPr/>
        </p:nvSpPr>
        <p:spPr>
          <a:xfrm>
            <a:off x="11855500" y="6627317"/>
            <a:ext cx="673000" cy="46136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/>
          </a:p>
        </p:txBody>
      </p:sp>
      <p:sp>
        <p:nvSpPr>
          <p:cNvPr id="249" name="Post Painterly Abstraction"/>
          <p:cNvSpPr txBox="1"/>
          <p:nvPr/>
        </p:nvSpPr>
        <p:spPr>
          <a:xfrm>
            <a:off x="798652" y="263365"/>
            <a:ext cx="7383781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0">
              <a:defRPr sz="5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Post Painterly Abstraction</a:t>
            </a:r>
          </a:p>
        </p:txBody>
      </p:sp>
      <p:sp>
        <p:nvSpPr>
          <p:cNvPr id="250" name="Shape 69"/>
          <p:cNvSpPr txBox="1"/>
          <p:nvPr/>
        </p:nvSpPr>
        <p:spPr>
          <a:xfrm>
            <a:off x="16088582" y="12657540"/>
            <a:ext cx="6734787" cy="640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7" tIns="91437" rIns="91437" bIns="91437">
            <a:spAutoFit/>
          </a:bodyPr>
          <a:lstStyle/>
          <a:p>
            <a:pPr algn="l"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Frank Stella, </a:t>
            </a:r>
            <a:r>
              <a:rPr i="1"/>
              <a:t>Die Fahne Hoch!</a:t>
            </a:r>
            <a:r>
              <a:t>,</a:t>
            </a:r>
            <a:r>
              <a:t> </a:t>
            </a:r>
            <a:r>
              <a:rPr i="1"/>
              <a:t>1959</a:t>
            </a:r>
          </a:p>
        </p:txBody>
      </p:sp>
      <p:pic>
        <p:nvPicPr>
          <p:cNvPr id="251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607333" y="687042"/>
            <a:ext cx="6960731" cy="116254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Text"/>
          <p:cNvSpPr txBox="1"/>
          <p:nvPr/>
        </p:nvSpPr>
        <p:spPr>
          <a:xfrm>
            <a:off x="11855500" y="6627317"/>
            <a:ext cx="673000" cy="46136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/>
          </a:p>
        </p:txBody>
      </p:sp>
      <p:sp>
        <p:nvSpPr>
          <p:cNvPr id="254" name="Minimalism and the grid: Modularity and seriality"/>
          <p:cNvSpPr txBox="1"/>
          <p:nvPr/>
        </p:nvSpPr>
        <p:spPr>
          <a:xfrm>
            <a:off x="580439" y="263366"/>
            <a:ext cx="13839191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0">
              <a:defRPr sz="5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Minimalism and the grid: Modularity and seriality</a:t>
            </a:r>
          </a:p>
        </p:txBody>
      </p:sp>
      <p:pic>
        <p:nvPicPr>
          <p:cNvPr id="255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542929" y="1724734"/>
            <a:ext cx="10620112" cy="10604944"/>
          </a:xfrm>
          <a:prstGeom prst="rect">
            <a:avLst/>
          </a:prstGeom>
          <a:ln w="12700">
            <a:miter lim="400000"/>
          </a:ln>
        </p:spPr>
      </p:pic>
      <p:sp>
        <p:nvSpPr>
          <p:cNvPr id="256" name="Shape 81"/>
          <p:cNvSpPr txBox="1"/>
          <p:nvPr/>
        </p:nvSpPr>
        <p:spPr>
          <a:xfrm>
            <a:off x="15656314" y="12977336"/>
            <a:ext cx="5836460" cy="640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7" tIns="91437" rIns="91437" bIns="91437">
            <a:spAutoFit/>
          </a:bodyPr>
          <a:lstStyle/>
          <a:p>
            <a:pPr algn="l"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Agnes Martin, </a:t>
            </a:r>
            <a:r>
              <a:rPr i="1"/>
              <a:t>Night Sea</a:t>
            </a:r>
            <a:r>
              <a:t>, 1963</a:t>
            </a:r>
          </a:p>
        </p:txBody>
      </p:sp>
      <p:sp>
        <p:nvSpPr>
          <p:cNvPr id="257" name="Shape 82"/>
          <p:cNvSpPr txBox="1"/>
          <p:nvPr/>
        </p:nvSpPr>
        <p:spPr>
          <a:xfrm>
            <a:off x="2013154" y="12927446"/>
            <a:ext cx="6131810" cy="640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7" tIns="91437" rIns="91437" bIns="91437">
            <a:spAutoFit/>
          </a:bodyPr>
          <a:lstStyle/>
          <a:p>
            <a:pPr algn="l"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Robert Ryman, </a:t>
            </a:r>
            <a:r>
              <a:rPr i="1"/>
              <a:t>Classico IV</a:t>
            </a:r>
            <a:r>
              <a:t>, 1968</a:t>
            </a:r>
          </a:p>
        </p:txBody>
      </p:sp>
      <p:pic>
        <p:nvPicPr>
          <p:cNvPr id="258" name="image6.png" descr="image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5700" y="1724736"/>
            <a:ext cx="10323586" cy="106049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101"/>
          <p:cNvSpPr txBox="1"/>
          <p:nvPr/>
        </p:nvSpPr>
        <p:spPr>
          <a:xfrm>
            <a:off x="9115166" y="12617225"/>
            <a:ext cx="5450698" cy="640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7" tIns="91437" rIns="91437" bIns="91437">
            <a:spAutoFit/>
          </a:bodyPr>
          <a:lstStyle/>
          <a:p>
            <a:pPr algn="l"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Donald Judd, </a:t>
            </a:r>
            <a:r>
              <a:rPr i="1"/>
              <a:t>Untitled</a:t>
            </a:r>
            <a:r>
              <a:t>, 1969 </a:t>
            </a:r>
          </a:p>
        </p:txBody>
      </p:sp>
      <p:pic>
        <p:nvPicPr>
          <p:cNvPr id="261" name="image10.png" descr="image1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299662" y="194807"/>
            <a:ext cx="7781588" cy="121432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77"/>
          <p:cNvSpPr txBox="1"/>
          <p:nvPr/>
        </p:nvSpPr>
        <p:spPr>
          <a:xfrm>
            <a:off x="2667865" y="12901053"/>
            <a:ext cx="7549844" cy="640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7" tIns="91437" rIns="91437" bIns="91437">
            <a:spAutoFit/>
          </a:bodyPr>
          <a:lstStyle/>
          <a:p>
            <a:pPr algn="l"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Anthony Caro, </a:t>
            </a:r>
            <a:r>
              <a:rPr i="1"/>
              <a:t>Early One Morning</a:t>
            </a:r>
            <a:r>
              <a:t>, 1962</a:t>
            </a:r>
          </a:p>
        </p:txBody>
      </p:sp>
      <p:pic>
        <p:nvPicPr>
          <p:cNvPr id="266" name="image7.png" descr="image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2827" y="3802129"/>
            <a:ext cx="12299920" cy="8952678"/>
          </a:xfrm>
          <a:prstGeom prst="rect">
            <a:avLst/>
          </a:prstGeom>
          <a:ln w="12700">
            <a:miter lim="400000"/>
          </a:ln>
        </p:spPr>
      </p:pic>
      <p:sp>
        <p:nvSpPr>
          <p:cNvPr id="267" name="Minimalism"/>
          <p:cNvSpPr txBox="1"/>
          <p:nvPr/>
        </p:nvSpPr>
        <p:spPr>
          <a:xfrm>
            <a:off x="239562" y="344432"/>
            <a:ext cx="3288666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0">
              <a:defRPr sz="5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Minimalism</a:t>
            </a:r>
          </a:p>
        </p:txBody>
      </p:sp>
      <p:sp>
        <p:nvSpPr>
          <p:cNvPr id="268" name="“Art and Objecthood”- Michael Fried"/>
          <p:cNvSpPr txBox="1"/>
          <p:nvPr/>
        </p:nvSpPr>
        <p:spPr>
          <a:xfrm>
            <a:off x="110909" y="1236602"/>
            <a:ext cx="10465436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0">
              <a:defRPr sz="5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“Art and Objecthood”- Michael Fried</a:t>
            </a:r>
          </a:p>
        </p:txBody>
      </p:sp>
      <p:sp>
        <p:nvSpPr>
          <p:cNvPr id="269" name="Art (absorption)"/>
          <p:cNvSpPr txBox="1"/>
          <p:nvPr/>
        </p:nvSpPr>
        <p:spPr>
          <a:xfrm>
            <a:off x="3271215" y="2792282"/>
            <a:ext cx="4571366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0">
              <a:defRPr sz="5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Art (absorption)</a:t>
            </a:r>
          </a:p>
        </p:txBody>
      </p:sp>
      <p:pic>
        <p:nvPicPr>
          <p:cNvPr id="27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051940" y="3625041"/>
            <a:ext cx="6557811" cy="8952678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Shape 90"/>
          <p:cNvSpPr txBox="1"/>
          <p:nvPr/>
        </p:nvSpPr>
        <p:spPr>
          <a:xfrm>
            <a:off x="16174029" y="12976244"/>
            <a:ext cx="6629600" cy="490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l" defTabSz="457200">
              <a:defRPr sz="3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Robert Morris, </a:t>
            </a:r>
            <a:r>
              <a:rPr i="1"/>
              <a:t>Corner Piece, </a:t>
            </a:r>
            <a:r>
              <a:t>1964</a:t>
            </a:r>
          </a:p>
        </p:txBody>
      </p:sp>
      <p:sp>
        <p:nvSpPr>
          <p:cNvPr id="272" name="Object (theatricality)"/>
          <p:cNvSpPr txBox="1"/>
          <p:nvPr/>
        </p:nvSpPr>
        <p:spPr>
          <a:xfrm>
            <a:off x="15397780" y="2563622"/>
            <a:ext cx="5866131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0">
              <a:defRPr sz="5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Object (theatricality)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87"/>
          <p:cNvSpPr txBox="1"/>
          <p:nvPr/>
        </p:nvSpPr>
        <p:spPr>
          <a:xfrm>
            <a:off x="3528507" y="12862222"/>
            <a:ext cx="4200765" cy="640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7" tIns="91437" rIns="91437" bIns="91437">
            <a:spAutoFit/>
          </a:bodyPr>
          <a:lstStyle/>
          <a:p>
            <a:pPr algn="l"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Tony Smith, </a:t>
            </a:r>
            <a:r>
              <a:rPr i="1"/>
              <a:t>Die</a:t>
            </a:r>
            <a:r>
              <a:t>, 1962</a:t>
            </a:r>
          </a:p>
        </p:txBody>
      </p:sp>
      <p:pic>
        <p:nvPicPr>
          <p:cNvPr id="275" name="image8.png" descr="image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8409" y="2810122"/>
            <a:ext cx="9980962" cy="93421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019821" y="2462198"/>
            <a:ext cx="7352826" cy="10038029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Shape 90"/>
          <p:cNvSpPr txBox="1"/>
          <p:nvPr/>
        </p:nvSpPr>
        <p:spPr>
          <a:xfrm>
            <a:off x="16555563" y="12953660"/>
            <a:ext cx="6281342" cy="4578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l" defTabSz="9144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Robert Morris, </a:t>
            </a:r>
            <a:r>
              <a:rPr i="1"/>
              <a:t>Corner Piece, </a:t>
            </a:r>
            <a:r>
              <a:t>1964</a:t>
            </a:r>
          </a:p>
        </p:txBody>
      </p:sp>
      <p:sp>
        <p:nvSpPr>
          <p:cNvPr id="278" name="Minimalism"/>
          <p:cNvSpPr txBox="1"/>
          <p:nvPr/>
        </p:nvSpPr>
        <p:spPr>
          <a:xfrm>
            <a:off x="239562" y="344432"/>
            <a:ext cx="3288666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0">
              <a:defRPr sz="5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Minimalism</a:t>
            </a:r>
          </a:p>
        </p:txBody>
      </p:sp>
      <p:sp>
        <p:nvSpPr>
          <p:cNvPr id="279" name="“Specific Objects”- Donald Judd"/>
          <p:cNvSpPr txBox="1"/>
          <p:nvPr/>
        </p:nvSpPr>
        <p:spPr>
          <a:xfrm>
            <a:off x="663994" y="1236602"/>
            <a:ext cx="9359266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0">
              <a:defRPr sz="5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“Specific Objects”- Donald Judd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94"/>
          <p:cNvSpPr txBox="1"/>
          <p:nvPr/>
        </p:nvSpPr>
        <p:spPr>
          <a:xfrm>
            <a:off x="13146203" y="12673460"/>
            <a:ext cx="7438629" cy="4578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l" defTabSz="9144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Robert Morris, </a:t>
            </a:r>
            <a:r>
              <a:rPr i="1"/>
              <a:t>Mirrored Cubes, </a:t>
            </a:r>
            <a:r>
              <a:t>1965-71</a:t>
            </a:r>
          </a:p>
        </p:txBody>
      </p:sp>
      <p:pic>
        <p:nvPicPr>
          <p:cNvPr id="284" name="pasted-image.tif" descr="pasted-image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589308" y="3160582"/>
            <a:ext cx="10990985" cy="870486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" name="image9.png" descr="image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64277" y="4264986"/>
            <a:ext cx="9525004" cy="6496053"/>
          </a:xfrm>
          <a:prstGeom prst="rect">
            <a:avLst/>
          </a:prstGeom>
          <a:ln w="12700">
            <a:miter lim="400000"/>
          </a:ln>
        </p:spPr>
      </p:pic>
      <p:sp>
        <p:nvSpPr>
          <p:cNvPr id="286" name="Shape 97"/>
          <p:cNvSpPr txBox="1"/>
          <p:nvPr/>
        </p:nvSpPr>
        <p:spPr>
          <a:xfrm>
            <a:off x="1183273" y="12673460"/>
            <a:ext cx="8612659" cy="4578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l"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Robert Morris, </a:t>
            </a:r>
            <a:r>
              <a:rPr i="1"/>
              <a:t>Untitled (Ring with Light)</a:t>
            </a:r>
            <a:r>
              <a:t>, 1966</a:t>
            </a:r>
          </a:p>
        </p:txBody>
      </p:sp>
      <p:sp>
        <p:nvSpPr>
          <p:cNvPr id="287" name="Minimalism"/>
          <p:cNvSpPr txBox="1"/>
          <p:nvPr/>
        </p:nvSpPr>
        <p:spPr>
          <a:xfrm>
            <a:off x="239562" y="344432"/>
            <a:ext cx="3288666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0">
              <a:defRPr sz="5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Minimalism</a:t>
            </a:r>
          </a:p>
        </p:txBody>
      </p:sp>
      <p:sp>
        <p:nvSpPr>
          <p:cNvPr id="288" name="Anthropomorphism"/>
          <p:cNvSpPr txBox="1"/>
          <p:nvPr/>
        </p:nvSpPr>
        <p:spPr>
          <a:xfrm>
            <a:off x="1106143" y="1488964"/>
            <a:ext cx="5536566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0">
              <a:defRPr sz="5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Anthropomorphism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113"/>
          <p:cNvSpPr txBox="1"/>
          <p:nvPr/>
        </p:nvSpPr>
        <p:spPr>
          <a:xfrm>
            <a:off x="3166633" y="12521904"/>
            <a:ext cx="4500133" cy="640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7" tIns="91437" rIns="91437" bIns="91437">
            <a:spAutoFit/>
          </a:bodyPr>
          <a:lstStyle/>
          <a:p>
            <a:pPr algn="l"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Carl Andre, </a:t>
            </a:r>
            <a:r>
              <a:rPr i="1"/>
              <a:t>Lever</a:t>
            </a:r>
            <a:r>
              <a:t>, 1966</a:t>
            </a:r>
          </a:p>
        </p:txBody>
      </p:sp>
      <p:pic>
        <p:nvPicPr>
          <p:cNvPr id="293" name="image13.png" descr="image1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75810" y="1459284"/>
            <a:ext cx="7905381" cy="107974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" name="image14.png" descr="image1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703270" y="2319133"/>
            <a:ext cx="11819967" cy="9077732"/>
          </a:xfrm>
          <a:prstGeom prst="rect">
            <a:avLst/>
          </a:prstGeom>
          <a:ln w="12700">
            <a:miter lim="400000"/>
          </a:ln>
        </p:spPr>
      </p:pic>
      <p:sp>
        <p:nvSpPr>
          <p:cNvPr id="295" name="Shape 116"/>
          <p:cNvSpPr txBox="1"/>
          <p:nvPr/>
        </p:nvSpPr>
        <p:spPr>
          <a:xfrm>
            <a:off x="14443767" y="12521904"/>
            <a:ext cx="7727099" cy="640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7" tIns="91437" rIns="91437" bIns="91437">
            <a:spAutoFit/>
          </a:bodyPr>
          <a:lstStyle/>
          <a:p>
            <a:pPr algn="l"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Carl Andre, </a:t>
            </a:r>
            <a:r>
              <a:rPr i="1"/>
              <a:t>Steel Magnesium Plain</a:t>
            </a:r>
            <a:r>
              <a:t>, 1969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52964" y="1794186"/>
            <a:ext cx="8437424" cy="8057740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TextBox 3"/>
          <p:cNvSpPr txBox="1"/>
          <p:nvPr/>
        </p:nvSpPr>
        <p:spPr>
          <a:xfrm>
            <a:off x="240645" y="11208773"/>
            <a:ext cx="9662638" cy="19846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l" defTabSz="1828800">
              <a:defRPr sz="6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Eve Hesse, </a:t>
            </a:r>
            <a:r>
              <a:rPr i="1"/>
              <a:t>Accession II, 1968</a:t>
            </a:r>
            <a:endParaRPr i="1"/>
          </a:p>
          <a:p>
            <a:pPr algn="l" defTabSz="1828800">
              <a:defRPr i="1" sz="6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Approx 30”x30”x30"</a:t>
            </a:r>
          </a:p>
        </p:txBody>
      </p:sp>
      <p:sp>
        <p:nvSpPr>
          <p:cNvPr id="301" name="Shape 120"/>
          <p:cNvSpPr txBox="1"/>
          <p:nvPr/>
        </p:nvSpPr>
        <p:spPr>
          <a:xfrm>
            <a:off x="11857704" y="11031796"/>
            <a:ext cx="12375501" cy="22962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7" tIns="91437" rIns="91437" bIns="91437">
            <a:spAutoFit/>
          </a:bodyPr>
          <a:lstStyle/>
          <a:p>
            <a:pPr algn="l" defTabSz="1828800">
              <a:defRPr sz="4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Richard Serra, </a:t>
            </a:r>
            <a:r>
              <a:rPr i="1"/>
              <a:t>One Ton Prop (House of Cards), </a:t>
            </a:r>
            <a:r>
              <a:t>1969 </a:t>
            </a:r>
            <a:r>
              <a:rPr i="1"/>
              <a:t> </a:t>
            </a:r>
            <a:endParaRPr i="1"/>
          </a:p>
          <a:p>
            <a:pPr algn="l" defTabSz="1828800">
              <a:defRPr i="1" sz="4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Lead antimony, 48x48x48</a:t>
            </a:r>
          </a:p>
        </p:txBody>
      </p:sp>
      <p:pic>
        <p:nvPicPr>
          <p:cNvPr id="302" name="image15.png" descr="image1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909795" y="1794186"/>
            <a:ext cx="8515354" cy="7524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Text"/>
          <p:cNvSpPr txBox="1"/>
          <p:nvPr/>
        </p:nvSpPr>
        <p:spPr>
          <a:xfrm>
            <a:off x="11855500" y="5750535"/>
            <a:ext cx="673000" cy="46136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/>
          </a:p>
        </p:txBody>
      </p:sp>
      <p:sp>
        <p:nvSpPr>
          <p:cNvPr id="305" name="Art Informel"/>
          <p:cNvSpPr txBox="1"/>
          <p:nvPr/>
        </p:nvSpPr>
        <p:spPr>
          <a:xfrm>
            <a:off x="10482579" y="265033"/>
            <a:ext cx="3418841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0">
              <a:defRPr sz="5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Art Informel</a:t>
            </a:r>
          </a:p>
        </p:txBody>
      </p:sp>
      <p:pic>
        <p:nvPicPr>
          <p:cNvPr id="30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8733" y="962279"/>
            <a:ext cx="8783206" cy="11554474"/>
          </a:xfrm>
          <a:prstGeom prst="rect">
            <a:avLst/>
          </a:prstGeom>
          <a:ln w="12700">
            <a:miter lim="400000"/>
          </a:ln>
        </p:spPr>
      </p:pic>
      <p:sp>
        <p:nvSpPr>
          <p:cNvPr id="307" name="Jean Dubuffet, Will to Power, 1946"/>
          <p:cNvSpPr txBox="1"/>
          <p:nvPr/>
        </p:nvSpPr>
        <p:spPr>
          <a:xfrm>
            <a:off x="1181105" y="12605175"/>
            <a:ext cx="7598462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0">
              <a:defRPr sz="38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Jean Dubuffet, Will to Power, 1946 </a:t>
            </a:r>
          </a:p>
        </p:txBody>
      </p:sp>
      <p:pic>
        <p:nvPicPr>
          <p:cNvPr id="30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657644" y="1494147"/>
            <a:ext cx="14501237" cy="10490739"/>
          </a:xfrm>
          <a:prstGeom prst="rect">
            <a:avLst/>
          </a:prstGeom>
          <a:ln w="12700">
            <a:miter lim="400000"/>
          </a:ln>
        </p:spPr>
      </p:pic>
      <p:sp>
        <p:nvSpPr>
          <p:cNvPr id="309" name="Pierre Alechinsky, Vanish, 1959"/>
          <p:cNvSpPr txBox="1"/>
          <p:nvPr/>
        </p:nvSpPr>
        <p:spPr>
          <a:xfrm>
            <a:off x="13430926" y="12605175"/>
            <a:ext cx="6954673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0">
              <a:defRPr sz="38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Pierre Alechinsky, Vanish, 1959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IMG_4147.jpeg" descr="IMG_4147.jpeg"/>
          <p:cNvPicPr>
            <a:picLocks noChangeAspect="1"/>
          </p:cNvPicPr>
          <p:nvPr/>
        </p:nvPicPr>
        <p:blipFill>
          <a:blip r:embed="rId2">
            <a:extLst/>
          </a:blip>
          <a:srcRect l="1780" t="3093" r="5282" b="5276"/>
          <a:stretch>
            <a:fillRect/>
          </a:stretch>
        </p:blipFill>
        <p:spPr>
          <a:xfrm>
            <a:off x="525802" y="4019793"/>
            <a:ext cx="7676241" cy="5676223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Clyfford Stll, PH-79, 1935"/>
          <p:cNvSpPr txBox="1"/>
          <p:nvPr/>
        </p:nvSpPr>
        <p:spPr>
          <a:xfrm>
            <a:off x="2570689" y="13082357"/>
            <a:ext cx="3586583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Clyfford Stll, PH-79, 1935</a:t>
            </a:r>
          </a:p>
        </p:txBody>
      </p:sp>
      <p:sp>
        <p:nvSpPr>
          <p:cNvPr id="191" name="Towards Abstraction: Clyfford Still"/>
          <p:cNvSpPr txBox="1"/>
          <p:nvPr/>
        </p:nvSpPr>
        <p:spPr>
          <a:xfrm>
            <a:off x="7388542" y="122853"/>
            <a:ext cx="9606916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0">
              <a:defRPr sz="5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Towards Abstraction: Clyfford Still</a:t>
            </a:r>
          </a:p>
        </p:txBody>
      </p:sp>
      <p:pic>
        <p:nvPicPr>
          <p:cNvPr id="192" name="IMG_4195.jpeg" descr="IMG_4195.jpeg"/>
          <p:cNvPicPr>
            <a:picLocks noChangeAspect="1"/>
          </p:cNvPicPr>
          <p:nvPr/>
        </p:nvPicPr>
        <p:blipFill>
          <a:blip r:embed="rId3">
            <a:extLst/>
          </a:blip>
          <a:srcRect l="4269" t="8728" r="5186" b="7637"/>
          <a:stretch>
            <a:fillRect/>
          </a:stretch>
        </p:blipFill>
        <p:spPr>
          <a:xfrm>
            <a:off x="8378289" y="2614240"/>
            <a:ext cx="6891430" cy="8487362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Clyfford Still, PH-255, 1944"/>
          <p:cNvSpPr txBox="1"/>
          <p:nvPr/>
        </p:nvSpPr>
        <p:spPr>
          <a:xfrm>
            <a:off x="17948903" y="13082357"/>
            <a:ext cx="3823717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Clyfford Still, PH-255, 1944</a:t>
            </a:r>
          </a:p>
        </p:txBody>
      </p:sp>
      <p:sp>
        <p:nvSpPr>
          <p:cNvPr id="194" name="Clyfford Still, PH-343, 1937"/>
          <p:cNvSpPr txBox="1"/>
          <p:nvPr/>
        </p:nvSpPr>
        <p:spPr>
          <a:xfrm>
            <a:off x="10280142" y="13082357"/>
            <a:ext cx="3823717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Clyfford Still, PH-343, 1937</a:t>
            </a:r>
          </a:p>
        </p:txBody>
      </p:sp>
      <p:pic>
        <p:nvPicPr>
          <p:cNvPr id="195" name="IMG_4213.jpeg" descr="IMG_4213.jpeg"/>
          <p:cNvPicPr>
            <a:picLocks noChangeAspect="1"/>
          </p:cNvPicPr>
          <p:nvPr/>
        </p:nvPicPr>
        <p:blipFill>
          <a:blip r:embed="rId4">
            <a:extLst/>
          </a:blip>
          <a:srcRect l="9507" t="10018" r="5054" b="5674"/>
          <a:stretch>
            <a:fillRect/>
          </a:stretch>
        </p:blipFill>
        <p:spPr>
          <a:xfrm>
            <a:off x="15445725" y="3590550"/>
            <a:ext cx="8829900" cy="65348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4" grpId="2"/>
      <p:bldP build="whole" bldLvl="1" animBg="1" rev="0" advAuto="0" spid="195" grpId="3"/>
      <p:bldP build="whole" bldLvl="1" animBg="1" rev="0" advAuto="0" spid="192" grpId="1"/>
      <p:bldP build="whole" bldLvl="1" animBg="1" rev="0" advAuto="0" spid="193" grpId="4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IMG_4170.jpeg" descr="IMG_4170.jpeg"/>
          <p:cNvPicPr>
            <a:picLocks noChangeAspect="1"/>
          </p:cNvPicPr>
          <p:nvPr/>
        </p:nvPicPr>
        <p:blipFill>
          <a:blip r:embed="rId2">
            <a:extLst/>
          </a:blip>
          <a:srcRect l="16606" t="14500" r="7574" b="6454"/>
          <a:stretch>
            <a:fillRect/>
          </a:stretch>
        </p:blipFill>
        <p:spPr>
          <a:xfrm>
            <a:off x="9135692" y="1437083"/>
            <a:ext cx="7799420" cy="10841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8" name="IMG_4171.jpeg" descr="IMG_4171.jpeg"/>
          <p:cNvPicPr>
            <a:picLocks noChangeAspect="1"/>
          </p:cNvPicPr>
          <p:nvPr/>
        </p:nvPicPr>
        <p:blipFill>
          <a:blip r:embed="rId3">
            <a:extLst/>
          </a:blip>
          <a:srcRect l="18970" t="11824" r="15505" b="3323"/>
          <a:stretch>
            <a:fillRect/>
          </a:stretch>
        </p:blipFill>
        <p:spPr>
          <a:xfrm>
            <a:off x="17577982" y="1336873"/>
            <a:ext cx="6395032" cy="110420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IMG_4168.jpeg" descr="IMG_4168.jpeg"/>
          <p:cNvPicPr>
            <a:picLocks noChangeAspect="1"/>
          </p:cNvPicPr>
          <p:nvPr/>
        </p:nvPicPr>
        <p:blipFill>
          <a:blip r:embed="rId4">
            <a:extLst/>
          </a:blip>
          <a:srcRect l="9210" t="10633" r="8053" b="4376"/>
          <a:stretch>
            <a:fillRect/>
          </a:stretch>
        </p:blipFill>
        <p:spPr>
          <a:xfrm>
            <a:off x="363890" y="1517054"/>
            <a:ext cx="7799211" cy="10682086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Abstracting the figure"/>
          <p:cNvSpPr txBox="1"/>
          <p:nvPr/>
        </p:nvSpPr>
        <p:spPr>
          <a:xfrm>
            <a:off x="10127698" y="489846"/>
            <a:ext cx="3038552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Abstracting the figure</a:t>
            </a:r>
          </a:p>
        </p:txBody>
      </p:sp>
      <p:sp>
        <p:nvSpPr>
          <p:cNvPr id="201" name="Clyfford Still, PH-341, 1936"/>
          <p:cNvSpPr txBox="1"/>
          <p:nvPr/>
        </p:nvSpPr>
        <p:spPr>
          <a:xfrm>
            <a:off x="2351726" y="12409334"/>
            <a:ext cx="382371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Clyfford Still, PH-341, 1936</a:t>
            </a:r>
          </a:p>
        </p:txBody>
      </p:sp>
      <p:sp>
        <p:nvSpPr>
          <p:cNvPr id="202" name="Clyfford Still, PH-324, 1936"/>
          <p:cNvSpPr txBox="1"/>
          <p:nvPr/>
        </p:nvSpPr>
        <p:spPr>
          <a:xfrm>
            <a:off x="11123527" y="12409334"/>
            <a:ext cx="382371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Clyfford Still, PH-324, 1936</a:t>
            </a:r>
          </a:p>
        </p:txBody>
      </p:sp>
      <p:sp>
        <p:nvSpPr>
          <p:cNvPr id="203" name="Clyfford Still, PH-68, 1945"/>
          <p:cNvSpPr txBox="1"/>
          <p:nvPr/>
        </p:nvSpPr>
        <p:spPr>
          <a:xfrm>
            <a:off x="18948284" y="12409334"/>
            <a:ext cx="3654248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Clyfford Still, PH-68, 1945</a:t>
            </a:r>
          </a:p>
        </p:txBody>
      </p:sp>
      <p:sp>
        <p:nvSpPr>
          <p:cNvPr id="204" name="“Lifeline”"/>
          <p:cNvSpPr txBox="1"/>
          <p:nvPr/>
        </p:nvSpPr>
        <p:spPr>
          <a:xfrm>
            <a:off x="20782106" y="489846"/>
            <a:ext cx="1333501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“Lifeline”</a:t>
            </a:r>
          </a:p>
        </p:txBody>
      </p:sp>
      <p:sp>
        <p:nvSpPr>
          <p:cNvPr id="205" name="Line"/>
          <p:cNvSpPr/>
          <p:nvPr/>
        </p:nvSpPr>
        <p:spPr>
          <a:xfrm>
            <a:off x="21448856" y="980787"/>
            <a:ext cx="2" cy="2772166"/>
          </a:xfrm>
          <a:prstGeom prst="line">
            <a:avLst/>
          </a:prstGeom>
          <a:ln w="25400">
            <a:solidFill>
              <a:srgbClr val="FFFFFF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7" grpId="1"/>
      <p:bldP build="whole" bldLvl="1" animBg="1" rev="0" advAuto="0" spid="204" grpId="5"/>
      <p:bldP build="whole" bldLvl="1" animBg="1" rev="0" advAuto="0" spid="205" grpId="6"/>
      <p:bldP build="whole" bldLvl="1" animBg="1" rev="0" advAuto="0" spid="202" grpId="2"/>
      <p:bldP build="whole" bldLvl="1" animBg="1" rev="0" advAuto="0" spid="198" grpId="3"/>
      <p:bldP build="whole" bldLvl="1" animBg="1" rev="0" advAuto="0" spid="203" grpId="4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Clyfford Still, PH-977, 1957"/>
          <p:cNvSpPr txBox="1"/>
          <p:nvPr/>
        </p:nvSpPr>
        <p:spPr>
          <a:xfrm>
            <a:off x="15521124" y="13096542"/>
            <a:ext cx="382371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Clyfford Still, PH-977, 1957</a:t>
            </a:r>
          </a:p>
        </p:txBody>
      </p:sp>
      <p:pic>
        <p:nvPicPr>
          <p:cNvPr id="208" name="IMG_4188.jpeg" descr="IMG_4188.jpeg"/>
          <p:cNvPicPr>
            <a:picLocks noChangeAspect="1"/>
          </p:cNvPicPr>
          <p:nvPr/>
        </p:nvPicPr>
        <p:blipFill>
          <a:blip r:embed="rId2">
            <a:extLst/>
          </a:blip>
          <a:srcRect l="6714" t="7148" r="3248" b="2019"/>
          <a:stretch>
            <a:fillRect/>
          </a:stretch>
        </p:blipFill>
        <p:spPr>
          <a:xfrm>
            <a:off x="9449358" y="1265634"/>
            <a:ext cx="14782530" cy="111848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IMG_4187.jpeg" descr="IMG_4187.jpeg"/>
          <p:cNvPicPr>
            <a:picLocks noChangeAspect="1"/>
          </p:cNvPicPr>
          <p:nvPr/>
        </p:nvPicPr>
        <p:blipFill>
          <a:blip r:embed="rId3">
            <a:extLst/>
          </a:blip>
          <a:srcRect l="1863" t="7805" r="7487" b="11973"/>
          <a:stretch>
            <a:fillRect/>
          </a:stretch>
        </p:blipFill>
        <p:spPr>
          <a:xfrm>
            <a:off x="432194" y="1699865"/>
            <a:ext cx="8743120" cy="10316468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Clyfford Still, PH-129, 1949"/>
          <p:cNvSpPr txBox="1"/>
          <p:nvPr/>
        </p:nvSpPr>
        <p:spPr>
          <a:xfrm>
            <a:off x="2801229" y="13096542"/>
            <a:ext cx="382371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Clyfford Still, PH-129, 1949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5627" y="1747368"/>
            <a:ext cx="14538116" cy="10959770"/>
          </a:xfrm>
          <a:prstGeom prst="rect">
            <a:avLst/>
          </a:prstGeom>
          <a:ln w="12700">
            <a:miter lim="400000"/>
          </a:ln>
        </p:spPr>
      </p:pic>
      <p:sp>
        <p:nvSpPr>
          <p:cNvPr id="213" name="Shape 204"/>
          <p:cNvSpPr txBox="1"/>
          <p:nvPr/>
        </p:nvSpPr>
        <p:spPr>
          <a:xfrm>
            <a:off x="3419983" y="12833205"/>
            <a:ext cx="8069402" cy="625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 defTabSz="82153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Mark Rothko, Entrance to the Subway, 1938</a:t>
            </a:r>
          </a:p>
        </p:txBody>
      </p:sp>
      <p:pic>
        <p:nvPicPr>
          <p:cNvPr id="214" name="pasted-image.tiff" descr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967701" y="1720711"/>
            <a:ext cx="7337699" cy="11013083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Shape 206"/>
          <p:cNvSpPr txBox="1"/>
          <p:nvPr/>
        </p:nvSpPr>
        <p:spPr>
          <a:xfrm>
            <a:off x="16961257" y="12833205"/>
            <a:ext cx="5350586" cy="625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 defTabSz="82153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Mark Rothko, Oedipus, 1940</a:t>
            </a:r>
          </a:p>
        </p:txBody>
      </p:sp>
      <p:sp>
        <p:nvSpPr>
          <p:cNvPr id="216" name="Towards chromatic abstraction"/>
          <p:cNvSpPr txBox="1"/>
          <p:nvPr/>
        </p:nvSpPr>
        <p:spPr>
          <a:xfrm>
            <a:off x="5808661" y="461961"/>
            <a:ext cx="12766675" cy="9048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 defTabSz="821530">
              <a:defRPr sz="5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Towards chromatic abstraction: Mark Rothko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87651" y="553579"/>
            <a:ext cx="12810680" cy="11292613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Shape 209"/>
          <p:cNvSpPr txBox="1"/>
          <p:nvPr/>
        </p:nvSpPr>
        <p:spPr>
          <a:xfrm>
            <a:off x="11043257" y="11814685"/>
            <a:ext cx="9777502" cy="625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Mark Rothko, Slow Swirl at the Edge of the Sea, 1944</a:t>
            </a:r>
          </a:p>
        </p:txBody>
      </p:sp>
      <p:pic>
        <p:nvPicPr>
          <p:cNvPr id="22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2193" y="3278282"/>
            <a:ext cx="10202203" cy="7159436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Joan Miró, Harlequin’s Carnival, 1924"/>
          <p:cNvSpPr txBox="1"/>
          <p:nvPr/>
        </p:nvSpPr>
        <p:spPr>
          <a:xfrm>
            <a:off x="2312468" y="10649639"/>
            <a:ext cx="6221654" cy="638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0409" tIns="90409" rIns="90409" bIns="90409">
            <a:spAutoFit/>
          </a:bodyPr>
          <a:lstStyle>
            <a:lvl1pPr algn="l" defTabSz="1808261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Joan Miró, Harlequin’s Carnival, 1924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14"/>
          <p:cNvSpPr txBox="1"/>
          <p:nvPr/>
        </p:nvSpPr>
        <p:spPr>
          <a:xfrm>
            <a:off x="4371630" y="12688227"/>
            <a:ext cx="4763745" cy="625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 defTabSz="82153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Mark Rothko, No. 9, 1947</a:t>
            </a:r>
          </a:p>
        </p:txBody>
      </p:sp>
      <p:sp>
        <p:nvSpPr>
          <p:cNvPr id="224" name="Shape 215"/>
          <p:cNvSpPr txBox="1"/>
          <p:nvPr/>
        </p:nvSpPr>
        <p:spPr>
          <a:xfrm>
            <a:off x="14829291" y="12688227"/>
            <a:ext cx="4989703" cy="625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 defTabSz="82153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Mark Rothko, No. 10, 1950</a:t>
            </a:r>
          </a:p>
        </p:txBody>
      </p:sp>
      <p:pic>
        <p:nvPicPr>
          <p:cNvPr id="225" name="pasted-image.png" descr="pasted-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451214" y="281786"/>
            <a:ext cx="7745858" cy="12275523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Shape 217"/>
          <p:cNvSpPr txBox="1"/>
          <p:nvPr/>
        </p:nvSpPr>
        <p:spPr>
          <a:xfrm>
            <a:off x="6502229" y="713456"/>
            <a:ext cx="3094990" cy="9048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 defTabSz="821530">
              <a:defRPr sz="5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multiforms</a:t>
            </a:r>
          </a:p>
        </p:txBody>
      </p:sp>
      <p:pic>
        <p:nvPicPr>
          <p:cNvPr id="227" name="Picture 1" descr="Picture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622306" y="2157295"/>
            <a:ext cx="8407449" cy="99896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19"/>
          <p:cNvSpPr txBox="1"/>
          <p:nvPr/>
        </p:nvSpPr>
        <p:spPr>
          <a:xfrm>
            <a:off x="10023734" y="12449453"/>
            <a:ext cx="9544635" cy="625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Mark Rothko, No. 16 (Red, Brown, and Black), 1958</a:t>
            </a:r>
          </a:p>
        </p:txBody>
      </p:sp>
      <p:pic>
        <p:nvPicPr>
          <p:cNvPr id="230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696540" y="942162"/>
            <a:ext cx="12199026" cy="11052316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TextBox 1"/>
          <p:cNvSpPr txBox="1"/>
          <p:nvPr/>
        </p:nvSpPr>
        <p:spPr>
          <a:xfrm>
            <a:off x="6053709" y="132903"/>
            <a:ext cx="13482956" cy="904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sz="5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Chromatic Abstraction and Color Field Painting</a:t>
            </a:r>
          </a:p>
        </p:txBody>
      </p:sp>
      <p:sp>
        <p:nvSpPr>
          <p:cNvPr id="232" name="Robert Rosenblum, “The Abstract Sublime,” 1961"/>
          <p:cNvSpPr txBox="1"/>
          <p:nvPr/>
        </p:nvSpPr>
        <p:spPr>
          <a:xfrm>
            <a:off x="1574907" y="10653638"/>
            <a:ext cx="4852446" cy="1108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defTabSz="821531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Robert Rosenblum, “The Abstract Sublime,” 1961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22"/>
          <p:cNvSpPr txBox="1"/>
          <p:nvPr/>
        </p:nvSpPr>
        <p:spPr>
          <a:xfrm>
            <a:off x="17789496" y="11995174"/>
            <a:ext cx="6442583" cy="625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 defTabSz="82153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Barnett Newman, Onement I, 1948</a:t>
            </a:r>
          </a:p>
        </p:txBody>
      </p:sp>
      <p:pic>
        <p:nvPicPr>
          <p:cNvPr id="235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945160" y="1289852"/>
            <a:ext cx="6131258" cy="1023581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pasted-image.tiff" descr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191157" y="1289852"/>
            <a:ext cx="7548918" cy="10235818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Shape 225"/>
          <p:cNvSpPr txBox="1"/>
          <p:nvPr/>
        </p:nvSpPr>
        <p:spPr>
          <a:xfrm>
            <a:off x="10265019" y="11995174"/>
            <a:ext cx="7187921" cy="625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 defTabSz="82153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Barnett Newman, The Beginning, 1946</a:t>
            </a:r>
          </a:p>
        </p:txBody>
      </p:sp>
      <p:sp>
        <p:nvSpPr>
          <p:cNvPr id="238" name="TextBox 1"/>
          <p:cNvSpPr txBox="1"/>
          <p:nvPr/>
        </p:nvSpPr>
        <p:spPr>
          <a:xfrm>
            <a:off x="20262758" y="172394"/>
            <a:ext cx="1496060" cy="9048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 defTabSz="821530">
              <a:defRPr sz="5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“zip”</a:t>
            </a:r>
          </a:p>
        </p:txBody>
      </p:sp>
      <p:pic>
        <p:nvPicPr>
          <p:cNvPr id="23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19908" y="2445304"/>
            <a:ext cx="9166165" cy="7924914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Barnett Newman, Pagan Void, 1946"/>
          <p:cNvSpPr txBox="1"/>
          <p:nvPr/>
        </p:nvSpPr>
        <p:spPr>
          <a:xfrm>
            <a:off x="1898844" y="12015813"/>
            <a:ext cx="658175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Barnett Newman, Pagan Void, 1946</a:t>
            </a:r>
          </a:p>
        </p:txBody>
      </p:sp>
      <p:sp>
        <p:nvSpPr>
          <p:cNvPr id="241" name="Towards Abstraction: Barnett Newman"/>
          <p:cNvSpPr txBox="1"/>
          <p:nvPr/>
        </p:nvSpPr>
        <p:spPr>
          <a:xfrm>
            <a:off x="6700201" y="193032"/>
            <a:ext cx="10983596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1530">
              <a:defRPr sz="5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Towards Abstraction: Barnett Newman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6" grpId="1"/>
      <p:bldP build="whole" bldLvl="1" animBg="1" rev="0" advAuto="0" spid="237" grpId="2"/>
      <p:bldP build="whole" bldLvl="1" animBg="1" rev="0" advAuto="0" spid="235" grpId="3"/>
      <p:bldP build="whole" bldLvl="1" animBg="1" rev="0" advAuto="0" spid="234" grpId="4"/>
      <p:bldP build="whole" bldLvl="1" animBg="1" rev="0" advAuto="0" spid="238" grpId="5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