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4" name="Shape 17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/>
          <p:nvPr>
            <p:ph type="sldNum" sz="quarter" idx="2"/>
          </p:nvPr>
        </p:nvSpPr>
        <p:spPr>
          <a:xfrm>
            <a:off x="15809914" y="12527756"/>
            <a:ext cx="344486" cy="369887"/>
          </a:xfrm>
          <a:prstGeom prst="rect">
            <a:avLst/>
          </a:prstGeom>
        </p:spPr>
        <p:txBody>
          <a:bodyPr lIns="64292" tIns="64292" rIns="64292" bIns="64292" anchor="ctr"/>
          <a:lstStyle>
            <a:lvl1pPr algn="r" defTabSz="1285875">
              <a:defRPr sz="1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Text"/>
          <p:cNvSpPr txBox="1"/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</p:spPr>
        <p:txBody>
          <a:bodyPr lIns="71437" tIns="71437" rIns="71437" bIns="71437" anchor="ctr"/>
          <a:lstStyle>
            <a:lvl1pPr algn="ctr" defTabSz="821531">
              <a:lnSpc>
                <a:spcPct val="100000"/>
              </a:lnSpc>
              <a:defRPr b="0" spc="0" sz="11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608263" indent="-608263" defTabSz="821531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1052763" indent="-608263" defTabSz="821531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497263" indent="-608263" defTabSz="821531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941763" indent="-608263" defTabSz="821531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386263" indent="-608263" defTabSz="821531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8" name="Slide Number"/>
          <p:cNvSpPr txBox="1"/>
          <p:nvPr>
            <p:ph type="sldNum" sz="quarter" idx="2"/>
          </p:nvPr>
        </p:nvSpPr>
        <p:spPr>
          <a:xfrm>
            <a:off x="15907144" y="12712699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821531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algn="ctr" defTabSz="821531">
              <a:lnSpc>
                <a:spcPct val="100000"/>
              </a:lnSpc>
              <a:defRPr b="0" spc="0" sz="11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6" name="Body Level One…"/>
          <p:cNvSpPr txBox="1"/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7" name="Slide Number"/>
          <p:cNvSpPr txBox="1"/>
          <p:nvPr>
            <p:ph type="sldNum" sz="quarter" idx="2"/>
          </p:nvPr>
        </p:nvSpPr>
        <p:spPr>
          <a:xfrm>
            <a:off x="11935814" y="1301948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821531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2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3.tif"/><Relationship Id="rId3" Type="http://schemas.openxmlformats.org/officeDocument/2006/relationships/image" Target="../media/image14.tif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tif"/><Relationship Id="rId3" Type="http://schemas.openxmlformats.org/officeDocument/2006/relationships/image" Target="../media/image16.tif"/><Relationship Id="rId4" Type="http://schemas.openxmlformats.org/officeDocument/2006/relationships/image" Target="../media/image17.t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8.tif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9.tif"/><Relationship Id="rId3" Type="http://schemas.openxmlformats.org/officeDocument/2006/relationships/image" Target="../media/image20.tif"/><Relationship Id="rId4" Type="http://schemas.openxmlformats.org/officeDocument/2006/relationships/image" Target="../media/image21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2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tif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tif"/><Relationship Id="rId3" Type="http://schemas.openxmlformats.org/officeDocument/2006/relationships/image" Target="../media/image6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tif"/><Relationship Id="rId3" Type="http://schemas.openxmlformats.org/officeDocument/2006/relationships/image" Target="../media/image8.tif"/><Relationship Id="rId4" Type="http://schemas.openxmlformats.org/officeDocument/2006/relationships/image" Target="../media/image9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tif"/><Relationship Id="rId3" Type="http://schemas.openxmlformats.org/officeDocument/2006/relationships/image" Target="../media/image10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2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Towards Abstract Expressionism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2125" y="1928711"/>
            <a:ext cx="23779750" cy="9601076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hape 195"/>
          <p:cNvSpPr txBox="1"/>
          <p:nvPr/>
        </p:nvSpPr>
        <p:spPr>
          <a:xfrm>
            <a:off x="7967345" y="12540283"/>
            <a:ext cx="844931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Jackson Pollock, Mural, 1943</a:t>
            </a:r>
          </a:p>
        </p:txBody>
      </p:sp>
      <p:sp>
        <p:nvSpPr>
          <p:cNvPr id="222" name="TextBox 1"/>
          <p:cNvSpPr txBox="1"/>
          <p:nvPr/>
        </p:nvSpPr>
        <p:spPr>
          <a:xfrm>
            <a:off x="9834998" y="575193"/>
            <a:ext cx="590804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Gestural abstraction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9124" y="1070939"/>
            <a:ext cx="21525752" cy="11301022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hape 201"/>
          <p:cNvSpPr txBox="1"/>
          <p:nvPr/>
        </p:nvSpPr>
        <p:spPr>
          <a:xfrm>
            <a:off x="4683442" y="12465655"/>
            <a:ext cx="14731366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Jackson Pollock Autumn Rhythm: Number 30, 1950</a:t>
            </a:r>
          </a:p>
        </p:txBody>
      </p:sp>
      <p:sp>
        <p:nvSpPr>
          <p:cNvPr id="226" name="Abstract Expressionism"/>
          <p:cNvSpPr txBox="1"/>
          <p:nvPr/>
        </p:nvSpPr>
        <p:spPr>
          <a:xfrm>
            <a:off x="9836149" y="-34995"/>
            <a:ext cx="442595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Action Painting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G_4147.jpeg" descr="IMG_4147.jpeg"/>
          <p:cNvPicPr>
            <a:picLocks noChangeAspect="1"/>
          </p:cNvPicPr>
          <p:nvPr/>
        </p:nvPicPr>
        <p:blipFill>
          <a:blip r:embed="rId2">
            <a:extLst/>
          </a:blip>
          <a:srcRect l="1780" t="3093" r="5282" b="5276"/>
          <a:stretch>
            <a:fillRect/>
          </a:stretch>
        </p:blipFill>
        <p:spPr>
          <a:xfrm>
            <a:off x="525802" y="4019793"/>
            <a:ext cx="7676241" cy="5676223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Clyfford Stll, PH-79, 1935"/>
          <p:cNvSpPr txBox="1"/>
          <p:nvPr/>
        </p:nvSpPr>
        <p:spPr>
          <a:xfrm>
            <a:off x="2570232" y="13082356"/>
            <a:ext cx="358749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Stll, PH-79, 1935</a:t>
            </a:r>
          </a:p>
        </p:txBody>
      </p:sp>
      <p:sp>
        <p:nvSpPr>
          <p:cNvPr id="230" name="Towards Abstraction: Clyfford Still"/>
          <p:cNvSpPr txBox="1"/>
          <p:nvPr/>
        </p:nvSpPr>
        <p:spPr>
          <a:xfrm>
            <a:off x="7388542" y="122853"/>
            <a:ext cx="960691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Towards Abstraction: Clyfford Still</a:t>
            </a:r>
          </a:p>
        </p:txBody>
      </p:sp>
      <p:pic>
        <p:nvPicPr>
          <p:cNvPr id="231" name="IMG_4195.jpeg" descr="IMG_4195.jpeg"/>
          <p:cNvPicPr>
            <a:picLocks noChangeAspect="1"/>
          </p:cNvPicPr>
          <p:nvPr/>
        </p:nvPicPr>
        <p:blipFill>
          <a:blip r:embed="rId3">
            <a:extLst/>
          </a:blip>
          <a:srcRect l="4269" t="8728" r="5187" b="7638"/>
          <a:stretch>
            <a:fillRect/>
          </a:stretch>
        </p:blipFill>
        <p:spPr>
          <a:xfrm>
            <a:off x="8378289" y="2614240"/>
            <a:ext cx="6891429" cy="8487362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Clyfford Still, PH-255, 1944"/>
          <p:cNvSpPr txBox="1"/>
          <p:nvPr/>
        </p:nvSpPr>
        <p:spPr>
          <a:xfrm>
            <a:off x="17948446" y="13082356"/>
            <a:ext cx="382463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Still, PH-255, 1944</a:t>
            </a:r>
          </a:p>
        </p:txBody>
      </p:sp>
      <p:sp>
        <p:nvSpPr>
          <p:cNvPr id="233" name="Clyfford Still, PH-343, 1937"/>
          <p:cNvSpPr txBox="1"/>
          <p:nvPr/>
        </p:nvSpPr>
        <p:spPr>
          <a:xfrm>
            <a:off x="10279684" y="13082356"/>
            <a:ext cx="382463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Still, PH-343, 1937</a:t>
            </a:r>
          </a:p>
        </p:txBody>
      </p:sp>
      <p:pic>
        <p:nvPicPr>
          <p:cNvPr id="234" name="IMG_4213.jpeg" descr="IMG_4213.jpeg"/>
          <p:cNvPicPr>
            <a:picLocks noChangeAspect="1"/>
          </p:cNvPicPr>
          <p:nvPr/>
        </p:nvPicPr>
        <p:blipFill>
          <a:blip r:embed="rId4">
            <a:extLst/>
          </a:blip>
          <a:srcRect l="9507" t="10018" r="5055" b="5674"/>
          <a:stretch>
            <a:fillRect/>
          </a:stretch>
        </p:blipFill>
        <p:spPr>
          <a:xfrm>
            <a:off x="15445725" y="3590551"/>
            <a:ext cx="8829899" cy="6534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2" grpId="4"/>
      <p:bldP build="whole" bldLvl="1" animBg="1" rev="0" advAuto="0" spid="234" grpId="3"/>
      <p:bldP build="whole" bldLvl="1" animBg="1" rev="0" advAuto="0" spid="231" grpId="1"/>
      <p:bldP build="whole" bldLvl="1" animBg="1" rev="0" advAuto="0" spid="233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G_4170.jpeg" descr="IMG_4170.jpeg"/>
          <p:cNvPicPr>
            <a:picLocks noChangeAspect="1"/>
          </p:cNvPicPr>
          <p:nvPr/>
        </p:nvPicPr>
        <p:blipFill>
          <a:blip r:embed="rId2">
            <a:extLst/>
          </a:blip>
          <a:srcRect l="16606" t="14500" r="7575" b="6455"/>
          <a:stretch>
            <a:fillRect/>
          </a:stretch>
        </p:blipFill>
        <p:spPr>
          <a:xfrm>
            <a:off x="9135692" y="1437084"/>
            <a:ext cx="7799419" cy="108416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G_4171.jpeg" descr="IMG_4171.jpeg"/>
          <p:cNvPicPr>
            <a:picLocks noChangeAspect="1"/>
          </p:cNvPicPr>
          <p:nvPr/>
        </p:nvPicPr>
        <p:blipFill>
          <a:blip r:embed="rId3">
            <a:extLst/>
          </a:blip>
          <a:srcRect l="18970" t="11824" r="15506" b="3323"/>
          <a:stretch>
            <a:fillRect/>
          </a:stretch>
        </p:blipFill>
        <p:spPr>
          <a:xfrm>
            <a:off x="17577983" y="1336873"/>
            <a:ext cx="6395031" cy="1104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G_4168.jpeg" descr="IMG_4168.jpeg"/>
          <p:cNvPicPr>
            <a:picLocks noChangeAspect="1"/>
          </p:cNvPicPr>
          <p:nvPr/>
        </p:nvPicPr>
        <p:blipFill>
          <a:blip r:embed="rId4">
            <a:extLst/>
          </a:blip>
          <a:srcRect l="9210" t="10633" r="8053" b="4377"/>
          <a:stretch>
            <a:fillRect/>
          </a:stretch>
        </p:blipFill>
        <p:spPr>
          <a:xfrm>
            <a:off x="363890" y="1517054"/>
            <a:ext cx="7799211" cy="10682086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Abstracting the figure"/>
          <p:cNvSpPr txBox="1"/>
          <p:nvPr/>
        </p:nvSpPr>
        <p:spPr>
          <a:xfrm>
            <a:off x="10127698" y="489847"/>
            <a:ext cx="303855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Abstracting the figure</a:t>
            </a:r>
          </a:p>
        </p:txBody>
      </p:sp>
      <p:sp>
        <p:nvSpPr>
          <p:cNvPr id="240" name="Clyfford Still, PH-341, 1936"/>
          <p:cNvSpPr txBox="1"/>
          <p:nvPr/>
        </p:nvSpPr>
        <p:spPr>
          <a:xfrm>
            <a:off x="2351269" y="12409334"/>
            <a:ext cx="382463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Still, PH-341, 1936</a:t>
            </a:r>
          </a:p>
        </p:txBody>
      </p:sp>
      <p:sp>
        <p:nvSpPr>
          <p:cNvPr id="241" name="Clyfford Still, PH-324, 1936"/>
          <p:cNvSpPr txBox="1"/>
          <p:nvPr/>
        </p:nvSpPr>
        <p:spPr>
          <a:xfrm>
            <a:off x="11123070" y="12409334"/>
            <a:ext cx="382463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Still, PH-324, 1936</a:t>
            </a:r>
          </a:p>
        </p:txBody>
      </p:sp>
      <p:sp>
        <p:nvSpPr>
          <p:cNvPr id="242" name="Clyfford Still, PH-68, 1945"/>
          <p:cNvSpPr txBox="1"/>
          <p:nvPr/>
        </p:nvSpPr>
        <p:spPr>
          <a:xfrm>
            <a:off x="18947826" y="12409334"/>
            <a:ext cx="3655163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Still, PH-68, 1945</a:t>
            </a:r>
          </a:p>
        </p:txBody>
      </p:sp>
      <p:sp>
        <p:nvSpPr>
          <p:cNvPr id="243" name="“Lifeline”"/>
          <p:cNvSpPr txBox="1"/>
          <p:nvPr/>
        </p:nvSpPr>
        <p:spPr>
          <a:xfrm>
            <a:off x="20782106" y="489847"/>
            <a:ext cx="133350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“Lifeline”</a:t>
            </a:r>
          </a:p>
        </p:txBody>
      </p:sp>
      <p:sp>
        <p:nvSpPr>
          <p:cNvPr id="244" name="Line"/>
          <p:cNvSpPr/>
          <p:nvPr/>
        </p:nvSpPr>
        <p:spPr>
          <a:xfrm>
            <a:off x="21448856" y="980788"/>
            <a:ext cx="1" cy="2772165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4" grpId="6"/>
      <p:bldP build="whole" bldLvl="1" animBg="1" rev="0" advAuto="0" spid="237" grpId="3"/>
      <p:bldP build="whole" bldLvl="1" animBg="1" rev="0" advAuto="0" spid="243" grpId="5"/>
      <p:bldP build="whole" bldLvl="1" animBg="1" rev="0" advAuto="0" spid="241" grpId="2"/>
      <p:bldP build="whole" bldLvl="1" animBg="1" rev="0" advAuto="0" spid="236" grpId="1"/>
      <p:bldP build="whole" bldLvl="1" animBg="1" rev="0" advAuto="0" spid="242" grpId="4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lyfford Still, PH-977, 1957"/>
          <p:cNvSpPr txBox="1"/>
          <p:nvPr/>
        </p:nvSpPr>
        <p:spPr>
          <a:xfrm>
            <a:off x="15520666" y="13096541"/>
            <a:ext cx="382463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Still, PH-977, 1957</a:t>
            </a:r>
          </a:p>
        </p:txBody>
      </p:sp>
      <p:pic>
        <p:nvPicPr>
          <p:cNvPr id="247" name="IMG_4188.jpeg" descr="IMG_4188.jpeg"/>
          <p:cNvPicPr>
            <a:picLocks noChangeAspect="1"/>
          </p:cNvPicPr>
          <p:nvPr/>
        </p:nvPicPr>
        <p:blipFill>
          <a:blip r:embed="rId2">
            <a:extLst/>
          </a:blip>
          <a:srcRect l="6714" t="7148" r="3248" b="2019"/>
          <a:stretch>
            <a:fillRect/>
          </a:stretch>
        </p:blipFill>
        <p:spPr>
          <a:xfrm>
            <a:off x="9449359" y="1265634"/>
            <a:ext cx="14782528" cy="11184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G_4187.jpeg" descr="IMG_4187.jpeg"/>
          <p:cNvPicPr>
            <a:picLocks noChangeAspect="1"/>
          </p:cNvPicPr>
          <p:nvPr/>
        </p:nvPicPr>
        <p:blipFill>
          <a:blip r:embed="rId3">
            <a:extLst/>
          </a:blip>
          <a:srcRect l="1863" t="7805" r="7487" b="11973"/>
          <a:stretch>
            <a:fillRect/>
          </a:stretch>
        </p:blipFill>
        <p:spPr>
          <a:xfrm>
            <a:off x="432195" y="1699865"/>
            <a:ext cx="8743118" cy="10316467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Clyfford Still, PH-129, 1949"/>
          <p:cNvSpPr txBox="1"/>
          <p:nvPr/>
        </p:nvSpPr>
        <p:spPr>
          <a:xfrm>
            <a:off x="2800772" y="13096541"/>
            <a:ext cx="382463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Clyfford Still, PH-129, 1949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5627" y="1747369"/>
            <a:ext cx="14538115" cy="10959768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Shape 204"/>
          <p:cNvSpPr txBox="1"/>
          <p:nvPr/>
        </p:nvSpPr>
        <p:spPr>
          <a:xfrm>
            <a:off x="3419983" y="12833205"/>
            <a:ext cx="8069403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Entrance to the Subway, 1938</a:t>
            </a:r>
          </a:p>
        </p:txBody>
      </p:sp>
      <p:pic>
        <p:nvPicPr>
          <p:cNvPr id="253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967702" y="1720711"/>
            <a:ext cx="7337698" cy="1101308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06"/>
          <p:cNvSpPr txBox="1"/>
          <p:nvPr/>
        </p:nvSpPr>
        <p:spPr>
          <a:xfrm>
            <a:off x="16961257" y="12833205"/>
            <a:ext cx="5350587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Oedipus, 1940</a:t>
            </a:r>
          </a:p>
        </p:txBody>
      </p:sp>
      <p:sp>
        <p:nvSpPr>
          <p:cNvPr id="255" name="Towards chromatic abstraction"/>
          <p:cNvSpPr txBox="1"/>
          <p:nvPr/>
        </p:nvSpPr>
        <p:spPr>
          <a:xfrm>
            <a:off x="5808662" y="461961"/>
            <a:ext cx="12766676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Towards chromatic abstraction: Mark Rothko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87651" y="421897"/>
            <a:ext cx="13109447" cy="11555977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Shape 209"/>
          <p:cNvSpPr txBox="1"/>
          <p:nvPr/>
        </p:nvSpPr>
        <p:spPr>
          <a:xfrm>
            <a:off x="12453623" y="12572982"/>
            <a:ext cx="9777503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Slow Swirl at the Edge of the Sea, 1944</a:t>
            </a:r>
          </a:p>
        </p:txBody>
      </p:sp>
      <p:pic>
        <p:nvPicPr>
          <p:cNvPr id="259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384" y="3403730"/>
            <a:ext cx="9990536" cy="7163032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Shape 211"/>
          <p:cNvSpPr txBox="1"/>
          <p:nvPr/>
        </p:nvSpPr>
        <p:spPr>
          <a:xfrm>
            <a:off x="4096425" y="11277311"/>
            <a:ext cx="5215663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Joan Miro, The Family, 1924</a:t>
            </a:r>
          </a:p>
        </p:txBody>
      </p:sp>
      <p:pic>
        <p:nvPicPr>
          <p:cNvPr id="26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7991" y="3403730"/>
            <a:ext cx="10207321" cy="7163032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Joan Miró, Harlequin’s Carnival, 1924"/>
          <p:cNvSpPr txBox="1"/>
          <p:nvPr/>
        </p:nvSpPr>
        <p:spPr>
          <a:xfrm>
            <a:off x="3329323" y="11271038"/>
            <a:ext cx="6221656" cy="63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0410" tIns="90410" rIns="90410" bIns="90410">
            <a:spAutoFit/>
          </a:bodyPr>
          <a:lstStyle>
            <a:lvl1pPr algn="l" defTabSz="1808261">
              <a:defRPr sz="3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Joan Miró, Harlequin’s Carnival, 1924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6" dur="1000" fill="hold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xit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0" dur="1000" fill="hold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1" grpId="3"/>
      <p:bldP build="whole" bldLvl="1" animBg="1" rev="0" advAuto="0" spid="260" grpId="2"/>
      <p:bldP build="whole" bldLvl="1" animBg="1" rev="0" advAuto="0" spid="262" grpId="4"/>
      <p:bldP build="whole" bldLvl="1" animBg="1" rev="0" advAuto="0" spid="25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14"/>
          <p:cNvSpPr txBox="1"/>
          <p:nvPr/>
        </p:nvSpPr>
        <p:spPr>
          <a:xfrm>
            <a:off x="4371631" y="12688228"/>
            <a:ext cx="4763745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No. 9, 1947</a:t>
            </a:r>
          </a:p>
        </p:txBody>
      </p:sp>
      <p:sp>
        <p:nvSpPr>
          <p:cNvPr id="265" name="Shape 215"/>
          <p:cNvSpPr txBox="1"/>
          <p:nvPr/>
        </p:nvSpPr>
        <p:spPr>
          <a:xfrm>
            <a:off x="14829291" y="12688228"/>
            <a:ext cx="4989704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No. 10, 1950</a:t>
            </a:r>
          </a:p>
        </p:txBody>
      </p:sp>
      <p:pic>
        <p:nvPicPr>
          <p:cNvPr id="266" name="pasted-image.png" descr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51215" y="281787"/>
            <a:ext cx="7745857" cy="12275521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Shape 217"/>
          <p:cNvSpPr txBox="1"/>
          <p:nvPr/>
        </p:nvSpPr>
        <p:spPr>
          <a:xfrm>
            <a:off x="6502230" y="713456"/>
            <a:ext cx="309499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multiforms</a:t>
            </a:r>
          </a:p>
        </p:txBody>
      </p:sp>
      <p:pic>
        <p:nvPicPr>
          <p:cNvPr id="268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22306" y="2157295"/>
            <a:ext cx="8407448" cy="99896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19"/>
          <p:cNvSpPr txBox="1"/>
          <p:nvPr/>
        </p:nvSpPr>
        <p:spPr>
          <a:xfrm>
            <a:off x="7419682" y="12787386"/>
            <a:ext cx="9544635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No. 16 (Red, Brown, and Black), 1958</a:t>
            </a:r>
          </a:p>
        </p:txBody>
      </p:sp>
      <p:pic>
        <p:nvPicPr>
          <p:cNvPr id="271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2489" y="1717415"/>
            <a:ext cx="12199022" cy="11052313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TextBox 1"/>
          <p:cNvSpPr txBox="1"/>
          <p:nvPr/>
        </p:nvSpPr>
        <p:spPr>
          <a:xfrm>
            <a:off x="6093467" y="649739"/>
            <a:ext cx="13482956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Chromatic Abstraction and Color Field Painting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22"/>
          <p:cNvSpPr txBox="1"/>
          <p:nvPr/>
        </p:nvSpPr>
        <p:spPr>
          <a:xfrm>
            <a:off x="17789497" y="11995175"/>
            <a:ext cx="6442584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Onement I, 1948</a:t>
            </a:r>
          </a:p>
        </p:txBody>
      </p:sp>
      <p:pic>
        <p:nvPicPr>
          <p:cNvPr id="275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45161" y="1289853"/>
            <a:ext cx="6131257" cy="102358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91158" y="1289853"/>
            <a:ext cx="7548917" cy="10235816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225"/>
          <p:cNvSpPr txBox="1"/>
          <p:nvPr/>
        </p:nvSpPr>
        <p:spPr>
          <a:xfrm>
            <a:off x="10265020" y="11995175"/>
            <a:ext cx="7187922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The Beginning, 1946</a:t>
            </a:r>
          </a:p>
        </p:txBody>
      </p:sp>
      <p:sp>
        <p:nvSpPr>
          <p:cNvPr id="278" name="TextBox 1"/>
          <p:cNvSpPr txBox="1"/>
          <p:nvPr/>
        </p:nvSpPr>
        <p:spPr>
          <a:xfrm>
            <a:off x="20262759" y="172394"/>
            <a:ext cx="149606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“zip”</a:t>
            </a:r>
          </a:p>
        </p:txBody>
      </p:sp>
      <p:pic>
        <p:nvPicPr>
          <p:cNvPr id="27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9909" y="2445304"/>
            <a:ext cx="9166164" cy="7924914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Barnett Newman, Pagan Void, 1946"/>
          <p:cNvSpPr txBox="1"/>
          <p:nvPr/>
        </p:nvSpPr>
        <p:spPr>
          <a:xfrm>
            <a:off x="1898845" y="12015813"/>
            <a:ext cx="658175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Pagan Void, 1946</a:t>
            </a:r>
          </a:p>
        </p:txBody>
      </p:sp>
      <p:sp>
        <p:nvSpPr>
          <p:cNvPr id="281" name="Towards Abstraction: Barnett Newman"/>
          <p:cNvSpPr txBox="1"/>
          <p:nvPr/>
        </p:nvSpPr>
        <p:spPr>
          <a:xfrm>
            <a:off x="6700202" y="193032"/>
            <a:ext cx="1098359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Towards Abstraction: Barnett Newman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5" grpId="3"/>
      <p:bldP build="whole" bldLvl="1" animBg="1" rev="0" advAuto="0" spid="276" grpId="1"/>
      <p:bldP build="whole" bldLvl="1" animBg="1" rev="0" advAuto="0" spid="274" grpId="4"/>
      <p:bldP build="whole" bldLvl="1" animBg="1" rev="0" advAuto="0" spid="277" grpId="2"/>
      <p:bldP build="whole" bldLvl="1" animBg="1" rev="0" advAuto="0" spid="278" grpId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78497" y="285845"/>
            <a:ext cx="9623481" cy="69096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48553" y="246016"/>
            <a:ext cx="7625957" cy="12715877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30 Rockefeller Center, NYC"/>
          <p:cNvSpPr txBox="1"/>
          <p:nvPr/>
        </p:nvSpPr>
        <p:spPr>
          <a:xfrm>
            <a:off x="12342123" y="11991354"/>
            <a:ext cx="7896226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30 Rockefeller Center, NYC</a:t>
            </a:r>
          </a:p>
        </p:txBody>
      </p:sp>
      <p:sp>
        <p:nvSpPr>
          <p:cNvPr id="181" name="Diego Rivera working on  the fresco"/>
          <p:cNvSpPr txBox="1"/>
          <p:nvPr/>
        </p:nvSpPr>
        <p:spPr>
          <a:xfrm>
            <a:off x="12570394" y="7328520"/>
            <a:ext cx="7439686" cy="688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Diego Rivera working on  the fresco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27"/>
          <p:cNvSpPr txBox="1"/>
          <p:nvPr/>
        </p:nvSpPr>
        <p:spPr>
          <a:xfrm>
            <a:off x="4426584" y="12745776"/>
            <a:ext cx="1553083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Vir heroicus sublimis, 1950-51, 1948</a:t>
            </a:r>
          </a:p>
        </p:txBody>
      </p:sp>
      <p:pic>
        <p:nvPicPr>
          <p:cNvPr id="284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0" y="2784345"/>
            <a:ext cx="18288000" cy="81473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51609" y="348257"/>
            <a:ext cx="17680782" cy="10497965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Shape 167"/>
          <p:cNvSpPr txBox="1"/>
          <p:nvPr/>
        </p:nvSpPr>
        <p:spPr>
          <a:xfrm>
            <a:off x="4832349" y="12066984"/>
            <a:ext cx="1471930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Diego Rivera, Man Controller of the Universe, 1933 </a:t>
            </a:r>
          </a:p>
        </p:txBody>
      </p:sp>
      <p:pic>
        <p:nvPicPr>
          <p:cNvPr id="185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23835" y="4421670"/>
            <a:ext cx="7572378" cy="54113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3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69"/>
          <p:cNvSpPr txBox="1"/>
          <p:nvPr/>
        </p:nvSpPr>
        <p:spPr>
          <a:xfrm>
            <a:off x="4781467" y="10689121"/>
            <a:ext cx="14542771" cy="1666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Diego Rivera, Man Controller of the Universe, 1934</a:t>
            </a:r>
          </a:p>
          <a:p>
            <a: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Palacio de Bellas Artes, Mexico City </a:t>
            </a:r>
          </a:p>
        </p:txBody>
      </p:sp>
      <p:pic>
        <p:nvPicPr>
          <p:cNvPr id="188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5566" y="804301"/>
            <a:ext cx="23672868" cy="98637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519" y="5227666"/>
            <a:ext cx="6247434" cy="74391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369594" y="5574577"/>
            <a:ext cx="7611502" cy="7439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56529" y="1265633"/>
            <a:ext cx="9060268" cy="5529855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Rectangle 4"/>
          <p:cNvSpPr txBox="1"/>
          <p:nvPr/>
        </p:nvSpPr>
        <p:spPr>
          <a:xfrm>
            <a:off x="6130981" y="256319"/>
            <a:ext cx="12122038" cy="990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821531">
              <a:defRPr sz="3400">
                <a:latin typeface="Gill Sans"/>
                <a:ea typeface="Gill Sans"/>
                <a:cs typeface="Gill Sans"/>
                <a:sym typeface="Gill Sans"/>
              </a:defRPr>
            </a:pPr>
            <a:r>
              <a:t>José Clemente Orozco, </a:t>
            </a:r>
            <a:r>
              <a:rPr i="1"/>
              <a:t>The Epic of American Civilization, </a:t>
            </a:r>
            <a:r>
              <a:t>1934 Reading Room, Baker Memorial Library, Dartmouth College</a:t>
            </a:r>
          </a:p>
        </p:txBody>
      </p:sp>
      <p:sp>
        <p:nvSpPr>
          <p:cNvPr id="194" name="Rectangle 5"/>
          <p:cNvSpPr txBox="1"/>
          <p:nvPr/>
        </p:nvSpPr>
        <p:spPr>
          <a:xfrm>
            <a:off x="17628193" y="13177839"/>
            <a:ext cx="476845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821531"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Hispano-America</a:t>
            </a:r>
          </a:p>
        </p:txBody>
      </p:sp>
      <p:sp>
        <p:nvSpPr>
          <p:cNvPr id="195" name="Rectangle 6"/>
          <p:cNvSpPr txBox="1"/>
          <p:nvPr/>
        </p:nvSpPr>
        <p:spPr>
          <a:xfrm>
            <a:off x="1016009" y="13177839"/>
            <a:ext cx="476845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821531"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Modern Migration of the Spirit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6382" y="604133"/>
            <a:ext cx="8931805" cy="12068884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Rectangle 2"/>
          <p:cNvSpPr txBox="1"/>
          <p:nvPr/>
        </p:nvSpPr>
        <p:spPr>
          <a:xfrm>
            <a:off x="1125932" y="12855122"/>
            <a:ext cx="9192705" cy="559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821531">
              <a:defRPr sz="3800">
                <a:latin typeface="Gill Sans"/>
                <a:ea typeface="Gill Sans"/>
                <a:cs typeface="Gill Sans"/>
                <a:sym typeface="Gill Sans"/>
              </a:defRPr>
            </a:pPr>
            <a:r>
              <a:t>David Alfaro Siqueiros, </a:t>
            </a:r>
            <a:r>
              <a:rPr i="1"/>
              <a:t>Echo of a Scream, </a:t>
            </a:r>
            <a:r>
              <a:t> 1937</a:t>
            </a:r>
          </a:p>
        </p:txBody>
      </p:sp>
      <p:pic>
        <p:nvPicPr>
          <p:cNvPr id="199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38365" y="665254"/>
            <a:ext cx="8394507" cy="11946641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Rectangle 2"/>
          <p:cNvSpPr txBox="1"/>
          <p:nvPr/>
        </p:nvSpPr>
        <p:spPr>
          <a:xfrm>
            <a:off x="12976978" y="12790948"/>
            <a:ext cx="11117281" cy="687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92" tIns="64292" rIns="64292" bIns="64292">
            <a:spAutoFit/>
          </a:bodyPr>
          <a:lstStyle>
            <a:lvl1pPr defTabSz="821531">
              <a:defRPr sz="3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David Alfaro Siqueiros, Death to the Invaders, 1941-42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124707" y="2790417"/>
            <a:ext cx="10872472" cy="7804021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Shape 183"/>
          <p:cNvSpPr txBox="1"/>
          <p:nvPr/>
        </p:nvSpPr>
        <p:spPr>
          <a:xfrm>
            <a:off x="14548492" y="11860464"/>
            <a:ext cx="8024902" cy="688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Jackson Pollock, Going West, 1934-35</a:t>
            </a:r>
          </a:p>
        </p:txBody>
      </p:sp>
      <p:pic>
        <p:nvPicPr>
          <p:cNvPr id="204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3969" y="2974722"/>
            <a:ext cx="12569382" cy="7435411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hape 185"/>
          <p:cNvSpPr txBox="1"/>
          <p:nvPr/>
        </p:nvSpPr>
        <p:spPr>
          <a:xfrm>
            <a:off x="2125976" y="11892214"/>
            <a:ext cx="8905368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Thomas Hart Benton, The Arts of the West, 1932</a:t>
            </a:r>
          </a:p>
        </p:txBody>
      </p:sp>
      <p:sp>
        <p:nvSpPr>
          <p:cNvPr id="206" name="Towards Abstraction"/>
          <p:cNvSpPr txBox="1"/>
          <p:nvPr/>
        </p:nvSpPr>
        <p:spPr>
          <a:xfrm>
            <a:off x="6755764" y="587764"/>
            <a:ext cx="1087247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Towards Abstraction: Jackson Pollock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187"/>
          <p:cNvSpPr txBox="1"/>
          <p:nvPr/>
        </p:nvSpPr>
        <p:spPr>
          <a:xfrm>
            <a:off x="13702991" y="10960833"/>
            <a:ext cx="8210297" cy="600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Jackson Pollock, Guardians of the Secret, 1943</a:t>
            </a:r>
          </a:p>
        </p:txBody>
      </p:sp>
      <p:pic>
        <p:nvPicPr>
          <p:cNvPr id="209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02007" y="2962436"/>
            <a:ext cx="12412266" cy="79172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5338" y="526602"/>
            <a:ext cx="10861474" cy="485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pasted-image.tiff" descr="pasted-image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64868" y="6510277"/>
            <a:ext cx="8102414" cy="6044405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191"/>
          <p:cNvSpPr txBox="1"/>
          <p:nvPr/>
        </p:nvSpPr>
        <p:spPr>
          <a:xfrm>
            <a:off x="3048554" y="12754577"/>
            <a:ext cx="5735042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Rufino Tamayo, Animals, 1941 </a:t>
            </a:r>
          </a:p>
        </p:txBody>
      </p:sp>
      <p:sp>
        <p:nvSpPr>
          <p:cNvPr id="213" name="Shape 192"/>
          <p:cNvSpPr txBox="1"/>
          <p:nvPr/>
        </p:nvSpPr>
        <p:spPr>
          <a:xfrm>
            <a:off x="2757898" y="5775608"/>
            <a:ext cx="5877688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Pablo Picasso, Guernica, 1937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1" grpId="3"/>
      <p:bldP build="whole" bldLvl="1" animBg="1" rev="0" advAuto="0" spid="213" grpId="2"/>
      <p:bldP build="whole" bldLvl="1" animBg="1" rev="0" advAuto="0" spid="210" grpId="1"/>
      <p:bldP build="whole" bldLvl="1" animBg="1" rev="0" advAuto="0" spid="212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187"/>
          <p:cNvSpPr txBox="1"/>
          <p:nvPr/>
        </p:nvSpPr>
        <p:spPr>
          <a:xfrm>
            <a:off x="13702991" y="10960833"/>
            <a:ext cx="8210297" cy="600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Jackson Pollock, Guardians of the Secret, 1943</a:t>
            </a:r>
          </a:p>
        </p:txBody>
      </p:sp>
      <p:pic>
        <p:nvPicPr>
          <p:cNvPr id="216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02007" y="2962436"/>
            <a:ext cx="12412266" cy="79172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1778" y="3789513"/>
            <a:ext cx="11134330" cy="6263061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Wilfredo Lam, The Jungle, 1943"/>
          <p:cNvSpPr txBox="1"/>
          <p:nvPr/>
        </p:nvSpPr>
        <p:spPr>
          <a:xfrm>
            <a:off x="3363701" y="10974327"/>
            <a:ext cx="4910484" cy="57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4292" tIns="64292" rIns="64292" bIns="64292">
            <a:spAutoFit/>
          </a:bodyPr>
          <a:lstStyle>
            <a:lvl1pPr algn="l" defTabSz="1285875">
              <a:defRPr sz="30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Wilfredo Lam, The Jungle, 1943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