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8.jpe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 b="def" i="def"/>
      <a:tcStyle>
        <a:tcBdr/>
        <a:fill>
          <a:solidFill>
            <a:srgbClr val="F8F4E7"/>
          </a:solidFill>
        </a:fill>
      </a:tcStyle>
    </a:band2H>
    <a:firstCol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 b="def" i="def"/>
      <a:tcStyle>
        <a:tcBdr/>
        <a:fill>
          <a:solidFill>
            <a:srgbClr val="EBE8EF"/>
          </a:solidFill>
        </a:fill>
      </a:tcStyle>
    </a:band2H>
    <a:firstCol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nir Heavy"/>
          <a:ea typeface="Avenir Heavy"/>
          <a:cs typeface="Avenir Heavy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venir Heavy"/>
          <a:ea typeface="Avenir Heavy"/>
          <a:cs typeface="Avenir Heavy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venir Heavy"/>
          <a:ea typeface="Avenir Heavy"/>
          <a:cs typeface="Avenir Heavy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venir Heavy"/>
          <a:ea typeface="Avenir Heavy"/>
          <a:cs typeface="Avenir Heavy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3" name="Shape 13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1pPr>
    <a:lvl2pPr indent="2286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2pPr>
    <a:lvl3pPr indent="4572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3pPr>
    <a:lvl4pPr indent="6858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4pPr>
    <a:lvl5pPr indent="9144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5pPr>
    <a:lvl6pPr indent="11430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6pPr>
    <a:lvl7pPr indent="13716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7pPr>
    <a:lvl8pPr indent="16002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8pPr>
    <a:lvl9pPr indent="18288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eipcp.net/transversal/0910/ashford/en/print" TargetMode="Externa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sfmoma.org/explore/collection/artwork/25845" TargetMode="Externa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nga.gov/content/ngaweb/Collection/art-object-page.127623.html" TargetMode="External"/><Relationship Id="rId4" Type="http://schemas.openxmlformats.org/officeDocument/2006/relationships/hyperlink" Target="http://www.guggenheim.org/new-york/collections/collection-online/artwork/3063" TargetMode="Externa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tate.org.uk/art/artworks/morris-untitled-t01532" TargetMode="External"/><Relationship Id="rId4" Type="http://schemas.openxmlformats.org/officeDocument/2006/relationships/hyperlink" Target="http://www.walkerart.org/collections/artists/robert-morris" TargetMode="Externa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independent.co.uk/arts-entertainment/art/news/how-to-build-controversy-from-a-pile-of-bricks-2277359.html" TargetMode="External"/><Relationship Id="rId4" Type="http://schemas.openxmlformats.org/officeDocument/2006/relationships/hyperlink" Target="http://www.moma.org/collection/artist.php?artist_id=174" TargetMode="Externa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independent.co.uk/arts-entertainment/art/news/how-to-build-controversy-from-a-pile-of-bricks-2277359.html" TargetMode="External"/><Relationship Id="rId4" Type="http://schemas.openxmlformats.org/officeDocument/2006/relationships/hyperlink" Target="http://www.moma.org/collection/artist.php?artist_id=174" TargetMode="Externa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6" name="Shape 16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3" invalidUrl="" action="" tgtFrame="" tooltip="" history="1" highlightClick="0" endSnd="0"/>
              </a:rPr>
              <a:t>http://eipcp.net/transversal/0910/ashford/en/print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4" name="Shape 17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3" invalidUrl="" action="" tgtFrame="" tooltip="" history="1" highlightClick="0" endSnd="0"/>
              </a:rPr>
              <a:t>http://www.sfmoma.org/explore/collection/artwork/25845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3" name="Shape 24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6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http://www.nga.gov/content/ngaweb/Collection/art-object-page.127623.html</a:t>
            </a:r>
            <a:endParaRPr sz="2200"/>
          </a:p>
          <a:p>
            <a:pPr defTabSz="914400">
              <a:lnSpc>
                <a:spcPct val="100000"/>
              </a:lnSpc>
              <a:defRPr sz="16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http://www.guggenheim.org/new-york/collections/collection-online/artwork/3063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3" name="Shape 25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http://www.tate.org.uk/art/artworks/morris-untitled-t01532</a:t>
            </a:r>
            <a:endParaRPr sz="800"/>
          </a:p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endParaRPr sz="800"/>
          </a:p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http://www.walkerart.org/collections/artists/robert-morris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84" name="Shape 28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http://www.independent.co.uk/arts-entertainment/art/news/how-to-build-controversy-from-a-pile-of-bricks-2277359.html</a:t>
            </a:r>
            <a:endParaRPr sz="800"/>
          </a:p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endParaRPr sz="800"/>
          </a:p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http://www.moma.org/collection/artist.php?artist_id=174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6" name="Shape 29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http://www.independent.co.uk/arts-entertainment/art/news/how-to-build-controversy-from-a-pile-of-bricks-2277359.html</a:t>
            </a:r>
            <a:endParaRPr sz="800"/>
          </a:p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endParaRPr sz="800"/>
          </a:p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http://www.moma.org/collection/artist.php?artist_id=174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lide Number"/>
          <p:cNvSpPr txBox="1"/>
          <p:nvPr>
            <p:ph type="sldNum" sz="quarter" idx="2"/>
          </p:nvPr>
        </p:nvSpPr>
        <p:spPr>
          <a:xfrm>
            <a:off x="6380890" y="8167800"/>
            <a:ext cx="236356" cy="227720"/>
          </a:xfrm>
          <a:prstGeom prst="rect">
            <a:avLst/>
          </a:prstGeom>
        </p:spPr>
        <p:txBody>
          <a:bodyPr lIns="27093" tIns="27093" rIns="27093" bIns="27093" anchor="b"/>
          <a:lstStyle>
            <a:lvl1pPr algn="ctr" defTabSz="415431"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itle Text"/>
          <p:cNvSpPr txBox="1"/>
          <p:nvPr>
            <p:ph type="title"/>
          </p:nvPr>
        </p:nvSpPr>
        <p:spPr>
          <a:xfrm>
            <a:off x="894079" y="1608666"/>
            <a:ext cx="11216642" cy="1413935"/>
          </a:xfrm>
          <a:prstGeom prst="rect">
            <a:avLst/>
          </a:prstGeom>
        </p:spPr>
        <p:txBody>
          <a:bodyPr lIns="48767" tIns="48767" rIns="48767" bIns="48767"/>
          <a:lstStyle>
            <a:lvl1pPr algn="l" defTabSz="1300480">
              <a:lnSpc>
                <a:spcPct val="90000"/>
              </a:lnSpc>
              <a:defRPr sz="62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5" name="Body Level One…"/>
          <p:cNvSpPr txBox="1"/>
          <p:nvPr>
            <p:ph type="body" idx="1"/>
          </p:nvPr>
        </p:nvSpPr>
        <p:spPr>
          <a:xfrm>
            <a:off x="894079" y="3166533"/>
            <a:ext cx="11216642" cy="4641428"/>
          </a:xfrm>
          <a:prstGeom prst="rect">
            <a:avLst/>
          </a:prstGeom>
        </p:spPr>
        <p:txBody>
          <a:bodyPr lIns="48767" tIns="48767" rIns="48767" bIns="48767" anchor="t"/>
          <a:lstStyle>
            <a:lvl1pPr marL="310242" indent="-310242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1pPr>
            <a:lvl2pPr marL="819150" indent="-36195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2pPr>
            <a:lvl3pPr marL="1348739" indent="-434339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3pPr>
            <a:lvl4pPr marL="1854200" indent="-48260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4pPr>
            <a:lvl5pPr marL="2311400" indent="-48260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6" name="Slide Number"/>
          <p:cNvSpPr txBox="1"/>
          <p:nvPr>
            <p:ph type="sldNum" sz="quarter" idx="2"/>
          </p:nvPr>
        </p:nvSpPr>
        <p:spPr>
          <a:xfrm>
            <a:off x="11794507" y="8040696"/>
            <a:ext cx="316214" cy="306689"/>
          </a:xfrm>
          <a:prstGeom prst="rect">
            <a:avLst/>
          </a:prstGeom>
        </p:spPr>
        <p:txBody>
          <a:bodyPr lIns="48767" tIns="48767" rIns="48767" bIns="48767"/>
          <a:lstStyle>
            <a:lvl1pPr defTabSz="1300480"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5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4" name="Body Level One…"/>
          <p:cNvSpPr txBox="1"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046500" y="8905523"/>
            <a:ext cx="273608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Relationship Id="rId3" Type="http://schemas.openxmlformats.org/officeDocument/2006/relationships/image" Target="../media/image2.tif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tif"/><Relationship Id="rId3" Type="http://schemas.openxmlformats.org/officeDocument/2006/relationships/image" Target="../media/image14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3" Type="http://schemas.openxmlformats.org/officeDocument/2006/relationships/image" Target="../media/image17.tif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Relationship Id="rId3" Type="http://schemas.openxmlformats.org/officeDocument/2006/relationships/image" Target="../media/image18.tif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tate.org.uk/art/artists/yves-klein-1418/yves-klein-anthropometries" TargetMode="External"/><Relationship Id="rId3" Type="http://schemas.openxmlformats.org/officeDocument/2006/relationships/image" Target="../media/image5.jpeg"/><Relationship Id="rId4" Type="http://schemas.openxmlformats.org/officeDocument/2006/relationships/image" Target="../media/image6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tif"/><Relationship Id="rId4" Type="http://schemas.openxmlformats.org/officeDocument/2006/relationships/image" Target="../media/image8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tif"/><Relationship Id="rId3" Type="http://schemas.openxmlformats.org/officeDocument/2006/relationships/image" Target="../media/image4.tif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png"/><Relationship Id="rId3" Type="http://schemas.openxmlformats.org/officeDocument/2006/relationships/image" Target="../media/image7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jpeg"/><Relationship Id="rId3" Type="http://schemas.openxmlformats.org/officeDocument/2006/relationships/image" Target="../media/image10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20.tif"/><Relationship Id="rId5" Type="http://schemas.openxmlformats.org/officeDocument/2006/relationships/image" Target="../media/image12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5" Type="http://schemas.openxmlformats.org/officeDocument/2006/relationships/image" Target="../media/image21.tif"/><Relationship Id="rId6" Type="http://schemas.openxmlformats.org/officeDocument/2006/relationships/image" Target="../media/image22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Relationship Id="rId3" Type="http://schemas.openxmlformats.org/officeDocument/2006/relationships/image" Target="../media/image5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6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7.tif"/><Relationship Id="rId3" Type="http://schemas.openxmlformats.org/officeDocument/2006/relationships/image" Target="../media/image8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tif"/><Relationship Id="rId4" Type="http://schemas.openxmlformats.org/officeDocument/2006/relationships/image" Target="../media/image10.tif"/><Relationship Id="rId5" Type="http://schemas.openxmlformats.org/officeDocument/2006/relationships/image" Target="../media/image11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tif"/><Relationship Id="rId4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tif"/><Relationship Id="rId3" Type="http://schemas.openxmlformats.org/officeDocument/2006/relationships/image" Target="../media/image14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tif"/><Relationship Id="rId3" Type="http://schemas.openxmlformats.org/officeDocument/2006/relationships/image" Target="../media/image14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32"/>
          <p:cNvSpPr txBox="1"/>
          <p:nvPr>
            <p:ph type="ctrTitle"/>
          </p:nvPr>
        </p:nvSpPr>
        <p:spPr>
          <a:xfrm>
            <a:off x="365759" y="164421"/>
            <a:ext cx="12639041" cy="1420541"/>
          </a:xfrm>
          <a:prstGeom prst="rect">
            <a:avLst/>
          </a:prstGeom>
        </p:spPr>
        <p:txBody>
          <a:bodyPr/>
          <a:lstStyle/>
          <a:p>
            <a:pPr defTabSz="391414">
              <a:defRPr sz="5360">
                <a:solidFill>
                  <a:srgbClr val="FFFFFF"/>
                </a:solidFill>
              </a:defRPr>
            </a:pPr>
            <a:r>
              <a:t>A Duchampian (Re)Turn</a:t>
            </a:r>
          </a:p>
          <a:p>
            <a:pPr defTabSz="391414">
              <a:defRPr sz="4020">
                <a:solidFill>
                  <a:srgbClr val="FFFFFF"/>
                </a:solidFill>
              </a:defRPr>
            </a:pPr>
            <a:r>
              <a:t>(to the floor)</a:t>
            </a:r>
          </a:p>
        </p:txBody>
      </p:sp>
      <p:pic>
        <p:nvPicPr>
          <p:cNvPr id="136" name="pasted-image.tif" descr="pasted-image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8808" y="2209327"/>
            <a:ext cx="4213617" cy="5901393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TextBox 1"/>
          <p:cNvSpPr txBox="1"/>
          <p:nvPr/>
        </p:nvSpPr>
        <p:spPr>
          <a:xfrm>
            <a:off x="836886" y="8379485"/>
            <a:ext cx="4157462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Marcel Duchamp, </a:t>
            </a:r>
            <a:r>
              <a:rPr i="1"/>
              <a:t>In Advance of a Broken Arm, 1915</a:t>
            </a:r>
          </a:p>
        </p:txBody>
      </p:sp>
      <p:sp>
        <p:nvSpPr>
          <p:cNvPr id="138" name="Shape 77"/>
          <p:cNvSpPr txBox="1"/>
          <p:nvPr/>
        </p:nvSpPr>
        <p:spPr>
          <a:xfrm>
            <a:off x="6036669" y="8735085"/>
            <a:ext cx="6538011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Jasper Johns, </a:t>
            </a:r>
            <a:r>
              <a:rPr i="1"/>
              <a:t>Target with Four Faces, </a:t>
            </a:r>
            <a:r>
              <a:t>1955</a:t>
            </a:r>
          </a:p>
        </p:txBody>
      </p:sp>
      <p:pic>
        <p:nvPicPr>
          <p:cNvPr id="139" name="pasted-image.tif" descr="pasted-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31328" y="2110403"/>
            <a:ext cx="4748693" cy="60992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0161" y="2787062"/>
            <a:ext cx="6542462" cy="5365760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Asger Jorn, The Disquieting Duck, 1959"/>
          <p:cNvSpPr txBox="1"/>
          <p:nvPr/>
        </p:nvSpPr>
        <p:spPr>
          <a:xfrm>
            <a:off x="1246276" y="8278191"/>
            <a:ext cx="465023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Asger Jorn, </a:t>
            </a:r>
            <a:r>
              <a:rPr i="1"/>
              <a:t>The Disquieting Duck, </a:t>
            </a:r>
            <a:r>
              <a:t>1959</a:t>
            </a:r>
          </a:p>
        </p:txBody>
      </p:sp>
      <p:sp>
        <p:nvSpPr>
          <p:cNvPr id="188" name="CoBrA"/>
          <p:cNvSpPr txBox="1"/>
          <p:nvPr/>
        </p:nvSpPr>
        <p:spPr>
          <a:xfrm>
            <a:off x="335017" y="1937792"/>
            <a:ext cx="1478585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CoBrA</a:t>
            </a:r>
          </a:p>
        </p:txBody>
      </p:sp>
      <p:pic>
        <p:nvPicPr>
          <p:cNvPr id="18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00154" y="1906562"/>
            <a:ext cx="5417451" cy="7126759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Jean Dubuffet, Will to Power, 1946"/>
          <p:cNvSpPr txBox="1"/>
          <p:nvPr/>
        </p:nvSpPr>
        <p:spPr>
          <a:xfrm>
            <a:off x="7947216" y="9210349"/>
            <a:ext cx="4005919" cy="35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Jean Dubuffet, Will to Power, 1946 </a:t>
            </a:r>
          </a:p>
        </p:txBody>
      </p:sp>
      <p:sp>
        <p:nvSpPr>
          <p:cNvPr id="191" name="Art Brut"/>
          <p:cNvSpPr txBox="1"/>
          <p:nvPr/>
        </p:nvSpPr>
        <p:spPr>
          <a:xfrm>
            <a:off x="6857578" y="1150564"/>
            <a:ext cx="1749248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Art Brut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04076" y="1906216"/>
            <a:ext cx="8545287" cy="7178045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Rectangle 5"/>
          <p:cNvSpPr txBox="1"/>
          <p:nvPr/>
        </p:nvSpPr>
        <p:spPr>
          <a:xfrm>
            <a:off x="2504439" y="9182425"/>
            <a:ext cx="8544561" cy="39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Robert Rauschenberg, </a:t>
            </a:r>
            <a:r>
              <a:rPr i="1"/>
              <a:t>Monogram, </a:t>
            </a:r>
            <a:r>
              <a:t>1955</a:t>
            </a:r>
          </a:p>
        </p:txBody>
      </p:sp>
      <p:sp>
        <p:nvSpPr>
          <p:cNvPr id="195" name="“…something happened in painting around 1950… in the work of Robert Rauschenberg and Dubuffet. We can still hang their pictures—just as we tack up maps and architectural plans, or nail a horseshoe to the wall for good luck. Yet these pictures no longer s"/>
          <p:cNvSpPr txBox="1"/>
          <p:nvPr/>
        </p:nvSpPr>
        <p:spPr>
          <a:xfrm>
            <a:off x="40809" y="329095"/>
            <a:ext cx="12923182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spcBef>
                <a:spcPts val="1200"/>
              </a:spcBef>
              <a:defRPr sz="2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“They no more depend on a head-to-toe correspondence with human posture than a newspaper does.  ‘The flatbed picture plane makes its symbolic allusion to hard surfaces such as tabletops, studio floors…” </a:t>
            </a:r>
          </a:p>
          <a:p>
            <a:pPr algn="l" defTabSz="457200">
              <a:spcBef>
                <a:spcPts val="1200"/>
              </a:spcBef>
              <a:defRPr sz="2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Leo Steinberg, Other Criteria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Box 3"/>
          <p:cNvSpPr txBox="1"/>
          <p:nvPr/>
        </p:nvSpPr>
        <p:spPr>
          <a:xfrm>
            <a:off x="2390955" y="8423523"/>
            <a:ext cx="334721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Jasper Johns, </a:t>
            </a:r>
            <a:r>
              <a:rPr i="1"/>
              <a:t>Flag, 1954-55</a:t>
            </a:r>
          </a:p>
        </p:txBody>
      </p:sp>
      <p:pic>
        <p:nvPicPr>
          <p:cNvPr id="198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4937" y="2807242"/>
            <a:ext cx="7444807" cy="5237423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TextBox 3"/>
          <p:cNvSpPr txBox="1"/>
          <p:nvPr/>
        </p:nvSpPr>
        <p:spPr>
          <a:xfrm>
            <a:off x="8925341" y="8842431"/>
            <a:ext cx="285318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Jasper Johns, 0-9, 1960</a:t>
            </a:r>
          </a:p>
        </p:txBody>
      </p:sp>
      <p:pic>
        <p:nvPicPr>
          <p:cNvPr id="200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953076" y="2303376"/>
            <a:ext cx="4797713" cy="6245156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…charts, bulletin boards—any receptor surface on which objects are scattered, on which data is entered, on which information may be received, printed, impressed—whether coherently or in confusion…”.…"/>
          <p:cNvSpPr txBox="1"/>
          <p:nvPr/>
        </p:nvSpPr>
        <p:spPr>
          <a:xfrm>
            <a:off x="159295" y="587075"/>
            <a:ext cx="12946510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spcBef>
                <a:spcPts val="1200"/>
              </a:spcBef>
              <a:defRPr sz="2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…charts, bulletin boards—any receptor surface on which objects are scattered, on which data is entered, on which information may be received, printed, impressed—whether coherently or in confusion…”. </a:t>
            </a:r>
          </a:p>
          <a:p>
            <a:pPr algn="l" defTabSz="457200">
              <a:spcBef>
                <a:spcPts val="1200"/>
              </a:spcBef>
              <a:defRPr sz="2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Leo Steinberg, Other Criteria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Rectangle 1"/>
          <p:cNvSpPr txBox="1"/>
          <p:nvPr/>
        </p:nvSpPr>
        <p:spPr>
          <a:xfrm>
            <a:off x="110134" y="8947136"/>
            <a:ext cx="5094047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Robert Rauschenberg, </a:t>
            </a:r>
            <a:r>
              <a:rPr i="1"/>
              <a:t>Bed, </a:t>
            </a:r>
            <a:r>
              <a:t>1955</a:t>
            </a:r>
          </a:p>
        </p:txBody>
      </p:sp>
      <p:pic>
        <p:nvPicPr>
          <p:cNvPr id="20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9927" y="237628"/>
            <a:ext cx="4135094" cy="8770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51225" y="2749992"/>
            <a:ext cx="7394974" cy="5186569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Hans Naimuth, Jackson Pollock Painting, 1950"/>
          <p:cNvSpPr txBox="1"/>
          <p:nvPr/>
        </p:nvSpPr>
        <p:spPr>
          <a:xfrm>
            <a:off x="5260844" y="8148926"/>
            <a:ext cx="6977838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Hans Naimuth, Jackson Pollock Painting, 1950</a:t>
            </a:r>
          </a:p>
        </p:txBody>
      </p:sp>
      <p:sp>
        <p:nvSpPr>
          <p:cNvPr id="207" name="To repeat: it is not the actual physical placement of the image that counts. There is no law against hanging a rug on a wall, or reproducing a narrative picture as a mosaic floor. What I have in mind is the psychic address of the image, its special mode "/>
          <p:cNvSpPr txBox="1"/>
          <p:nvPr/>
        </p:nvSpPr>
        <p:spPr>
          <a:xfrm>
            <a:off x="5147788" y="486575"/>
            <a:ext cx="7538776" cy="224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spcBef>
                <a:spcPts val="1200"/>
              </a:spcBef>
              <a:defRPr sz="19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To repeat: </a:t>
            </a:r>
            <a:r>
              <a:rPr>
                <a:solidFill>
                  <a:schemeClr val="accent5"/>
                </a:solidFill>
              </a:rPr>
              <a:t>it is not the actual physical placement of the image that counts</a:t>
            </a:r>
            <a:r>
              <a:t>. There is no law against hanging a rug on a wall, or reproducing a narrative picture as a mosaic floor. What I have in mind is the </a:t>
            </a:r>
            <a:r>
              <a:rPr>
                <a:solidFill>
                  <a:schemeClr val="accent5"/>
                </a:solidFill>
              </a:rPr>
              <a:t>psychic address of the image</a:t>
            </a:r>
            <a:r>
              <a:t>, its special mode of imaginative confrontation, and I tend to regard the tilt of the picture plane from vertical to horizontal as expressive of </a:t>
            </a:r>
            <a:r>
              <a:rPr>
                <a:solidFill>
                  <a:schemeClr val="accent5"/>
                </a:solidFill>
              </a:rPr>
              <a:t>the most radical shift in the subject matter of art, the shift from nature to culture</a:t>
            </a:r>
            <a:r>
              <a:t>.</a:t>
            </a:r>
          </a:p>
          <a:p>
            <a:pPr algn="l" defTabSz="457200">
              <a:spcBef>
                <a:spcPts val="1200"/>
              </a:spcBef>
              <a:defRPr sz="16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Leo Steinberg, Other Criteria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2659" y="695287"/>
            <a:ext cx="7132530" cy="8363026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Rectangle 3"/>
          <p:cNvSpPr txBox="1"/>
          <p:nvPr/>
        </p:nvSpPr>
        <p:spPr>
          <a:xfrm>
            <a:off x="543444" y="9036268"/>
            <a:ext cx="6410962" cy="637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Yves Klein, IKB 79, 1959</a:t>
            </a:r>
          </a:p>
        </p:txBody>
      </p:sp>
      <p:sp>
        <p:nvSpPr>
          <p:cNvPr id="211" name="Shape 36"/>
          <p:cNvSpPr txBox="1"/>
          <p:nvPr/>
        </p:nvSpPr>
        <p:spPr>
          <a:xfrm>
            <a:off x="7600529" y="8999436"/>
            <a:ext cx="5130566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Mark Rothko, </a:t>
            </a:r>
            <a:r>
              <a:rPr i="1"/>
              <a:t>No. 1 (Royal Red and Blue, </a:t>
            </a:r>
            <a:r>
              <a:t>1954</a:t>
            </a:r>
          </a:p>
        </p:txBody>
      </p:sp>
      <p:pic>
        <p:nvPicPr>
          <p:cNvPr id="212" name="pasted-image.tif" descr="pasted-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52350" y="797395"/>
            <a:ext cx="4745709" cy="8158810"/>
          </a:xfrm>
          <a:prstGeom prst="rect">
            <a:avLst/>
          </a:prstGeom>
          <a:ln w="12700">
            <a:miter lim="400000"/>
          </a:ln>
        </p:spPr>
      </p:pic>
      <p:sp>
        <p:nvSpPr>
          <p:cNvPr id="213" name="Nouveau réalisme"/>
          <p:cNvSpPr txBox="1"/>
          <p:nvPr/>
        </p:nvSpPr>
        <p:spPr>
          <a:xfrm>
            <a:off x="286610" y="146711"/>
            <a:ext cx="256489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Nouveau réalisme</a:t>
            </a:r>
          </a:p>
        </p:txBody>
      </p:sp>
      <p:sp>
        <p:nvSpPr>
          <p:cNvPr id="214" name="Vs. Abstract Expressionism"/>
          <p:cNvSpPr txBox="1"/>
          <p:nvPr/>
        </p:nvSpPr>
        <p:spPr>
          <a:xfrm>
            <a:off x="7864526" y="146711"/>
            <a:ext cx="3834689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Vs. Abstract Expressionism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96203" y="-6611"/>
            <a:ext cx="4704675" cy="8669920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Rectangle 3"/>
          <p:cNvSpPr txBox="1"/>
          <p:nvPr/>
        </p:nvSpPr>
        <p:spPr>
          <a:xfrm>
            <a:off x="6552882" y="8992938"/>
            <a:ext cx="6410962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Yves Klein, Portrait Relief I: Arman -, 1962</a:t>
            </a:r>
          </a:p>
        </p:txBody>
      </p:sp>
      <p:pic>
        <p:nvPicPr>
          <p:cNvPr id="218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923" y="361482"/>
            <a:ext cx="4025228" cy="8404677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Rectangle 5"/>
          <p:cNvSpPr txBox="1"/>
          <p:nvPr/>
        </p:nvSpPr>
        <p:spPr>
          <a:xfrm>
            <a:off x="370522" y="8930452"/>
            <a:ext cx="4544379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Yves Klein, Blue Venus, c. 1961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Rectangle 3"/>
          <p:cNvSpPr txBox="1"/>
          <p:nvPr/>
        </p:nvSpPr>
        <p:spPr>
          <a:xfrm>
            <a:off x="3051990" y="8734922"/>
            <a:ext cx="6410962" cy="828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Light"/>
                <a:ea typeface="Helvetica Light"/>
                <a:cs typeface="Helvetica Light"/>
                <a:sym typeface="Helvetica Light"/>
                <a:hlinkClick r:id="rId2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2" invalidUrl="" action="" tgtFrame="" tooltip="" history="1" highlightClick="0" endSnd="0"/>
              </a:rPr>
              <a:t>https://www.tate.org.uk/art/artists/yves-klein-1418/yves-klein-anthropometries</a:t>
            </a:r>
          </a:p>
        </p:txBody>
      </p:sp>
      <p:pic>
        <p:nvPicPr>
          <p:cNvPr id="222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7990" y="212271"/>
            <a:ext cx="4639841" cy="7239001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Rectangle 4"/>
          <p:cNvSpPr txBox="1"/>
          <p:nvPr/>
        </p:nvSpPr>
        <p:spPr>
          <a:xfrm>
            <a:off x="882818" y="7601401"/>
            <a:ext cx="3870184" cy="828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Yves Klein, Anthropometry: Princess Helena, 1960</a:t>
            </a:r>
          </a:p>
        </p:txBody>
      </p:sp>
      <p:sp>
        <p:nvSpPr>
          <p:cNvPr id="224" name="Rectangle 7"/>
          <p:cNvSpPr txBox="1"/>
          <p:nvPr/>
        </p:nvSpPr>
        <p:spPr>
          <a:xfrm>
            <a:off x="6303190" y="7752664"/>
            <a:ext cx="6410962" cy="828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Yves Klein's performance, “Anthropometries of the Blue Period” 1960</a:t>
            </a:r>
          </a:p>
        </p:txBody>
      </p:sp>
      <p:pic>
        <p:nvPicPr>
          <p:cNvPr id="225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60018" y="1169940"/>
            <a:ext cx="6994329" cy="52737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86200" y="140374"/>
            <a:ext cx="6260149" cy="8173047"/>
          </a:xfrm>
          <a:prstGeom prst="rect">
            <a:avLst/>
          </a:prstGeom>
          <a:ln w="12700">
            <a:miter lim="400000"/>
          </a:ln>
        </p:spPr>
      </p:pic>
      <p:sp>
        <p:nvSpPr>
          <p:cNvPr id="228" name="Rectangle 3"/>
          <p:cNvSpPr txBox="1"/>
          <p:nvPr/>
        </p:nvSpPr>
        <p:spPr>
          <a:xfrm>
            <a:off x="660399" y="8610749"/>
            <a:ext cx="12298682" cy="118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Yves Klein (Photographed by Harry Shunk and János (Jean) Kender) Leap into the Void, October 1960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87"/>
          <p:cNvSpPr txBox="1"/>
          <p:nvPr/>
        </p:nvSpPr>
        <p:spPr>
          <a:xfrm>
            <a:off x="1555352" y="9068547"/>
            <a:ext cx="2780359" cy="398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6" tIns="48766" rIns="48766" bIns="48766">
            <a:spAutoFit/>
          </a:bodyPr>
          <a:lstStyle/>
          <a:p>
            <a:pPr algn="l" defTabSz="1300480">
              <a:def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Tony Smith, </a:t>
            </a:r>
            <a:r>
              <a:rPr i="1"/>
              <a:t>Die</a:t>
            </a:r>
            <a:r>
              <a:t>, 1962</a:t>
            </a:r>
          </a:p>
        </p:txBody>
      </p:sp>
      <p:pic>
        <p:nvPicPr>
          <p:cNvPr id="231" name="image8.png" descr="image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3941" y="3893436"/>
            <a:ext cx="5323181" cy="49824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87361" y="3707876"/>
            <a:ext cx="3921509" cy="5353617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Shape 90"/>
          <p:cNvSpPr txBox="1"/>
          <p:nvPr/>
        </p:nvSpPr>
        <p:spPr>
          <a:xfrm>
            <a:off x="8352218" y="9117313"/>
            <a:ext cx="4191795" cy="301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650240">
              <a:def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Robert Morris, </a:t>
            </a:r>
            <a:r>
              <a:rPr i="1"/>
              <a:t>Corner Piece, </a:t>
            </a:r>
            <a:r>
              <a:t>1964</a:t>
            </a:r>
          </a:p>
        </p:txBody>
      </p:sp>
      <p:sp>
        <p:nvSpPr>
          <p:cNvPr id="234" name="Minimalism"/>
          <p:cNvSpPr txBox="1"/>
          <p:nvPr/>
        </p:nvSpPr>
        <p:spPr>
          <a:xfrm>
            <a:off x="259543" y="115945"/>
            <a:ext cx="2225456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Minimalism</a:t>
            </a:r>
          </a:p>
        </p:txBody>
      </p:sp>
      <p:sp>
        <p:nvSpPr>
          <p:cNvPr id="235" name="“Specific Objects”- Donald Judd"/>
          <p:cNvSpPr txBox="1"/>
          <p:nvPr/>
        </p:nvSpPr>
        <p:spPr>
          <a:xfrm>
            <a:off x="222538" y="675976"/>
            <a:ext cx="6353464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“Specific Objects”- Donald Judd</a:t>
            </a:r>
          </a:p>
        </p:txBody>
      </p:sp>
      <p:sp>
        <p:nvSpPr>
          <p:cNvPr id="236" name="Materials-…"/>
          <p:cNvSpPr txBox="1"/>
          <p:nvPr/>
        </p:nvSpPr>
        <p:spPr>
          <a:xfrm>
            <a:off x="5678594" y="4153273"/>
            <a:ext cx="27372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>
                <a:solidFill>
                  <a:srgbClr val="FFFFFF"/>
                </a:solidFill>
              </a:defRPr>
            </a:pPr>
            <a:r>
              <a:t>Materials-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r>
              <a:t>Commercial/industrial</a:t>
            </a:r>
          </a:p>
        </p:txBody>
      </p:sp>
      <p:sp>
        <p:nvSpPr>
          <p:cNvPr id="237" name="Coreten steel…"/>
          <p:cNvSpPr txBox="1"/>
          <p:nvPr/>
        </p:nvSpPr>
        <p:spPr>
          <a:xfrm>
            <a:off x="5963078" y="5219373"/>
            <a:ext cx="220949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>
                <a:solidFill>
                  <a:srgbClr val="FFFFFF"/>
                </a:solidFill>
              </a:defRPr>
            </a:pPr>
            <a:r>
              <a:t>Coreten steel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r>
              <a:t>Painted plywood </a:t>
            </a:r>
          </a:p>
        </p:txBody>
      </p:sp>
      <p:sp>
        <p:nvSpPr>
          <p:cNvPr id="238" name="Line"/>
          <p:cNvSpPr/>
          <p:nvPr/>
        </p:nvSpPr>
        <p:spPr>
          <a:xfrm>
            <a:off x="8240661" y="5863539"/>
            <a:ext cx="1782800" cy="1"/>
          </a:xfrm>
          <a:prstGeom prst="line">
            <a:avLst/>
          </a:prstGeom>
          <a:ln w="25400">
            <a:solidFill>
              <a:schemeClr val="accent1"/>
            </a:solidFill>
            <a:tailEnd type="triangle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9" name="Art is a specific type of object that occupies the same space as the viewer.…"/>
          <p:cNvSpPr txBox="1"/>
          <p:nvPr/>
        </p:nvSpPr>
        <p:spPr>
          <a:xfrm>
            <a:off x="223419" y="1232972"/>
            <a:ext cx="12557962" cy="269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500">
                <a:solidFill>
                  <a:srgbClr val="FFFFFF"/>
                </a:solidFill>
              </a:defRPr>
            </a:pPr>
            <a:r>
              <a:t>Art is a specific type of object that occupies the same space as the viewer.</a:t>
            </a:r>
          </a:p>
          <a:p>
            <a:pPr algn="l">
              <a:defRPr sz="2500">
                <a:solidFill>
                  <a:srgbClr val="FFFFFF"/>
                </a:solidFill>
              </a:defRPr>
            </a:pPr>
            <a:r>
              <a:t>The provocation of the “specific object" is:</a:t>
            </a:r>
          </a:p>
          <a:p>
            <a:pPr marL="334210" indent="-334210" algn="l">
              <a:buSzPct val="100000"/>
              <a:buAutoNum type="arabicPeriod" startAt="1"/>
              <a:defRPr sz="2500">
                <a:solidFill>
                  <a:srgbClr val="FFFFFF"/>
                </a:solidFill>
              </a:defRPr>
            </a:pPr>
            <a:r>
              <a:t>Epistemological- how do I define what I am encountering. (Knowledge/classification)</a:t>
            </a:r>
          </a:p>
          <a:p>
            <a:pPr marL="334210" indent="-334210" algn="l">
              <a:buSzPct val="100000"/>
              <a:buAutoNum type="arabicPeriod" startAt="1"/>
              <a:defRPr sz="2500">
                <a:solidFill>
                  <a:srgbClr val="FFFFFF"/>
                </a:solidFill>
              </a:defRPr>
            </a:pPr>
            <a:r>
              <a:t>Phenomenological: how do I understand the type of spatiotemporal dynamics of the object vis a vis my own bodily perception</a:t>
            </a:r>
          </a:p>
          <a:p>
            <a:pPr marL="334210" indent="-334210" algn="l">
              <a:buSzPct val="100000"/>
              <a:buAutoNum type="arabicPeriod" startAt="1"/>
              <a:defRPr sz="2500">
                <a:solidFill>
                  <a:srgbClr val="FFFFFF"/>
                </a:solidFill>
              </a:defRPr>
            </a:pPr>
            <a:r>
              <a:t>Primary forms</a:t>
            </a:r>
          </a:p>
        </p:txBody>
      </p:sp>
      <p:sp>
        <p:nvSpPr>
          <p:cNvPr id="240" name="Line"/>
          <p:cNvSpPr/>
          <p:nvPr/>
        </p:nvSpPr>
        <p:spPr>
          <a:xfrm flipH="1">
            <a:off x="4895810" y="5429231"/>
            <a:ext cx="1240568" cy="1"/>
          </a:xfrm>
          <a:prstGeom prst="line">
            <a:avLst/>
          </a:prstGeom>
          <a:ln w="25400">
            <a:solidFill>
              <a:schemeClr val="accent5"/>
            </a:solidFill>
            <a:tailEnd type="triangle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41" name="Conditions of Display…"/>
          <p:cNvSpPr txBox="1"/>
          <p:nvPr/>
        </p:nvSpPr>
        <p:spPr>
          <a:xfrm>
            <a:off x="5678594" y="6438550"/>
            <a:ext cx="2723694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>
                <a:solidFill>
                  <a:srgbClr val="FFFFFF"/>
                </a:solidFill>
              </a:defRPr>
            </a:pPr>
            <a:r>
              <a:t>Conditions of Display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r>
              <a:t>Lack of a frame/plinth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r>
              <a:t>Spatial contiguity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1" grpId="10"/>
      <p:bldP build="whole" bldLvl="1" animBg="1" rev="0" advAuto="0" spid="232" grpId="4"/>
      <p:bldP build="whole" bldLvl="1" animBg="1" rev="0" advAuto="0" spid="237" grpId="7"/>
      <p:bldP build="whole" bldLvl="1" animBg="1" rev="0" advAuto="0" spid="230" grpId="3"/>
      <p:bldP build="whole" bldLvl="1" animBg="1" rev="0" advAuto="0" spid="231" grpId="2"/>
      <p:bldP build="whole" bldLvl="1" animBg="1" rev="0" advAuto="0" spid="239" grpId="1"/>
      <p:bldP build="whole" bldLvl="1" animBg="1" rev="0" advAuto="0" spid="236" grpId="6"/>
      <p:bldP build="whole" bldLvl="1" animBg="1" rev="0" advAuto="0" spid="233" grpId="5"/>
      <p:bldP build="whole" bldLvl="1" animBg="1" rev="0" advAuto="0" spid="240" grpId="8"/>
      <p:bldP build="whole" bldLvl="1" animBg="1" rev="0" advAuto="0" spid="238" grpId="9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94"/>
          <p:cNvSpPr txBox="1"/>
          <p:nvPr/>
        </p:nvSpPr>
        <p:spPr>
          <a:xfrm>
            <a:off x="7011308" y="8996145"/>
            <a:ext cx="4963320" cy="301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650240">
              <a:def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Robert Morris, </a:t>
            </a:r>
            <a:r>
              <a:rPr i="1"/>
              <a:t>Mirrored Cubes, </a:t>
            </a:r>
            <a:r>
              <a:t>1965-71</a:t>
            </a:r>
          </a:p>
        </p:txBody>
      </p:sp>
      <p:pic>
        <p:nvPicPr>
          <p:cNvPr id="246" name="pasted-image.tif" descr="pasted-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14297" y="3922610"/>
            <a:ext cx="5861860" cy="46425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9.png" descr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9853" y="4079302"/>
            <a:ext cx="6347815" cy="4329210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Shape 97"/>
          <p:cNvSpPr txBox="1"/>
          <p:nvPr/>
        </p:nvSpPr>
        <p:spPr>
          <a:xfrm>
            <a:off x="631078" y="8996145"/>
            <a:ext cx="5746007" cy="301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1300480">
              <a:def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Robert Morris, </a:t>
            </a:r>
            <a:r>
              <a:rPr i="1"/>
              <a:t>Untitled (Ring with Light)</a:t>
            </a:r>
            <a:r>
              <a:t>, 1966</a:t>
            </a:r>
          </a:p>
        </p:txBody>
      </p:sp>
      <p:sp>
        <p:nvSpPr>
          <p:cNvPr id="249" name="Minimalism"/>
          <p:cNvSpPr txBox="1"/>
          <p:nvPr/>
        </p:nvSpPr>
        <p:spPr>
          <a:xfrm>
            <a:off x="160593" y="214894"/>
            <a:ext cx="2225456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Minimalism</a:t>
            </a:r>
          </a:p>
        </p:txBody>
      </p:sp>
      <p:sp>
        <p:nvSpPr>
          <p:cNvPr id="250" name="Anthropomorphism"/>
          <p:cNvSpPr txBox="1"/>
          <p:nvPr/>
        </p:nvSpPr>
        <p:spPr>
          <a:xfrm>
            <a:off x="217618" y="938397"/>
            <a:ext cx="3754028" cy="574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Anthropomorphism</a:t>
            </a:r>
          </a:p>
        </p:txBody>
      </p:sp>
      <p:sp>
        <p:nvSpPr>
          <p:cNvPr id="251" name="The object behaves/performs like a body…"/>
          <p:cNvSpPr txBox="1"/>
          <p:nvPr/>
        </p:nvSpPr>
        <p:spPr>
          <a:xfrm>
            <a:off x="378310" y="1661899"/>
            <a:ext cx="5930901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199">
              <a:defRPr sz="25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The object behaves/performs like a body</a:t>
            </a:r>
          </a:p>
          <a:p>
            <a:pPr algn="l" defTabSz="584199">
              <a:defRPr sz="25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Interiority</a:t>
            </a:r>
          </a:p>
          <a:p>
            <a:pPr algn="l" defTabSz="584199">
              <a:defRPr sz="25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Scale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asted-image.tif" descr="pasted-image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2532" y="221488"/>
            <a:ext cx="4940302" cy="762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pasted-image.tif" descr="pasted-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31527" y="964186"/>
            <a:ext cx="7078389" cy="61346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77"/>
          <p:cNvSpPr txBox="1"/>
          <p:nvPr/>
        </p:nvSpPr>
        <p:spPr>
          <a:xfrm>
            <a:off x="943749" y="9060986"/>
            <a:ext cx="5013079" cy="398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6" tIns="48766" rIns="48766" bIns="48766">
            <a:spAutoFit/>
          </a:bodyPr>
          <a:lstStyle/>
          <a:p>
            <a:pPr algn="l" defTabSz="1300480">
              <a:def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Anthony Caro, </a:t>
            </a:r>
            <a:r>
              <a:rPr i="1"/>
              <a:t>Early One Morning</a:t>
            </a:r>
            <a:r>
              <a:t>, 1962</a:t>
            </a:r>
          </a:p>
        </p:txBody>
      </p:sp>
      <p:pic>
        <p:nvPicPr>
          <p:cNvPr id="256" name="image7.png" descr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0309" y="4208226"/>
            <a:ext cx="6559959" cy="4774763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Minimalism"/>
          <p:cNvSpPr txBox="1"/>
          <p:nvPr/>
        </p:nvSpPr>
        <p:spPr>
          <a:xfrm>
            <a:off x="344357" y="169969"/>
            <a:ext cx="2225456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Minimalism</a:t>
            </a:r>
          </a:p>
        </p:txBody>
      </p:sp>
      <p:sp>
        <p:nvSpPr>
          <p:cNvPr id="258" name="“Art and Objecthood”- Michael Fried"/>
          <p:cNvSpPr txBox="1"/>
          <p:nvPr/>
        </p:nvSpPr>
        <p:spPr>
          <a:xfrm>
            <a:off x="390706" y="676583"/>
            <a:ext cx="7105659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“Art and Objecthood”- Michael Fried</a:t>
            </a:r>
          </a:p>
        </p:txBody>
      </p:sp>
      <p:sp>
        <p:nvSpPr>
          <p:cNvPr id="259" name="Art (absorption)"/>
          <p:cNvSpPr txBox="1"/>
          <p:nvPr/>
        </p:nvSpPr>
        <p:spPr>
          <a:xfrm>
            <a:off x="1344155" y="1852486"/>
            <a:ext cx="3097691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Art (absorption)</a:t>
            </a:r>
          </a:p>
        </p:txBody>
      </p:sp>
      <p:pic>
        <p:nvPicPr>
          <p:cNvPr id="26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42742" y="4208226"/>
            <a:ext cx="3497501" cy="4774763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hape 90"/>
          <p:cNvSpPr txBox="1"/>
          <p:nvPr/>
        </p:nvSpPr>
        <p:spPr>
          <a:xfrm>
            <a:off x="7721466" y="9087155"/>
            <a:ext cx="4540053" cy="346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325120">
              <a:defRPr sz="2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Robert Morris, </a:t>
            </a:r>
            <a:r>
              <a:rPr i="1"/>
              <a:t>Corner Piece, </a:t>
            </a:r>
            <a:r>
              <a:t>1964</a:t>
            </a:r>
          </a:p>
        </p:txBody>
      </p:sp>
      <p:sp>
        <p:nvSpPr>
          <p:cNvPr id="262" name="Object (theatricality)"/>
          <p:cNvSpPr txBox="1"/>
          <p:nvPr/>
        </p:nvSpPr>
        <p:spPr>
          <a:xfrm>
            <a:off x="7688435" y="1852486"/>
            <a:ext cx="3978133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Object (theatricality)</a:t>
            </a:r>
          </a:p>
        </p:txBody>
      </p:sp>
      <p:sp>
        <p:nvSpPr>
          <p:cNvPr id="263" name="Out of time/timeless…"/>
          <p:cNvSpPr txBox="1"/>
          <p:nvPr/>
        </p:nvSpPr>
        <p:spPr>
          <a:xfrm>
            <a:off x="601939" y="2401853"/>
            <a:ext cx="6282579" cy="167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300">
                <a:solidFill>
                  <a:srgbClr val="FFFFFF"/>
                </a:solidFill>
              </a:defRPr>
            </a:pPr>
            <a:r>
              <a:t>Out of time/timeless</a:t>
            </a:r>
          </a:p>
          <a:p>
            <a:pPr algn="l">
              <a:defRPr sz="2300">
                <a:solidFill>
                  <a:srgbClr val="FFFFFF"/>
                </a:solidFill>
              </a:defRPr>
            </a:pPr>
            <a:r>
              <a:t>Aesthetic composition-articulated elements that can be grasped all at once from a single unique perspective </a:t>
            </a:r>
          </a:p>
        </p:txBody>
      </p:sp>
      <p:sp>
        <p:nvSpPr>
          <p:cNvPr id="264" name="In time/ the experience of the work unfolds in time.…"/>
          <p:cNvSpPr txBox="1"/>
          <p:nvPr/>
        </p:nvSpPr>
        <p:spPr>
          <a:xfrm>
            <a:off x="7191922" y="2332224"/>
            <a:ext cx="5599141" cy="207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300">
                <a:solidFill>
                  <a:srgbClr val="FFFFFF"/>
                </a:solidFill>
              </a:defRPr>
            </a:pPr>
            <a:r>
              <a:t>In time/ the experience of the work unfolds in time.</a:t>
            </a:r>
          </a:p>
          <a:p>
            <a:pPr algn="l">
              <a:defRPr sz="2300">
                <a:solidFill>
                  <a:srgbClr val="FFFFFF"/>
                </a:solidFill>
              </a:defRPr>
            </a:pPr>
            <a:r>
              <a:t>Literal object that insists on the “gestalt” of the object.</a:t>
            </a:r>
          </a:p>
        </p:txBody>
      </p:sp>
      <p:sp>
        <p:nvSpPr>
          <p:cNvPr id="265" name="“We are all literalists most or all of our lives.  Presentness is grace.”"/>
          <p:cNvSpPr txBox="1"/>
          <p:nvPr/>
        </p:nvSpPr>
        <p:spPr>
          <a:xfrm>
            <a:off x="557577" y="1278419"/>
            <a:ext cx="844012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100">
                <a:solidFill>
                  <a:srgbClr val="FFFFFF"/>
                </a:solidFill>
              </a:defRPr>
            </a:lvl1pPr>
          </a:lstStyle>
          <a:p>
            <a:pPr/>
            <a:r>
              <a:t>“We are all literalists most or all of our lives.  Presentness is grace.”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5" grpId="1"/>
      <p:bldP build="whole" bldLvl="1" animBg="1" rev="0" advAuto="0" spid="262" grpId="6"/>
      <p:bldP build="whole" bldLvl="1" animBg="1" rev="0" advAuto="0" spid="255" grpId="4"/>
      <p:bldP build="whole" bldLvl="1" animBg="1" rev="0" advAuto="0" spid="263" grpId="5"/>
      <p:bldP build="whole" bldLvl="1" animBg="1" rev="0" advAuto="0" spid="256" grpId="3"/>
      <p:bldP build="whole" bldLvl="1" animBg="1" rev="0" advAuto="0" spid="260" grpId="8"/>
      <p:bldP build="whole" bldLvl="1" animBg="1" rev="0" advAuto="0" spid="259" grpId="2"/>
      <p:bldP build="whole" bldLvl="1" animBg="1" rev="0" advAuto="0" spid="261" grpId="9"/>
      <p:bldP build="whole" bldLvl="1" animBg="1" rev="0" advAuto="0" spid="264" grpId="7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39521" y="2339822"/>
            <a:ext cx="5457022" cy="5211457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TextBox 3"/>
          <p:cNvSpPr txBox="1"/>
          <p:nvPr/>
        </p:nvSpPr>
        <p:spPr>
          <a:xfrm>
            <a:off x="7518140" y="8200584"/>
            <a:ext cx="4843764" cy="9984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pPr algn="l" defTabSz="1300480"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Eve Hesse, </a:t>
            </a:r>
            <a:r>
              <a:rPr i="1"/>
              <a:t>Accession II, 1968</a:t>
            </a:r>
            <a:endParaRPr i="1"/>
          </a:p>
          <a:p>
            <a:pPr algn="l" defTabSz="1300480">
              <a:defRPr i="1"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Approx 30”x30”x30"</a:t>
            </a:r>
          </a:p>
        </p:txBody>
      </p:sp>
      <p:sp>
        <p:nvSpPr>
          <p:cNvPr id="269" name="Shape 120"/>
          <p:cNvSpPr txBox="1"/>
          <p:nvPr/>
        </p:nvSpPr>
        <p:spPr>
          <a:xfrm>
            <a:off x="259914" y="8210482"/>
            <a:ext cx="6600268" cy="9786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6" tIns="48766" rIns="48766" bIns="48766">
            <a:spAutoFit/>
          </a:bodyPr>
          <a:lstStyle/>
          <a:p>
            <a:pPr algn="l" defTabSz="1300480">
              <a:defRPr sz="3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Richard Serra, </a:t>
            </a:r>
            <a:r>
              <a:rPr i="1"/>
              <a:t>One Ton Prop (House of Cards), </a:t>
            </a:r>
            <a:r>
              <a:t>1969 </a:t>
            </a:r>
            <a:r>
              <a:rPr i="1"/>
              <a:t> </a:t>
            </a:r>
            <a:r>
              <a:t>Lead antimony, 48x48x48</a:t>
            </a:r>
          </a:p>
        </p:txBody>
      </p:sp>
      <p:pic>
        <p:nvPicPr>
          <p:cNvPr id="270" name="image15.png" descr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1660" y="2331429"/>
            <a:ext cx="6036775" cy="5334510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Lucy Lippard“Eccentric Abstraction,”"/>
          <p:cNvSpPr txBox="1"/>
          <p:nvPr/>
        </p:nvSpPr>
        <p:spPr>
          <a:xfrm>
            <a:off x="7261176" y="1368254"/>
            <a:ext cx="5357693" cy="454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1300480"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Lucy Lippard“Eccentric Abstraction,”</a:t>
            </a:r>
          </a:p>
        </p:txBody>
      </p:sp>
      <p:sp>
        <p:nvSpPr>
          <p:cNvPr id="272" name="Process Art"/>
          <p:cNvSpPr txBox="1"/>
          <p:nvPr/>
        </p:nvSpPr>
        <p:spPr>
          <a:xfrm>
            <a:off x="484809" y="267288"/>
            <a:ext cx="1738463" cy="454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300480"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Process Art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image14.png" descr="image1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97669" y="5519735"/>
            <a:ext cx="3106285" cy="2385627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Shape 116"/>
          <p:cNvSpPr txBox="1"/>
          <p:nvPr/>
        </p:nvSpPr>
        <p:spPr>
          <a:xfrm>
            <a:off x="748601" y="8048392"/>
            <a:ext cx="3604421" cy="651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6" tIns="48766" rIns="48766" bIns="48766">
            <a:spAutoFit/>
          </a:bodyPr>
          <a:lstStyle/>
          <a:p>
            <a:pPr defTabSz="1300480"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Carl Andre, </a:t>
            </a:r>
            <a:r>
              <a:rPr i="1"/>
              <a:t>Steel Magnesium Plain</a:t>
            </a:r>
            <a:r>
              <a:t>, 1969</a:t>
            </a:r>
          </a:p>
        </p:txBody>
      </p:sp>
      <p:sp>
        <p:nvSpPr>
          <p:cNvPr id="276" name="Lucy Lippard“Eccentric Abstraction,”"/>
          <p:cNvSpPr txBox="1"/>
          <p:nvPr/>
        </p:nvSpPr>
        <p:spPr>
          <a:xfrm>
            <a:off x="7652044" y="610915"/>
            <a:ext cx="5357693" cy="454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1300480"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Lucy Lippard“Eccentric Abstraction,”</a:t>
            </a:r>
          </a:p>
        </p:txBody>
      </p:sp>
      <p:pic>
        <p:nvPicPr>
          <p:cNvPr id="27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47618" y="1378612"/>
            <a:ext cx="4966545" cy="7493964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Lynda Benglis, Contraband, 1969"/>
          <p:cNvSpPr txBox="1"/>
          <p:nvPr/>
        </p:nvSpPr>
        <p:spPr>
          <a:xfrm>
            <a:off x="8255184" y="9040503"/>
            <a:ext cx="4151413" cy="402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1300480">
              <a:def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Lynda Benglis, </a:t>
            </a:r>
            <a:r>
              <a:rPr i="1"/>
              <a:t>Contraband</a:t>
            </a:r>
            <a:r>
              <a:t>, 1969</a:t>
            </a:r>
          </a:p>
        </p:txBody>
      </p:sp>
      <p:sp>
        <p:nvSpPr>
          <p:cNvPr id="279" name="Process Art"/>
          <p:cNvSpPr txBox="1"/>
          <p:nvPr/>
        </p:nvSpPr>
        <p:spPr>
          <a:xfrm>
            <a:off x="10690750" y="125932"/>
            <a:ext cx="1738462" cy="454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300480"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Process Art</a:t>
            </a:r>
          </a:p>
        </p:txBody>
      </p:sp>
      <p:sp>
        <p:nvSpPr>
          <p:cNvPr id="280" name="Minimalism"/>
          <p:cNvSpPr txBox="1"/>
          <p:nvPr/>
        </p:nvSpPr>
        <p:spPr>
          <a:xfrm>
            <a:off x="646794" y="150338"/>
            <a:ext cx="1809130" cy="886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300480"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Minimalism</a:t>
            </a:r>
          </a:p>
        </p:txBody>
      </p:sp>
      <p:sp>
        <p:nvSpPr>
          <p:cNvPr id="281" name="Shape 113"/>
          <p:cNvSpPr txBox="1"/>
          <p:nvPr/>
        </p:nvSpPr>
        <p:spPr>
          <a:xfrm>
            <a:off x="1299985" y="4952456"/>
            <a:ext cx="2501653" cy="3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6" tIns="48766" rIns="48766" bIns="48766">
            <a:spAutoFit/>
          </a:bodyPr>
          <a:lstStyle/>
          <a:p>
            <a:pPr algn="l" defTabSz="1300480"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Carl Andre, </a:t>
            </a:r>
            <a:r>
              <a:rPr i="1"/>
              <a:t>Lever</a:t>
            </a:r>
            <a:r>
              <a:t>, 1966</a:t>
            </a:r>
          </a:p>
        </p:txBody>
      </p:sp>
      <p:pic>
        <p:nvPicPr>
          <p:cNvPr id="282" name="image13.png" descr="image1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56974" y="2562953"/>
            <a:ext cx="1587676" cy="2168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113"/>
          <p:cNvSpPr txBox="1"/>
          <p:nvPr/>
        </p:nvSpPr>
        <p:spPr>
          <a:xfrm>
            <a:off x="1334526" y="4703662"/>
            <a:ext cx="2501654" cy="3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6" tIns="48766" rIns="48766" bIns="48766">
            <a:spAutoFit/>
          </a:bodyPr>
          <a:lstStyle/>
          <a:p>
            <a:pPr algn="l" defTabSz="1300480"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Carl Andre, </a:t>
            </a:r>
            <a:r>
              <a:rPr i="1"/>
              <a:t>Lever</a:t>
            </a:r>
            <a:r>
              <a:t>, 1966</a:t>
            </a:r>
          </a:p>
        </p:txBody>
      </p:sp>
      <p:pic>
        <p:nvPicPr>
          <p:cNvPr id="287" name="image13.png" descr="image1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91515" y="2337502"/>
            <a:ext cx="1587676" cy="2168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image14.png" descr="image1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0470" y="5090113"/>
            <a:ext cx="2129767" cy="1635660"/>
          </a:xfrm>
          <a:prstGeom prst="rect">
            <a:avLst/>
          </a:prstGeom>
          <a:ln w="12700">
            <a:miter lim="400000"/>
          </a:ln>
        </p:spPr>
      </p:pic>
      <p:sp>
        <p:nvSpPr>
          <p:cNvPr id="289" name="Shape 116"/>
          <p:cNvSpPr txBox="1"/>
          <p:nvPr/>
        </p:nvSpPr>
        <p:spPr>
          <a:xfrm>
            <a:off x="440144" y="6765948"/>
            <a:ext cx="4290418" cy="3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6" tIns="48766" rIns="48766" bIns="48766">
            <a:spAutoFit/>
          </a:bodyPr>
          <a:lstStyle/>
          <a:p>
            <a:pPr defTabSz="1300480"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Carl Andre, </a:t>
            </a:r>
            <a:r>
              <a:rPr i="1"/>
              <a:t>Steel Magnesium Plain</a:t>
            </a:r>
            <a:r>
              <a:t>, 1969</a:t>
            </a:r>
          </a:p>
        </p:txBody>
      </p:sp>
      <p:sp>
        <p:nvSpPr>
          <p:cNvPr id="290" name="Ana Chave, “Minimalism and Biography”"/>
          <p:cNvSpPr txBox="1"/>
          <p:nvPr/>
        </p:nvSpPr>
        <p:spPr>
          <a:xfrm>
            <a:off x="195889" y="175118"/>
            <a:ext cx="8469309" cy="676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Ana Chave, “Minimalism and Biography”</a:t>
            </a:r>
          </a:p>
        </p:txBody>
      </p:sp>
      <p:pic>
        <p:nvPicPr>
          <p:cNvPr id="291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97971" y="2387947"/>
            <a:ext cx="6924590" cy="47227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291380" y="1648621"/>
            <a:ext cx="5504989" cy="6201439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Eve Hesse, Untitled, 1970"/>
          <p:cNvSpPr txBox="1"/>
          <p:nvPr/>
        </p:nvSpPr>
        <p:spPr>
          <a:xfrm>
            <a:off x="7898665" y="8138192"/>
            <a:ext cx="4290419" cy="507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1300480"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Eve Hesse, </a:t>
            </a:r>
            <a:r>
              <a:rPr i="1"/>
              <a:t>Untitled, 1970</a:t>
            </a:r>
          </a:p>
        </p:txBody>
      </p:sp>
      <p:sp>
        <p:nvSpPr>
          <p:cNvPr id="294" name="Ana Mendieta, Untitled: Silueta Series, 1978"/>
          <p:cNvSpPr txBox="1"/>
          <p:nvPr/>
        </p:nvSpPr>
        <p:spPr>
          <a:xfrm>
            <a:off x="-35236" y="8138192"/>
            <a:ext cx="7391004" cy="507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300480"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Ana Mendieta, Untitled: Silueta Series, 1978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1" grpId="1"/>
      <p:bldP build="whole" bldLvl="1" animBg="1" rev="0" advAuto="0" spid="294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39"/>
          <p:cNvSpPr txBox="1"/>
          <p:nvPr/>
        </p:nvSpPr>
        <p:spPr>
          <a:xfrm>
            <a:off x="6979381" y="9302969"/>
            <a:ext cx="3702127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Willem de Kooning, </a:t>
            </a:r>
            <a:r>
              <a:rPr i="1"/>
              <a:t>Excavation, </a:t>
            </a:r>
            <a:r>
              <a:t>1950</a:t>
            </a:r>
          </a:p>
        </p:txBody>
      </p:sp>
      <p:pic>
        <p:nvPicPr>
          <p:cNvPr id="14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4338" y="3528530"/>
            <a:ext cx="7152214" cy="57307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2649" y="3496763"/>
            <a:ext cx="3610350" cy="5730712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Georges Braque, Pitcher and Violin, 1909-1910"/>
          <p:cNvSpPr txBox="1"/>
          <p:nvPr/>
        </p:nvSpPr>
        <p:spPr>
          <a:xfrm>
            <a:off x="-11403" y="9302969"/>
            <a:ext cx="4698454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7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Georges Braque, Pitcher and Violin, 1909-1910</a:t>
            </a:r>
          </a:p>
        </p:txBody>
      </p:sp>
      <p:sp>
        <p:nvSpPr>
          <p:cNvPr id="148" name="Verticality and the picture plane…"/>
          <p:cNvSpPr txBox="1"/>
          <p:nvPr/>
        </p:nvSpPr>
        <p:spPr>
          <a:xfrm>
            <a:off x="289135" y="297069"/>
            <a:ext cx="12426530" cy="320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spcBef>
                <a:spcPts val="1200"/>
              </a:spcBef>
              <a:defRPr sz="24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rPr>
                <a:solidFill>
                  <a:schemeClr val="accent5"/>
                </a:solidFill>
              </a:rPr>
              <a:t>Verticality</a:t>
            </a:r>
            <a:r>
              <a:t> and the </a:t>
            </a:r>
            <a:r>
              <a:rPr>
                <a:solidFill>
                  <a:schemeClr val="accent5"/>
                </a:solidFill>
              </a:rPr>
              <a:t>picture plane</a:t>
            </a:r>
            <a:r>
              <a:t> </a:t>
            </a:r>
          </a:p>
          <a:p>
            <a:pPr algn="l" defTabSz="457200">
              <a:spcBef>
                <a:spcPts val="1200"/>
              </a:spcBef>
              <a:defRPr sz="24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“[From the Old Masters] through Cubism and Abstract Expressionism …</a:t>
            </a:r>
            <a:r>
              <a:rPr>
                <a:solidFill>
                  <a:schemeClr val="accent5"/>
                </a:solidFill>
              </a:rPr>
              <a:t>the conception of the picture as representing a world</a:t>
            </a:r>
            <a:r>
              <a:t>…[corresponded to] the erect human posture. The top of the picture corresponds to where we hold our heads … its lower edge gravitates to where we place our feet. Even …Picasso’s Cubist collages [imply] …acts of vision, something that was once actually seen…the </a:t>
            </a:r>
            <a:r>
              <a:rPr>
                <a:solidFill>
                  <a:schemeClr val="accent5"/>
                </a:solidFill>
              </a:rPr>
              <a:t>Renaissance picture plane</a:t>
            </a:r>
            <a:r>
              <a:t> affirms </a:t>
            </a:r>
            <a:r>
              <a:rPr>
                <a:solidFill>
                  <a:schemeClr val="accent5"/>
                </a:solidFill>
              </a:rPr>
              <a:t>verticality</a:t>
            </a:r>
            <a:r>
              <a:t> …And the </a:t>
            </a:r>
            <a:r>
              <a:rPr>
                <a:solidFill>
                  <a:schemeClr val="accent5"/>
                </a:solidFill>
              </a:rPr>
              <a:t>concept of the picture plane as an upright surface</a:t>
            </a:r>
            <a:r>
              <a:t> survives…Pictures by Rothko, Still, Newman, de Kooning, and Kline are still addressed to us head to foot… Leo Steinberg, Other Criteria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Art Informel"/>
          <p:cNvSpPr txBox="1"/>
          <p:nvPr/>
        </p:nvSpPr>
        <p:spPr>
          <a:xfrm>
            <a:off x="5345413" y="186684"/>
            <a:ext cx="2313974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Art Informel</a:t>
            </a:r>
          </a:p>
        </p:txBody>
      </p:sp>
      <p:pic>
        <p:nvPicPr>
          <p:cNvPr id="15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9136" y="946080"/>
            <a:ext cx="11026528" cy="7541358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Nicolas de Staël, View of Agrigente, 1954"/>
          <p:cNvSpPr txBox="1"/>
          <p:nvPr/>
        </p:nvSpPr>
        <p:spPr>
          <a:xfrm>
            <a:off x="3392716" y="8671946"/>
            <a:ext cx="6219368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Nicolas de Staël, View of Agrigente, 1954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858" y="2423987"/>
            <a:ext cx="5964480" cy="4314929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Pierre Alechinsky, Vanish, 1959"/>
          <p:cNvSpPr txBox="1"/>
          <p:nvPr/>
        </p:nvSpPr>
        <p:spPr>
          <a:xfrm>
            <a:off x="605547" y="6967944"/>
            <a:ext cx="4747142" cy="447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2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Pierre Alechinsky, Vanish, 1959 </a:t>
            </a:r>
          </a:p>
        </p:txBody>
      </p:sp>
      <p:sp>
        <p:nvSpPr>
          <p:cNvPr id="156" name="Art Informel and CoBrA"/>
          <p:cNvSpPr txBox="1"/>
          <p:nvPr/>
        </p:nvSpPr>
        <p:spPr>
          <a:xfrm>
            <a:off x="4013631" y="514460"/>
            <a:ext cx="4977538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Art Informel and CoBrA</a:t>
            </a:r>
          </a:p>
        </p:txBody>
      </p:sp>
      <p:pic>
        <p:nvPicPr>
          <p:cNvPr id="15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61355" y="2405103"/>
            <a:ext cx="6541821" cy="4352696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Asger Horn, Letter to My Son, 1956"/>
          <p:cNvSpPr txBox="1"/>
          <p:nvPr/>
        </p:nvSpPr>
        <p:spPr>
          <a:xfrm>
            <a:off x="6829388" y="6944237"/>
            <a:ext cx="5405756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199">
              <a:defRPr sz="2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Asger Horn, Letter to My Son, 1956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pasted-image.tif" descr="pasted-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96050" y="4870450"/>
            <a:ext cx="12700" cy="1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pasted-image.tif" descr="pasted-image.t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1677" y="1324981"/>
            <a:ext cx="5812659" cy="614688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pasted-image.tif" descr="pasted-image.ti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348391" y="2171503"/>
            <a:ext cx="6526194" cy="4453843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hape 44"/>
          <p:cNvSpPr txBox="1"/>
          <p:nvPr/>
        </p:nvSpPr>
        <p:spPr>
          <a:xfrm>
            <a:off x="7998745" y="7028067"/>
            <a:ext cx="3225484" cy="47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i="1" sz="1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Trebuchet (Trap).</a:t>
            </a:r>
            <a:br/>
            <a:r>
              <a:rPr i="0"/>
              <a:t>Photo by Henri Pierre Roche, c.1916-1918</a:t>
            </a:r>
          </a:p>
        </p:txBody>
      </p:sp>
      <p:sp>
        <p:nvSpPr>
          <p:cNvPr id="164" name="Horizontality"/>
          <p:cNvSpPr txBox="1"/>
          <p:nvPr/>
        </p:nvSpPr>
        <p:spPr>
          <a:xfrm>
            <a:off x="310359" y="231526"/>
            <a:ext cx="2714854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Horizontality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72"/>
          <p:cNvSpPr txBox="1"/>
          <p:nvPr/>
        </p:nvSpPr>
        <p:spPr>
          <a:xfrm>
            <a:off x="6613449" y="8410573"/>
            <a:ext cx="5323410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18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Robert Rauschenberg, </a:t>
            </a:r>
            <a:r>
              <a:rPr i="1"/>
              <a:t>Automobile Tire Print, </a:t>
            </a:r>
            <a:r>
              <a:t>1953</a:t>
            </a:r>
            <a:r>
              <a:rPr i="1"/>
              <a:t> </a:t>
            </a:r>
          </a:p>
        </p:txBody>
      </p:sp>
      <p:pic>
        <p:nvPicPr>
          <p:cNvPr id="169" name="pasted-image.tif" descr="pasted-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67226" y="4188053"/>
            <a:ext cx="7215857" cy="3216212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“flatbed picture plane”…"/>
          <p:cNvSpPr txBox="1"/>
          <p:nvPr/>
        </p:nvSpPr>
        <p:spPr>
          <a:xfrm>
            <a:off x="158679" y="192411"/>
            <a:ext cx="12687442" cy="2451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6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“flatbed picture plane”</a:t>
            </a:r>
          </a:p>
          <a:p>
            <a:pPr algn="l" defTabSz="457200">
              <a:spcBef>
                <a:spcPts val="1200"/>
              </a:spcBef>
              <a:defRPr sz="23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I borrow the term from the </a:t>
            </a:r>
            <a:r>
              <a:rPr>
                <a:solidFill>
                  <a:schemeClr val="accent5"/>
                </a:solidFill>
              </a:rPr>
              <a:t>flatbed printing press</a:t>
            </a:r>
            <a:r>
              <a:t>—‘a </a:t>
            </a:r>
            <a:r>
              <a:rPr>
                <a:solidFill>
                  <a:schemeClr val="accent5"/>
                </a:solidFill>
              </a:rPr>
              <a:t>horizontal bed</a:t>
            </a:r>
            <a:r>
              <a:t> on which a horizontal printing surface rests’ (Webster). And I propose to use the word to describe the characteristic picture plane of the 1960s—a pictorial surface whose angulation with respect to the human posture is the precondition of its </a:t>
            </a:r>
            <a:r>
              <a:rPr>
                <a:solidFill>
                  <a:schemeClr val="accent5"/>
                </a:solidFill>
              </a:rPr>
              <a:t>changed content</a:t>
            </a:r>
            <a:r>
              <a:t>.</a:t>
            </a:r>
          </a:p>
          <a:p>
            <a:pPr algn="l" defTabSz="457200">
              <a:spcBef>
                <a:spcPts val="1200"/>
              </a:spcBef>
              <a:defRPr sz="14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Leo Steinberg, Other Criteria</a:t>
            </a:r>
          </a:p>
        </p:txBody>
      </p:sp>
      <p:pic>
        <p:nvPicPr>
          <p:cNvPr id="171" name="pasted-image.png" descr="pasted-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9872" y="2848575"/>
            <a:ext cx="5157023" cy="5895168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Shape 52"/>
          <p:cNvSpPr txBox="1"/>
          <p:nvPr/>
        </p:nvSpPr>
        <p:spPr>
          <a:xfrm>
            <a:off x="559574" y="8948806"/>
            <a:ext cx="4457619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Robert Rauschenberg, </a:t>
            </a:r>
            <a:r>
              <a:rPr i="1"/>
              <a:t>Erased De Kooning Drawing, 1953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pasted-image.tif" descr="pasted-image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7652" y="1906562"/>
            <a:ext cx="6295304" cy="7126759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Shape 64"/>
          <p:cNvSpPr txBox="1"/>
          <p:nvPr/>
        </p:nvSpPr>
        <p:spPr>
          <a:xfrm>
            <a:off x="225744" y="9186643"/>
            <a:ext cx="6679119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Robert Rauschenberg, </a:t>
            </a:r>
            <a:r>
              <a:rPr i="1"/>
              <a:t>Canyon, </a:t>
            </a:r>
            <a:r>
              <a:t>1959</a:t>
            </a:r>
          </a:p>
        </p:txBody>
      </p:sp>
      <p:sp>
        <p:nvSpPr>
          <p:cNvPr id="178" name="“…something happened in painting around 1950… in the work of Robert Rauschenberg and Dubuffet. We can still hang their pictures—just as we tack up maps and architectural plans, or nail a horseshoe to the wall for good luck. Yet these pictures no longer s"/>
          <p:cNvSpPr txBox="1"/>
          <p:nvPr/>
        </p:nvSpPr>
        <p:spPr>
          <a:xfrm>
            <a:off x="292667" y="203840"/>
            <a:ext cx="12419466" cy="154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spcBef>
                <a:spcPts val="1200"/>
              </a:spcBef>
              <a:defRPr sz="22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“…something happened in painting around 1950… in the work of Robert Rauschenberg and Dubuffet. We can still hang their pictures—just as we tack up maps and architectural plans, or nail a horseshoe to the wall for good luck. Yet these pictures no longer simulate vertical fields, but opaque flatbed horizontals.”</a:t>
            </a:r>
          </a:p>
          <a:p>
            <a:pPr algn="l" defTabSz="457200">
              <a:spcBef>
                <a:spcPts val="1200"/>
              </a:spcBef>
              <a:defRPr sz="1400">
                <a:solidFill>
                  <a:srgbClr val="FFFFFF"/>
                </a:solidFill>
                <a:latin typeface="Times Roman"/>
                <a:ea typeface="Times Roman"/>
                <a:cs typeface="Times Roman"/>
                <a:sym typeface="Times Roman"/>
              </a:defRPr>
            </a:pPr>
            <a:r>
              <a:t>Leo Steinberg, Other Criteria</a:t>
            </a:r>
          </a:p>
        </p:txBody>
      </p:sp>
      <p:pic>
        <p:nvPicPr>
          <p:cNvPr id="17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00154" y="1906562"/>
            <a:ext cx="5417451" cy="7126759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Jean Dubuffet, Will to Power, 1946"/>
          <p:cNvSpPr txBox="1"/>
          <p:nvPr/>
        </p:nvSpPr>
        <p:spPr>
          <a:xfrm>
            <a:off x="7947216" y="9210349"/>
            <a:ext cx="4005919" cy="35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Jean Dubuffet, Will to Power, 1946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1825" y="1978817"/>
            <a:ext cx="5236689" cy="6982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00154" y="1906562"/>
            <a:ext cx="5417451" cy="7126759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Jean Dubuffet, Will to Power, 1946"/>
          <p:cNvSpPr txBox="1"/>
          <p:nvPr/>
        </p:nvSpPr>
        <p:spPr>
          <a:xfrm>
            <a:off x="7947216" y="9210349"/>
            <a:ext cx="4005919" cy="358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Jean Dubuffet, Will to Power, 1946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