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notesSlides/notesSlide2.xml" ContentType="application/vnd.openxmlformats-officedocument.presentationml.notesSlide+xml"/>
  <Override PartName="/ppt/media/image7.jpeg" ContentType="image/jpeg"/>
  <Override PartName="/ppt/notesSlides/notesSlide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b="def" i="def"/>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b="def" i="def"/>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b="def" i="def"/>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mn-lt"/>
        <a:ea typeface="+mn-ea"/>
        <a:cs typeface="+mn-cs"/>
        <a:sym typeface="Avenir Roman"/>
      </a:defRPr>
    </a:lvl1pPr>
    <a:lvl2pPr indent="228600" defTabSz="457200" latinLnBrk="0">
      <a:lnSpc>
        <a:spcPct val="125000"/>
      </a:lnSpc>
      <a:defRPr sz="2400">
        <a:latin typeface="+mn-lt"/>
        <a:ea typeface="+mn-ea"/>
        <a:cs typeface="+mn-cs"/>
        <a:sym typeface="Avenir Roman"/>
      </a:defRPr>
    </a:lvl2pPr>
    <a:lvl3pPr indent="457200" defTabSz="457200" latinLnBrk="0">
      <a:lnSpc>
        <a:spcPct val="125000"/>
      </a:lnSpc>
      <a:defRPr sz="2400">
        <a:latin typeface="+mn-lt"/>
        <a:ea typeface="+mn-ea"/>
        <a:cs typeface="+mn-cs"/>
        <a:sym typeface="Avenir Roman"/>
      </a:defRPr>
    </a:lvl3pPr>
    <a:lvl4pPr indent="685800" defTabSz="457200" latinLnBrk="0">
      <a:lnSpc>
        <a:spcPct val="125000"/>
      </a:lnSpc>
      <a:defRPr sz="2400">
        <a:latin typeface="+mn-lt"/>
        <a:ea typeface="+mn-ea"/>
        <a:cs typeface="+mn-cs"/>
        <a:sym typeface="Avenir Roman"/>
      </a:defRPr>
    </a:lvl4pPr>
    <a:lvl5pPr indent="914400" defTabSz="457200" latinLnBrk="0">
      <a:lnSpc>
        <a:spcPct val="125000"/>
      </a:lnSpc>
      <a:defRPr sz="2400">
        <a:latin typeface="+mn-lt"/>
        <a:ea typeface="+mn-ea"/>
        <a:cs typeface="+mn-cs"/>
        <a:sym typeface="Avenir Roman"/>
      </a:defRPr>
    </a:lvl5pPr>
    <a:lvl6pPr indent="1143000" defTabSz="457200" latinLnBrk="0">
      <a:lnSpc>
        <a:spcPct val="125000"/>
      </a:lnSpc>
      <a:defRPr sz="2400">
        <a:latin typeface="+mn-lt"/>
        <a:ea typeface="+mn-ea"/>
        <a:cs typeface="+mn-cs"/>
        <a:sym typeface="Avenir Roman"/>
      </a:defRPr>
    </a:lvl6pPr>
    <a:lvl7pPr indent="1371600" defTabSz="457200" latinLnBrk="0">
      <a:lnSpc>
        <a:spcPct val="125000"/>
      </a:lnSpc>
      <a:defRPr sz="2400">
        <a:latin typeface="+mn-lt"/>
        <a:ea typeface="+mn-ea"/>
        <a:cs typeface="+mn-cs"/>
        <a:sym typeface="Avenir Roman"/>
      </a:defRPr>
    </a:lvl7pPr>
    <a:lvl8pPr indent="1600200" defTabSz="457200" latinLnBrk="0">
      <a:lnSpc>
        <a:spcPct val="125000"/>
      </a:lnSpc>
      <a:defRPr sz="2400">
        <a:latin typeface="+mn-lt"/>
        <a:ea typeface="+mn-ea"/>
        <a:cs typeface="+mn-cs"/>
        <a:sym typeface="Avenir Roman"/>
      </a:defRPr>
    </a:lvl8pPr>
    <a:lvl9pPr indent="1828800" defTabSz="457200" latinLnBrk="0">
      <a:lnSpc>
        <a:spcPct val="125000"/>
      </a:lnSpc>
      <a:defRPr sz="2400">
        <a:latin typeface="+mn-lt"/>
        <a:ea typeface="+mn-ea"/>
        <a:cs typeface="+mn-cs"/>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 Id="rId3" Type="http://schemas.openxmlformats.org/officeDocument/2006/relationships/hyperlink" Target="http://eipcp.net/transversal/0910/ashford/en/print" TargetMode="External"/></Relationships>

</file>

<file path=ppt/notesSlides/_rels/notesSlide2.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 Id="rId3" Type="http://schemas.openxmlformats.org/officeDocument/2006/relationships/hyperlink" Target="http://www.sfmoma.org/explore/collection/artwork/25845" TargetMode="External"/></Relationships>

</file>

<file path=ppt/notesSlides/_rels/notesSlide3.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 Id="rId3" Type="http://schemas.openxmlformats.org/officeDocument/2006/relationships/hyperlink" Target="http://www.moma.org/collection/browse_results.php?criteria=O:AD:E:2923&amp;page_number=2&amp;template_id=1&amp;sort_order=1"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Shape 133"/>
          <p:cNvSpPr/>
          <p:nvPr>
            <p:ph type="sldImg"/>
          </p:nvPr>
        </p:nvSpPr>
        <p:spPr>
          <a:prstGeom prst="rect">
            <a:avLst/>
          </a:prstGeom>
        </p:spPr>
        <p:txBody>
          <a:bodyPr/>
          <a:lstStyle/>
          <a:p>
            <a:pPr/>
          </a:p>
        </p:txBody>
      </p:sp>
      <p:sp>
        <p:nvSpPr>
          <p:cNvPr id="134" name="Shape 134"/>
          <p:cNvSpPr/>
          <p:nvPr>
            <p:ph type="body" sz="quarter" idx="1"/>
          </p:nvPr>
        </p:nvSpPr>
        <p:spPr>
          <a:prstGeom prst="rect">
            <a:avLst/>
          </a:prstGeom>
        </p:spPr>
        <p:txBody>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3" invalidUrl="" action="" tgtFrame="" tooltip="" history="1" highlightClick="0" endSnd="0"/>
              </a:rPr>
              <a:t>http://eipcp.net/transversal/0910/ashford/en/print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hape 168"/>
          <p:cNvSpPr/>
          <p:nvPr>
            <p:ph type="sldImg"/>
          </p:nvPr>
        </p:nvSpPr>
        <p:spPr>
          <a:prstGeom prst="rect">
            <a:avLst/>
          </a:prstGeom>
        </p:spPr>
        <p:txBody>
          <a:bodyPr/>
          <a:lstStyle/>
          <a:p>
            <a:pPr/>
          </a:p>
        </p:txBody>
      </p:sp>
      <p:sp>
        <p:nvSpPr>
          <p:cNvPr id="169" name="Shape 169"/>
          <p:cNvSpPr/>
          <p:nvPr>
            <p:ph type="body" sz="quarter" idx="1"/>
          </p:nvPr>
        </p:nvSpPr>
        <p:spPr>
          <a:prstGeom prst="rect">
            <a:avLst/>
          </a:prstGeom>
        </p:spPr>
        <p:txBody>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3" invalidUrl="" action="" tgtFrame="" tooltip="" history="1" highlightClick="0" endSnd="0"/>
              </a:rPr>
              <a:t>http://www.sfmoma.org/explore/collection/artwork/25845</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Shape 190"/>
          <p:cNvSpPr/>
          <p:nvPr>
            <p:ph type="sldImg"/>
          </p:nvPr>
        </p:nvSpPr>
        <p:spPr>
          <a:prstGeom prst="rect">
            <a:avLst/>
          </a:prstGeom>
        </p:spPr>
        <p:txBody>
          <a:bodyPr/>
          <a:lstStyle/>
          <a:p>
            <a:pPr/>
          </a:p>
        </p:txBody>
      </p:sp>
      <p:sp>
        <p:nvSpPr>
          <p:cNvPr id="191" name="Shape 191"/>
          <p:cNvSpPr/>
          <p:nvPr>
            <p:ph type="body" sz="quarter" idx="1"/>
          </p:nvPr>
        </p:nvSpPr>
        <p:spPr>
          <a:prstGeom prst="rect">
            <a:avLst/>
          </a:prstGeom>
        </p:spPr>
        <p:txBody>
          <a:bodyPr/>
          <a:lstStyle>
            <a:lvl1pPr>
              <a:defRPr u="sng">
                <a:solidFill>
                  <a:srgbClr val="0000FF"/>
                </a:solidFill>
                <a:uFill>
                  <a:solidFill>
                    <a:srgbClr val="0000FF"/>
                  </a:solidFill>
                </a:uFill>
                <a:hlinkClick r:id="rId3" invalidUrl="" action="" tgtFrame="" tooltip="" history="1" highlightClick="0" endSnd="0"/>
              </a:defRPr>
            </a:lvl1pPr>
          </a:lstStyle>
          <a:p>
            <a:pPr>
              <a:defRPr>
                <a:solidFill>
                  <a:srgbClr val="000000"/>
                </a:solidFill>
                <a:uFillTx/>
              </a:defRPr>
            </a:pPr>
            <a:r>
              <a:rPr>
                <a:solidFill>
                  <a:srgbClr val="0000FF"/>
                </a:solidFill>
                <a:uFill>
                  <a:solidFill>
                    <a:srgbClr val="0000FF"/>
                  </a:solidFill>
                </a:uFill>
                <a:hlinkClick r:id="rId3" invalidUrl="" action="" tgtFrame="" tooltip="" history="1" highlightClick="0" endSnd="0"/>
              </a:rPr>
              <a:t>http://www.moma.org/collection/browse_results.php?criteria=O%3AAD%3AE%3A2923&amp;page_number=2&amp;template_id=1&amp;sort_order=1</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8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08" name="Title Text"/>
          <p:cNvSpPr txBox="1"/>
          <p:nvPr>
            <p:ph type="title"/>
          </p:nvPr>
        </p:nvSpPr>
        <p:spPr>
          <a:prstGeom prst="rect">
            <a:avLst/>
          </a:prstGeom>
        </p:spPr>
        <p:txBody>
          <a:bodyPr/>
          <a:lstStyle/>
          <a:p>
            <a:pPr/>
            <a:r>
              <a:t>Title Text</a:t>
            </a:r>
          </a:p>
        </p:txBody>
      </p:sp>
      <p:sp>
        <p:nvSpPr>
          <p:cNvPr id="109"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Title Text"/>
          <p:cNvSpPr txBox="1"/>
          <p:nvPr>
            <p:ph type="title"/>
          </p:nvPr>
        </p:nvSpPr>
        <p:spPr>
          <a:xfrm>
            <a:off x="1270000" y="6718300"/>
            <a:ext cx="10464800" cy="1422400"/>
          </a:xfrm>
          <a:prstGeom prst="rect">
            <a:avLst/>
          </a:prstGeom>
        </p:spPr>
        <p:txBody>
          <a:bodyPr anchor="b"/>
          <a:lstStyle/>
          <a:p>
            <a:pPr/>
            <a:r>
              <a:t>Title Text</a:t>
            </a:r>
          </a:p>
        </p:txBody>
      </p:sp>
      <p:sp>
        <p:nvSpPr>
          <p:cNvPr id="21" name="Body Level One…"/>
          <p:cNvSpPr txBox="1"/>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29" name="Title Text"/>
          <p:cNvSpPr txBox="1"/>
          <p:nvPr>
            <p:ph type="title"/>
          </p:nvPr>
        </p:nvSpPr>
        <p:spPr>
          <a:xfrm>
            <a:off x="1270000" y="3225800"/>
            <a:ext cx="10464800" cy="3302000"/>
          </a:xfrm>
          <a:prstGeom prst="rect">
            <a:avLst/>
          </a:prstGeom>
        </p:spPr>
        <p:txBody>
          <a:bodyPr/>
          <a:lstStyle/>
          <a:p>
            <a:pPr/>
            <a:r>
              <a:t>Title Text</a:t>
            </a:r>
          </a:p>
        </p:txBody>
      </p:sp>
      <p:sp>
        <p:nvSpPr>
          <p:cNvPr id="3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7"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38" name="Body Level One…"/>
          <p:cNvSpPr txBox="1"/>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6" name="Title Text"/>
          <p:cNvSpPr txBox="1"/>
          <p:nvPr>
            <p:ph type="title"/>
          </p:nvPr>
        </p:nvSpPr>
        <p:spPr>
          <a:prstGeom prst="rect">
            <a:avLst/>
          </a:prstGeom>
        </p:spPr>
        <p:txBody>
          <a:bodyPr/>
          <a:lstStyle/>
          <a:p>
            <a:pPr/>
            <a:r>
              <a:t>Title Text</a:t>
            </a:r>
          </a:p>
        </p:txBody>
      </p:sp>
      <p:sp>
        <p:nvSpPr>
          <p:cNvPr id="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4" name="Title Text"/>
          <p:cNvSpPr txBox="1"/>
          <p:nvPr>
            <p:ph type="title"/>
          </p:nvPr>
        </p:nvSpPr>
        <p:spPr>
          <a:prstGeom prst="rect">
            <a:avLst/>
          </a:prstGeom>
        </p:spPr>
        <p:txBody>
          <a:bodyPr/>
          <a:lstStyle/>
          <a:p>
            <a:pPr/>
            <a:r>
              <a:t>Title Text</a:t>
            </a:r>
          </a:p>
        </p:txBody>
      </p:sp>
      <p:sp>
        <p:nvSpPr>
          <p:cNvPr id="5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3" name="Title Text"/>
          <p:cNvSpPr txBox="1"/>
          <p:nvPr>
            <p:ph type="title"/>
          </p:nvPr>
        </p:nvSpPr>
        <p:spPr>
          <a:prstGeom prst="rect">
            <a:avLst/>
          </a:prstGeom>
        </p:spPr>
        <p:txBody>
          <a:bodyPr/>
          <a:lstStyle/>
          <a:p>
            <a:pPr/>
            <a:r>
              <a:t>Title Text</a:t>
            </a:r>
          </a:p>
        </p:txBody>
      </p:sp>
      <p:sp>
        <p:nvSpPr>
          <p:cNvPr id="64" name="Body Level One…"/>
          <p:cNvSpPr txBox="1"/>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2"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444500"/>
            <a:ext cx="11099800" cy="21590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Title Text</a:t>
            </a:r>
          </a:p>
        </p:txBody>
      </p:sp>
      <p:sp>
        <p:nvSpPr>
          <p:cNvPr id="3" name="Body Level One…"/>
          <p:cNvSpPr txBox="1"/>
          <p:nvPr>
            <p:ph type="body" idx="1"/>
          </p:nvPr>
        </p:nvSpPr>
        <p:spPr>
          <a:xfrm>
            <a:off x="952500" y="2603500"/>
            <a:ext cx="11099800" cy="6286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285653" y="8779792"/>
            <a:ext cx="3034454" cy="520701"/>
          </a:xfrm>
          <a:prstGeom prst="rect">
            <a:avLst/>
          </a:prstGeom>
          <a:ln w="12700">
            <a:miter lim="400000"/>
          </a:ln>
        </p:spPr>
        <p:txBody>
          <a:bodyPr wrap="none" lIns="45719" rIns="45719"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600" u="none">
          <a:solidFill>
            <a:srgbClr val="000000"/>
          </a:solidFill>
          <a:uFillTx/>
          <a:latin typeface="Helvetica Light"/>
          <a:ea typeface="Helvetica Light"/>
          <a:cs typeface="Helvetica Light"/>
          <a:sym typeface="Helvetica Light"/>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1pPr>
      <a:lvl2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2pPr>
      <a:lvl3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3pPr>
      <a:lvl4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4pPr>
      <a:lvl5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5pPr>
      <a:lvl6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6pPr>
      <a:lvl7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7pPr>
      <a:lvl8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8pPr>
      <a:lvl9pPr marL="0" marR="0" indent="0" algn="r" defTabSz="584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tif"/><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10.tif"/></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tif"/><Relationship Id="rId3" Type="http://schemas.openxmlformats.org/officeDocument/2006/relationships/image" Target="../media/image12.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13.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tif"/><Relationship Id="rId3" Type="http://schemas.openxmlformats.org/officeDocument/2006/relationships/image" Target="../media/image3.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4.tif"/><Relationship Id="rId4" Type="http://schemas.openxmlformats.org/officeDocument/2006/relationships/image" Target="../media/image5.tif"/><Relationship Id="rId5" Type="http://schemas.openxmlformats.org/officeDocument/2006/relationships/image" Target="../media/image6.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7.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 Id="rId3"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tate.org.uk/art/artists/yves-klein-1418/yves-klein-anthropometries" TargetMode="External"/><Relationship Id="rId3" Type="http://schemas.openxmlformats.org/officeDocument/2006/relationships/image" Target="../media/image3.jpeg"/><Relationship Id="rId4" Type="http://schemas.openxmlformats.org/officeDocument/2006/relationships/image" Target="../media/image4.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 Id="rId3" Type="http://schemas.openxmlformats.org/officeDocument/2006/relationships/image" Target="../media/image8.tif"/></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9.tif"/><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19" name="Shape 32"/>
          <p:cNvSpPr txBox="1"/>
          <p:nvPr>
            <p:ph type="ctrTitle"/>
          </p:nvPr>
        </p:nvSpPr>
        <p:spPr>
          <a:xfrm>
            <a:off x="365759" y="164422"/>
            <a:ext cx="12639041" cy="1420539"/>
          </a:xfrm>
          <a:prstGeom prst="rect">
            <a:avLst/>
          </a:prstGeom>
        </p:spPr>
        <p:txBody>
          <a:bodyPr/>
          <a:lstStyle/>
          <a:p>
            <a:pPr>
              <a:defRPr>
                <a:solidFill>
                  <a:srgbClr val="FFFFFF"/>
                </a:solidFill>
              </a:defRPr>
            </a:pPr>
            <a:r>
              <a:t>A Duchampian </a:t>
            </a:r>
            <a:r>
              <a:t>(Re)</a:t>
            </a:r>
            <a:r>
              <a:t>Turn</a:t>
            </a:r>
          </a:p>
        </p:txBody>
      </p:sp>
      <p:sp>
        <p:nvSpPr>
          <p:cNvPr id="120" name="Shape 33"/>
          <p:cNvSpPr txBox="1"/>
          <p:nvPr>
            <p:ph type="subTitle" sz="quarter" idx="1"/>
          </p:nvPr>
        </p:nvSpPr>
        <p:spPr>
          <a:xfrm>
            <a:off x="1452878" y="1655110"/>
            <a:ext cx="10464801" cy="1130301"/>
          </a:xfrm>
          <a:prstGeom prst="rect">
            <a:avLst/>
          </a:prstGeom>
        </p:spPr>
        <p:txBody>
          <a:bodyPr/>
          <a:lstStyle>
            <a:lvl1pPr>
              <a:defRPr sz="2400">
                <a:solidFill>
                  <a:srgbClr val="FFFFFF"/>
                </a:solidFill>
              </a:defRPr>
            </a:lvl1pPr>
          </a:lstStyle>
          <a:p>
            <a:pPr/>
            <a:r>
              <a:t>Nouveau réalisme and “Neo-Dada” </a:t>
            </a:r>
          </a:p>
        </p:txBody>
      </p:sp>
      <p:pic>
        <p:nvPicPr>
          <p:cNvPr id="121" name="pasted-image.tif" descr="pasted-image.tif"/>
          <p:cNvPicPr>
            <a:picLocks noChangeAspect="1"/>
          </p:cNvPicPr>
          <p:nvPr/>
        </p:nvPicPr>
        <p:blipFill>
          <a:blip r:embed="rId2">
            <a:extLst/>
          </a:blip>
          <a:stretch>
            <a:fillRect/>
          </a:stretch>
        </p:blipFill>
        <p:spPr>
          <a:xfrm>
            <a:off x="836886" y="2545503"/>
            <a:ext cx="4213616" cy="5901392"/>
          </a:xfrm>
          <a:prstGeom prst="rect">
            <a:avLst/>
          </a:prstGeom>
          <a:ln w="12700">
            <a:miter lim="400000"/>
          </a:ln>
        </p:spPr>
      </p:pic>
      <p:pic>
        <p:nvPicPr>
          <p:cNvPr id="122" name="pasted-image.png" descr="pasted-image.png"/>
          <p:cNvPicPr>
            <a:picLocks noChangeAspect="1"/>
          </p:cNvPicPr>
          <p:nvPr/>
        </p:nvPicPr>
        <p:blipFill>
          <a:blip r:embed="rId3">
            <a:extLst/>
          </a:blip>
          <a:stretch>
            <a:fillRect/>
          </a:stretch>
        </p:blipFill>
        <p:spPr>
          <a:xfrm>
            <a:off x="7376648" y="2551726"/>
            <a:ext cx="5157022" cy="5895168"/>
          </a:xfrm>
          <a:prstGeom prst="rect">
            <a:avLst/>
          </a:prstGeom>
          <a:ln w="12700">
            <a:miter lim="400000"/>
          </a:ln>
        </p:spPr>
      </p:pic>
      <p:sp>
        <p:nvSpPr>
          <p:cNvPr id="123" name="Shape 52"/>
          <p:cNvSpPr txBox="1"/>
          <p:nvPr/>
        </p:nvSpPr>
        <p:spPr>
          <a:xfrm>
            <a:off x="7726350" y="8470899"/>
            <a:ext cx="4457617" cy="1282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600">
                <a:solidFill>
                  <a:srgbClr val="FFFFFF"/>
                </a:solidFill>
              </a:defRPr>
            </a:pPr>
            <a:r>
              <a:t>Robert Rauschenberg, </a:t>
            </a:r>
            <a:r>
              <a:rPr i="1"/>
              <a:t>Erased De Kooning Drawing, 1953 </a:t>
            </a:r>
          </a:p>
        </p:txBody>
      </p:sp>
      <p:sp>
        <p:nvSpPr>
          <p:cNvPr id="124" name="TextBox 1"/>
          <p:cNvSpPr txBox="1"/>
          <p:nvPr/>
        </p:nvSpPr>
        <p:spPr>
          <a:xfrm>
            <a:off x="836886" y="8545056"/>
            <a:ext cx="4157461"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400">
                <a:solidFill>
                  <a:srgbClr val="FFFFFF"/>
                </a:solidFill>
              </a:defRPr>
            </a:pPr>
            <a:r>
              <a:t>Marcel Duchamp, </a:t>
            </a:r>
            <a:r>
              <a:rPr i="1"/>
              <a:t>In Advance of a Broken Arm, 1915</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71" name="Picture 2" descr="Picture 2"/>
          <p:cNvPicPr>
            <a:picLocks noChangeAspect="1"/>
          </p:cNvPicPr>
          <p:nvPr/>
        </p:nvPicPr>
        <p:blipFill>
          <a:blip r:embed="rId2">
            <a:extLst/>
          </a:blip>
          <a:stretch>
            <a:fillRect/>
          </a:stretch>
        </p:blipFill>
        <p:spPr>
          <a:xfrm>
            <a:off x="2504076" y="1906217"/>
            <a:ext cx="8545287" cy="7178043"/>
          </a:xfrm>
          <a:prstGeom prst="rect">
            <a:avLst/>
          </a:prstGeom>
          <a:ln w="12700">
            <a:miter lim="400000"/>
          </a:ln>
        </p:spPr>
      </p:pic>
      <p:sp>
        <p:nvSpPr>
          <p:cNvPr id="172" name="Rectangle 5"/>
          <p:cNvSpPr txBox="1"/>
          <p:nvPr/>
        </p:nvSpPr>
        <p:spPr>
          <a:xfrm>
            <a:off x="2504439" y="8984526"/>
            <a:ext cx="8544561" cy="637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r>
              <a:t>Robert Rauschenberg, </a:t>
            </a:r>
            <a:r>
              <a:rPr i="1"/>
              <a:t>Monogram, </a:t>
            </a:r>
            <a:r>
              <a:t>1955</a:t>
            </a:r>
          </a:p>
        </p:txBody>
      </p:sp>
      <p:sp>
        <p:nvSpPr>
          <p:cNvPr id="173" name="“…something happened in painting around 1950… in the work of Robert Rauschenberg and Dubuffet. We can still hang their pictures—just as we tack up maps and architectural plans, or nail a horseshoe to the wall for good luck. Yet these pictures no longer s"/>
          <p:cNvSpPr txBox="1"/>
          <p:nvPr/>
        </p:nvSpPr>
        <p:spPr>
          <a:xfrm>
            <a:off x="-3324" y="473544"/>
            <a:ext cx="12861926" cy="162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457200">
              <a:spcBef>
                <a:spcPts val="1200"/>
              </a:spcBef>
              <a:defRPr sz="1466">
                <a:solidFill>
                  <a:srgbClr val="FFFFFF"/>
                </a:solidFill>
                <a:latin typeface="Times Roman"/>
                <a:ea typeface="Times Roman"/>
                <a:cs typeface="Times Roman"/>
                <a:sym typeface="Times Roman"/>
              </a:defRPr>
            </a:lvl1pPr>
          </a:lstStyle>
          <a:p>
            <a:pPr/>
            <a:r>
              <a:t>“…something happened in painting around 1950… in the work of Robert Rauschenberg and Dubuffet. We can still hang their pictures—just as we tack up maps and architectural plans, or nail a horseshoe to the wall for good luck. Yet these pictures no longer simulate vertical fields, but opaque flatbed horizontals. They no more depend on a head-to-toe correspondence with human posture than a newspaper does. ‘The flatbed picture plane makes its symbolic allusion to hard surfaces such as tabletops, studio floors, charts, bulletin boards—any receptor surface on which objects are scattered, on which data is entered, on which information may be received, printed, impressed—whether coherently or in confusion…”. Leo Steinberg, Other Criteria</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75" name="Rectangle 1"/>
          <p:cNvSpPr txBox="1"/>
          <p:nvPr/>
        </p:nvSpPr>
        <p:spPr>
          <a:xfrm>
            <a:off x="110134" y="8947136"/>
            <a:ext cx="5094047"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600">
                <a:solidFill>
                  <a:srgbClr val="FFFFFF"/>
                </a:solidFill>
              </a:defRPr>
            </a:pPr>
            <a:r>
              <a:t>Robert Rauschenberg, </a:t>
            </a:r>
            <a:r>
              <a:rPr i="1"/>
              <a:t>Bed, </a:t>
            </a:r>
            <a:r>
              <a:t>1955</a:t>
            </a:r>
          </a:p>
        </p:txBody>
      </p:sp>
      <p:pic>
        <p:nvPicPr>
          <p:cNvPr id="176" name="Picture 2" descr="Picture 2"/>
          <p:cNvPicPr>
            <a:picLocks noChangeAspect="1"/>
          </p:cNvPicPr>
          <p:nvPr/>
        </p:nvPicPr>
        <p:blipFill>
          <a:blip r:embed="rId2">
            <a:extLst/>
          </a:blip>
          <a:stretch>
            <a:fillRect/>
          </a:stretch>
        </p:blipFill>
        <p:spPr>
          <a:xfrm>
            <a:off x="709294" y="745331"/>
            <a:ext cx="3895726" cy="8262938"/>
          </a:xfrm>
          <a:prstGeom prst="rect">
            <a:avLst/>
          </a:prstGeom>
          <a:ln w="12700">
            <a:miter lim="400000"/>
          </a:ln>
        </p:spPr>
      </p:pic>
      <p:pic>
        <p:nvPicPr>
          <p:cNvPr id="177" name="Image" descr="Image"/>
          <p:cNvPicPr>
            <a:picLocks noChangeAspect="1"/>
          </p:cNvPicPr>
          <p:nvPr/>
        </p:nvPicPr>
        <p:blipFill>
          <a:blip r:embed="rId3">
            <a:extLst/>
          </a:blip>
          <a:stretch>
            <a:fillRect/>
          </a:stretch>
        </p:blipFill>
        <p:spPr>
          <a:xfrm>
            <a:off x="5151226" y="2749993"/>
            <a:ext cx="7394973" cy="5186567"/>
          </a:xfrm>
          <a:prstGeom prst="rect">
            <a:avLst/>
          </a:prstGeom>
          <a:ln w="12700">
            <a:miter lim="400000"/>
          </a:ln>
        </p:spPr>
      </p:pic>
      <p:sp>
        <p:nvSpPr>
          <p:cNvPr id="178" name="Hans Naimuth, Jackson Pollock Painting, 1950"/>
          <p:cNvSpPr txBox="1"/>
          <p:nvPr/>
        </p:nvSpPr>
        <p:spPr>
          <a:xfrm>
            <a:off x="5260844" y="8148927"/>
            <a:ext cx="6977838"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600">
                <a:solidFill>
                  <a:srgbClr val="FFFFFF"/>
                </a:solidFill>
              </a:defRPr>
            </a:lvl1pPr>
          </a:lstStyle>
          <a:p>
            <a:pPr/>
            <a:r>
              <a:t>Hans Naimuth, Jackson Pollock Painting, 1950</a:t>
            </a:r>
          </a:p>
        </p:txBody>
      </p:sp>
      <p:sp>
        <p:nvSpPr>
          <p:cNvPr id="179" name="To repeat: it is not the actual physical placement of the image that counts. There is no law against hanging a rug on a wall, or reproducing a narrative picture as a mosaic floor. What I have in mind is the psychic address of the image, its special mode "/>
          <p:cNvSpPr txBox="1"/>
          <p:nvPr/>
        </p:nvSpPr>
        <p:spPr>
          <a:xfrm>
            <a:off x="5147788" y="683425"/>
            <a:ext cx="6206465" cy="1854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spcBef>
                <a:spcPts val="1200"/>
              </a:spcBef>
              <a:defRPr sz="1466">
                <a:solidFill>
                  <a:srgbClr val="FFFFFF"/>
                </a:solidFill>
                <a:latin typeface="Times Roman"/>
                <a:ea typeface="Times Roman"/>
                <a:cs typeface="Times Roman"/>
                <a:sym typeface="Times Roman"/>
              </a:defRPr>
            </a:lvl1pPr>
          </a:lstStyle>
          <a:p>
            <a:pPr/>
            <a:r>
              <a:t>To repeat: it is not the actual physical placement of the image that counts. There is no law against hanging a rug on a wall, or reproducing a narrative picture as a mosaic floor. What I have in mind is the psychic address of the image, its special mode of imaginative confrontation, and I tend to regard the tilt of the picture plane from vertical to horizontal as expressive of the most radical shift in the subject matter of art, the shift from nature to culture.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81" name="pasted-image.tif" descr="pasted-image.tif"/>
          <p:cNvPicPr>
            <a:picLocks noChangeAspect="1"/>
          </p:cNvPicPr>
          <p:nvPr/>
        </p:nvPicPr>
        <p:blipFill>
          <a:blip r:embed="rId2">
            <a:extLst/>
          </a:blip>
          <a:stretch>
            <a:fillRect/>
          </a:stretch>
        </p:blipFill>
        <p:spPr>
          <a:xfrm>
            <a:off x="418507" y="302428"/>
            <a:ext cx="6802477" cy="7700917"/>
          </a:xfrm>
          <a:prstGeom prst="rect">
            <a:avLst/>
          </a:prstGeom>
          <a:ln w="12700">
            <a:miter lim="400000"/>
          </a:ln>
        </p:spPr>
      </p:pic>
      <p:sp>
        <p:nvSpPr>
          <p:cNvPr id="182" name="Shape 64"/>
          <p:cNvSpPr txBox="1"/>
          <p:nvPr/>
        </p:nvSpPr>
        <p:spPr>
          <a:xfrm>
            <a:off x="480185" y="8354737"/>
            <a:ext cx="6679119" cy="1193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a:solidFill>
                  <a:srgbClr val="FFFFFF"/>
                </a:solidFill>
              </a:defRPr>
            </a:pPr>
            <a:r>
              <a:t>Robert Rauschenberg, </a:t>
            </a:r>
            <a:r>
              <a:rPr i="1"/>
              <a:t>Canyon, </a:t>
            </a:r>
            <a:r>
              <a:t>1959</a:t>
            </a:r>
          </a:p>
        </p:txBody>
      </p:sp>
      <p:pic>
        <p:nvPicPr>
          <p:cNvPr id="183" name="pasted-image.tif" descr="pasted-image.tif"/>
          <p:cNvPicPr>
            <a:picLocks noChangeAspect="1"/>
          </p:cNvPicPr>
          <p:nvPr/>
        </p:nvPicPr>
        <p:blipFill>
          <a:blip r:embed="rId3">
            <a:extLst/>
          </a:blip>
          <a:stretch>
            <a:fillRect/>
          </a:stretch>
        </p:blipFill>
        <p:spPr>
          <a:xfrm>
            <a:off x="7576480" y="2070523"/>
            <a:ext cx="4875617" cy="487561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5" name="TextBox 3"/>
          <p:cNvSpPr txBox="1"/>
          <p:nvPr/>
        </p:nvSpPr>
        <p:spPr>
          <a:xfrm>
            <a:off x="4053794" y="9094470"/>
            <a:ext cx="5933543"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Jasper Johns, </a:t>
            </a:r>
            <a:r>
              <a:rPr i="1"/>
              <a:t>Flag, 1954-55</a:t>
            </a:r>
          </a:p>
        </p:txBody>
      </p:sp>
      <p:pic>
        <p:nvPicPr>
          <p:cNvPr id="186" name="Picture 1" descr="Picture 1"/>
          <p:cNvPicPr>
            <a:picLocks noChangeAspect="1"/>
          </p:cNvPicPr>
          <p:nvPr/>
        </p:nvPicPr>
        <p:blipFill>
          <a:blip r:embed="rId2">
            <a:extLst/>
          </a:blip>
          <a:stretch>
            <a:fillRect/>
          </a:stretch>
        </p:blipFill>
        <p:spPr>
          <a:xfrm>
            <a:off x="653143" y="761847"/>
            <a:ext cx="11698514" cy="8229906"/>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88" name="Shape 77"/>
          <p:cNvSpPr txBox="1"/>
          <p:nvPr/>
        </p:nvSpPr>
        <p:spPr>
          <a:xfrm>
            <a:off x="3233394" y="9088476"/>
            <a:ext cx="6538011"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600">
                <a:solidFill>
                  <a:srgbClr val="FFFFFF"/>
                </a:solidFill>
              </a:defRPr>
            </a:pPr>
            <a:r>
              <a:t>Jasper Johns, </a:t>
            </a:r>
            <a:r>
              <a:rPr i="1"/>
              <a:t>Target with Four Faces, </a:t>
            </a:r>
            <a:r>
              <a:t>1955</a:t>
            </a:r>
          </a:p>
        </p:txBody>
      </p:sp>
      <p:pic>
        <p:nvPicPr>
          <p:cNvPr id="189" name="pasted-image.tif" descr="pasted-image.tif"/>
          <p:cNvPicPr>
            <a:picLocks noChangeAspect="1"/>
          </p:cNvPicPr>
          <p:nvPr/>
        </p:nvPicPr>
        <p:blipFill>
          <a:blip r:embed="rId3">
            <a:extLst/>
          </a:blip>
          <a:stretch>
            <a:fillRect/>
          </a:stretch>
        </p:blipFill>
        <p:spPr>
          <a:xfrm>
            <a:off x="3233092" y="387941"/>
            <a:ext cx="6538616" cy="8398224"/>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93" name="TextBox 3"/>
          <p:cNvSpPr txBox="1"/>
          <p:nvPr/>
        </p:nvSpPr>
        <p:spPr>
          <a:xfrm>
            <a:off x="3980254" y="8974001"/>
            <a:ext cx="5044289"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Jasper Johns, 0-9, 1960</a:t>
            </a:r>
          </a:p>
        </p:txBody>
      </p:sp>
      <p:pic>
        <p:nvPicPr>
          <p:cNvPr id="194" name="Picture 1" descr="Picture 1"/>
          <p:cNvPicPr>
            <a:picLocks noChangeAspect="1"/>
          </p:cNvPicPr>
          <p:nvPr/>
        </p:nvPicPr>
        <p:blipFill>
          <a:blip r:embed="rId2">
            <a:extLst/>
          </a:blip>
          <a:stretch>
            <a:fillRect/>
          </a:stretch>
        </p:blipFill>
        <p:spPr>
          <a:xfrm>
            <a:off x="3165955" y="127454"/>
            <a:ext cx="6672889" cy="8686063"/>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26" name="pasted-image.tif" descr="pasted-image.tif"/>
          <p:cNvPicPr>
            <a:picLocks noChangeAspect="1"/>
          </p:cNvPicPr>
          <p:nvPr/>
        </p:nvPicPr>
        <p:blipFill>
          <a:blip r:embed="rId2">
            <a:extLst/>
          </a:blip>
          <a:stretch>
            <a:fillRect/>
          </a:stretch>
        </p:blipFill>
        <p:spPr>
          <a:xfrm>
            <a:off x="282532" y="221488"/>
            <a:ext cx="4940302" cy="7620001"/>
          </a:xfrm>
          <a:prstGeom prst="rect">
            <a:avLst/>
          </a:prstGeom>
          <a:ln w="12700">
            <a:miter lim="400000"/>
          </a:ln>
        </p:spPr>
      </p:pic>
      <p:pic>
        <p:nvPicPr>
          <p:cNvPr id="127" name="pasted-image.tif" descr="pasted-image.tif"/>
          <p:cNvPicPr>
            <a:picLocks noChangeAspect="1"/>
          </p:cNvPicPr>
          <p:nvPr/>
        </p:nvPicPr>
        <p:blipFill>
          <a:blip r:embed="rId3">
            <a:extLst/>
          </a:blip>
          <a:stretch>
            <a:fillRect/>
          </a:stretch>
        </p:blipFill>
        <p:spPr>
          <a:xfrm>
            <a:off x="5531527" y="964186"/>
            <a:ext cx="7078389" cy="6134604"/>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29" name="pasted-image.tif" descr="pasted-image.tif"/>
          <p:cNvPicPr>
            <a:picLocks noChangeAspect="1"/>
          </p:cNvPicPr>
          <p:nvPr/>
        </p:nvPicPr>
        <p:blipFill>
          <a:blip r:embed="rId3">
            <a:extLst/>
          </a:blip>
          <a:stretch>
            <a:fillRect/>
          </a:stretch>
        </p:blipFill>
        <p:spPr>
          <a:xfrm>
            <a:off x="6496050" y="4870450"/>
            <a:ext cx="12700" cy="12700"/>
          </a:xfrm>
          <a:prstGeom prst="rect">
            <a:avLst/>
          </a:prstGeom>
          <a:ln w="12700">
            <a:miter lim="400000"/>
          </a:ln>
        </p:spPr>
      </p:pic>
      <p:pic>
        <p:nvPicPr>
          <p:cNvPr id="130" name="pasted-image.tif" descr="pasted-image.tif"/>
          <p:cNvPicPr>
            <a:picLocks noChangeAspect="1"/>
          </p:cNvPicPr>
          <p:nvPr/>
        </p:nvPicPr>
        <p:blipFill>
          <a:blip r:embed="rId4">
            <a:extLst/>
          </a:blip>
          <a:stretch>
            <a:fillRect/>
          </a:stretch>
        </p:blipFill>
        <p:spPr>
          <a:xfrm>
            <a:off x="388220" y="151722"/>
            <a:ext cx="5812658" cy="6146887"/>
          </a:xfrm>
          <a:prstGeom prst="rect">
            <a:avLst/>
          </a:prstGeom>
          <a:ln w="12700">
            <a:miter lim="400000"/>
          </a:ln>
        </p:spPr>
      </p:pic>
      <p:pic>
        <p:nvPicPr>
          <p:cNvPr id="131" name="pasted-image.tif" descr="pasted-image.tif"/>
          <p:cNvPicPr>
            <a:picLocks noChangeAspect="1"/>
          </p:cNvPicPr>
          <p:nvPr/>
        </p:nvPicPr>
        <p:blipFill>
          <a:blip r:embed="rId5">
            <a:extLst/>
          </a:blip>
          <a:stretch>
            <a:fillRect/>
          </a:stretch>
        </p:blipFill>
        <p:spPr>
          <a:xfrm>
            <a:off x="6348391" y="998244"/>
            <a:ext cx="6526193" cy="4453842"/>
          </a:xfrm>
          <a:prstGeom prst="rect">
            <a:avLst/>
          </a:prstGeom>
          <a:ln w="12700">
            <a:miter lim="400000"/>
          </a:ln>
        </p:spPr>
      </p:pic>
      <p:sp>
        <p:nvSpPr>
          <p:cNvPr id="132" name="Shape 44"/>
          <p:cNvSpPr txBox="1"/>
          <p:nvPr/>
        </p:nvSpPr>
        <p:spPr>
          <a:xfrm>
            <a:off x="7998744" y="6307149"/>
            <a:ext cx="3225485" cy="4771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defRPr i="1" sz="1300">
                <a:solidFill>
                  <a:srgbClr val="FFFFFF"/>
                </a:solidFill>
                <a:latin typeface="Arial"/>
                <a:ea typeface="Arial"/>
                <a:cs typeface="Arial"/>
                <a:sym typeface="Arial"/>
              </a:defRPr>
            </a:pPr>
            <a:r>
              <a:t>Trebuchet (Trap).</a:t>
            </a:r>
            <a:br/>
            <a:r>
              <a:rPr i="0"/>
              <a:t>Photo by Henri Pierre Roche, c.1916-1918</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36" name="Picture 2" descr="Picture 2"/>
          <p:cNvPicPr>
            <a:picLocks noChangeAspect="1"/>
          </p:cNvPicPr>
          <p:nvPr/>
        </p:nvPicPr>
        <p:blipFill>
          <a:blip r:embed="rId2">
            <a:extLst/>
          </a:blip>
          <a:stretch>
            <a:fillRect/>
          </a:stretch>
        </p:blipFill>
        <p:spPr>
          <a:xfrm>
            <a:off x="182660" y="695287"/>
            <a:ext cx="7132529" cy="8363026"/>
          </a:xfrm>
          <a:prstGeom prst="rect">
            <a:avLst/>
          </a:prstGeom>
          <a:ln w="12700">
            <a:miter lim="400000"/>
          </a:ln>
        </p:spPr>
      </p:pic>
      <p:sp>
        <p:nvSpPr>
          <p:cNvPr id="137" name="Rectangle 3"/>
          <p:cNvSpPr txBox="1"/>
          <p:nvPr/>
        </p:nvSpPr>
        <p:spPr>
          <a:xfrm>
            <a:off x="543444" y="9036267"/>
            <a:ext cx="6410961" cy="637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Yves Klein, IKB 79, 1959</a:t>
            </a:r>
          </a:p>
        </p:txBody>
      </p:sp>
      <p:sp>
        <p:nvSpPr>
          <p:cNvPr id="138" name="Shape 36"/>
          <p:cNvSpPr txBox="1"/>
          <p:nvPr/>
        </p:nvSpPr>
        <p:spPr>
          <a:xfrm>
            <a:off x="7600529" y="8999437"/>
            <a:ext cx="5130565" cy="71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FFFFFF"/>
                </a:solidFill>
              </a:defRPr>
            </a:pPr>
            <a:r>
              <a:t>Mark Rothko, </a:t>
            </a:r>
            <a:r>
              <a:rPr i="1"/>
              <a:t>No. 1 (Royal Red and Blue, </a:t>
            </a:r>
            <a:r>
              <a:t>1954</a:t>
            </a:r>
          </a:p>
        </p:txBody>
      </p:sp>
      <p:pic>
        <p:nvPicPr>
          <p:cNvPr id="139" name="pasted-image.tif" descr="pasted-image.tif"/>
          <p:cNvPicPr>
            <a:picLocks noChangeAspect="1"/>
          </p:cNvPicPr>
          <p:nvPr/>
        </p:nvPicPr>
        <p:blipFill>
          <a:blip r:embed="rId3">
            <a:extLst/>
          </a:blip>
          <a:stretch>
            <a:fillRect/>
          </a:stretch>
        </p:blipFill>
        <p:spPr>
          <a:xfrm>
            <a:off x="7852351" y="797396"/>
            <a:ext cx="4745708" cy="8158808"/>
          </a:xfrm>
          <a:prstGeom prst="rect">
            <a:avLst/>
          </a:prstGeom>
          <a:ln w="12700">
            <a:miter lim="400000"/>
          </a:ln>
        </p:spPr>
      </p:pic>
      <p:sp>
        <p:nvSpPr>
          <p:cNvPr id="140" name="Nouveau réalisme"/>
          <p:cNvSpPr txBox="1"/>
          <p:nvPr/>
        </p:nvSpPr>
        <p:spPr>
          <a:xfrm>
            <a:off x="286611" y="146712"/>
            <a:ext cx="2564893"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defRPr>
            </a:lvl1pPr>
          </a:lstStyle>
          <a:p>
            <a:pPr/>
            <a:r>
              <a:t>Nouveau réalisme</a:t>
            </a:r>
          </a:p>
        </p:txBody>
      </p:sp>
      <p:sp>
        <p:nvSpPr>
          <p:cNvPr id="141" name="Vs. Abstract Expressionism"/>
          <p:cNvSpPr txBox="1"/>
          <p:nvPr/>
        </p:nvSpPr>
        <p:spPr>
          <a:xfrm>
            <a:off x="7864526" y="146712"/>
            <a:ext cx="3834690"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defRPr>
            </a:lvl1pPr>
          </a:lstStyle>
          <a:p>
            <a:pPr/>
            <a:r>
              <a:t>Vs. Abstract Expressionism</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43" name="Picture 6" descr="Picture 6"/>
          <p:cNvPicPr>
            <a:picLocks noChangeAspect="1"/>
          </p:cNvPicPr>
          <p:nvPr/>
        </p:nvPicPr>
        <p:blipFill>
          <a:blip r:embed="rId2">
            <a:extLst/>
          </a:blip>
          <a:stretch>
            <a:fillRect/>
          </a:stretch>
        </p:blipFill>
        <p:spPr>
          <a:xfrm>
            <a:off x="7696203" y="-6610"/>
            <a:ext cx="4704674" cy="8669919"/>
          </a:xfrm>
          <a:prstGeom prst="rect">
            <a:avLst/>
          </a:prstGeom>
          <a:ln w="12700">
            <a:miter lim="400000"/>
          </a:ln>
        </p:spPr>
      </p:pic>
      <p:sp>
        <p:nvSpPr>
          <p:cNvPr id="144" name="Rectangle 3"/>
          <p:cNvSpPr txBox="1"/>
          <p:nvPr/>
        </p:nvSpPr>
        <p:spPr>
          <a:xfrm>
            <a:off x="6552883" y="8992938"/>
            <a:ext cx="6410961" cy="459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 Portrait Relief I: Arman -, 1962</a:t>
            </a:r>
          </a:p>
        </p:txBody>
      </p:sp>
      <p:pic>
        <p:nvPicPr>
          <p:cNvPr id="145" name="Picture 4" descr="Picture 4"/>
          <p:cNvPicPr>
            <a:picLocks noChangeAspect="1"/>
          </p:cNvPicPr>
          <p:nvPr/>
        </p:nvPicPr>
        <p:blipFill>
          <a:blip r:embed="rId3">
            <a:extLst/>
          </a:blip>
          <a:stretch>
            <a:fillRect/>
          </a:stretch>
        </p:blipFill>
        <p:spPr>
          <a:xfrm>
            <a:off x="603923" y="361483"/>
            <a:ext cx="4025228" cy="8404675"/>
          </a:xfrm>
          <a:prstGeom prst="rect">
            <a:avLst/>
          </a:prstGeom>
          <a:ln w="12700">
            <a:miter lim="400000"/>
          </a:ln>
        </p:spPr>
      </p:pic>
      <p:sp>
        <p:nvSpPr>
          <p:cNvPr id="146" name="Rectangle 5"/>
          <p:cNvSpPr txBox="1"/>
          <p:nvPr/>
        </p:nvSpPr>
        <p:spPr>
          <a:xfrm>
            <a:off x="370522" y="8930451"/>
            <a:ext cx="4544379" cy="459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 Blue Venus, c. 1961</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48" name="Rectangle 3"/>
          <p:cNvSpPr txBox="1"/>
          <p:nvPr/>
        </p:nvSpPr>
        <p:spPr>
          <a:xfrm>
            <a:off x="3051990" y="8734922"/>
            <a:ext cx="6410961" cy="1196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u="sng">
                <a:solidFill>
                  <a:srgbClr val="0000FF"/>
                </a:solidFill>
                <a:uFill>
                  <a:solidFill>
                    <a:srgbClr val="0000FF"/>
                  </a:solidFill>
                </a:uFill>
                <a:hlinkClick r:id="rId2" invalidUrl="" action="" tgtFrame="" tooltip="" history="1" highlightClick="0" endSnd="0"/>
              </a:defRPr>
            </a:lvl1pPr>
          </a:lstStyle>
          <a:p>
            <a:pPr>
              <a:defRPr u="none">
                <a:solidFill>
                  <a:srgbClr val="000000"/>
                </a:solidFill>
                <a:uFillTx/>
              </a:defRPr>
            </a:pPr>
            <a:r>
              <a:rPr u="sng">
                <a:solidFill>
                  <a:srgbClr val="0000FF"/>
                </a:solidFill>
                <a:uFill>
                  <a:solidFill>
                    <a:srgbClr val="0000FF"/>
                  </a:solidFill>
                </a:uFill>
                <a:hlinkClick r:id="rId2" invalidUrl="" action="" tgtFrame="" tooltip="" history="1" highlightClick="0" endSnd="0"/>
              </a:rPr>
              <a:t>https://www.tate.org.uk/art/artists/yves-klein-1418/yves-klein-anthropometries</a:t>
            </a:r>
          </a:p>
        </p:txBody>
      </p:sp>
      <p:pic>
        <p:nvPicPr>
          <p:cNvPr id="149" name="Picture 2" descr="Picture 2"/>
          <p:cNvPicPr>
            <a:picLocks noChangeAspect="1"/>
          </p:cNvPicPr>
          <p:nvPr/>
        </p:nvPicPr>
        <p:blipFill>
          <a:blip r:embed="rId3">
            <a:extLst/>
          </a:blip>
          <a:stretch>
            <a:fillRect/>
          </a:stretch>
        </p:blipFill>
        <p:spPr>
          <a:xfrm>
            <a:off x="497990" y="212271"/>
            <a:ext cx="4639841" cy="7239001"/>
          </a:xfrm>
          <a:prstGeom prst="rect">
            <a:avLst/>
          </a:prstGeom>
          <a:ln w="12700">
            <a:miter lim="400000"/>
          </a:ln>
        </p:spPr>
      </p:pic>
      <p:sp>
        <p:nvSpPr>
          <p:cNvPr id="150" name="Rectangle 4"/>
          <p:cNvSpPr txBox="1"/>
          <p:nvPr/>
        </p:nvSpPr>
        <p:spPr>
          <a:xfrm>
            <a:off x="882818" y="7601400"/>
            <a:ext cx="3870184" cy="828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 Anthropometry: Princess Helena, 1960</a:t>
            </a:r>
          </a:p>
        </p:txBody>
      </p:sp>
      <p:sp>
        <p:nvSpPr>
          <p:cNvPr id="151" name="Rectangle 7"/>
          <p:cNvSpPr txBox="1"/>
          <p:nvPr/>
        </p:nvSpPr>
        <p:spPr>
          <a:xfrm>
            <a:off x="6303191" y="7752663"/>
            <a:ext cx="6410961" cy="8280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sz="2400">
                <a:solidFill>
                  <a:srgbClr val="FFFFFF"/>
                </a:solidFill>
              </a:defRPr>
            </a:lvl1pPr>
          </a:lstStyle>
          <a:p>
            <a:pPr/>
            <a:r>
              <a:t>Yves Klein's performance, “Anthropometries of the Blue Period” 1960</a:t>
            </a:r>
          </a:p>
        </p:txBody>
      </p:sp>
      <p:pic>
        <p:nvPicPr>
          <p:cNvPr id="152" name="Picture 4" descr="Picture 4"/>
          <p:cNvPicPr>
            <a:picLocks noChangeAspect="1"/>
          </p:cNvPicPr>
          <p:nvPr/>
        </p:nvPicPr>
        <p:blipFill>
          <a:blip r:embed="rId4">
            <a:extLst/>
          </a:blip>
          <a:stretch>
            <a:fillRect/>
          </a:stretch>
        </p:blipFill>
        <p:spPr>
          <a:xfrm>
            <a:off x="5660018" y="1169940"/>
            <a:ext cx="6994329" cy="5273724"/>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154" name="Picture 2" descr="Picture 2"/>
          <p:cNvPicPr>
            <a:picLocks noChangeAspect="1"/>
          </p:cNvPicPr>
          <p:nvPr/>
        </p:nvPicPr>
        <p:blipFill>
          <a:blip r:embed="rId2">
            <a:extLst/>
          </a:blip>
          <a:stretch>
            <a:fillRect/>
          </a:stretch>
        </p:blipFill>
        <p:spPr>
          <a:xfrm>
            <a:off x="3886200" y="140374"/>
            <a:ext cx="6260149" cy="8173047"/>
          </a:xfrm>
          <a:prstGeom prst="rect">
            <a:avLst/>
          </a:prstGeom>
          <a:ln w="12700">
            <a:miter lim="400000"/>
          </a:ln>
        </p:spPr>
      </p:pic>
      <p:sp>
        <p:nvSpPr>
          <p:cNvPr id="155" name="Rectangle 3"/>
          <p:cNvSpPr txBox="1"/>
          <p:nvPr/>
        </p:nvSpPr>
        <p:spPr>
          <a:xfrm>
            <a:off x="660399" y="8610748"/>
            <a:ext cx="12298682" cy="11836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a:solidFill>
                  <a:srgbClr val="FFFFFF"/>
                </a:solidFill>
              </a:defRPr>
            </a:lvl1pPr>
          </a:lstStyle>
          <a:p>
            <a:pPr/>
            <a:r>
              <a:t>Yves Klein (Photographed by Harry Shunk and János (Jean) Kender) Leap into the Void, October 1960</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57" name="Shape 39"/>
          <p:cNvSpPr txBox="1"/>
          <p:nvPr/>
        </p:nvSpPr>
        <p:spPr>
          <a:xfrm>
            <a:off x="6662808" y="9178619"/>
            <a:ext cx="4335273"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000">
                <a:solidFill>
                  <a:srgbClr val="FFFFFF"/>
                </a:solidFill>
              </a:defRPr>
            </a:pPr>
            <a:r>
              <a:t>Willem de Kooning, </a:t>
            </a:r>
            <a:r>
              <a:rPr i="1"/>
              <a:t>Excavation, </a:t>
            </a:r>
            <a:r>
              <a:t>1950</a:t>
            </a:r>
          </a:p>
        </p:txBody>
      </p:sp>
      <p:pic>
        <p:nvPicPr>
          <p:cNvPr id="158" name="Picture 2" descr="Picture 2"/>
          <p:cNvPicPr>
            <a:picLocks noChangeAspect="1"/>
          </p:cNvPicPr>
          <p:nvPr/>
        </p:nvPicPr>
        <p:blipFill>
          <a:blip r:embed="rId2">
            <a:extLst/>
          </a:blip>
          <a:stretch>
            <a:fillRect/>
          </a:stretch>
        </p:blipFill>
        <p:spPr>
          <a:xfrm>
            <a:off x="4858682" y="2577266"/>
            <a:ext cx="7943526" cy="6364752"/>
          </a:xfrm>
          <a:prstGeom prst="rect">
            <a:avLst/>
          </a:prstGeom>
          <a:ln w="12700">
            <a:miter lim="400000"/>
          </a:ln>
        </p:spPr>
      </p:pic>
      <p:sp>
        <p:nvSpPr>
          <p:cNvPr id="159" name="It was suggested earlier that the Old Masters had three ways of conceiving the picture plane. But one axiom was shared by all three interpretations, and it remained operative in the succeeding centuries, even through Cubism and Abstract Expressionism: th"/>
          <p:cNvSpPr txBox="1"/>
          <p:nvPr/>
        </p:nvSpPr>
        <p:spPr>
          <a:xfrm>
            <a:off x="33395" y="71064"/>
            <a:ext cx="12938011" cy="2882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spcBef>
                <a:spcPts val="1200"/>
              </a:spcBef>
              <a:defRPr sz="1866">
                <a:solidFill>
                  <a:srgbClr val="FFFFFF"/>
                </a:solidFill>
                <a:latin typeface="Times Roman"/>
                <a:ea typeface="Times Roman"/>
                <a:cs typeface="Times Roman"/>
                <a:sym typeface="Times Roman"/>
              </a:defRPr>
            </a:pPr>
            <a:r>
              <a:t>It was suggested earlier that the Old Masters had three ways of conceiving the picture plane. But one axiom was shared by all three interpretations, and it remained operative in the succeeding centuries, even through Cubism and Abstract Expressionism: the conception of the picture as representing a world…which reads on the picture plane in correspondence with the erect human posture. The top of the picture corresponds to where we hold our heads aloft; while its lower edge gravitates to where we place our feet. Even in Picasso’s Cubist collages … there is still a harking back to implied acts of vision, to something that was once actually seen… Therefore the Renaissance picture plane affirms </a:t>
            </a:r>
            <a:r>
              <a:rPr>
                <a:solidFill>
                  <a:schemeClr val="accent5"/>
                </a:solidFill>
              </a:rPr>
              <a:t>verticality</a:t>
            </a:r>
            <a:r>
              <a:t> as its essential condition. And the concept of the picture plane as an upright surface survives the most drastic changes of style. Pictures by Rothko, Still, Newman, de Kooning, and Kline are still addressed to us head to foot—as are those of Matisse and Miró… Leo Steinberg, Other Criteria</a:t>
            </a:r>
          </a:p>
        </p:txBody>
      </p:sp>
      <p:pic>
        <p:nvPicPr>
          <p:cNvPr id="160" name="Image" descr="Image"/>
          <p:cNvPicPr>
            <a:picLocks noChangeAspect="1"/>
          </p:cNvPicPr>
          <p:nvPr/>
        </p:nvPicPr>
        <p:blipFill>
          <a:blip r:embed="rId3">
            <a:extLst/>
          </a:blip>
          <a:stretch>
            <a:fillRect/>
          </a:stretch>
        </p:blipFill>
        <p:spPr>
          <a:xfrm>
            <a:off x="202592" y="2489709"/>
            <a:ext cx="4120116" cy="6539867"/>
          </a:xfrm>
          <a:prstGeom prst="rect">
            <a:avLst/>
          </a:prstGeom>
          <a:ln w="12700">
            <a:miter lim="400000"/>
          </a:ln>
        </p:spPr>
      </p:pic>
      <p:sp>
        <p:nvSpPr>
          <p:cNvPr id="161" name="Georges Braque, Pitcher and Violin, 1909-1910"/>
          <p:cNvSpPr txBox="1"/>
          <p:nvPr/>
        </p:nvSpPr>
        <p:spPr>
          <a:xfrm>
            <a:off x="124467" y="9026219"/>
            <a:ext cx="4698453" cy="711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000">
                <a:solidFill>
                  <a:srgbClr val="FFFFFF"/>
                </a:solidFill>
              </a:defRPr>
            </a:lvl1pPr>
          </a:lstStyle>
          <a:p>
            <a:pPr/>
            <a:r>
              <a:t>Georges Braque, Pitcher and Violin, 1909-1910</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163" name="Shape 72"/>
          <p:cNvSpPr txBox="1"/>
          <p:nvPr/>
        </p:nvSpPr>
        <p:spPr>
          <a:xfrm>
            <a:off x="6613450" y="7958232"/>
            <a:ext cx="5323410"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1800">
                <a:solidFill>
                  <a:srgbClr val="FFFFFF"/>
                </a:solidFill>
              </a:defRPr>
            </a:pPr>
            <a:r>
              <a:t>Robert Rauschenberg, </a:t>
            </a:r>
            <a:r>
              <a:rPr i="1"/>
              <a:t>Automobile Tire Print, </a:t>
            </a:r>
            <a:r>
              <a:t>1953</a:t>
            </a:r>
            <a:r>
              <a:rPr i="1"/>
              <a:t> </a:t>
            </a:r>
          </a:p>
        </p:txBody>
      </p:sp>
      <p:pic>
        <p:nvPicPr>
          <p:cNvPr id="164" name="pasted-image.tif" descr="pasted-image.tif"/>
          <p:cNvPicPr>
            <a:picLocks noChangeAspect="1"/>
          </p:cNvPicPr>
          <p:nvPr/>
        </p:nvPicPr>
        <p:blipFill>
          <a:blip r:embed="rId3">
            <a:extLst/>
          </a:blip>
          <a:stretch>
            <a:fillRect/>
          </a:stretch>
        </p:blipFill>
        <p:spPr>
          <a:xfrm>
            <a:off x="5667227" y="4020386"/>
            <a:ext cx="7215856" cy="3216211"/>
          </a:xfrm>
          <a:prstGeom prst="rect">
            <a:avLst/>
          </a:prstGeom>
          <a:ln w="12700">
            <a:miter lim="400000"/>
          </a:ln>
        </p:spPr>
      </p:pic>
      <p:sp>
        <p:nvSpPr>
          <p:cNvPr id="165" name="“flatbed picture plane”…"/>
          <p:cNvSpPr txBox="1"/>
          <p:nvPr/>
        </p:nvSpPr>
        <p:spPr>
          <a:xfrm>
            <a:off x="158680" y="308609"/>
            <a:ext cx="12687441" cy="1333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600">
                <a:solidFill>
                  <a:srgbClr val="FFFFFF"/>
                </a:solidFill>
              </a:defRPr>
            </a:pPr>
            <a:r>
              <a:t>“flatbed picture plane”</a:t>
            </a:r>
          </a:p>
          <a:p>
            <a:pPr algn="l" defTabSz="457200">
              <a:spcBef>
                <a:spcPts val="1200"/>
              </a:spcBef>
              <a:defRPr sz="1466">
                <a:solidFill>
                  <a:srgbClr val="FFFFFF"/>
                </a:solidFill>
                <a:latin typeface="Times Roman"/>
                <a:ea typeface="Times Roman"/>
                <a:cs typeface="Times Roman"/>
                <a:sym typeface="Times Roman"/>
              </a:defRPr>
            </a:pPr>
            <a:r>
              <a:t>I borrow the term from the flatbed printing press—‘a horizontal bed on which a horizontal printing surface rests’ (Webster). And I propose to use the word to describe the characteristic picture plane of the 1960s—a pictorial surface whose angulation with respect to the human posture is the precondition of its changed content.</a:t>
            </a:r>
          </a:p>
          <a:p>
            <a:pPr algn="l" defTabSz="457200">
              <a:spcBef>
                <a:spcPts val="1200"/>
              </a:spcBef>
              <a:defRPr sz="1466">
                <a:solidFill>
                  <a:srgbClr val="FFFFFF"/>
                </a:solidFill>
                <a:latin typeface="Times Roman"/>
                <a:ea typeface="Times Roman"/>
                <a:cs typeface="Times Roman"/>
                <a:sym typeface="Times Roman"/>
              </a:defRPr>
            </a:pPr>
            <a:r>
              <a:t>Leo Steinberg, Other Criteria</a:t>
            </a:r>
          </a:p>
        </p:txBody>
      </p:sp>
      <p:pic>
        <p:nvPicPr>
          <p:cNvPr id="166" name="pasted-image.png" descr="pasted-image.png"/>
          <p:cNvPicPr>
            <a:picLocks noChangeAspect="1"/>
          </p:cNvPicPr>
          <p:nvPr/>
        </p:nvPicPr>
        <p:blipFill>
          <a:blip r:embed="rId4">
            <a:extLst/>
          </a:blip>
          <a:stretch>
            <a:fillRect/>
          </a:stretch>
        </p:blipFill>
        <p:spPr>
          <a:xfrm>
            <a:off x="209873" y="2141793"/>
            <a:ext cx="5157022" cy="5895167"/>
          </a:xfrm>
          <a:prstGeom prst="rect">
            <a:avLst/>
          </a:prstGeom>
          <a:ln w="12700">
            <a:miter lim="400000"/>
          </a:ln>
        </p:spPr>
      </p:pic>
      <p:sp>
        <p:nvSpPr>
          <p:cNvPr id="167" name="Shape 52"/>
          <p:cNvSpPr txBox="1"/>
          <p:nvPr/>
        </p:nvSpPr>
        <p:spPr>
          <a:xfrm>
            <a:off x="559575" y="8060965"/>
            <a:ext cx="4457617" cy="1282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600">
                <a:solidFill>
                  <a:srgbClr val="FFFFFF"/>
                </a:solidFill>
              </a:defRPr>
            </a:pPr>
            <a:r>
              <a:t>Robert Rauschenberg, </a:t>
            </a:r>
            <a:r>
              <a:rPr i="1"/>
              <a:t>Erased De Kooning Drawing, 1953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Avenir Roman"/>
        <a:ea typeface="Avenir Roman"/>
        <a:cs typeface="Avenir Roma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Avenir Roman"/>
        <a:ea typeface="Avenir Roman"/>
        <a:cs typeface="Avenir Roman"/>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