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2.jpe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venir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 b="def" i="def"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 b="def" i="def"/>
      <a:tcStyle>
        <a:tcBdr/>
        <a:fill>
          <a:solidFill>
            <a:srgbClr val="F8F4E7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 b="def" i="def"/>
      <a:tcStyle>
        <a:tcBdr/>
        <a:fill>
          <a:solidFill>
            <a:srgbClr val="EBE8EF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nir Heavy"/>
          <a:ea typeface="Avenir Heavy"/>
          <a:cs typeface="Avenir Heavy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venir Heavy"/>
          <a:ea typeface="Avenir Heavy"/>
          <a:cs typeface="Avenir Heavy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venir Heavy"/>
          <a:ea typeface="Avenir Heavy"/>
          <a:cs typeface="Avenir Heavy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1pPr>
    <a:lvl2pPr indent="2286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2pPr>
    <a:lvl3pPr indent="4572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3pPr>
    <a:lvl4pPr indent="6858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4pPr>
    <a:lvl5pPr indent="9144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5pPr>
    <a:lvl6pPr indent="11430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6pPr>
    <a:lvl7pPr indent="13716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7pPr>
    <a:lvl8pPr indent="16002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8pPr>
    <a:lvl9pPr indent="1828800" defTabSz="457200" latinLnBrk="0">
      <a:lnSpc>
        <a:spcPct val="125000"/>
      </a:lnSpc>
      <a:defRPr sz="2400">
        <a:latin typeface="+mn-lt"/>
        <a:ea typeface="+mn-ea"/>
        <a:cs typeface="+mn-cs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nga.gov/content/ngaweb/Collection/art-object-page.127623.html" TargetMode="External"/><Relationship Id="rId4" Type="http://schemas.openxmlformats.org/officeDocument/2006/relationships/hyperlink" Target="http://www.guggenheim.org/new-york/collections/collection-online/artwork/3063" TargetMode="Externa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tate.org.uk/art/artworks/morris-untitled-t01532" TargetMode="External"/><Relationship Id="rId4" Type="http://schemas.openxmlformats.org/officeDocument/2006/relationships/hyperlink" Target="http://www.walkerart.org/collections/artists/robert-morris" TargetMode="Externa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independent.co.uk/arts-entertainment/art/news/how-to-build-controversy-from-a-pile-of-bricks-2277359.html" TargetMode="External"/><Relationship Id="rId4" Type="http://schemas.openxmlformats.org/officeDocument/2006/relationships/hyperlink" Target="http://www.moma.org/collection/artist.php?artist_id=174" TargetMode="Externa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3" Type="http://schemas.openxmlformats.org/officeDocument/2006/relationships/hyperlink" Target="http://www.independent.co.uk/arts-entertainment/art/news/how-to-build-controversy-from-a-pile-of-bricks-2277359.html" TargetMode="External"/><Relationship Id="rId4" Type="http://schemas.openxmlformats.org/officeDocument/2006/relationships/hyperlink" Target="http://www.moma.org/collection/artist.php?artist_id=174" TargetMode="Externa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6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http://www.nga.gov/content/ngaweb/Collection/art-object-page.127623.html</a:t>
            </a:r>
            <a:endParaRPr sz="2200"/>
          </a:p>
          <a:p>
            <a:pPr defTabSz="914400">
              <a:lnSpc>
                <a:spcPct val="100000"/>
              </a:lnSpc>
              <a:defRPr sz="16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http://www.guggenheim.org/new-york/collections/collection-online/artwork/3063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6" name="Shape 18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http://www.tate.org.uk/art/artworks/morris-untitled-t01532</a:t>
            </a:r>
            <a:endParaRPr sz="800"/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endParaRPr sz="800"/>
          </a:p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http://www.walkerart.org/collections/artists/robert-morris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0" name="Shape 22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http://www.independent.co.uk/arts-entertainment/art/news/how-to-build-controversy-from-a-pile-of-bricks-2277359.html</a:t>
            </a:r>
            <a:endParaRPr sz="800"/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endParaRPr sz="800"/>
          </a:p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http://www.moma.org/collection/artist.php?artist_id=174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2" name="Shape 23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 invalidUrl="" action="" tgtFrame="" tooltip="" history="1" highlightClick="0" endSnd="0"/>
              </a:rPr>
              <a:t>http://www.independent.co.uk/arts-entertainment/art/news/how-to-build-controversy-from-a-pile-of-bricks-2277359.html</a:t>
            </a:r>
            <a:endParaRPr sz="800"/>
          </a:p>
          <a:p>
            <a: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pPr>
            <a:endParaRPr sz="800"/>
          </a:p>
          <a:p>
            <a:pPr defTabSz="914400">
              <a:lnSpc>
                <a:spcPct val="100000"/>
              </a:lnSpc>
              <a:defRPr sz="12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 invalidUrl="" action="" tgtFrame="" tooltip="" history="1" highlightClick="0" endSnd="0"/>
              </a:rPr>
              <a:t>http://www.moma.org/collection/artist.php?artist_id=174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647700" y="390595"/>
            <a:ext cx="11709400" cy="1625602"/>
          </a:xfrm>
          <a:prstGeom prst="rect">
            <a:avLst/>
          </a:prstGeom>
        </p:spPr>
        <p:txBody>
          <a:bodyPr lIns="38100" tIns="38100" rIns="38100" bIns="38100"/>
          <a:lstStyle>
            <a:lvl1pPr defTabSz="1295400">
              <a:defRPr sz="6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647700" y="2273300"/>
            <a:ext cx="11709400" cy="6436927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342900" indent="-342900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defRPr sz="44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  <a:lvl2pPr marL="788067" indent="-330867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buChar char="–"/>
              <a:defRPr sz="44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2pPr>
            <a:lvl3pPr marL="1210235" indent="-295835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defRPr sz="44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3pPr>
            <a:lvl4pPr marL="1730828" indent="-359227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buChar char="–"/>
              <a:defRPr sz="44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4pPr>
            <a:lvl5pPr marL="2188028" indent="-359228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buChar char="»"/>
              <a:defRPr sz="44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12059682" y="9266048"/>
            <a:ext cx="294879" cy="285354"/>
          </a:xfrm>
          <a:prstGeom prst="rect">
            <a:avLst/>
          </a:prstGeom>
        </p:spPr>
        <p:txBody>
          <a:bodyPr lIns="38100" tIns="38100" rIns="38100" bIns="38100"/>
          <a:lstStyle>
            <a:lvl1pPr defTabSz="1295400">
              <a:defRPr sz="16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977900" y="3029935"/>
            <a:ext cx="11049000" cy="2090706"/>
          </a:xfrm>
          <a:prstGeom prst="rect">
            <a:avLst/>
          </a:prstGeom>
        </p:spPr>
        <p:txBody>
          <a:bodyPr lIns="38100" tIns="38100" rIns="38100" bIns="38100"/>
          <a:lstStyle>
            <a:lvl1pPr defTabSz="1295400">
              <a:defRPr sz="6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sz="quarter" idx="1"/>
          </p:nvPr>
        </p:nvSpPr>
        <p:spPr>
          <a:xfrm>
            <a:off x="1955800" y="5524500"/>
            <a:ext cx="9105900" cy="2489200"/>
          </a:xfrm>
          <a:prstGeom prst="rect">
            <a:avLst/>
          </a:prstGeom>
        </p:spPr>
        <p:txBody>
          <a:bodyPr lIns="38100" tIns="38100" rIns="38100" bIns="38100" anchor="t"/>
          <a:lstStyle>
            <a:lvl1pPr marL="0" indent="0" algn="ctr" defTabSz="1295400">
              <a:spcBef>
                <a:spcPts val="1000"/>
              </a:spcBef>
              <a:buSzTx/>
              <a:buNone/>
              <a:defRPr sz="44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  <a:lvl2pPr marL="0" indent="0" algn="ctr" defTabSz="1295400">
              <a:spcBef>
                <a:spcPts val="1000"/>
              </a:spcBef>
              <a:buSzTx/>
              <a:buNone/>
              <a:defRPr sz="44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2pPr>
            <a:lvl3pPr marL="0" indent="0" algn="ctr" defTabSz="1295400">
              <a:spcBef>
                <a:spcPts val="1000"/>
              </a:spcBef>
              <a:buSzTx/>
              <a:buNone/>
              <a:defRPr sz="44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3pPr>
            <a:lvl4pPr marL="0" indent="0" algn="ctr" defTabSz="1295400">
              <a:spcBef>
                <a:spcPts val="1000"/>
              </a:spcBef>
              <a:buSzTx/>
              <a:buNone/>
              <a:defRPr sz="44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4pPr>
            <a:lvl5pPr marL="0" indent="0" algn="ctr" defTabSz="1295400">
              <a:spcBef>
                <a:spcPts val="1000"/>
              </a:spcBef>
              <a:buSzTx/>
              <a:buNone/>
              <a:defRPr sz="44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12059682" y="9266048"/>
            <a:ext cx="294879" cy="285354"/>
          </a:xfrm>
          <a:prstGeom prst="rect">
            <a:avLst/>
          </a:prstGeom>
        </p:spPr>
        <p:txBody>
          <a:bodyPr lIns="38100" tIns="38100" rIns="38100" bIns="38100"/>
          <a:lstStyle>
            <a:lvl1pPr defTabSz="1295400">
              <a:defRPr sz="16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894079" y="1608666"/>
            <a:ext cx="11216642" cy="1413935"/>
          </a:xfrm>
          <a:prstGeom prst="rect">
            <a:avLst/>
          </a:prstGeom>
        </p:spPr>
        <p:txBody>
          <a:bodyPr lIns="48767" tIns="48767" rIns="48767" bIns="48767"/>
          <a:lstStyle>
            <a:lvl1pPr algn="l" defTabSz="1300480">
              <a:lnSpc>
                <a:spcPct val="90000"/>
              </a:lnSpc>
              <a:defRPr sz="62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894079" y="3166533"/>
            <a:ext cx="11216642" cy="4641428"/>
          </a:xfrm>
          <a:prstGeom prst="rect">
            <a:avLst/>
          </a:prstGeom>
        </p:spPr>
        <p:txBody>
          <a:bodyPr lIns="48767" tIns="48767" rIns="48767" bIns="48767" anchor="t"/>
          <a:lstStyle>
            <a:lvl1pPr marL="310242" indent="-310242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1pPr>
            <a:lvl2pPr marL="819150" indent="-36195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2pPr>
            <a:lvl3pPr marL="1348739" indent="-434339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3pPr>
            <a:lvl4pPr marL="18542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4pPr>
            <a:lvl5pPr marL="2311400" indent="-482600" defTabSz="1300480">
              <a:lnSpc>
                <a:spcPct val="90000"/>
              </a:lnSpc>
              <a:spcBef>
                <a:spcPts val="1400"/>
              </a:spcBef>
              <a:buSzPct val="100000"/>
              <a:buFont typeface="Arial"/>
              <a:defRPr sz="3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11794507" y="8040696"/>
            <a:ext cx="316214" cy="306689"/>
          </a:xfrm>
          <a:prstGeom prst="rect">
            <a:avLst/>
          </a:prstGeom>
        </p:spPr>
        <p:txBody>
          <a:bodyPr lIns="48767" tIns="48767" rIns="48767" bIns="48767"/>
          <a:lstStyle>
            <a:lvl1pPr defTabSz="1300480"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5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4" name="Body Level One…"/>
          <p:cNvSpPr txBox="1"/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046500" y="8905523"/>
            <a:ext cx="273608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solidFill>
            <a:srgbClr val="000000"/>
          </a:solidFill>
          <a:uFillTx/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Relationship Id="rId3" Type="http://schemas.openxmlformats.org/officeDocument/2006/relationships/image" Target="../media/image1.png"/><Relationship Id="rId4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www.tate.org.uk/art/artists/yves-klein-1418/yves-klein-anthropometries" TargetMode="External"/><Relationship Id="rId3" Type="http://schemas.openxmlformats.org/officeDocument/2006/relationships/image" Target="../media/image5.jpeg"/><Relationship Id="rId4" Type="http://schemas.openxmlformats.org/officeDocument/2006/relationships/image" Target="../media/image6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Relationship Id="rId3" Type="http://schemas.openxmlformats.org/officeDocument/2006/relationships/image" Target="../media/image9.tif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0.tif"/><Relationship Id="rId3" Type="http://schemas.openxmlformats.org/officeDocument/2006/relationships/image" Target="../media/image11.tif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2.tif"/><Relationship Id="rId3" Type="http://schemas.openxmlformats.org/officeDocument/2006/relationships/image" Target="../media/image13.tif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4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tif"/><Relationship Id="rId3" Type="http://schemas.openxmlformats.org/officeDocument/2006/relationships/image" Target="../media/image1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.png"/><Relationship Id="rId3" Type="http://schemas.openxmlformats.org/officeDocument/2006/relationships/image" Target="../media/image3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.jpeg"/><Relationship Id="rId3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4.tif"/><Relationship Id="rId5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5.tif"/><Relationship Id="rId6" Type="http://schemas.openxmlformats.org/officeDocument/2006/relationships/image" Target="../media/image6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7.tif"/><Relationship Id="rId4" Type="http://schemas.openxmlformats.org/officeDocument/2006/relationships/image" Target="../media/image8.tif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32"/>
          <p:cNvSpPr txBox="1"/>
          <p:nvPr>
            <p:ph type="ctrTitle"/>
          </p:nvPr>
        </p:nvSpPr>
        <p:spPr>
          <a:xfrm>
            <a:off x="365759" y="164421"/>
            <a:ext cx="12639041" cy="1420541"/>
          </a:xfrm>
          <a:prstGeom prst="rect">
            <a:avLst/>
          </a:prstGeom>
        </p:spPr>
        <p:txBody>
          <a:bodyPr/>
          <a:lstStyle>
            <a:lvl1pPr defTabSz="344677">
              <a:defRPr sz="4719">
                <a:solidFill>
                  <a:srgbClr val="FFFFFF"/>
                </a:solidFill>
              </a:defRPr>
            </a:lvl1pPr>
          </a:lstStyle>
          <a:p>
            <a:pPr/>
            <a:r>
              <a:t>Minimalism and Pop</a:t>
            </a:r>
          </a:p>
        </p:txBody>
      </p:sp>
      <p:pic>
        <p:nvPicPr>
          <p:cNvPr id="147" name="pasted-image.tif" descr="pasted-image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20502" y="3813423"/>
            <a:ext cx="4621267" cy="3077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14.png" descr="image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82415" y="3757553"/>
            <a:ext cx="4153098" cy="31895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0312" y="3757553"/>
            <a:ext cx="3797114" cy="318957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Rectangle 3"/>
          <p:cNvSpPr txBox="1"/>
          <p:nvPr/>
        </p:nvSpPr>
        <p:spPr>
          <a:xfrm>
            <a:off x="3051990" y="8734922"/>
            <a:ext cx="6410962" cy="82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Light"/>
                <a:ea typeface="Helvetica Light"/>
                <a:cs typeface="Helvetica Light"/>
                <a:sym typeface="Helvetica Light"/>
                <a:hlinkClick r:id="rId2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2" invalidUrl="" action="" tgtFrame="" tooltip="" history="1" highlightClick="0" endSnd="0"/>
              </a:rPr>
              <a:t>https://www.tate.org.uk/art/artists/yves-klein-1418/yves-klein-anthropometries</a:t>
            </a:r>
          </a:p>
        </p:txBody>
      </p:sp>
      <p:pic>
        <p:nvPicPr>
          <p:cNvPr id="250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97990" y="212271"/>
            <a:ext cx="4639841" cy="7239001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Rectangle 4"/>
          <p:cNvSpPr txBox="1"/>
          <p:nvPr/>
        </p:nvSpPr>
        <p:spPr>
          <a:xfrm>
            <a:off x="882818" y="7601401"/>
            <a:ext cx="3870184" cy="82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Klein, Anthropometry: Princess Helena, 1960</a:t>
            </a:r>
          </a:p>
        </p:txBody>
      </p:sp>
      <p:sp>
        <p:nvSpPr>
          <p:cNvPr id="252" name="Rectangle 7"/>
          <p:cNvSpPr txBox="1"/>
          <p:nvPr/>
        </p:nvSpPr>
        <p:spPr>
          <a:xfrm>
            <a:off x="6303190" y="7752664"/>
            <a:ext cx="6410962" cy="8280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Klein's performance, “Anthropometries of the Blue Period” 1960</a:t>
            </a:r>
          </a:p>
        </p:txBody>
      </p:sp>
      <p:pic>
        <p:nvPicPr>
          <p:cNvPr id="253" name="Picture 4" descr="Picture 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660018" y="1169940"/>
            <a:ext cx="6994329" cy="52737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6122" y="1485325"/>
            <a:ext cx="5344814" cy="6978016"/>
          </a:xfrm>
          <a:prstGeom prst="rect">
            <a:avLst/>
          </a:prstGeom>
          <a:ln w="12700">
            <a:miter lim="400000"/>
          </a:ln>
        </p:spPr>
      </p:pic>
      <p:sp>
        <p:nvSpPr>
          <p:cNvPr id="256" name="Rectangle 3"/>
          <p:cNvSpPr txBox="1"/>
          <p:nvPr/>
        </p:nvSpPr>
        <p:spPr>
          <a:xfrm>
            <a:off x="81427" y="8494793"/>
            <a:ext cx="6014025" cy="10058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 (Photographed by Harry Shunk and János (Jean) Kender) Leap into the Void, October 1960</a:t>
            </a:r>
          </a:p>
        </p:txBody>
      </p:sp>
      <p:sp>
        <p:nvSpPr>
          <p:cNvPr id="257" name="The spectacular nature of the artist"/>
          <p:cNvSpPr txBox="1"/>
          <p:nvPr/>
        </p:nvSpPr>
        <p:spPr>
          <a:xfrm>
            <a:off x="582769" y="358747"/>
            <a:ext cx="429082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</a:defRPr>
            </a:lvl1pPr>
          </a:lstStyle>
          <a:p>
            <a:pPr/>
            <a:r>
              <a:t>The spectacular nature of the artist</a:t>
            </a:r>
          </a:p>
        </p:txBody>
      </p:sp>
      <p:pic>
        <p:nvPicPr>
          <p:cNvPr id="25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21077" y="1506418"/>
            <a:ext cx="6530747" cy="6935830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Andy Warhol lounging in the “Silver Factory”(63-67)"/>
          <p:cNvSpPr txBox="1"/>
          <p:nvPr/>
        </p:nvSpPr>
        <p:spPr>
          <a:xfrm>
            <a:off x="6516809" y="8794512"/>
            <a:ext cx="5939283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Andy Warhol lounging in the “Silver Factory”(63-67)</a:t>
            </a:r>
          </a:p>
        </p:txBody>
      </p:sp>
      <p:sp>
        <p:nvSpPr>
          <p:cNvPr id="260" name="celebrity, mass media, consumer/popular culture"/>
          <p:cNvSpPr txBox="1"/>
          <p:nvPr/>
        </p:nvSpPr>
        <p:spPr>
          <a:xfrm>
            <a:off x="566331" y="680018"/>
            <a:ext cx="592062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</a:defRPr>
            </a:lvl1pPr>
          </a:lstStyle>
          <a:p>
            <a:pPr/>
            <a:r>
              <a:t>celebrity, mass media, consumer/popular culture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2"/>
          <p:cNvSpPr txBox="1"/>
          <p:nvPr>
            <p:ph type="sldNum" sz="quarter" idx="4294967295"/>
          </p:nvPr>
        </p:nvSpPr>
        <p:spPr>
          <a:xfrm>
            <a:off x="12059680" y="9266048"/>
            <a:ext cx="294880" cy="28535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/>
          <a:lstStyle>
            <a:lvl1pPr defTabSz="1295400">
              <a:defRPr sz="16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263" name="pasted-image.tif" descr="pasted-image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9880" y="1064422"/>
            <a:ext cx="12085040" cy="8048826"/>
          </a:xfrm>
          <a:prstGeom prst="rect">
            <a:avLst/>
          </a:prstGeom>
          <a:ln w="12700">
            <a:miter lim="400000"/>
          </a:ln>
        </p:spPr>
      </p:pic>
      <p:sp>
        <p:nvSpPr>
          <p:cNvPr id="264" name="Shape 24"/>
          <p:cNvSpPr txBox="1"/>
          <p:nvPr/>
        </p:nvSpPr>
        <p:spPr>
          <a:xfrm>
            <a:off x="2347213" y="9094801"/>
            <a:ext cx="8310373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1295400">
              <a:defRPr sz="24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Andy Warhol, </a:t>
            </a:r>
            <a:r>
              <a:rPr u="sng"/>
              <a:t>Campbell Soup Cans</a:t>
            </a:r>
            <a:r>
              <a:t>, (1962) Oil on canvas</a:t>
            </a:r>
          </a:p>
        </p:txBody>
      </p:sp>
      <p:sp>
        <p:nvSpPr>
          <p:cNvPr id="265" name="Popular culture-repetition and reproduction- Simulacra: a copy without an original"/>
          <p:cNvSpPr txBox="1"/>
          <p:nvPr/>
        </p:nvSpPr>
        <p:spPr>
          <a:xfrm>
            <a:off x="438236" y="583077"/>
            <a:ext cx="9979267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</a:defRPr>
            </a:lvl1pPr>
          </a:lstStyle>
          <a:p>
            <a:pPr/>
            <a:r>
              <a:t>Popular culture-repetition and reproduction- Simulacra: a copy without an original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bottle_b.png" descr="bottle_b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161793" y="1434356"/>
            <a:ext cx="4394201" cy="6430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098f66ee-e365-4e77-aff2-fef663f9e9e4_g_570.png" descr="098f66ee-e365-4e77-aff2-fef663f9e9e4_g_57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9999" y="2216149"/>
            <a:ext cx="5321301" cy="5321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web-DgR_01-1998.1.789a-y.png" descr="web-DgR_01-1998.1.789a-y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8749" y="1531071"/>
            <a:ext cx="7543801" cy="6237108"/>
          </a:xfrm>
          <a:prstGeom prst="rect">
            <a:avLst/>
          </a:prstGeom>
          <a:ln w="12700">
            <a:miter lim="400000"/>
          </a:ln>
        </p:spPr>
      </p:pic>
      <p:sp>
        <p:nvSpPr>
          <p:cNvPr id="270" name="Shape 87"/>
          <p:cNvSpPr txBox="1"/>
          <p:nvPr/>
        </p:nvSpPr>
        <p:spPr>
          <a:xfrm>
            <a:off x="7581900" y="7991281"/>
            <a:ext cx="5321300" cy="153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defTabSz="457200">
              <a:tabLst>
                <a:tab pos="152400" algn="l"/>
              </a:tabLst>
              <a:defRPr sz="20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Marcel Duchamp.  </a:t>
            </a:r>
            <a:r>
              <a:rPr u="sng"/>
              <a:t>Belle Haleine eau de Voilette</a:t>
            </a:r>
            <a:r>
              <a:t> or </a:t>
            </a:r>
            <a:r>
              <a:rPr u="sng"/>
              <a:t>Beautiful Breath: Veil Water</a:t>
            </a:r>
            <a:r>
              <a:t> (1921).  Perfume bottle with collage label inside oval violet cardboard box assisted readymade.</a:t>
            </a:r>
          </a:p>
        </p:txBody>
      </p:sp>
      <p:sp>
        <p:nvSpPr>
          <p:cNvPr id="271" name="Shape 88"/>
          <p:cNvSpPr txBox="1"/>
          <p:nvPr/>
        </p:nvSpPr>
        <p:spPr>
          <a:xfrm>
            <a:off x="491826" y="8416731"/>
            <a:ext cx="6877647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1295400">
              <a:defRPr sz="2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Andy Warhol, </a:t>
            </a:r>
            <a:r>
              <a:rPr u="sng"/>
              <a:t>You’re In</a:t>
            </a:r>
            <a:r>
              <a:t>, (1967) Silver paint on glass bottles in printed wooden crate </a:t>
            </a:r>
          </a:p>
        </p:txBody>
      </p:sp>
      <p:sp>
        <p:nvSpPr>
          <p:cNvPr id="272" name="Consumer culture and commodification-repetition and reproduction"/>
          <p:cNvSpPr txBox="1"/>
          <p:nvPr/>
        </p:nvSpPr>
        <p:spPr>
          <a:xfrm>
            <a:off x="106637" y="412618"/>
            <a:ext cx="832466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</a:defRPr>
            </a:lvl1pPr>
          </a:lstStyle>
          <a:p>
            <a:pPr/>
            <a:r>
              <a:t>Consumer culture and commodification-repetition and reproduction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98"/>
          <p:cNvSpPr txBox="1"/>
          <p:nvPr/>
        </p:nvSpPr>
        <p:spPr>
          <a:xfrm>
            <a:off x="3148386" y="9072196"/>
            <a:ext cx="6708028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1295400">
              <a:defRPr sz="24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/>
            <a:r>
              <a:t>Jean Michel Basquiat and Andy Warhol</a:t>
            </a:r>
          </a:p>
        </p:txBody>
      </p:sp>
      <p:pic>
        <p:nvPicPr>
          <p:cNvPr id="27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8402" y="624776"/>
            <a:ext cx="5215783" cy="82670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55235" y="622518"/>
            <a:ext cx="5578600" cy="8164087"/>
          </a:xfrm>
          <a:prstGeom prst="rect">
            <a:avLst/>
          </a:prstGeom>
          <a:ln w="12700">
            <a:miter lim="400000"/>
          </a:ln>
        </p:spPr>
      </p:pic>
      <p:sp>
        <p:nvSpPr>
          <p:cNvPr id="277" name="Painting Problems at Warhol’s studio, 1984"/>
          <p:cNvSpPr txBox="1"/>
          <p:nvPr/>
        </p:nvSpPr>
        <p:spPr>
          <a:xfrm>
            <a:off x="8019924" y="8798203"/>
            <a:ext cx="3249220" cy="30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Painting Problems at Warhol’s studio, 1984</a:t>
            </a:r>
          </a:p>
        </p:txBody>
      </p:sp>
      <p:sp>
        <p:nvSpPr>
          <p:cNvPr id="278" name="The intersections of fine art and popular culture: celebrity"/>
          <p:cNvSpPr txBox="1"/>
          <p:nvPr/>
        </p:nvSpPr>
        <p:spPr>
          <a:xfrm>
            <a:off x="362386" y="132576"/>
            <a:ext cx="6993294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</a:defRPr>
            </a:lvl1pPr>
          </a:lstStyle>
          <a:p>
            <a:pPr/>
            <a:r>
              <a:t>The intersections of fine art and popular culture: celebrity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T03093_10.png" descr="T03093_1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31325" y="1458115"/>
            <a:ext cx="10990289" cy="7620841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Rectangle 1"/>
          <p:cNvSpPr txBox="1"/>
          <p:nvPr/>
        </p:nvSpPr>
        <p:spPr>
          <a:xfrm>
            <a:off x="4035586" y="9130706"/>
            <a:ext cx="7082247" cy="358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1295400">
              <a:defRPr sz="18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Andy Warhol, </a:t>
            </a:r>
            <a:r>
              <a:rPr u="sng"/>
              <a:t>Marilyn Diptych</a:t>
            </a:r>
            <a:r>
              <a:t>, (1962) Oil on canvas</a:t>
            </a:r>
          </a:p>
        </p:txBody>
      </p:sp>
      <p:sp>
        <p:nvSpPr>
          <p:cNvPr id="282" name="Thomas Crow “Saturday Disasters”"/>
          <p:cNvSpPr txBox="1"/>
          <p:nvPr/>
        </p:nvSpPr>
        <p:spPr>
          <a:xfrm>
            <a:off x="346864" y="215122"/>
            <a:ext cx="4310292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</a:defRPr>
            </a:lvl1pPr>
          </a:lstStyle>
          <a:p>
            <a:pPr/>
            <a:r>
              <a:t>Thomas Crow “Saturday Disasters”</a:t>
            </a:r>
          </a:p>
        </p:txBody>
      </p:sp>
      <p:sp>
        <p:nvSpPr>
          <p:cNvPr id="283" name="Warhols Humanism-&gt; traumatized subject-queer identity-political agency"/>
          <p:cNvSpPr txBox="1"/>
          <p:nvPr/>
        </p:nvSpPr>
        <p:spPr>
          <a:xfrm>
            <a:off x="317538" y="739802"/>
            <a:ext cx="11747755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800">
                <a:solidFill>
                  <a:srgbClr val="FFFFFF"/>
                </a:solidFill>
              </a:defRPr>
            </a:lvl1pPr>
          </a:lstStyle>
          <a:p>
            <a:pPr/>
            <a:r>
              <a:t>Warhols Humanism-&gt; traumatized subject-queer identity-political agency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aradisehunter-2009061351627-powolny-original.png" descr="paradisehunter-2009061351627-powolny-original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24486" y="810484"/>
            <a:ext cx="5914641" cy="81326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marilyn_monroe_niagara_a3.png" descr="marilyn_monroe_niagara_a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65158" y="1364136"/>
            <a:ext cx="3380881" cy="7229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11442201.png" descr="11442201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713737" y="832457"/>
            <a:ext cx="6289001" cy="829318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80"/>
          <p:cNvSpPr txBox="1"/>
          <p:nvPr/>
        </p:nvSpPr>
        <p:spPr>
          <a:xfrm>
            <a:off x="6600951" y="9179117"/>
            <a:ext cx="6514572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defTabSz="457200">
              <a:tabLst>
                <a:tab pos="152400" algn="l"/>
              </a:tabLst>
              <a:defRPr sz="2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Andy Warhol.  </a:t>
            </a:r>
            <a:r>
              <a:rPr u="sng">
                <a:uFillTx/>
              </a:rPr>
              <a:t>Self Portrait in Drag</a:t>
            </a:r>
            <a:r>
              <a:t> (1981). Polaroid</a:t>
            </a:r>
          </a:p>
        </p:txBody>
      </p:sp>
      <p:sp>
        <p:nvSpPr>
          <p:cNvPr id="290" name="Hal Foster, “Traumatic Realism”"/>
          <p:cNvSpPr txBox="1"/>
          <p:nvPr/>
        </p:nvSpPr>
        <p:spPr>
          <a:xfrm>
            <a:off x="314097" y="259576"/>
            <a:ext cx="389477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</a:defRPr>
            </a:lvl1pPr>
          </a:lstStyle>
          <a:p>
            <a:pPr/>
            <a:r>
              <a:t>Hal Foster, “Traumatic Realism”</a:t>
            </a:r>
          </a:p>
        </p:txBody>
      </p:sp>
      <p:pic>
        <p:nvPicPr>
          <p:cNvPr id="291" name="11442201.png" descr="1144220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713736" y="832457"/>
            <a:ext cx="6289002" cy="8293186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P07130_10.png" descr="P07130_10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03072" y="678058"/>
            <a:ext cx="6310330" cy="63103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P07122_10.png" descr="P07122_1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50404" y="723813"/>
            <a:ext cx="6210304" cy="62188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6" dur="2000" fill="hold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exit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0" dur="2000" fill="hold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2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2" grpId="3"/>
      <p:bldP build="whole" bldLvl="1" animBg="1" rev="0" advAuto="0" spid="291" grpId="1"/>
      <p:bldP build="whole" bldLvl="1" animBg="1" rev="0" advAuto="0" spid="289" grpId="2"/>
      <p:bldP build="whole" bldLvl="1" animBg="1" rev="0" advAuto="0" spid="293" grpId="4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33"/>
          <p:cNvSpPr txBox="1"/>
          <p:nvPr/>
        </p:nvSpPr>
        <p:spPr>
          <a:xfrm>
            <a:off x="736419" y="8452677"/>
            <a:ext cx="6210304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spAutoFit/>
          </a:bodyPr>
          <a:lstStyle/>
          <a:p>
            <a:pPr defTabSz="457200">
              <a:tabLst>
                <a:tab pos="152400" algn="l"/>
              </a:tabLst>
              <a:defRPr sz="2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Andy Warhol.  </a:t>
            </a:r>
            <a:r>
              <a:rPr u="sng"/>
              <a:t>Empire</a:t>
            </a:r>
            <a:r>
              <a:t>(1964).</a:t>
            </a:r>
          </a:p>
          <a:p>
            <a:pPr defTabSz="457200">
              <a:tabLst>
                <a:tab pos="152400" algn="l"/>
              </a:tabLst>
              <a:defRPr sz="2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Shot at 24 FPS-6.5hrs</a:t>
            </a:r>
          </a:p>
          <a:p>
            <a:pPr defTabSz="457200">
              <a:tabLst>
                <a:tab pos="152400" algn="l"/>
              </a:tabLst>
              <a:defRPr sz="2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Projected at 16 FPS=8hrs5min</a:t>
            </a:r>
          </a:p>
        </p:txBody>
      </p:sp>
      <p:sp>
        <p:nvSpPr>
          <p:cNvPr id="296" name="Walter Benjamin (Critical Theory)…"/>
          <p:cNvSpPr txBox="1"/>
          <p:nvPr/>
        </p:nvSpPr>
        <p:spPr>
          <a:xfrm>
            <a:off x="108808" y="402369"/>
            <a:ext cx="12540518" cy="1287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42900" indent="-342900" algn="l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buChar char="•"/>
              <a:defRPr sz="21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Walter Benjamin (Critical Theory)</a:t>
            </a:r>
          </a:p>
          <a:p>
            <a:pPr marL="342900" indent="-342900" algn="l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buChar char="•"/>
              <a:defRPr sz="21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“The Work of Art in the Age of its Technological Reproducibility”</a:t>
            </a:r>
          </a:p>
          <a:p>
            <a:pPr marL="342900" indent="-342900" algn="l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buChar char="•"/>
              <a:defRPr sz="21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optical unconscious- new technologies of reproducibility reveal domains of experience previously invisible.</a:t>
            </a:r>
          </a:p>
        </p:txBody>
      </p:sp>
      <p:pic>
        <p:nvPicPr>
          <p:cNvPr id="29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7892" y="2300748"/>
            <a:ext cx="7067358" cy="5152104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Edweard Muybridge, The Horse in Motion, 1878"/>
          <p:cNvSpPr txBox="1"/>
          <p:nvPr/>
        </p:nvSpPr>
        <p:spPr>
          <a:xfrm>
            <a:off x="8490068" y="6504222"/>
            <a:ext cx="3659468" cy="703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342900" indent="-342900" algn="l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buChar char="•"/>
              <a:defRPr sz="21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Edweard Muybridge, The Horse in Motion, 1878 </a:t>
            </a:r>
          </a:p>
        </p:txBody>
      </p:sp>
      <p:pic>
        <p:nvPicPr>
          <p:cNvPr id="29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058873" y="3483149"/>
            <a:ext cx="4521858" cy="27873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96"/>
          <p:cNvSpPr txBox="1"/>
          <p:nvPr>
            <p:ph type="sldNum" sz="quarter" idx="4294967295"/>
          </p:nvPr>
        </p:nvSpPr>
        <p:spPr>
          <a:xfrm>
            <a:off x="12059681" y="9266048"/>
            <a:ext cx="294879" cy="28535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/>
          <a:lstStyle>
            <a:lvl1pPr defTabSz="1295400">
              <a:defRPr sz="16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302" name="pasted-image.tif" descr="pasted-image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21730" y="285141"/>
            <a:ext cx="5982348" cy="7961960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Shape 98"/>
          <p:cNvSpPr txBox="1"/>
          <p:nvPr/>
        </p:nvSpPr>
        <p:spPr>
          <a:xfrm>
            <a:off x="2754175" y="8413784"/>
            <a:ext cx="5517458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1295400">
              <a:defRPr sz="24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Andy Warhol, </a:t>
            </a:r>
            <a:r>
              <a:rPr u="sng"/>
              <a:t>Ambulance Disaster,</a:t>
            </a:r>
            <a:r>
              <a:t> Silkscreen on canvas, 1963</a:t>
            </a:r>
          </a:p>
        </p:txBody>
      </p:sp>
      <p:sp>
        <p:nvSpPr>
          <p:cNvPr id="304" name="Roland Barthes (Semiotics)…"/>
          <p:cNvSpPr txBox="1"/>
          <p:nvPr>
            <p:ph type="body" sz="quarter" idx="1"/>
          </p:nvPr>
        </p:nvSpPr>
        <p:spPr>
          <a:xfrm>
            <a:off x="-115627" y="2604214"/>
            <a:ext cx="3321874" cy="1727461"/>
          </a:xfrm>
          <a:prstGeom prst="rect">
            <a:avLst/>
          </a:prstGeom>
        </p:spPr>
        <p:txBody>
          <a:bodyPr/>
          <a:lstStyle/>
          <a:p>
            <a:pPr marL="342900" indent="-342900" algn="l">
              <a:buClr>
                <a:srgbClr val="000000"/>
              </a:buClr>
              <a:buSzPct val="100000"/>
              <a:buFont typeface="Arial"/>
              <a:buChar char="•"/>
              <a:defRPr sz="21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Roland Barthes</a:t>
            </a:r>
          </a:p>
          <a:p>
            <a:pPr marL="342900" indent="-342900" algn="l">
              <a:buClr>
                <a:srgbClr val="000000"/>
              </a:buClr>
              <a:buSzPct val="100000"/>
              <a:buFont typeface="Arial"/>
              <a:buChar char="•"/>
              <a:defRPr sz="21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“Camera Lucida”</a:t>
            </a:r>
          </a:p>
          <a:p>
            <a:pPr lvl="1" marL="742950" indent="-285750" algn="l">
              <a:spcBef>
                <a:spcPts val="900"/>
              </a:spcBef>
              <a:buClr>
                <a:srgbClr val="000000"/>
              </a:buClr>
              <a:buSzPct val="100000"/>
              <a:buFont typeface="Arial"/>
              <a:buChar char="–"/>
              <a:defRPr sz="21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rPr>
                <a:solidFill>
                  <a:schemeClr val="accent2"/>
                </a:solidFill>
              </a:rPr>
              <a:t>Stu</a:t>
            </a:r>
            <a:r>
              <a:rPr>
                <a:solidFill>
                  <a:schemeClr val="accent5"/>
                </a:solidFill>
              </a:rPr>
              <a:t>dium</a:t>
            </a:r>
            <a:r>
              <a:t> </a:t>
            </a:r>
          </a:p>
          <a:p>
            <a:pPr lvl="1" marL="742950" indent="-285750" algn="l">
              <a:spcBef>
                <a:spcPts val="900"/>
              </a:spcBef>
              <a:buClr>
                <a:srgbClr val="000000"/>
              </a:buClr>
              <a:buSzPct val="100000"/>
              <a:buFont typeface="Arial"/>
              <a:buChar char="–"/>
              <a:defRPr sz="21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Punctum</a:t>
            </a:r>
          </a:p>
        </p:txBody>
      </p:sp>
      <p:sp>
        <p:nvSpPr>
          <p:cNvPr id="305" name="Text Placeholder 2"/>
          <p:cNvSpPr txBox="1"/>
          <p:nvPr/>
        </p:nvSpPr>
        <p:spPr>
          <a:xfrm>
            <a:off x="8666309" y="2187464"/>
            <a:ext cx="4183297" cy="346564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>
            <a:normAutofit fontScale="100000" lnSpcReduction="0"/>
          </a:bodyPr>
          <a:lstStyle/>
          <a:p>
            <a:pPr marL="332613" indent="-332613" algn="l" defTabSz="1256538">
              <a:spcBef>
                <a:spcPts val="900"/>
              </a:spcBef>
              <a:buClr>
                <a:srgbClr val="000000"/>
              </a:buClr>
              <a:buSzPct val="100000"/>
              <a:buFont typeface="Arial"/>
              <a:buChar char="•"/>
              <a:defRPr sz="2037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Jacques Lacan (Psychoanalysis)</a:t>
            </a:r>
          </a:p>
          <a:p>
            <a:pPr marL="332613" indent="-332613" algn="l" defTabSz="1256538">
              <a:spcBef>
                <a:spcPts val="900"/>
              </a:spcBef>
              <a:buClr>
                <a:srgbClr val="000000"/>
              </a:buClr>
              <a:buSzPct val="100000"/>
              <a:buFont typeface="Arial"/>
              <a:buChar char="•"/>
              <a:defRPr sz="2037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 three registers(orders) of the subject.</a:t>
            </a:r>
          </a:p>
          <a:p>
            <a:pPr marL="332613" indent="-332613" algn="l" defTabSz="1256538">
              <a:spcBef>
                <a:spcPts val="900"/>
              </a:spcBef>
              <a:buClr>
                <a:srgbClr val="000000"/>
              </a:buClr>
              <a:buSzPct val="100000"/>
              <a:buFont typeface="Arial"/>
              <a:buChar char="•"/>
              <a:defRPr sz="2037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Three types of signification</a:t>
            </a:r>
          </a:p>
          <a:p>
            <a:pPr marL="332613" indent="-332613" algn="l" defTabSz="1256538">
              <a:spcBef>
                <a:spcPts val="900"/>
              </a:spcBef>
              <a:buClr>
                <a:srgbClr val="000000"/>
              </a:buClr>
              <a:buSzPct val="100000"/>
              <a:buFont typeface="Arial"/>
              <a:buChar char="•"/>
              <a:defRPr sz="2037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-&gt;</a:t>
            </a:r>
            <a:r>
              <a:rPr>
                <a:solidFill>
                  <a:schemeClr val="accent2"/>
                </a:solidFill>
              </a:rPr>
              <a:t>The Imaginary (image/picture)</a:t>
            </a:r>
          </a:p>
          <a:p>
            <a:pPr marL="332613" indent="-332613" algn="l" defTabSz="1256538">
              <a:spcBef>
                <a:spcPts val="900"/>
              </a:spcBef>
              <a:buClr>
                <a:srgbClr val="000000"/>
              </a:buClr>
              <a:buSzPct val="100000"/>
              <a:buFont typeface="Arial"/>
              <a:buChar char="•"/>
              <a:defRPr sz="2037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-&gt;</a:t>
            </a:r>
            <a:r>
              <a:rPr>
                <a:solidFill>
                  <a:schemeClr val="accent5"/>
                </a:solidFill>
              </a:rPr>
              <a:t>The Symbolic (language/story)</a:t>
            </a:r>
          </a:p>
          <a:p>
            <a:pPr marL="332613" indent="-332613" algn="l" defTabSz="1256538">
              <a:spcBef>
                <a:spcPts val="900"/>
              </a:spcBef>
              <a:buClr>
                <a:srgbClr val="000000"/>
              </a:buClr>
              <a:buSzPct val="100000"/>
              <a:buFont typeface="Arial"/>
              <a:buChar char="•"/>
              <a:defRPr sz="2037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-&gt;The Real (the thing itself/everything that escapes representation)</a:t>
            </a:r>
          </a:p>
        </p:txBody>
      </p:sp>
      <p:sp>
        <p:nvSpPr>
          <p:cNvPr id="306" name="Semiotics"/>
          <p:cNvSpPr txBox="1"/>
          <p:nvPr/>
        </p:nvSpPr>
        <p:spPr>
          <a:xfrm>
            <a:off x="90467" y="223464"/>
            <a:ext cx="1494961" cy="372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42900" indent="-342900" algn="l" defTabSz="1295400">
              <a:spcBef>
                <a:spcPts val="1000"/>
              </a:spcBef>
              <a:buClr>
                <a:srgbClr val="000000"/>
              </a:buClr>
              <a:buSzPct val="100000"/>
              <a:buFont typeface="Arial"/>
              <a:buChar char="•"/>
              <a:defRPr sz="21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Semiotics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87"/>
          <p:cNvSpPr txBox="1"/>
          <p:nvPr/>
        </p:nvSpPr>
        <p:spPr>
          <a:xfrm>
            <a:off x="1555352" y="9266446"/>
            <a:ext cx="2780359" cy="398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6" tIns="48766" rIns="48766" bIns="48766">
            <a:spAutoFit/>
          </a:bodyPr>
          <a:lstStyle/>
          <a:p>
            <a:pPr algn="l" defTabSz="130048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Tony Smith, </a:t>
            </a:r>
            <a:r>
              <a:rPr i="1"/>
              <a:t>Die</a:t>
            </a:r>
            <a:r>
              <a:t>, 1962</a:t>
            </a:r>
          </a:p>
        </p:txBody>
      </p:sp>
      <p:pic>
        <p:nvPicPr>
          <p:cNvPr id="152" name="image8.png" descr="image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3941" y="4146008"/>
            <a:ext cx="5323182" cy="49824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87361" y="3960448"/>
            <a:ext cx="3921509" cy="5353617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Shape 90"/>
          <p:cNvSpPr txBox="1"/>
          <p:nvPr/>
        </p:nvSpPr>
        <p:spPr>
          <a:xfrm>
            <a:off x="8352218" y="9315212"/>
            <a:ext cx="4191795" cy="3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65024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Corner Piece, </a:t>
            </a:r>
            <a:r>
              <a:t>1964</a:t>
            </a:r>
          </a:p>
        </p:txBody>
      </p:sp>
      <p:sp>
        <p:nvSpPr>
          <p:cNvPr id="155" name="Minimalism"/>
          <p:cNvSpPr txBox="1"/>
          <p:nvPr/>
        </p:nvSpPr>
        <p:spPr>
          <a:xfrm>
            <a:off x="259543" y="115945"/>
            <a:ext cx="2225456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156" name="“Specific Objects”- Donald Judd"/>
          <p:cNvSpPr txBox="1"/>
          <p:nvPr/>
        </p:nvSpPr>
        <p:spPr>
          <a:xfrm>
            <a:off x="222538" y="675976"/>
            <a:ext cx="6353464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“Specific Objects”- Donald Judd</a:t>
            </a:r>
          </a:p>
        </p:txBody>
      </p:sp>
      <p:sp>
        <p:nvSpPr>
          <p:cNvPr id="157" name="Materials-…"/>
          <p:cNvSpPr txBox="1"/>
          <p:nvPr/>
        </p:nvSpPr>
        <p:spPr>
          <a:xfrm>
            <a:off x="5679128" y="5416205"/>
            <a:ext cx="2737295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>
                <a:solidFill>
                  <a:srgbClr val="FFFFFF"/>
                </a:solidFill>
              </a:defRPr>
            </a:pPr>
            <a:r>
              <a:t>Materials-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Commercial/industrial</a:t>
            </a:r>
          </a:p>
        </p:txBody>
      </p:sp>
      <p:sp>
        <p:nvSpPr>
          <p:cNvPr id="158" name="Coreten steel…"/>
          <p:cNvSpPr txBox="1"/>
          <p:nvPr/>
        </p:nvSpPr>
        <p:spPr>
          <a:xfrm>
            <a:off x="5956629" y="6198615"/>
            <a:ext cx="2209497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>
                <a:solidFill>
                  <a:srgbClr val="FFFFFF"/>
                </a:solidFill>
              </a:defRPr>
            </a:pPr>
            <a:r>
              <a:t>Coreten steel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Painted plywood </a:t>
            </a:r>
          </a:p>
        </p:txBody>
      </p:sp>
      <p:sp>
        <p:nvSpPr>
          <p:cNvPr id="159" name="Line"/>
          <p:cNvSpPr/>
          <p:nvPr/>
        </p:nvSpPr>
        <p:spPr>
          <a:xfrm>
            <a:off x="8254797" y="7052023"/>
            <a:ext cx="1240568" cy="1"/>
          </a:xfrm>
          <a:prstGeom prst="line">
            <a:avLst/>
          </a:prstGeom>
          <a:ln w="25400">
            <a:solidFill>
              <a:schemeClr val="accent5"/>
            </a:solidFill>
            <a:tailEnd type="triangle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0" name="Art is a specific type of object that occupies the same space as the viewer.  The provocation of the “specific object&quot; is:"/>
          <p:cNvSpPr txBox="1"/>
          <p:nvPr/>
        </p:nvSpPr>
        <p:spPr>
          <a:xfrm>
            <a:off x="156012" y="1262964"/>
            <a:ext cx="12692776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200">
                <a:solidFill>
                  <a:srgbClr val="FFFFFF"/>
                </a:solidFill>
              </a:defRPr>
            </a:pPr>
            <a:r>
              <a:t>Art is a </a:t>
            </a:r>
            <a:r>
              <a:rPr>
                <a:solidFill>
                  <a:schemeClr val="accent5"/>
                </a:solidFill>
              </a:rPr>
              <a:t>specific</a:t>
            </a:r>
            <a:r>
              <a:t> type of </a:t>
            </a:r>
            <a:r>
              <a:rPr>
                <a:solidFill>
                  <a:schemeClr val="accent5"/>
                </a:solidFill>
              </a:rPr>
              <a:t>object</a:t>
            </a:r>
            <a:r>
              <a:t> that occupies the same space as the viewer.  The provocation of the “specific object" is:</a:t>
            </a:r>
          </a:p>
        </p:txBody>
      </p:sp>
      <p:sp>
        <p:nvSpPr>
          <p:cNvPr id="161" name="Line"/>
          <p:cNvSpPr/>
          <p:nvPr/>
        </p:nvSpPr>
        <p:spPr>
          <a:xfrm flipH="1">
            <a:off x="4909945" y="6617715"/>
            <a:ext cx="1240568" cy="1"/>
          </a:xfrm>
          <a:prstGeom prst="line">
            <a:avLst/>
          </a:prstGeom>
          <a:ln w="25400">
            <a:solidFill>
              <a:schemeClr val="accent5"/>
            </a:solidFill>
            <a:tailEnd type="triangle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2" name="Conditions of Display…"/>
          <p:cNvSpPr txBox="1"/>
          <p:nvPr/>
        </p:nvSpPr>
        <p:spPr>
          <a:xfrm>
            <a:off x="5657124" y="7273776"/>
            <a:ext cx="2723694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>
                <a:solidFill>
                  <a:srgbClr val="FFFFFF"/>
                </a:solidFill>
              </a:defRPr>
            </a:pPr>
            <a:r>
              <a:t>Conditions of Display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Lack of a frame/plinth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Spatial contiguity</a:t>
            </a:r>
          </a:p>
        </p:txBody>
      </p:sp>
      <p:sp>
        <p:nvSpPr>
          <p:cNvPr id="163" name="Epistemological- how do I define what I am encountering. (Knowledge/classification)"/>
          <p:cNvSpPr txBox="1"/>
          <p:nvPr/>
        </p:nvSpPr>
        <p:spPr>
          <a:xfrm>
            <a:off x="-13647" y="2698435"/>
            <a:ext cx="1094639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50657" indent="-250657" algn="l">
              <a:buSzPct val="100000"/>
              <a:buChar char="•"/>
              <a:defRPr sz="2200">
                <a:solidFill>
                  <a:srgbClr val="FFFFFF"/>
                </a:solidFill>
              </a:defRPr>
            </a:pPr>
            <a:r>
              <a:rPr>
                <a:solidFill>
                  <a:schemeClr val="accent5"/>
                </a:solidFill>
              </a:rPr>
              <a:t>Epistemological</a:t>
            </a:r>
            <a:r>
              <a:t>- how do I define what I am encountering. (Knowledge/classification)</a:t>
            </a:r>
          </a:p>
        </p:txBody>
      </p:sp>
      <p:sp>
        <p:nvSpPr>
          <p:cNvPr id="164" name="Phenomenological: how do I understand the spatiotemporal dynamics of the object vis a vis my own bodily perception"/>
          <p:cNvSpPr txBox="1"/>
          <p:nvPr/>
        </p:nvSpPr>
        <p:spPr>
          <a:xfrm>
            <a:off x="3106" y="3231722"/>
            <a:ext cx="12998588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50657" indent="-250657" algn="l">
              <a:buSzPct val="100000"/>
              <a:buChar char="•"/>
              <a:defRPr sz="2200">
                <a:solidFill>
                  <a:srgbClr val="FFFFFF"/>
                </a:solidFill>
              </a:defRPr>
            </a:pPr>
            <a:r>
              <a:rPr>
                <a:solidFill>
                  <a:schemeClr val="accent5"/>
                </a:solidFill>
              </a:rPr>
              <a:t>Phenomenological</a:t>
            </a:r>
            <a:r>
              <a:t>: how do I understand the spatiotemporal dynamics of the object vis a vis my own bodily perception</a:t>
            </a:r>
          </a:p>
        </p:txBody>
      </p:sp>
      <p:sp>
        <p:nvSpPr>
          <p:cNvPr id="165" name="Formal: reduction to “primary structures”"/>
          <p:cNvSpPr txBox="1"/>
          <p:nvPr/>
        </p:nvSpPr>
        <p:spPr>
          <a:xfrm>
            <a:off x="7807" y="2220240"/>
            <a:ext cx="5553137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250657" indent="-250657" algn="l">
              <a:buSzPct val="100000"/>
              <a:buChar char="•"/>
              <a:defRPr sz="2200">
                <a:solidFill>
                  <a:srgbClr val="FFFFFF"/>
                </a:solidFill>
              </a:defRPr>
            </a:pPr>
            <a:r>
              <a:rPr>
                <a:solidFill>
                  <a:schemeClr val="accent5"/>
                </a:solidFill>
              </a:rPr>
              <a:t>Formal</a:t>
            </a:r>
            <a:r>
              <a:t>: reduction to “primary structures”</a:t>
            </a:r>
          </a:p>
        </p:txBody>
      </p:sp>
      <p:sp>
        <p:nvSpPr>
          <p:cNvPr id="166" name="Simplified structures…"/>
          <p:cNvSpPr txBox="1"/>
          <p:nvPr/>
        </p:nvSpPr>
        <p:spPr>
          <a:xfrm>
            <a:off x="5758204" y="4181171"/>
            <a:ext cx="2549805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>
                <a:solidFill>
                  <a:srgbClr val="FFFFFF"/>
                </a:solidFill>
              </a:defRPr>
            </a:pPr>
            <a:r>
              <a:t>Simplified structures</a:t>
            </a:r>
          </a:p>
          <a:p>
            <a:pPr>
              <a:defRPr sz="2100">
                <a:solidFill>
                  <a:srgbClr val="FFFFFF"/>
                </a:solidFill>
              </a:defRPr>
            </a:pPr>
            <a:r>
              <a:t>Cube/pyramid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0" presetID="1" grpId="1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0" presetID="1" grpId="1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2" grpId="1"/>
      <p:bldP build="whole" bldLvl="1" animBg="1" rev="0" advAuto="0" spid="151" grpId="2"/>
      <p:bldP build="whole" bldLvl="1" animBg="1" rev="0" advAuto="0" spid="158" grpId="10"/>
      <p:bldP build="whole" bldLvl="1" animBg="1" rev="0" advAuto="0" spid="165" grpId="6"/>
      <p:bldP build="whole" bldLvl="1" animBg="1" rev="0" advAuto="0" spid="163" grpId="8"/>
      <p:bldP build="whole" bldLvl="1" animBg="1" rev="0" advAuto="0" spid="160" grpId="5"/>
      <p:bldP build="whole" bldLvl="1" animBg="1" rev="0" advAuto="0" spid="157" grpId="9"/>
      <p:bldP build="whole" bldLvl="1" animBg="1" rev="0" advAuto="0" spid="164" grpId="13"/>
      <p:bldP build="whole" bldLvl="1" animBg="1" rev="0" advAuto="0" spid="153" grpId="3"/>
      <p:bldP build="whole" bldLvl="1" animBg="1" rev="0" advAuto="0" spid="166" grpId="7"/>
      <p:bldP build="whole" bldLvl="1" animBg="1" rev="0" advAuto="0" spid="159" grpId="12"/>
      <p:bldP build="whole" bldLvl="1" animBg="1" rev="0" advAuto="0" spid="154" grpId="4"/>
      <p:bldP build="whole" bldLvl="1" animBg="1" rev="0" advAuto="0" spid="162" grpId="14"/>
      <p:bldP build="whole" bldLvl="1" animBg="1" rev="0" advAuto="0" spid="161" grpId="1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100"/>
          <p:cNvSpPr txBox="1"/>
          <p:nvPr>
            <p:ph type="sldNum" sz="quarter" idx="4294967295"/>
          </p:nvPr>
        </p:nvSpPr>
        <p:spPr>
          <a:xfrm>
            <a:off x="12059681" y="9266048"/>
            <a:ext cx="294879" cy="28535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8100" tIns="38100" rIns="38100" bIns="38100"/>
          <a:lstStyle>
            <a:lvl1pPr defTabSz="1295400">
              <a:defRPr sz="1600">
                <a:solidFill>
                  <a:srgbClr val="9A9A9A"/>
                </a:solidFill>
                <a:uFill>
                  <a:solidFill>
                    <a:srgbClr val="9A9A9A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309" name="pasted-image.tif" descr="pasted-image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033" y="1187303"/>
            <a:ext cx="5649910" cy="6995125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Shape 102"/>
          <p:cNvSpPr txBox="1"/>
          <p:nvPr/>
        </p:nvSpPr>
        <p:spPr>
          <a:xfrm>
            <a:off x="122878" y="8356549"/>
            <a:ext cx="5840219" cy="77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1295400">
              <a:defRPr sz="24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Andy Warhol, </a:t>
            </a:r>
            <a:r>
              <a:rPr i="1" u="sng"/>
              <a:t>White Burning Car III</a:t>
            </a:r>
            <a:r>
              <a:rPr i="1"/>
              <a:t>, </a:t>
            </a:r>
            <a:r>
              <a:t>Silkscreen on canvas, 1963</a:t>
            </a:r>
          </a:p>
        </p:txBody>
      </p:sp>
      <p:pic>
        <p:nvPicPr>
          <p:cNvPr id="311" name="664247269_FJ4vu-X3.png" descr="664247269_FJ4vu-X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54178" y="1212703"/>
            <a:ext cx="6266169" cy="6944325"/>
          </a:xfrm>
          <a:prstGeom prst="rect">
            <a:avLst/>
          </a:prstGeom>
          <a:ln w="12700">
            <a:miter lim="400000"/>
          </a:ln>
        </p:spPr>
      </p:pic>
      <p:sp>
        <p:nvSpPr>
          <p:cNvPr id="312" name="Shape 104"/>
          <p:cNvSpPr txBox="1"/>
          <p:nvPr/>
        </p:nvSpPr>
        <p:spPr>
          <a:xfrm>
            <a:off x="6462104" y="8157813"/>
            <a:ext cx="6450316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spcBef>
                <a:spcPts val="500"/>
              </a:spcBef>
              <a:defRPr sz="2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Andy Warhol. </a:t>
            </a:r>
            <a:r>
              <a:rPr u="sng"/>
              <a:t>Green Car Crash (Green Burning Car I)</a:t>
            </a:r>
            <a:r>
              <a:t> (1963). Synthetic polymer, silkscreen ink and acrylic on linen. </a:t>
            </a:r>
          </a:p>
        </p:txBody>
      </p:sp>
      <p:sp>
        <p:nvSpPr>
          <p:cNvPr id="313" name="Optical Unconscious——- (Imaginary/Symbolic/Real)———— (Studium/Punctum)"/>
          <p:cNvSpPr txBox="1"/>
          <p:nvPr/>
        </p:nvSpPr>
        <p:spPr>
          <a:xfrm>
            <a:off x="1567306" y="355876"/>
            <a:ext cx="9870187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Optical Unconscious——- (Imaginary/Symbolic/Real)———— (Studium/Punctum)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97"/>
          <p:cNvSpPr txBox="1"/>
          <p:nvPr/>
        </p:nvSpPr>
        <p:spPr>
          <a:xfrm>
            <a:off x="884783" y="9226546"/>
            <a:ext cx="10817771" cy="3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130048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Two Columns</a:t>
            </a:r>
            <a:r>
              <a:t>, 1961; </a:t>
            </a:r>
            <a:r>
              <a:rPr i="1"/>
              <a:t>Corner Piece, </a:t>
            </a:r>
            <a:r>
              <a:t>1964 ; </a:t>
            </a:r>
            <a:r>
              <a:rPr i="1"/>
              <a:t>Untitled (Ring with Light)</a:t>
            </a:r>
            <a:r>
              <a:t>, 1966</a:t>
            </a:r>
          </a:p>
        </p:txBody>
      </p:sp>
      <p:sp>
        <p:nvSpPr>
          <p:cNvPr id="171" name="Minimalism"/>
          <p:cNvSpPr txBox="1"/>
          <p:nvPr/>
        </p:nvSpPr>
        <p:spPr>
          <a:xfrm>
            <a:off x="160593" y="214894"/>
            <a:ext cx="2225456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172" name="Anthropomorphism"/>
          <p:cNvSpPr txBox="1"/>
          <p:nvPr/>
        </p:nvSpPr>
        <p:spPr>
          <a:xfrm>
            <a:off x="217618" y="938397"/>
            <a:ext cx="3754028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Anthropomorphism</a:t>
            </a:r>
          </a:p>
        </p:txBody>
      </p:sp>
      <p:sp>
        <p:nvSpPr>
          <p:cNvPr id="173" name="The object behaves/performs like a body"/>
          <p:cNvSpPr txBox="1"/>
          <p:nvPr/>
        </p:nvSpPr>
        <p:spPr>
          <a:xfrm>
            <a:off x="222818" y="1534678"/>
            <a:ext cx="5930901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199">
              <a:defRPr sz="25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The object behaves/performs like a body</a:t>
            </a:r>
          </a:p>
          <a:p>
            <a:pPr algn="l" defTabSz="584199">
              <a:defRPr sz="25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</a:p>
        </p:txBody>
      </p:sp>
      <p:pic>
        <p:nvPicPr>
          <p:cNvPr id="17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06020" y="2144882"/>
            <a:ext cx="9992760" cy="6655179"/>
          </a:xfrm>
          <a:prstGeom prst="rect">
            <a:avLst/>
          </a:prstGeom>
          <a:ln w="12700">
            <a:miter lim="400000"/>
          </a:ln>
        </p:spPr>
      </p:pic>
      <p:sp>
        <p:nvSpPr>
          <p:cNvPr id="175" name="Scale"/>
          <p:cNvSpPr txBox="1"/>
          <p:nvPr/>
        </p:nvSpPr>
        <p:spPr>
          <a:xfrm>
            <a:off x="252598" y="5231171"/>
            <a:ext cx="908369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584199">
              <a:defRPr sz="25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Scale</a:t>
            </a:r>
          </a:p>
        </p:txBody>
      </p:sp>
      <p:sp>
        <p:nvSpPr>
          <p:cNvPr id="176" name="Line"/>
          <p:cNvSpPr/>
          <p:nvPr/>
        </p:nvSpPr>
        <p:spPr>
          <a:xfrm>
            <a:off x="1261076" y="5557709"/>
            <a:ext cx="1972785" cy="1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3" name="Connection Line"/>
          <p:cNvSpPr/>
          <p:nvPr/>
        </p:nvSpPr>
        <p:spPr>
          <a:xfrm>
            <a:off x="3346669" y="4596797"/>
            <a:ext cx="544419" cy="17512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00" h="21600" fill="norm" stroke="1" extrusionOk="0">
                <a:moveTo>
                  <a:pt x="16200" y="21600"/>
                </a:moveTo>
                <a:cubicBezTo>
                  <a:pt x="-5289" y="14457"/>
                  <a:pt x="-5400" y="7257"/>
                  <a:pt x="15867" y="0"/>
                </a:cubicBezTo>
              </a:path>
            </a:pathLst>
          </a:custGeom>
          <a:ln w="25400">
            <a:solidFill>
              <a:schemeClr val="accent1"/>
            </a:solidFill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/>
          </a:p>
        </p:txBody>
      </p:sp>
      <p:sp>
        <p:nvSpPr>
          <p:cNvPr id="178" name="Interiority"/>
          <p:cNvSpPr txBox="1"/>
          <p:nvPr/>
        </p:nvSpPr>
        <p:spPr>
          <a:xfrm>
            <a:off x="11588087" y="4988891"/>
            <a:ext cx="1419861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584199">
              <a:defRPr sz="25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Interiority</a:t>
            </a:r>
          </a:p>
        </p:txBody>
      </p:sp>
      <p:sp>
        <p:nvSpPr>
          <p:cNvPr id="179" name="Line"/>
          <p:cNvSpPr/>
          <p:nvPr/>
        </p:nvSpPr>
        <p:spPr>
          <a:xfrm flipH="1">
            <a:off x="7339633" y="5281981"/>
            <a:ext cx="4237565" cy="518357"/>
          </a:xfrm>
          <a:prstGeom prst="line">
            <a:avLst/>
          </a:prstGeom>
          <a:ln w="25400">
            <a:solidFill>
              <a:schemeClr val="accent5"/>
            </a:solidFill>
            <a:tailEnd type="triangle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0" name="Line"/>
          <p:cNvSpPr/>
          <p:nvPr/>
        </p:nvSpPr>
        <p:spPr>
          <a:xfrm flipH="1">
            <a:off x="9766626" y="5294809"/>
            <a:ext cx="1726982" cy="794828"/>
          </a:xfrm>
          <a:prstGeom prst="line">
            <a:avLst/>
          </a:prstGeom>
          <a:ln w="25400">
            <a:solidFill>
              <a:schemeClr val="accent5"/>
            </a:solidFill>
            <a:tailEnd type="triangle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1" name="Line"/>
          <p:cNvSpPr/>
          <p:nvPr/>
        </p:nvSpPr>
        <p:spPr>
          <a:xfrm>
            <a:off x="1261076" y="5557709"/>
            <a:ext cx="899388" cy="899388"/>
          </a:xfrm>
          <a:prstGeom prst="line">
            <a:avLst/>
          </a:prstGeom>
          <a:ln w="25400">
            <a:solidFill>
              <a:schemeClr val="accent1"/>
            </a:solidFill>
            <a:tailEnd type="triangle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4" name="Connection Line"/>
          <p:cNvSpPr/>
          <p:nvPr/>
        </p:nvSpPr>
        <p:spPr>
          <a:xfrm>
            <a:off x="2142005" y="6308496"/>
            <a:ext cx="217450" cy="5672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6215" h="21600" fill="norm" stroke="1" extrusionOk="0">
                <a:moveTo>
                  <a:pt x="16215" y="21600"/>
                </a:moveTo>
                <a:cubicBezTo>
                  <a:pt x="-4743" y="15644"/>
                  <a:pt x="-5385" y="8444"/>
                  <a:pt x="14290" y="0"/>
                </a:cubicBezTo>
              </a:path>
            </a:pathLst>
          </a:custGeom>
          <a:ln w="25400">
            <a:solidFill>
              <a:schemeClr val="accent1"/>
            </a:solidFill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9" grpId="8"/>
      <p:bldP build="whole" bldLvl="1" animBg="1" rev="0" advAuto="0" spid="178" grpId="7"/>
      <p:bldP build="whole" bldLvl="1" animBg="1" rev="0" advAuto="0" spid="183" grpId="6"/>
      <p:bldP build="whole" bldLvl="1" animBg="1" rev="0" advAuto="0" spid="175" grpId="2"/>
      <p:bldP build="whole" bldLvl="1" animBg="1" rev="0" advAuto="0" spid="173" grpId="1"/>
      <p:bldP build="whole" bldLvl="1" animBg="1" rev="0" advAuto="0" spid="180" grpId="9"/>
      <p:bldP build="whole" bldLvl="1" animBg="1" rev="0" advAuto="0" spid="176" grpId="3"/>
      <p:bldP build="whole" bldLvl="1" animBg="1" rev="0" advAuto="0" spid="184" grpId="5"/>
      <p:bldP build="whole" bldLvl="1" animBg="1" rev="0" advAuto="0" spid="181" grpId="4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77"/>
          <p:cNvSpPr txBox="1"/>
          <p:nvPr/>
        </p:nvSpPr>
        <p:spPr>
          <a:xfrm>
            <a:off x="943749" y="9215956"/>
            <a:ext cx="5013079" cy="398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6" tIns="48766" rIns="48766" bIns="48766">
            <a:spAutoFit/>
          </a:bodyPr>
          <a:lstStyle/>
          <a:p>
            <a:pPr algn="l" defTabSz="130048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Anthony Caro, </a:t>
            </a:r>
            <a:r>
              <a:rPr i="1"/>
              <a:t>Early One Morning</a:t>
            </a:r>
            <a:r>
              <a:t>, 1962</a:t>
            </a:r>
          </a:p>
        </p:txBody>
      </p:sp>
      <p:pic>
        <p:nvPicPr>
          <p:cNvPr id="189" name="image7.png" descr="image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0309" y="4208226"/>
            <a:ext cx="6559959" cy="4774763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Minimalism"/>
          <p:cNvSpPr txBox="1"/>
          <p:nvPr/>
        </p:nvSpPr>
        <p:spPr>
          <a:xfrm>
            <a:off x="344357" y="169969"/>
            <a:ext cx="2225456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191" name="“Art and Objecthood”- Michael Fried"/>
          <p:cNvSpPr txBox="1"/>
          <p:nvPr/>
        </p:nvSpPr>
        <p:spPr>
          <a:xfrm>
            <a:off x="390706" y="676583"/>
            <a:ext cx="7105659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“Art and Objecthood”- Michael Fried</a:t>
            </a:r>
          </a:p>
        </p:txBody>
      </p:sp>
      <p:sp>
        <p:nvSpPr>
          <p:cNvPr id="192" name="Art (absorption)"/>
          <p:cNvSpPr txBox="1"/>
          <p:nvPr/>
        </p:nvSpPr>
        <p:spPr>
          <a:xfrm>
            <a:off x="1344155" y="1852486"/>
            <a:ext cx="3097691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Art (absorption)</a:t>
            </a:r>
          </a:p>
        </p:txBody>
      </p:sp>
      <p:sp>
        <p:nvSpPr>
          <p:cNvPr id="193" name="Object (theatricality)"/>
          <p:cNvSpPr txBox="1"/>
          <p:nvPr/>
        </p:nvSpPr>
        <p:spPr>
          <a:xfrm>
            <a:off x="7688435" y="1852486"/>
            <a:ext cx="3978133" cy="5748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 defTabSz="584199">
              <a:defRPr sz="3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Object (theatricality)</a:t>
            </a:r>
          </a:p>
        </p:txBody>
      </p:sp>
      <p:sp>
        <p:nvSpPr>
          <p:cNvPr id="194" name="Out of time/timeless…"/>
          <p:cNvSpPr txBox="1"/>
          <p:nvPr/>
        </p:nvSpPr>
        <p:spPr>
          <a:xfrm>
            <a:off x="601939" y="2401853"/>
            <a:ext cx="6282579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300">
                <a:solidFill>
                  <a:srgbClr val="FFFFFF"/>
                </a:solidFill>
              </a:defRPr>
            </a:pPr>
            <a:r>
              <a:t>Out of time/timeless</a:t>
            </a:r>
          </a:p>
          <a:p>
            <a:pPr algn="l">
              <a:defRPr sz="2300">
                <a:solidFill>
                  <a:srgbClr val="FFFFFF"/>
                </a:solidFill>
              </a:defRPr>
            </a:pPr>
            <a:r>
              <a:t>Aesthetic composition-articulated elements that can be grasped all at once from a single unique perspective </a:t>
            </a:r>
          </a:p>
        </p:txBody>
      </p:sp>
      <p:sp>
        <p:nvSpPr>
          <p:cNvPr id="195" name="In time/ the experience of the work unfolds in time.…"/>
          <p:cNvSpPr txBox="1"/>
          <p:nvPr/>
        </p:nvSpPr>
        <p:spPr>
          <a:xfrm>
            <a:off x="7191922" y="2332224"/>
            <a:ext cx="5599141" cy="207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300">
                <a:solidFill>
                  <a:srgbClr val="FFFFFF"/>
                </a:solidFill>
              </a:defRPr>
            </a:pPr>
            <a:r>
              <a:t>In time/ the experience of the work unfolds in time.</a:t>
            </a:r>
          </a:p>
          <a:p>
            <a:pPr algn="l">
              <a:defRPr sz="2300">
                <a:solidFill>
                  <a:srgbClr val="FFFFFF"/>
                </a:solidFill>
              </a:defRPr>
            </a:pPr>
            <a:r>
              <a:t>Literal object that insists on the “gestalt” of the object.</a:t>
            </a:r>
          </a:p>
        </p:txBody>
      </p:sp>
      <p:sp>
        <p:nvSpPr>
          <p:cNvPr id="196" name="“We are all literalists most or all of our lives.  Presentness is grace.”"/>
          <p:cNvSpPr txBox="1"/>
          <p:nvPr/>
        </p:nvSpPr>
        <p:spPr>
          <a:xfrm>
            <a:off x="557577" y="1278419"/>
            <a:ext cx="8440126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 sz="2100">
                <a:solidFill>
                  <a:srgbClr val="FFFFFF"/>
                </a:solidFill>
              </a:defRPr>
            </a:lvl1pPr>
          </a:lstStyle>
          <a:p>
            <a:pPr/>
            <a:r>
              <a:t>“We are all literalists most or all of our lives.  Presentness is grace.”</a:t>
            </a:r>
          </a:p>
        </p:txBody>
      </p:sp>
      <p:sp>
        <p:nvSpPr>
          <p:cNvPr id="197" name="Shape 94"/>
          <p:cNvSpPr txBox="1"/>
          <p:nvPr/>
        </p:nvSpPr>
        <p:spPr>
          <a:xfrm>
            <a:off x="7274982" y="9264722"/>
            <a:ext cx="4963320" cy="301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algn="l" defTabSz="65024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Robert Morris, </a:t>
            </a:r>
            <a:r>
              <a:rPr i="1"/>
              <a:t>Mirrored Cubes, </a:t>
            </a:r>
            <a:r>
              <a:t>1965-71</a:t>
            </a:r>
          </a:p>
        </p:txBody>
      </p:sp>
      <p:pic>
        <p:nvPicPr>
          <p:cNvPr id="198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68712" y="4201565"/>
            <a:ext cx="6045561" cy="4788085"/>
          </a:xfrm>
          <a:prstGeom prst="rect">
            <a:avLst/>
          </a:prstGeom>
          <a:ln w="12700">
            <a:miter lim="400000"/>
          </a:ln>
        </p:spPr>
      </p:pic>
      <p:sp>
        <p:nvSpPr>
          <p:cNvPr id="199" name="mise-en-abyme"/>
          <p:cNvSpPr txBox="1"/>
          <p:nvPr/>
        </p:nvSpPr>
        <p:spPr>
          <a:xfrm>
            <a:off x="7137872" y="8064113"/>
            <a:ext cx="2121612" cy="495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300">
                <a:solidFill>
                  <a:schemeClr val="accent5"/>
                </a:solidFill>
              </a:defRPr>
            </a:lvl1pPr>
          </a:lstStyle>
          <a:p>
            <a:pPr/>
            <a:r>
              <a:t>mise-en-abyme</a:t>
            </a:r>
          </a:p>
        </p:txBody>
      </p:sp>
      <p:sp>
        <p:nvSpPr>
          <p:cNvPr id="200" name="Line"/>
          <p:cNvSpPr/>
          <p:nvPr/>
        </p:nvSpPr>
        <p:spPr>
          <a:xfrm flipV="1">
            <a:off x="7987747" y="6620194"/>
            <a:ext cx="1" cy="1393617"/>
          </a:xfrm>
          <a:prstGeom prst="line">
            <a:avLst/>
          </a:prstGeom>
          <a:ln w="25400">
            <a:solidFill>
              <a:schemeClr val="accent5"/>
            </a:solidFill>
            <a:tailEnd type="triangle"/>
          </a:ln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6" grpId="1"/>
      <p:bldP build="whole" bldLvl="1" animBg="1" rev="0" advAuto="0" spid="193" grpId="6"/>
      <p:bldP build="whole" bldLvl="1" animBg="1" rev="0" advAuto="0" spid="199" grpId="9"/>
      <p:bldP build="whole" bldLvl="1" animBg="1" rev="0" advAuto="0" spid="195" grpId="7"/>
      <p:bldP build="whole" bldLvl="1" animBg="1" rev="0" advAuto="0" spid="192" grpId="2"/>
      <p:bldP build="whole" bldLvl="1" animBg="1" rev="0" advAuto="0" spid="189" grpId="3"/>
      <p:bldP build="whole" bldLvl="1" animBg="1" rev="0" advAuto="0" spid="188" grpId="4"/>
      <p:bldP build="whole" bldLvl="1" animBg="1" rev="0" advAuto="0" spid="200" grpId="8"/>
      <p:bldP build="whole" bldLvl="1" animBg="1" rev="0" advAuto="0" spid="194" grpId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43694" y="2749769"/>
            <a:ext cx="6071529" cy="5798310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TextBox 3"/>
          <p:cNvSpPr txBox="1"/>
          <p:nvPr/>
        </p:nvSpPr>
        <p:spPr>
          <a:xfrm>
            <a:off x="7271442" y="8970714"/>
            <a:ext cx="5216033" cy="3462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7" tIns="48767" rIns="48767" bIns="48767">
            <a:spAutoFit/>
          </a:bodyPr>
          <a:lstStyle/>
          <a:p>
            <a:pPr algn="l"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Eve Hesse, </a:t>
            </a:r>
            <a:r>
              <a:rPr i="1"/>
              <a:t>Accession II, 1968 </a:t>
            </a:r>
            <a:r>
              <a:t>Approx 30”x30”x30"</a:t>
            </a:r>
          </a:p>
        </p:txBody>
      </p:sp>
      <p:sp>
        <p:nvSpPr>
          <p:cNvPr id="204" name="Shape 120"/>
          <p:cNvSpPr txBox="1"/>
          <p:nvPr/>
        </p:nvSpPr>
        <p:spPr>
          <a:xfrm>
            <a:off x="98069" y="8818315"/>
            <a:ext cx="6071528" cy="651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6" tIns="48766" rIns="48766" bIns="48766">
            <a:spAutoFit/>
          </a:bodyPr>
          <a:lstStyle/>
          <a:p>
            <a:pPr algn="l"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Richard Serra, </a:t>
            </a:r>
            <a:r>
              <a:rPr i="1"/>
              <a:t>One Ton Prop (House of Cards), </a:t>
            </a:r>
            <a:r>
              <a:t>1969 </a:t>
            </a:r>
            <a:r>
              <a:rPr i="1"/>
              <a:t> </a:t>
            </a:r>
            <a:r>
              <a:t>Lead antimony, 48x48x48</a:t>
            </a:r>
          </a:p>
        </p:txBody>
      </p:sp>
      <p:pic>
        <p:nvPicPr>
          <p:cNvPr id="205" name="image15.png" descr="image1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2146" y="2780484"/>
            <a:ext cx="6492114" cy="5736880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Lucy Lippard“Eccentric Abstraction,”"/>
          <p:cNvSpPr txBox="1"/>
          <p:nvPr/>
        </p:nvSpPr>
        <p:spPr>
          <a:xfrm>
            <a:off x="6921920" y="396687"/>
            <a:ext cx="5357693" cy="454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1300480"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Lucy Lippard“Eccentric Abstraction,”</a:t>
            </a:r>
          </a:p>
        </p:txBody>
      </p:sp>
      <p:sp>
        <p:nvSpPr>
          <p:cNvPr id="207" name="Minimalism"/>
          <p:cNvSpPr txBox="1"/>
          <p:nvPr/>
        </p:nvSpPr>
        <p:spPr>
          <a:xfrm>
            <a:off x="374485" y="396687"/>
            <a:ext cx="1809131" cy="454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300480"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208" name="Aggressive/muscular forms of being in time"/>
          <p:cNvSpPr txBox="1"/>
          <p:nvPr/>
        </p:nvSpPr>
        <p:spPr>
          <a:xfrm>
            <a:off x="108097" y="1314184"/>
            <a:ext cx="5564836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Aggressive/muscular forms of being in time</a:t>
            </a:r>
          </a:p>
        </p:txBody>
      </p:sp>
      <p:sp>
        <p:nvSpPr>
          <p:cNvPr id="209" name="Organic"/>
          <p:cNvSpPr txBox="1"/>
          <p:nvPr/>
        </p:nvSpPr>
        <p:spPr>
          <a:xfrm>
            <a:off x="6899000" y="1314184"/>
            <a:ext cx="1191109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200">
                <a:solidFill>
                  <a:srgbClr val="FFFFFF"/>
                </a:solidFill>
              </a:defRPr>
            </a:lvl1pPr>
          </a:lstStyle>
          <a:p>
            <a:pPr/>
            <a:r>
              <a:t>Organic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image14.png" descr="image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97669" y="5519735"/>
            <a:ext cx="3106285" cy="2385627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Shape 116"/>
          <p:cNvSpPr txBox="1"/>
          <p:nvPr/>
        </p:nvSpPr>
        <p:spPr>
          <a:xfrm>
            <a:off x="748601" y="8048392"/>
            <a:ext cx="3604421" cy="651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6" tIns="48766" rIns="48766" bIns="48766">
            <a:spAutoFit/>
          </a:bodyPr>
          <a:lstStyle/>
          <a:p>
            <a:pPr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Steel Magnesium Plain</a:t>
            </a:r>
            <a:r>
              <a:t>, 1969</a:t>
            </a:r>
          </a:p>
        </p:txBody>
      </p:sp>
      <p:pic>
        <p:nvPicPr>
          <p:cNvPr id="21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847617" y="1378612"/>
            <a:ext cx="4966546" cy="7493964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Lynda Benglis, Contraband, 1969"/>
          <p:cNvSpPr txBox="1"/>
          <p:nvPr/>
        </p:nvSpPr>
        <p:spPr>
          <a:xfrm>
            <a:off x="8255184" y="9040503"/>
            <a:ext cx="4151413" cy="4026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1300480">
              <a:def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Lynda Benglis, </a:t>
            </a:r>
            <a:r>
              <a:rPr i="1"/>
              <a:t>Contraband</a:t>
            </a:r>
            <a:r>
              <a:t>, 1969</a:t>
            </a:r>
          </a:p>
        </p:txBody>
      </p:sp>
      <p:sp>
        <p:nvSpPr>
          <p:cNvPr id="215" name="Process Art"/>
          <p:cNvSpPr txBox="1"/>
          <p:nvPr/>
        </p:nvSpPr>
        <p:spPr>
          <a:xfrm>
            <a:off x="7778806" y="111796"/>
            <a:ext cx="1738462" cy="4549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300480"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Process Art</a:t>
            </a:r>
          </a:p>
        </p:txBody>
      </p:sp>
      <p:sp>
        <p:nvSpPr>
          <p:cNvPr id="216" name="Minimalism"/>
          <p:cNvSpPr txBox="1"/>
          <p:nvPr/>
        </p:nvSpPr>
        <p:spPr>
          <a:xfrm>
            <a:off x="646794" y="150338"/>
            <a:ext cx="1809130" cy="8867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300480">
              <a:defRPr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Minimalism</a:t>
            </a:r>
          </a:p>
        </p:txBody>
      </p:sp>
      <p:sp>
        <p:nvSpPr>
          <p:cNvPr id="217" name="Shape 113"/>
          <p:cNvSpPr txBox="1"/>
          <p:nvPr/>
        </p:nvSpPr>
        <p:spPr>
          <a:xfrm>
            <a:off x="1299985" y="4952457"/>
            <a:ext cx="2501653" cy="346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6" tIns="48766" rIns="48766" bIns="48766">
            <a:spAutoFit/>
          </a:bodyPr>
          <a:lstStyle/>
          <a:p>
            <a:pPr algn="l"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Lever</a:t>
            </a:r>
            <a:r>
              <a:t>, 1966</a:t>
            </a:r>
          </a:p>
        </p:txBody>
      </p:sp>
      <p:pic>
        <p:nvPicPr>
          <p:cNvPr id="218" name="image13.png" descr="image13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756974" y="2562953"/>
            <a:ext cx="1587676" cy="2168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113"/>
          <p:cNvSpPr txBox="1"/>
          <p:nvPr/>
        </p:nvSpPr>
        <p:spPr>
          <a:xfrm>
            <a:off x="1334526" y="4703662"/>
            <a:ext cx="2501654" cy="3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8766" tIns="48766" rIns="48766" bIns="48766">
            <a:spAutoFit/>
          </a:bodyPr>
          <a:lstStyle/>
          <a:p>
            <a:pPr algn="l"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Lever</a:t>
            </a:r>
            <a:r>
              <a:t>, 1966</a:t>
            </a:r>
          </a:p>
        </p:txBody>
      </p:sp>
      <p:pic>
        <p:nvPicPr>
          <p:cNvPr id="223" name="image13.png" descr="image1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91515" y="2337502"/>
            <a:ext cx="1587676" cy="2168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14.png" descr="image14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0470" y="5090112"/>
            <a:ext cx="2129767" cy="1635661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Shape 116"/>
          <p:cNvSpPr txBox="1"/>
          <p:nvPr/>
        </p:nvSpPr>
        <p:spPr>
          <a:xfrm>
            <a:off x="440144" y="6765949"/>
            <a:ext cx="4290418" cy="3462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8766" tIns="48766" rIns="48766" bIns="48766">
            <a:spAutoFit/>
          </a:bodyPr>
          <a:lstStyle/>
          <a:p>
            <a:pPr defTabSz="1300480">
              <a:defRPr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Carl Andre, </a:t>
            </a:r>
            <a:r>
              <a:rPr i="1"/>
              <a:t>Steel Magnesium Plain</a:t>
            </a:r>
            <a:r>
              <a:t>, 1969</a:t>
            </a:r>
          </a:p>
        </p:txBody>
      </p:sp>
      <p:sp>
        <p:nvSpPr>
          <p:cNvPr id="226" name="Ana Chave, “Minimalism and Biography”"/>
          <p:cNvSpPr txBox="1"/>
          <p:nvPr/>
        </p:nvSpPr>
        <p:spPr>
          <a:xfrm>
            <a:off x="195889" y="175118"/>
            <a:ext cx="8469309" cy="6764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093" tIns="27093" rIns="27093" bIns="27093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Ana Chave, “Minimalism and Biography”</a:t>
            </a:r>
          </a:p>
        </p:txBody>
      </p:sp>
      <p:pic>
        <p:nvPicPr>
          <p:cNvPr id="227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97971" y="2387947"/>
            <a:ext cx="6924590" cy="4722787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7291381" y="1648622"/>
            <a:ext cx="5504988" cy="6201438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Eve Hesse, Untitled, 1970"/>
          <p:cNvSpPr txBox="1"/>
          <p:nvPr/>
        </p:nvSpPr>
        <p:spPr>
          <a:xfrm>
            <a:off x="7898665" y="8138193"/>
            <a:ext cx="4290419" cy="507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1300480"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Eve Hesse, </a:t>
            </a:r>
            <a:r>
              <a:rPr i="1"/>
              <a:t>Untitled, 1970</a:t>
            </a:r>
          </a:p>
        </p:txBody>
      </p:sp>
      <p:sp>
        <p:nvSpPr>
          <p:cNvPr id="230" name="Ana Mendieta, Untitled: Silueta Series, 1978"/>
          <p:cNvSpPr txBox="1"/>
          <p:nvPr/>
        </p:nvSpPr>
        <p:spPr>
          <a:xfrm>
            <a:off x="-35236" y="8138193"/>
            <a:ext cx="7391004" cy="507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1300480">
              <a:defRPr sz="32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Ana Mendieta, Untitled: Silueta Series, 1978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7" grpId="1"/>
      <p:bldP build="whole" bldLvl="1" animBg="1" rev="0" advAuto="0" spid="230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85307" y="2566389"/>
            <a:ext cx="3579262" cy="4196752"/>
          </a:xfrm>
          <a:prstGeom prst="rect">
            <a:avLst/>
          </a:prstGeom>
          <a:ln w="12700">
            <a:miter lim="400000"/>
          </a:ln>
        </p:spPr>
      </p:pic>
      <p:sp>
        <p:nvSpPr>
          <p:cNvPr id="235" name="Rectangle 3"/>
          <p:cNvSpPr txBox="1"/>
          <p:nvPr/>
        </p:nvSpPr>
        <p:spPr>
          <a:xfrm>
            <a:off x="3718564" y="8492042"/>
            <a:ext cx="3160390" cy="3962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Klein, IKB 79, 1959</a:t>
            </a:r>
          </a:p>
        </p:txBody>
      </p:sp>
      <p:sp>
        <p:nvSpPr>
          <p:cNvPr id="236" name="Shape 36"/>
          <p:cNvSpPr txBox="1"/>
          <p:nvPr/>
        </p:nvSpPr>
        <p:spPr>
          <a:xfrm>
            <a:off x="215964" y="8348697"/>
            <a:ext cx="3326588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Mark Rothko, </a:t>
            </a:r>
            <a:r>
              <a:rPr i="1"/>
              <a:t>No. 1 (Royal Red and Blue,) </a:t>
            </a:r>
            <a:r>
              <a:t>1954</a:t>
            </a:r>
          </a:p>
        </p:txBody>
      </p:sp>
      <p:pic>
        <p:nvPicPr>
          <p:cNvPr id="237" name="pasted-image.tif" descr="pasted-image.ti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3218" y="2246196"/>
            <a:ext cx="2943197" cy="5059936"/>
          </a:xfrm>
          <a:prstGeom prst="rect">
            <a:avLst/>
          </a:prstGeom>
          <a:ln w="12700">
            <a:miter lim="400000"/>
          </a:ln>
        </p:spPr>
      </p:pic>
      <p:sp>
        <p:nvSpPr>
          <p:cNvPr id="238" name="Nouveau réalisme"/>
          <p:cNvSpPr txBox="1"/>
          <p:nvPr/>
        </p:nvSpPr>
        <p:spPr>
          <a:xfrm>
            <a:off x="4016312" y="1440488"/>
            <a:ext cx="256489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Nouveau réalisme</a:t>
            </a:r>
          </a:p>
        </p:txBody>
      </p:sp>
      <p:sp>
        <p:nvSpPr>
          <p:cNvPr id="239" name="Vs. Abstract Expressionism"/>
          <p:cNvSpPr txBox="1"/>
          <p:nvPr/>
        </p:nvSpPr>
        <p:spPr>
          <a:xfrm>
            <a:off x="215964" y="1454624"/>
            <a:ext cx="332658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Abstract Expressionism</a:t>
            </a:r>
          </a:p>
        </p:txBody>
      </p:sp>
      <p:pic>
        <p:nvPicPr>
          <p:cNvPr id="24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53462" y="2566389"/>
            <a:ext cx="5806592" cy="4196752"/>
          </a:xfrm>
          <a:prstGeom prst="rect">
            <a:avLst/>
          </a:prstGeom>
          <a:ln w="12700">
            <a:miter lim="400000"/>
          </a:ln>
        </p:spPr>
      </p:pic>
      <p:sp>
        <p:nvSpPr>
          <p:cNvPr id="241" name="Ellsworth Kelly, Red Blue Green, 1963"/>
          <p:cNvSpPr txBox="1"/>
          <p:nvPr/>
        </p:nvSpPr>
        <p:spPr>
          <a:xfrm>
            <a:off x="7956413" y="8501097"/>
            <a:ext cx="4396487" cy="40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0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t>Ellsworth Kelly, </a:t>
            </a:r>
            <a:r>
              <a:rPr i="1"/>
              <a:t>Red Blue Green, </a:t>
            </a:r>
            <a:r>
              <a:t>1963</a:t>
            </a:r>
          </a:p>
        </p:txBody>
      </p:sp>
      <p:sp>
        <p:nvSpPr>
          <p:cNvPr id="242" name="Hard edge painting"/>
          <p:cNvSpPr txBox="1"/>
          <p:nvPr/>
        </p:nvSpPr>
        <p:spPr>
          <a:xfrm>
            <a:off x="8572813" y="1440488"/>
            <a:ext cx="2767890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Hard edge painting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6" grpId="2"/>
      <p:bldP build="whole" bldLvl="1" animBg="1" rev="0" advAuto="0" spid="237" grpId="1"/>
      <p:bldP build="whole" bldLvl="1" animBg="1" rev="0" advAuto="0" spid="239" grpId="3"/>
      <p:bldP build="whole" bldLvl="1" animBg="1" rev="0" advAuto="0" spid="241" grpId="5"/>
      <p:bldP build="whole" bldLvl="1" animBg="1" rev="0" advAuto="0" spid="242" grpId="6"/>
      <p:bldP build="whole" bldLvl="1" animBg="1" rev="0" advAuto="0" spid="240" grpId="4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Picture 6" descr="Picture 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96203" y="-6611"/>
            <a:ext cx="4704675" cy="8669920"/>
          </a:xfrm>
          <a:prstGeom prst="rect">
            <a:avLst/>
          </a:prstGeom>
          <a:ln w="12700">
            <a:miter lim="400000"/>
          </a:ln>
        </p:spPr>
      </p:pic>
      <p:sp>
        <p:nvSpPr>
          <p:cNvPr id="245" name="Rectangle 3"/>
          <p:cNvSpPr txBox="1"/>
          <p:nvPr/>
        </p:nvSpPr>
        <p:spPr>
          <a:xfrm>
            <a:off x="6552882" y="8992938"/>
            <a:ext cx="6410962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Klein, Portrait Relief I: Arman -, 1962</a:t>
            </a:r>
          </a:p>
        </p:txBody>
      </p:sp>
      <p:pic>
        <p:nvPicPr>
          <p:cNvPr id="246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3923" y="361482"/>
            <a:ext cx="4025228" cy="8404677"/>
          </a:xfrm>
          <a:prstGeom prst="rect">
            <a:avLst/>
          </a:prstGeom>
          <a:ln w="12700">
            <a:miter lim="400000"/>
          </a:ln>
        </p:spPr>
      </p:pic>
      <p:sp>
        <p:nvSpPr>
          <p:cNvPr id="247" name="Rectangle 5"/>
          <p:cNvSpPr txBox="1"/>
          <p:nvPr/>
        </p:nvSpPr>
        <p:spPr>
          <a:xfrm>
            <a:off x="370522" y="8930452"/>
            <a:ext cx="4544379" cy="4597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24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r>
              <a:t>Yves Klein, Blue Venus, c. 1961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Avenir Roman"/>
        <a:ea typeface="Avenir Roman"/>
        <a:cs typeface="Avenir Roma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540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venir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