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2" r:id="rId3"/>
    <p:sldId id="258" r:id="rId4"/>
    <p:sldId id="257" r:id="rId5"/>
    <p:sldId id="259" r:id="rId6"/>
    <p:sldId id="260" r:id="rId7"/>
    <p:sldId id="261"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512"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rnav Bhattacharya" userId="eee6bf71-febd-435c-a76b-a18bb082e6bf" providerId="ADAL" clId="{B9861718-4283-48A8-8426-4D89AFFA7876}"/>
    <pc:docChg chg="custSel modSld">
      <pc:chgData name="Arnav Bhattacharya" userId="eee6bf71-febd-435c-a76b-a18bb082e6bf" providerId="ADAL" clId="{B9861718-4283-48A8-8426-4D89AFFA7876}" dt="2026-09-02T23:35:56.703" v="17" actId="27636"/>
      <pc:docMkLst>
        <pc:docMk/>
      </pc:docMkLst>
      <pc:sldChg chg="modSp mod">
        <pc:chgData name="Arnav Bhattacharya" userId="eee6bf71-febd-435c-a76b-a18bb082e6bf" providerId="ADAL" clId="{B9861718-4283-48A8-8426-4D89AFFA7876}" dt="2026-09-02T23:35:56.703" v="17" actId="27636"/>
        <pc:sldMkLst>
          <pc:docMk/>
          <pc:sldMk cId="3392305751" sldId="262"/>
        </pc:sldMkLst>
        <pc:spChg chg="mod">
          <ac:chgData name="Arnav Bhattacharya" userId="eee6bf71-febd-435c-a76b-a18bb082e6bf" providerId="ADAL" clId="{B9861718-4283-48A8-8426-4D89AFFA7876}" dt="2026-09-02T23:35:56.703" v="17" actId="27636"/>
          <ac:spMkLst>
            <pc:docMk/>
            <pc:sldMk cId="3392305751" sldId="262"/>
            <ac:spMk id="3" creationId="{942E7977-90AD-ED6E-D4A4-2A180DB177F9}"/>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8C8942D-6D2B-4FAE-B1F8-33BF04E2441F}" type="datetimeFigureOut">
              <a:rPr lang="en-US" smtClean="0"/>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7B3528-D7C5-4EE5-964D-FD7CF293430C}" type="slidenum">
              <a:rPr lang="en-US" smtClean="0"/>
              <a:t>‹#›</a:t>
            </a:fld>
            <a:endParaRPr lang="en-US"/>
          </a:p>
        </p:txBody>
      </p:sp>
    </p:spTree>
    <p:extLst>
      <p:ext uri="{BB962C8B-B14F-4D97-AF65-F5344CB8AC3E}">
        <p14:creationId xmlns:p14="http://schemas.microsoft.com/office/powerpoint/2010/main" val="36110659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8C8942D-6D2B-4FAE-B1F8-33BF04E2441F}" type="datetimeFigureOut">
              <a:rPr lang="en-US" smtClean="0"/>
              <a:t>9/2/2026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7B3528-D7C5-4EE5-964D-FD7CF293430C}" type="slidenum">
              <a:rPr lang="en-US" smtClean="0"/>
              <a:t>‹#›</a:t>
            </a:fld>
            <a:endParaRPr lang="en-US"/>
          </a:p>
        </p:txBody>
      </p:sp>
    </p:spTree>
    <p:extLst>
      <p:ext uri="{BB962C8B-B14F-4D97-AF65-F5344CB8AC3E}">
        <p14:creationId xmlns:p14="http://schemas.microsoft.com/office/powerpoint/2010/main" val="25551995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18C8942D-6D2B-4FAE-B1F8-33BF04E2441F}" type="datetimeFigureOut">
              <a:rPr lang="en-US" smtClean="0"/>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7B3528-D7C5-4EE5-964D-FD7CF293430C}" type="slidenum">
              <a:rPr lang="en-US" smtClean="0"/>
              <a:t>‹#›</a:t>
            </a:fld>
            <a:endParaRPr lang="en-US"/>
          </a:p>
        </p:txBody>
      </p:sp>
    </p:spTree>
    <p:extLst>
      <p:ext uri="{BB962C8B-B14F-4D97-AF65-F5344CB8AC3E}">
        <p14:creationId xmlns:p14="http://schemas.microsoft.com/office/powerpoint/2010/main" val="7999352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18C8942D-6D2B-4FAE-B1F8-33BF04E2441F}" type="datetimeFigureOut">
              <a:rPr lang="en-US" smtClean="0"/>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7B3528-D7C5-4EE5-964D-FD7CF293430C}"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8252141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8C8942D-6D2B-4FAE-B1F8-33BF04E2441F}" type="datetimeFigureOut">
              <a:rPr lang="en-US" smtClean="0"/>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7B3528-D7C5-4EE5-964D-FD7CF293430C}" type="slidenum">
              <a:rPr lang="en-US" smtClean="0"/>
              <a:t>‹#›</a:t>
            </a:fld>
            <a:endParaRPr lang="en-US"/>
          </a:p>
        </p:txBody>
      </p:sp>
    </p:spTree>
    <p:extLst>
      <p:ext uri="{BB962C8B-B14F-4D97-AF65-F5344CB8AC3E}">
        <p14:creationId xmlns:p14="http://schemas.microsoft.com/office/powerpoint/2010/main" val="25066267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8C8942D-6D2B-4FAE-B1F8-33BF04E2441F}" type="datetimeFigureOut">
              <a:rPr lang="en-US" smtClean="0"/>
              <a:t>9/2/2026</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7B3528-D7C5-4EE5-964D-FD7CF293430C}" type="slidenum">
              <a:rPr lang="en-US" smtClean="0"/>
              <a:t>‹#›</a:t>
            </a:fld>
            <a:endParaRPr lang="en-US"/>
          </a:p>
        </p:txBody>
      </p:sp>
    </p:spTree>
    <p:extLst>
      <p:ext uri="{BB962C8B-B14F-4D97-AF65-F5344CB8AC3E}">
        <p14:creationId xmlns:p14="http://schemas.microsoft.com/office/powerpoint/2010/main" val="1740775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8C8942D-6D2B-4FAE-B1F8-33BF04E2441F}" type="datetimeFigureOut">
              <a:rPr lang="en-US" smtClean="0"/>
              <a:t>9/2/2026</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7B3528-D7C5-4EE5-964D-FD7CF293430C}" type="slidenum">
              <a:rPr lang="en-US" smtClean="0"/>
              <a:t>‹#›</a:t>
            </a:fld>
            <a:endParaRPr lang="en-US"/>
          </a:p>
        </p:txBody>
      </p:sp>
    </p:spTree>
    <p:extLst>
      <p:ext uri="{BB962C8B-B14F-4D97-AF65-F5344CB8AC3E}">
        <p14:creationId xmlns:p14="http://schemas.microsoft.com/office/powerpoint/2010/main" val="13271545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C8942D-6D2B-4FAE-B1F8-33BF04E2441F}" type="datetimeFigureOut">
              <a:rPr lang="en-US" smtClean="0"/>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7B3528-D7C5-4EE5-964D-FD7CF293430C}" type="slidenum">
              <a:rPr lang="en-US" smtClean="0"/>
              <a:t>‹#›</a:t>
            </a:fld>
            <a:endParaRPr lang="en-US"/>
          </a:p>
        </p:txBody>
      </p:sp>
    </p:spTree>
    <p:extLst>
      <p:ext uri="{BB962C8B-B14F-4D97-AF65-F5344CB8AC3E}">
        <p14:creationId xmlns:p14="http://schemas.microsoft.com/office/powerpoint/2010/main" val="32642849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C8942D-6D2B-4FAE-B1F8-33BF04E2441F}" type="datetimeFigureOut">
              <a:rPr lang="en-US" smtClean="0"/>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7B3528-D7C5-4EE5-964D-FD7CF293430C}" type="slidenum">
              <a:rPr lang="en-US" smtClean="0"/>
              <a:t>‹#›</a:t>
            </a:fld>
            <a:endParaRPr lang="en-US"/>
          </a:p>
        </p:txBody>
      </p:sp>
    </p:spTree>
    <p:extLst>
      <p:ext uri="{BB962C8B-B14F-4D97-AF65-F5344CB8AC3E}">
        <p14:creationId xmlns:p14="http://schemas.microsoft.com/office/powerpoint/2010/main" val="22311459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18C8942D-6D2B-4FAE-B1F8-33BF04E2441F}" type="datetimeFigureOut">
              <a:rPr lang="en-US" smtClean="0"/>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7B3528-D7C5-4EE5-964D-FD7CF293430C}" type="slidenum">
              <a:rPr lang="en-US" smtClean="0"/>
              <a:t>‹#›</a:t>
            </a:fld>
            <a:endParaRPr lang="en-US"/>
          </a:p>
        </p:txBody>
      </p:sp>
    </p:spTree>
    <p:extLst>
      <p:ext uri="{BB962C8B-B14F-4D97-AF65-F5344CB8AC3E}">
        <p14:creationId xmlns:p14="http://schemas.microsoft.com/office/powerpoint/2010/main" val="16843694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8C8942D-6D2B-4FAE-B1F8-33BF04E2441F}" type="datetimeFigureOut">
              <a:rPr lang="en-US" smtClean="0"/>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7B3528-D7C5-4EE5-964D-FD7CF293430C}" type="slidenum">
              <a:rPr lang="en-US" smtClean="0"/>
              <a:t>‹#›</a:t>
            </a:fld>
            <a:endParaRPr lang="en-US"/>
          </a:p>
        </p:txBody>
      </p:sp>
    </p:spTree>
    <p:extLst>
      <p:ext uri="{BB962C8B-B14F-4D97-AF65-F5344CB8AC3E}">
        <p14:creationId xmlns:p14="http://schemas.microsoft.com/office/powerpoint/2010/main" val="5440736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8C8942D-6D2B-4FAE-B1F8-33BF04E2441F}" type="datetimeFigureOut">
              <a:rPr lang="en-US" smtClean="0"/>
              <a:t>9/2/2026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7B3528-D7C5-4EE5-964D-FD7CF293430C}" type="slidenum">
              <a:rPr lang="en-US" smtClean="0"/>
              <a:t>‹#›</a:t>
            </a:fld>
            <a:endParaRPr lang="en-US"/>
          </a:p>
        </p:txBody>
      </p:sp>
    </p:spTree>
    <p:extLst>
      <p:ext uri="{BB962C8B-B14F-4D97-AF65-F5344CB8AC3E}">
        <p14:creationId xmlns:p14="http://schemas.microsoft.com/office/powerpoint/2010/main" val="42638029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8C8942D-6D2B-4FAE-B1F8-33BF04E2441F}" type="datetimeFigureOut">
              <a:rPr lang="en-US" smtClean="0"/>
              <a:t>9/2/2026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A7B3528-D7C5-4EE5-964D-FD7CF293430C}" type="slidenum">
              <a:rPr lang="en-US" smtClean="0"/>
              <a:t>‹#›</a:t>
            </a:fld>
            <a:endParaRPr lang="en-US"/>
          </a:p>
        </p:txBody>
      </p:sp>
    </p:spTree>
    <p:extLst>
      <p:ext uri="{BB962C8B-B14F-4D97-AF65-F5344CB8AC3E}">
        <p14:creationId xmlns:p14="http://schemas.microsoft.com/office/powerpoint/2010/main" val="1705821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18C8942D-6D2B-4FAE-B1F8-33BF04E2441F}" type="datetimeFigureOut">
              <a:rPr lang="en-US" smtClean="0"/>
              <a:t>9/2/2026</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9A7B3528-D7C5-4EE5-964D-FD7CF293430C}" type="slidenum">
              <a:rPr lang="en-US" smtClean="0"/>
              <a:t>‹#›</a:t>
            </a:fld>
            <a:endParaRPr lang="en-US"/>
          </a:p>
        </p:txBody>
      </p:sp>
    </p:spTree>
    <p:extLst>
      <p:ext uri="{BB962C8B-B14F-4D97-AF65-F5344CB8AC3E}">
        <p14:creationId xmlns:p14="http://schemas.microsoft.com/office/powerpoint/2010/main" val="28333773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18C8942D-6D2B-4FAE-B1F8-33BF04E2441F}" type="datetimeFigureOut">
              <a:rPr lang="en-US" smtClean="0"/>
              <a:t>9/2/2026</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9A7B3528-D7C5-4EE5-964D-FD7CF293430C}" type="slidenum">
              <a:rPr lang="en-US" smtClean="0"/>
              <a:t>‹#›</a:t>
            </a:fld>
            <a:endParaRPr lang="en-US"/>
          </a:p>
        </p:txBody>
      </p:sp>
    </p:spTree>
    <p:extLst>
      <p:ext uri="{BB962C8B-B14F-4D97-AF65-F5344CB8AC3E}">
        <p14:creationId xmlns:p14="http://schemas.microsoft.com/office/powerpoint/2010/main" val="1265497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18C8942D-6D2B-4FAE-B1F8-33BF04E2441F}" type="datetimeFigureOut">
              <a:rPr lang="en-US" smtClean="0"/>
              <a:t>9/2/2026</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9A7B3528-D7C5-4EE5-964D-FD7CF293430C}" type="slidenum">
              <a:rPr lang="en-US" smtClean="0"/>
              <a:t>‹#›</a:t>
            </a:fld>
            <a:endParaRPr lang="en-US"/>
          </a:p>
        </p:txBody>
      </p:sp>
    </p:spTree>
    <p:extLst>
      <p:ext uri="{BB962C8B-B14F-4D97-AF65-F5344CB8AC3E}">
        <p14:creationId xmlns:p14="http://schemas.microsoft.com/office/powerpoint/2010/main" val="16806911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8C8942D-6D2B-4FAE-B1F8-33BF04E2441F}" type="datetimeFigureOut">
              <a:rPr lang="en-US" smtClean="0"/>
              <a:t>9/2/2026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7B3528-D7C5-4EE5-964D-FD7CF293430C}" type="slidenum">
              <a:rPr lang="en-US" smtClean="0"/>
              <a:t>‹#›</a:t>
            </a:fld>
            <a:endParaRPr lang="en-US"/>
          </a:p>
        </p:txBody>
      </p:sp>
    </p:spTree>
    <p:extLst>
      <p:ext uri="{BB962C8B-B14F-4D97-AF65-F5344CB8AC3E}">
        <p14:creationId xmlns:p14="http://schemas.microsoft.com/office/powerpoint/2010/main" val="20884559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18C8942D-6D2B-4FAE-B1F8-33BF04E2441F}" type="datetimeFigureOut">
              <a:rPr lang="en-US" smtClean="0"/>
              <a:t>9/2/2026</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9A7B3528-D7C5-4EE5-964D-FD7CF293430C}" type="slidenum">
              <a:rPr lang="en-US" smtClean="0"/>
              <a:t>‹#›</a:t>
            </a:fld>
            <a:endParaRPr lang="en-US"/>
          </a:p>
        </p:txBody>
      </p:sp>
    </p:spTree>
    <p:extLst>
      <p:ext uri="{BB962C8B-B14F-4D97-AF65-F5344CB8AC3E}">
        <p14:creationId xmlns:p14="http://schemas.microsoft.com/office/powerpoint/2010/main" val="1868927387"/>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5159A-D37D-4225-689C-F710E5DBB11C}"/>
              </a:ext>
            </a:extLst>
          </p:cNvPr>
          <p:cNvSpPr>
            <a:spLocks noGrp="1"/>
          </p:cNvSpPr>
          <p:nvPr>
            <p:ph type="ctrTitle"/>
          </p:nvPr>
        </p:nvSpPr>
        <p:spPr>
          <a:xfrm>
            <a:off x="506357" y="237744"/>
            <a:ext cx="8231243" cy="1353312"/>
          </a:xfrm>
          <a:ln>
            <a:solidFill>
              <a:schemeClr val="tx1"/>
            </a:solidFill>
          </a:ln>
        </p:spPr>
        <p:txBody>
          <a:bodyPr/>
          <a:lstStyle/>
          <a:p>
            <a:r>
              <a:rPr lang="en-US" sz="4400" dirty="0"/>
              <a:t>Plagues, History and the Medical Humanities </a:t>
            </a:r>
          </a:p>
        </p:txBody>
      </p:sp>
      <p:pic>
        <p:nvPicPr>
          <p:cNvPr id="1028" name="Picture 4" descr="Plague at the Golden Gate': Public health and private ignorance – People's  World">
            <a:extLst>
              <a:ext uri="{FF2B5EF4-FFF2-40B4-BE49-F238E27FC236}">
                <a16:creationId xmlns:a16="http://schemas.microsoft.com/office/drawing/2014/main" id="{7EDE1534-CF44-DB2C-095B-0A0F56D1D7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246" y="1727200"/>
            <a:ext cx="9144000" cy="478129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4258828-EB9D-51D6-0AED-F4B498077900}"/>
              </a:ext>
            </a:extLst>
          </p:cNvPr>
          <p:cNvSpPr txBox="1"/>
          <p:nvPr/>
        </p:nvSpPr>
        <p:spPr>
          <a:xfrm>
            <a:off x="9560560" y="3881120"/>
            <a:ext cx="2342194" cy="1754326"/>
          </a:xfrm>
          <a:prstGeom prst="rect">
            <a:avLst/>
          </a:prstGeom>
          <a:noFill/>
          <a:ln>
            <a:solidFill>
              <a:schemeClr val="tx1"/>
            </a:solidFill>
          </a:ln>
        </p:spPr>
        <p:txBody>
          <a:bodyPr wrap="square" rtlCol="0">
            <a:spAutoFit/>
          </a:bodyPr>
          <a:lstStyle/>
          <a:p>
            <a:r>
              <a:rPr lang="en-US" dirty="0"/>
              <a:t>Residents of Chinatown behind  a police guarded cordon during the Bubonic plague outbreak of 1900</a:t>
            </a:r>
          </a:p>
        </p:txBody>
      </p:sp>
    </p:spTree>
    <p:extLst>
      <p:ext uri="{BB962C8B-B14F-4D97-AF65-F5344CB8AC3E}">
        <p14:creationId xmlns:p14="http://schemas.microsoft.com/office/powerpoint/2010/main" val="41319571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EB4441-77EE-2CCA-8509-A20E4A557C18}"/>
              </a:ext>
            </a:extLst>
          </p:cNvPr>
          <p:cNvSpPr>
            <a:spLocks noGrp="1"/>
          </p:cNvSpPr>
          <p:nvPr>
            <p:ph type="title"/>
          </p:nvPr>
        </p:nvSpPr>
        <p:spPr>
          <a:xfrm>
            <a:off x="3604195" y="265176"/>
            <a:ext cx="3317813" cy="792544"/>
          </a:xfrm>
          <a:ln>
            <a:solidFill>
              <a:schemeClr val="tx1"/>
            </a:solidFill>
          </a:ln>
        </p:spPr>
        <p:txBody>
          <a:bodyPr/>
          <a:lstStyle/>
          <a:p>
            <a:r>
              <a:rPr lang="en-US" dirty="0"/>
              <a:t>Class Activity </a:t>
            </a:r>
          </a:p>
        </p:txBody>
      </p:sp>
      <p:sp>
        <p:nvSpPr>
          <p:cNvPr id="3" name="Content Placeholder 2">
            <a:extLst>
              <a:ext uri="{FF2B5EF4-FFF2-40B4-BE49-F238E27FC236}">
                <a16:creationId xmlns:a16="http://schemas.microsoft.com/office/drawing/2014/main" id="{942E7977-90AD-ED6E-D4A4-2A180DB177F9}"/>
              </a:ext>
            </a:extLst>
          </p:cNvPr>
          <p:cNvSpPr>
            <a:spLocks noGrp="1"/>
          </p:cNvSpPr>
          <p:nvPr>
            <p:ph idx="1"/>
          </p:nvPr>
        </p:nvSpPr>
        <p:spPr>
          <a:xfrm>
            <a:off x="566928" y="1124712"/>
            <a:ext cx="10314432" cy="5468112"/>
          </a:xfrm>
          <a:ln>
            <a:solidFill>
              <a:schemeClr val="tx1"/>
            </a:solidFill>
          </a:ln>
        </p:spPr>
        <p:txBody>
          <a:bodyPr>
            <a:normAutofit fontScale="92500" lnSpcReduction="10000"/>
          </a:bodyPr>
          <a:lstStyle/>
          <a:p>
            <a:r>
              <a:rPr lang="en-US" dirty="0"/>
              <a:t>Divide yourself into four groups.</a:t>
            </a:r>
          </a:p>
          <a:p>
            <a:r>
              <a:rPr lang="en-US" dirty="0"/>
              <a:t> </a:t>
            </a:r>
            <a:r>
              <a:rPr lang="en-US" u="sng" dirty="0"/>
              <a:t>Group 1</a:t>
            </a:r>
            <a:r>
              <a:rPr lang="en-US" dirty="0"/>
              <a:t>: Public Health Care Workers trying to control COVID-19 outbreak in a city focusing on contact tracing, hospitalization and vaccination- What would be your plan of action? </a:t>
            </a:r>
          </a:p>
          <a:p>
            <a:r>
              <a:rPr lang="en-US" u="sng" dirty="0"/>
              <a:t>Group 2</a:t>
            </a:r>
            <a:r>
              <a:rPr lang="en-US" dirty="0"/>
              <a:t>: A community of mixed demographic group comprising racial minorities, religious groups and people mostly belonging to lower-socio economic communities who are being encouraged to get vaccinated but the uptake of vaccines have been low- what could be the reasons? </a:t>
            </a:r>
          </a:p>
          <a:p>
            <a:r>
              <a:rPr lang="en-US" u="sng" dirty="0"/>
              <a:t>Group 3</a:t>
            </a:r>
            <a:r>
              <a:rPr lang="en-US" dirty="0"/>
              <a:t>: It is April 2020; COVID has broken out and you are a group of tourists from an East Asian nation visiting the US- but you are facing a lot of stress. Your country has imposed travel bans and you people have been unkind to you in the US too. You have seen that people often avoid you and look at you suspiciously. There have been news and media discussion about the “China Virus”- Unpack the situation with reference to the readings. </a:t>
            </a:r>
          </a:p>
          <a:p>
            <a:r>
              <a:rPr lang="en-US" u="sng" dirty="0"/>
              <a:t>Group 4</a:t>
            </a:r>
            <a:r>
              <a:rPr lang="en-US" dirty="0"/>
              <a:t>: You are a group of diverse set of people who live in neighborhood X. A lot of people in your area have been sick with COVID and there have been a few serious cases of respiratory issues and even death among the elderly and immunocompromised. Most people in your area have been taking precautions, some have even been vaccinated, but still there have been cases of individuals not being able to find hospital beds or procure oxygen?- Who is to be blamed for this situation? Have the people been irresponsible or are there greater factors at play? </a:t>
            </a:r>
          </a:p>
        </p:txBody>
      </p:sp>
    </p:spTree>
    <p:extLst>
      <p:ext uri="{BB962C8B-B14F-4D97-AF65-F5344CB8AC3E}">
        <p14:creationId xmlns:p14="http://schemas.microsoft.com/office/powerpoint/2010/main" val="33923057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02333-9B8A-7784-55E2-65328381A82D}"/>
              </a:ext>
            </a:extLst>
          </p:cNvPr>
          <p:cNvSpPr>
            <a:spLocks noGrp="1"/>
          </p:cNvSpPr>
          <p:nvPr>
            <p:ph type="title"/>
          </p:nvPr>
        </p:nvSpPr>
        <p:spPr/>
        <p:txBody>
          <a:bodyPr/>
          <a:lstStyle/>
          <a:p>
            <a:r>
              <a:rPr lang="en-US" dirty="0"/>
              <a:t>Pandemics, epidemics and history </a:t>
            </a:r>
          </a:p>
        </p:txBody>
      </p:sp>
      <p:sp>
        <p:nvSpPr>
          <p:cNvPr id="3" name="Content Placeholder 2">
            <a:extLst>
              <a:ext uri="{FF2B5EF4-FFF2-40B4-BE49-F238E27FC236}">
                <a16:creationId xmlns:a16="http://schemas.microsoft.com/office/drawing/2014/main" id="{00CF1D75-CD93-DFF3-D1B6-9C3089097866}"/>
              </a:ext>
            </a:extLst>
          </p:cNvPr>
          <p:cNvSpPr>
            <a:spLocks noGrp="1"/>
          </p:cNvSpPr>
          <p:nvPr>
            <p:ph idx="1"/>
          </p:nvPr>
        </p:nvSpPr>
        <p:spPr>
          <a:xfrm>
            <a:off x="645130" y="1481328"/>
            <a:ext cx="9952766" cy="4767071"/>
          </a:xfrm>
          <a:ln>
            <a:solidFill>
              <a:schemeClr val="tx1"/>
            </a:solidFill>
          </a:ln>
        </p:spPr>
        <p:txBody>
          <a:bodyPr>
            <a:noAutofit/>
          </a:bodyPr>
          <a:lstStyle/>
          <a:p>
            <a:pPr marL="0" indent="0">
              <a:buNone/>
            </a:pPr>
            <a:r>
              <a:rPr lang="en-US" sz="2200" dirty="0"/>
              <a:t>1) Jones calls pandemics “a sampling device for social analysis” (Jones 2020, 1682). How or why do you think pandemics/epidemics serve such a purpose? </a:t>
            </a:r>
          </a:p>
          <a:p>
            <a:pPr marL="0" indent="0">
              <a:buNone/>
            </a:pPr>
            <a:r>
              <a:rPr lang="en-US" sz="2200" dirty="0"/>
              <a:t>2) The article compared the trajectory of pandemics/epidemics to a drama where a group of people often end up blamed for the outbreak. Who do you think are often selected for such blame? Does it have anything to do with issues of social marginalization? </a:t>
            </a:r>
          </a:p>
          <a:p>
            <a:pPr marL="0" indent="0">
              <a:buNone/>
            </a:pPr>
            <a:r>
              <a:rPr lang="en-US" sz="2200" dirty="0"/>
              <a:t>3) Jones cites the views of Allan Brandt who famously said that “the promise of the magic bullet has never been fulfilled” (Jones 2020, 1682). What is the “magic bullet” here and why have its hopes/promises remained unfulfilled- article cites examples of smallpox, syphilis, HIV. </a:t>
            </a:r>
          </a:p>
          <a:p>
            <a:pPr marL="0" indent="0">
              <a:buNone/>
            </a:pPr>
            <a:r>
              <a:rPr lang="en-US" sz="2200" dirty="0"/>
              <a:t>4) Learning how historians have reacted to pandemics and the lessons they have drawn from it, how has your view on the evolution or trajectory of pandemics changed? </a:t>
            </a:r>
          </a:p>
        </p:txBody>
      </p:sp>
    </p:spTree>
    <p:extLst>
      <p:ext uri="{BB962C8B-B14F-4D97-AF65-F5344CB8AC3E}">
        <p14:creationId xmlns:p14="http://schemas.microsoft.com/office/powerpoint/2010/main" val="26662900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BE5EF-B3C5-8DAA-DB5B-D16A527CB02F}"/>
              </a:ext>
            </a:extLst>
          </p:cNvPr>
          <p:cNvSpPr>
            <a:spLocks noGrp="1"/>
          </p:cNvSpPr>
          <p:nvPr>
            <p:ph type="title"/>
          </p:nvPr>
        </p:nvSpPr>
        <p:spPr>
          <a:xfrm>
            <a:off x="1215071" y="207390"/>
            <a:ext cx="9404723" cy="1400530"/>
          </a:xfrm>
        </p:spPr>
        <p:txBody>
          <a:bodyPr/>
          <a:lstStyle/>
          <a:p>
            <a:r>
              <a:rPr lang="en-US" dirty="0"/>
              <a:t>Pandemics and their Historical Patterns</a:t>
            </a:r>
          </a:p>
        </p:txBody>
      </p:sp>
      <p:sp>
        <p:nvSpPr>
          <p:cNvPr id="3" name="Content Placeholder 2">
            <a:extLst>
              <a:ext uri="{FF2B5EF4-FFF2-40B4-BE49-F238E27FC236}">
                <a16:creationId xmlns:a16="http://schemas.microsoft.com/office/drawing/2014/main" id="{AE46E43A-57FA-DD52-86C6-7560FB7D2E35}"/>
              </a:ext>
            </a:extLst>
          </p:cNvPr>
          <p:cNvSpPr>
            <a:spLocks noGrp="1"/>
          </p:cNvSpPr>
          <p:nvPr>
            <p:ph idx="1"/>
          </p:nvPr>
        </p:nvSpPr>
        <p:spPr>
          <a:xfrm>
            <a:off x="4489704" y="1344168"/>
            <a:ext cx="7370064" cy="5061114"/>
          </a:xfrm>
          <a:ln>
            <a:solidFill>
              <a:schemeClr val="tx1"/>
            </a:solidFill>
          </a:ln>
        </p:spPr>
        <p:txBody>
          <a:bodyPr>
            <a:normAutofit/>
          </a:bodyPr>
          <a:lstStyle/>
          <a:p>
            <a:r>
              <a:rPr lang="en-US" sz="2200" dirty="0"/>
              <a:t>Epidemics as a dramatic act- refusal to accept the reality, blaming those who are socially/culturally/economically disadvantaged. </a:t>
            </a:r>
          </a:p>
          <a:p>
            <a:r>
              <a:rPr lang="en-US" sz="2200" dirty="0"/>
              <a:t>The issue of stigma and how it repeats itself in history- Jews(black death), Asian/Americans (1900 San Francisco plague, SARS, COVID), homosexuals (HIV). </a:t>
            </a:r>
          </a:p>
          <a:p>
            <a:r>
              <a:rPr lang="en-US" sz="2200" dirty="0"/>
              <a:t>Epidemics/Pandemics expose social fissures and tensions- litmus test for nations/societies </a:t>
            </a:r>
          </a:p>
          <a:p>
            <a:r>
              <a:rPr lang="en-US" sz="2200" dirty="0"/>
              <a:t>The failure of one-stop solutions- magic bullets- and the need for paying attention to “structural factors”- public health infrastructure, ability of public to access that infrastructure, social/cultural relationships or biases. </a:t>
            </a:r>
          </a:p>
          <a:p>
            <a:r>
              <a:rPr lang="en-US" sz="2200" dirty="0"/>
              <a:t>The future of pandemics and that of humanity. </a:t>
            </a:r>
          </a:p>
        </p:txBody>
      </p:sp>
      <p:pic>
        <p:nvPicPr>
          <p:cNvPr id="2050" name="Picture 2" descr="La peste [Paperback] Camus, Albert">
            <a:extLst>
              <a:ext uri="{FF2B5EF4-FFF2-40B4-BE49-F238E27FC236}">
                <a16:creationId xmlns:a16="http://schemas.microsoft.com/office/drawing/2014/main" id="{58622D7D-1380-E063-980D-1002EFAD4A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9899" y="1152983"/>
            <a:ext cx="3436017" cy="54976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69357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11F5D2-EB4C-4D8E-62A9-104C46E0E9C1}"/>
              </a:ext>
            </a:extLst>
          </p:cNvPr>
          <p:cNvSpPr>
            <a:spLocks noGrp="1"/>
          </p:cNvSpPr>
          <p:nvPr>
            <p:ph type="title"/>
          </p:nvPr>
        </p:nvSpPr>
        <p:spPr>
          <a:xfrm>
            <a:off x="626807" y="0"/>
            <a:ext cx="9404723" cy="894080"/>
          </a:xfrm>
          <a:ln>
            <a:noFill/>
          </a:ln>
        </p:spPr>
        <p:txBody>
          <a:bodyPr/>
          <a:lstStyle/>
          <a:p>
            <a:r>
              <a:rPr lang="en-US" dirty="0"/>
              <a:t>Pandemics, COVID-19 and the Medical Humanities </a:t>
            </a:r>
          </a:p>
        </p:txBody>
      </p:sp>
      <p:sp>
        <p:nvSpPr>
          <p:cNvPr id="3" name="Content Placeholder 2">
            <a:extLst>
              <a:ext uri="{FF2B5EF4-FFF2-40B4-BE49-F238E27FC236}">
                <a16:creationId xmlns:a16="http://schemas.microsoft.com/office/drawing/2014/main" id="{5AEAF1B9-03E0-06ED-FBDA-9ECC44A8F3AF}"/>
              </a:ext>
            </a:extLst>
          </p:cNvPr>
          <p:cNvSpPr>
            <a:spLocks noGrp="1"/>
          </p:cNvSpPr>
          <p:nvPr>
            <p:ph idx="1"/>
          </p:nvPr>
        </p:nvSpPr>
        <p:spPr>
          <a:xfrm>
            <a:off x="626807" y="1412240"/>
            <a:ext cx="10650793" cy="5144008"/>
          </a:xfrm>
          <a:ln>
            <a:solidFill>
              <a:schemeClr val="tx1"/>
            </a:solidFill>
          </a:ln>
        </p:spPr>
        <p:txBody>
          <a:bodyPr>
            <a:noAutofit/>
          </a:bodyPr>
          <a:lstStyle/>
          <a:p>
            <a:r>
              <a:rPr lang="en-US" sz="2400" dirty="0" err="1"/>
              <a:t>Macnaughton</a:t>
            </a:r>
            <a:r>
              <a:rPr lang="en-US" sz="2400" dirty="0"/>
              <a:t> asks this important question- how can a non-biomedical approach to diseases like COVID help and intervene in solutions along with biomedicine? How do you think paying attention to social, economic and cultural factors help when it comes to confronting issues such as vaccine hesitancy? </a:t>
            </a:r>
          </a:p>
          <a:p>
            <a:r>
              <a:rPr lang="en-US" sz="2400" dirty="0"/>
              <a:t>Are individuals alone to blame or responsible for their illness or wellbeing- do social structures matter? How would you think of this with respect to the COVID 19 pandemic and this idea of the “anticipatory episteme”(</a:t>
            </a:r>
            <a:r>
              <a:rPr lang="en-US" sz="2400" dirty="0" err="1"/>
              <a:t>Macnuaghton</a:t>
            </a:r>
            <a:r>
              <a:rPr lang="en-US" sz="2400" dirty="0"/>
              <a:t> 2023, 548). </a:t>
            </a:r>
          </a:p>
          <a:p>
            <a:r>
              <a:rPr lang="en-US" sz="2400" dirty="0"/>
              <a:t>“Breathlessness” was used a metaphor throughout the article- for the pandemic, for the killing of George Floyd in May 2020 as well as for a study helping people with breathing issues. How does this metaphor explain the idea of centering people’s experiences or voices in dealing with disease/broader issues? </a:t>
            </a:r>
          </a:p>
        </p:txBody>
      </p:sp>
    </p:spTree>
    <p:extLst>
      <p:ext uri="{BB962C8B-B14F-4D97-AF65-F5344CB8AC3E}">
        <p14:creationId xmlns:p14="http://schemas.microsoft.com/office/powerpoint/2010/main" val="29878506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0DAE1B-AC94-80AF-F8B3-7060C4DA991E}"/>
              </a:ext>
            </a:extLst>
          </p:cNvPr>
          <p:cNvSpPr>
            <a:spLocks noGrp="1"/>
          </p:cNvSpPr>
          <p:nvPr>
            <p:ph type="title"/>
          </p:nvPr>
        </p:nvSpPr>
        <p:spPr>
          <a:xfrm>
            <a:off x="1062671" y="137758"/>
            <a:ext cx="9404723" cy="1400530"/>
          </a:xfrm>
        </p:spPr>
        <p:txBody>
          <a:bodyPr/>
          <a:lstStyle/>
          <a:p>
            <a:r>
              <a:rPr lang="en-US" dirty="0"/>
              <a:t>Centering the “human” in medicine </a:t>
            </a:r>
          </a:p>
        </p:txBody>
      </p:sp>
      <p:pic>
        <p:nvPicPr>
          <p:cNvPr id="3074" name="Picture 2" descr="Why Telling Your Story is So Powerful for Your Mental Health? | by Chris  Coulter | Medium">
            <a:extLst>
              <a:ext uri="{FF2B5EF4-FFF2-40B4-BE49-F238E27FC236}">
                <a16:creationId xmlns:a16="http://schemas.microsoft.com/office/drawing/2014/main" id="{A126AFF5-9864-69F1-92E0-E42D850507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2671" y="1037812"/>
            <a:ext cx="4581525" cy="257175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The importance of solidarity — Aleteia">
            <a:extLst>
              <a:ext uri="{FF2B5EF4-FFF2-40B4-BE49-F238E27FC236}">
                <a16:creationId xmlns:a16="http://schemas.microsoft.com/office/drawing/2014/main" id="{DD503C3A-1D93-ECAC-5B63-A78E432E35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3009" y="3861390"/>
            <a:ext cx="5232991" cy="261649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0DF7DE7-67E7-687B-FFCF-098A61524575}"/>
              </a:ext>
            </a:extLst>
          </p:cNvPr>
          <p:cNvSpPr txBox="1"/>
          <p:nvPr/>
        </p:nvSpPr>
        <p:spPr>
          <a:xfrm>
            <a:off x="6360160" y="872487"/>
            <a:ext cx="5312730" cy="5509200"/>
          </a:xfrm>
          <a:prstGeom prst="rect">
            <a:avLst/>
          </a:prstGeom>
          <a:noFill/>
          <a:ln>
            <a:solidFill>
              <a:schemeClr val="tx1"/>
            </a:solidFill>
          </a:ln>
        </p:spPr>
        <p:txBody>
          <a:bodyPr wrap="square" rtlCol="0">
            <a:spAutoFit/>
          </a:bodyPr>
          <a:lstStyle/>
          <a:p>
            <a:pPr marL="285750" indent="-285750">
              <a:buFont typeface="Arial" panose="020B0604020202020204" pitchFamily="34" charset="0"/>
              <a:buChar char="•"/>
            </a:pPr>
            <a:r>
              <a:rPr lang="en-US" sz="2200" dirty="0"/>
              <a:t>COVID- 19 was not an equalizer, and diseases do not affect all of us in the same way- dependent on class, race, gender, socio-economic conditions(structural factors)</a:t>
            </a:r>
          </a:p>
          <a:p>
            <a:pPr marL="285750" indent="-285750">
              <a:buFont typeface="Arial" panose="020B0604020202020204" pitchFamily="34" charset="0"/>
              <a:buChar char="•"/>
            </a:pPr>
            <a:r>
              <a:rPr lang="en-US" sz="2200" dirty="0"/>
              <a:t>Issues of trust and healthcare culture equally vital for treatment and well-being </a:t>
            </a:r>
          </a:p>
          <a:p>
            <a:pPr marL="285750" indent="-285750">
              <a:buFont typeface="Arial" panose="020B0604020202020204" pitchFamily="34" charset="0"/>
              <a:buChar char="•"/>
            </a:pPr>
            <a:r>
              <a:rPr lang="en-US" sz="2200" dirty="0"/>
              <a:t>Focusing on both the individual and the population as a whole, the individual and the structural is important. </a:t>
            </a:r>
          </a:p>
          <a:p>
            <a:pPr marL="285750" indent="-285750">
              <a:buFont typeface="Arial" panose="020B0604020202020204" pitchFamily="34" charset="0"/>
              <a:buChar char="•"/>
            </a:pPr>
            <a:r>
              <a:rPr lang="en-US" sz="2200" dirty="0"/>
              <a:t>Individual experiences and voices, one’s narrative, their stories and a sense of community can be incorporated in biomedical treatment regimen to create an effective and holistic sense of care. </a:t>
            </a:r>
          </a:p>
          <a:p>
            <a:r>
              <a:rPr lang="en-US" sz="2200" dirty="0"/>
              <a:t> </a:t>
            </a:r>
          </a:p>
        </p:txBody>
      </p:sp>
    </p:spTree>
    <p:extLst>
      <p:ext uri="{BB962C8B-B14F-4D97-AF65-F5344CB8AC3E}">
        <p14:creationId xmlns:p14="http://schemas.microsoft.com/office/powerpoint/2010/main" val="38311605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AD47E-32CE-A31C-8C11-808E6E7985F9}"/>
              </a:ext>
            </a:extLst>
          </p:cNvPr>
          <p:cNvSpPr>
            <a:spLocks noGrp="1"/>
          </p:cNvSpPr>
          <p:nvPr>
            <p:ph type="title"/>
          </p:nvPr>
        </p:nvSpPr>
        <p:spPr/>
        <p:txBody>
          <a:bodyPr/>
          <a:lstStyle/>
          <a:p>
            <a:r>
              <a:rPr lang="en-US" dirty="0"/>
              <a:t>References </a:t>
            </a:r>
          </a:p>
        </p:txBody>
      </p:sp>
      <p:sp>
        <p:nvSpPr>
          <p:cNvPr id="3" name="Content Placeholder 2">
            <a:extLst>
              <a:ext uri="{FF2B5EF4-FFF2-40B4-BE49-F238E27FC236}">
                <a16:creationId xmlns:a16="http://schemas.microsoft.com/office/drawing/2014/main" id="{090E3E5E-F32D-D4BC-1AFC-20F61D4D41FF}"/>
              </a:ext>
            </a:extLst>
          </p:cNvPr>
          <p:cNvSpPr>
            <a:spLocks noGrp="1"/>
          </p:cNvSpPr>
          <p:nvPr>
            <p:ph idx="1"/>
          </p:nvPr>
        </p:nvSpPr>
        <p:spPr>
          <a:xfrm>
            <a:off x="950912" y="1412838"/>
            <a:ext cx="8946541" cy="4195481"/>
          </a:xfrm>
          <a:ln>
            <a:solidFill>
              <a:schemeClr val="tx1"/>
            </a:solidFill>
          </a:ln>
        </p:spPr>
        <p:txBody>
          <a:bodyPr/>
          <a:lstStyle/>
          <a:p>
            <a:r>
              <a:rPr lang="en-US" dirty="0">
                <a:effectLst/>
              </a:rPr>
              <a:t>Jones, David S. 2020. “History in a Crisis — Lessons for Covid-19.” </a:t>
            </a:r>
            <a:r>
              <a:rPr lang="en-US" i="1" dirty="0">
                <a:effectLst/>
              </a:rPr>
              <a:t>New England Journal of Medicine</a:t>
            </a:r>
            <a:r>
              <a:rPr lang="en-US" dirty="0">
                <a:effectLst/>
              </a:rPr>
              <a:t> 382 (18): 1681–83. </a:t>
            </a:r>
          </a:p>
          <a:p>
            <a:r>
              <a:rPr lang="en-US" dirty="0" err="1">
                <a:effectLst/>
              </a:rPr>
              <a:t>Macnaughton</a:t>
            </a:r>
            <a:r>
              <a:rPr lang="en-US" dirty="0">
                <a:effectLst/>
              </a:rPr>
              <a:t>, Jane. 2023. “Does Medical Humanities Matter? The Challenge of COVID-19.” </a:t>
            </a:r>
            <a:r>
              <a:rPr lang="en-US" i="1" dirty="0">
                <a:effectLst/>
              </a:rPr>
              <a:t>Medical Humanities</a:t>
            </a:r>
            <a:r>
              <a:rPr lang="en-US" dirty="0">
                <a:effectLst/>
              </a:rPr>
              <a:t> 49 (4): 545–52. </a:t>
            </a:r>
          </a:p>
          <a:p>
            <a:endParaRPr lang="en-US" dirty="0">
              <a:effectLst/>
            </a:endParaRPr>
          </a:p>
          <a:p>
            <a:endParaRPr lang="en-US" dirty="0"/>
          </a:p>
        </p:txBody>
      </p:sp>
    </p:spTree>
    <p:extLst>
      <p:ext uri="{BB962C8B-B14F-4D97-AF65-F5344CB8AC3E}">
        <p14:creationId xmlns:p14="http://schemas.microsoft.com/office/powerpoint/2010/main" val="239742529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Custom 1">
      <a:majorFont>
        <a:latin typeface="Times New Roman"/>
        <a:ea typeface=""/>
        <a:cs typeface=""/>
      </a:majorFont>
      <a:minorFont>
        <a:latin typeface="Times New Roman"/>
        <a:ea typeface=""/>
        <a:cs typeface=""/>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926</TotalTime>
  <Words>915</Words>
  <Application>Microsoft Office PowerPoint</Application>
  <PresentationFormat>Widescreen</PresentationFormat>
  <Paragraphs>32</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Times New Roman</vt:lpstr>
      <vt:lpstr>Wingdings 3</vt:lpstr>
      <vt:lpstr>Ion</vt:lpstr>
      <vt:lpstr>Plagues, History and the Medical Humanities </vt:lpstr>
      <vt:lpstr>Class Activity </vt:lpstr>
      <vt:lpstr>Pandemics, epidemics and history </vt:lpstr>
      <vt:lpstr>Pandemics and their Historical Patterns</vt:lpstr>
      <vt:lpstr>Pandemics, COVID-19 and the Medical Humanities </vt:lpstr>
      <vt:lpstr>Centering the “human” in medicine </vt:lpstr>
      <vt:lpstr>References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Bhattacharya, Arnav</dc:creator>
  <cp:lastModifiedBy>Arnav Bhattacharya</cp:lastModifiedBy>
  <cp:revision>1</cp:revision>
  <dcterms:created xsi:type="dcterms:W3CDTF">2024-09-04T23:01:01Z</dcterms:created>
  <dcterms:modified xsi:type="dcterms:W3CDTF">2026-09-02T23:36:06Z</dcterms:modified>
</cp:coreProperties>
</file>