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0C7E"/>
    <a:srgbClr val="F9F6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5567DF-9AC9-4438-9914-71882A4553A5}" v="1" dt="2026-09-10T00:45:50.2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nav Bhattacharya" userId="eee6bf71-febd-435c-a76b-a18bb082e6bf" providerId="ADAL" clId="{B9861718-4283-48A8-8426-4D89AFFA7876}"/>
    <pc:docChg chg="custSel modSld">
      <pc:chgData name="Arnav Bhattacharya" userId="eee6bf71-febd-435c-a76b-a18bb082e6bf" providerId="ADAL" clId="{B9861718-4283-48A8-8426-4D89AFFA7876}" dt="2026-09-10T00:47:13.721" v="232" actId="20577"/>
      <pc:docMkLst>
        <pc:docMk/>
      </pc:docMkLst>
      <pc:sldChg chg="modSp mod">
        <pc:chgData name="Arnav Bhattacharya" userId="eee6bf71-febd-435c-a76b-a18bb082e6bf" providerId="ADAL" clId="{B9861718-4283-48A8-8426-4D89AFFA7876}" dt="2026-09-10T00:47:13.721" v="232" actId="20577"/>
        <pc:sldMkLst>
          <pc:docMk/>
          <pc:sldMk cId="4275960731" sldId="260"/>
        </pc:sldMkLst>
        <pc:spChg chg="mod">
          <ac:chgData name="Arnav Bhattacharya" userId="eee6bf71-febd-435c-a76b-a18bb082e6bf" providerId="ADAL" clId="{B9861718-4283-48A8-8426-4D89AFFA7876}" dt="2026-09-10T00:46:09.615" v="154" actId="20577"/>
          <ac:spMkLst>
            <pc:docMk/>
            <pc:sldMk cId="4275960731" sldId="260"/>
            <ac:spMk id="2" creationId="{F247D18B-CBDD-1B25-7AED-50BC9E53C72F}"/>
          </ac:spMkLst>
        </pc:spChg>
        <pc:spChg chg="mod">
          <ac:chgData name="Arnav Bhattacharya" userId="eee6bf71-febd-435c-a76b-a18bb082e6bf" providerId="ADAL" clId="{B9861718-4283-48A8-8426-4D89AFFA7876}" dt="2026-09-10T00:47:13.721" v="232" actId="20577"/>
          <ac:spMkLst>
            <pc:docMk/>
            <pc:sldMk cId="4275960731" sldId="260"/>
            <ac:spMk id="3" creationId="{06D0C5E7-5E21-461A-D733-1E99BBF37E78}"/>
          </ac:spMkLst>
        </pc:spChg>
        <pc:spChg chg="mod">
          <ac:chgData name="Arnav Bhattacharya" userId="eee6bf71-febd-435c-a76b-a18bb082e6bf" providerId="ADAL" clId="{B9861718-4283-48A8-8426-4D89AFFA7876}" dt="2026-09-10T00:44:28.764" v="41" actId="14100"/>
          <ac:spMkLst>
            <pc:docMk/>
            <pc:sldMk cId="4275960731" sldId="260"/>
            <ac:spMk id="5" creationId="{C7B11636-03AD-A714-6EB4-54707029D0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4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031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661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395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11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444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718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9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907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32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481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1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55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957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4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377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9F6FA"/>
            </a:gs>
            <a:gs pos="12000">
              <a:schemeClr val="accent6">
                <a:lumMod val="50000"/>
              </a:schemeClr>
            </a:gs>
            <a:gs pos="83000">
              <a:schemeClr val="accent6">
                <a:lumMod val="5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B387D65-742B-4809-943F-C0697892B66F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70ABD56-F00E-41D5-9728-1879BA8A0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60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79A37-F381-DE62-7529-DDD343A66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6538" y="541283"/>
            <a:ext cx="10005848" cy="1192923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4000" dirty="0"/>
              <a:t>Historical Evolution of Epidemics- The Three Plague Pandemics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629B2B3-1AD8-80C6-37A3-FFA047439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07" y="1844565"/>
            <a:ext cx="7409793" cy="447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E54733-7EB9-8723-4E1C-06FE8DCA1526}"/>
              </a:ext>
            </a:extLst>
          </p:cNvPr>
          <p:cNvSpPr txBox="1"/>
          <p:nvPr/>
        </p:nvSpPr>
        <p:spPr>
          <a:xfrm>
            <a:off x="8501678" y="3273552"/>
            <a:ext cx="2663146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1348 plague in Florence as depicted in Bocaccio's </a:t>
            </a:r>
            <a:r>
              <a:rPr lang="en-US" i="1" dirty="0">
                <a:solidFill>
                  <a:schemeClr val="bg1"/>
                </a:solidFill>
              </a:rPr>
              <a:t>Decameron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9488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9F6FA"/>
            </a:gs>
            <a:gs pos="10000">
              <a:schemeClr val="accent6">
                <a:lumMod val="50000"/>
              </a:schemeClr>
            </a:gs>
            <a:gs pos="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1109B5D-BC35-4376-98A2-F53B03E4E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94D90C11-98A3-40E3-B04C-A3025D645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81BDB8-B4AB-6221-3E9B-6B04BFDAC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791" y="699559"/>
            <a:ext cx="6758890" cy="966681"/>
          </a:xfrm>
        </p:spPr>
        <p:txBody>
          <a:bodyPr anchor="t"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The Uniqueness of the Plague Pandemics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B28FB1-97C9-4A9E-A45B-356508C2C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3038C-A7FA-611F-DB72-D7F2BCF79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1349988"/>
            <a:ext cx="6049487" cy="285625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High mortality of the young and healthy- unimaginable social and economic toll. </a:t>
            </a:r>
          </a:p>
          <a:p>
            <a:r>
              <a:rPr lang="en-US" dirty="0">
                <a:solidFill>
                  <a:schemeClr val="tx1"/>
                </a:solidFill>
              </a:rPr>
              <a:t>Responses of people from the plague of Justinian(6</a:t>
            </a:r>
            <a:r>
              <a:rPr lang="en-US" baseline="30000" dirty="0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century CE) to Spanish Flu(1918)- the religious and social response </a:t>
            </a:r>
          </a:p>
          <a:p>
            <a:r>
              <a:rPr lang="en-US" dirty="0">
                <a:solidFill>
                  <a:schemeClr val="tx1"/>
                </a:solidFill>
              </a:rPr>
              <a:t>First public health initiatives devised in response to plagues</a:t>
            </a:r>
          </a:p>
          <a:p>
            <a:r>
              <a:rPr lang="en-US" dirty="0">
                <a:solidFill>
                  <a:schemeClr val="tx1"/>
                </a:solidFill>
              </a:rPr>
              <a:t>Spread through </a:t>
            </a:r>
            <a:r>
              <a:rPr lang="en-US">
                <a:solidFill>
                  <a:schemeClr val="tx1"/>
                </a:solidFill>
              </a:rPr>
              <a:t>urban expansion, trade </a:t>
            </a:r>
            <a:r>
              <a:rPr lang="en-US" dirty="0">
                <a:solidFill>
                  <a:schemeClr val="tx1"/>
                </a:solidFill>
              </a:rPr>
              <a:t>routes globally and via human-human contact- devastation captured in art.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9F3B963-0F7C-ECD3-A16D-172B98221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49988"/>
            <a:ext cx="3749040" cy="456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C2A088-A08D-9D85-0ACA-F14B5D70CBC5}"/>
              </a:ext>
            </a:extLst>
          </p:cNvPr>
          <p:cNvSpPr txBox="1"/>
          <p:nvPr/>
        </p:nvSpPr>
        <p:spPr>
          <a:xfrm>
            <a:off x="5219649" y="4704079"/>
            <a:ext cx="4351071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15</a:t>
            </a:r>
            <a:r>
              <a:rPr lang="en-US" baseline="30000" dirty="0"/>
              <a:t>th</a:t>
            </a:r>
            <a:r>
              <a:rPr lang="en-US" dirty="0"/>
              <a:t> Century painting depicting St. Sebastian praying to Jesus to protect people during the Justinian plague- 16</a:t>
            </a:r>
            <a:r>
              <a:rPr lang="en-US" baseline="30000" dirty="0"/>
              <a:t>th</a:t>
            </a:r>
            <a:r>
              <a:rPr lang="en-US" dirty="0"/>
              <a:t> century painting.   </a:t>
            </a:r>
          </a:p>
        </p:txBody>
      </p:sp>
    </p:spTree>
    <p:extLst>
      <p:ext uri="{BB962C8B-B14F-4D97-AF65-F5344CB8AC3E}">
        <p14:creationId xmlns:p14="http://schemas.microsoft.com/office/powerpoint/2010/main" val="1462861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1109B5D-BC35-4376-98A2-F53B03E4E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94D90C11-98A3-40E3-B04C-A3025D645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47D18B-CBDD-1B25-7AED-50BC9E53C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12" y="1790381"/>
            <a:ext cx="3329889" cy="4259052"/>
          </a:xfrm>
          <a:ln>
            <a:solidFill>
              <a:schemeClr val="tx1"/>
            </a:solidFill>
          </a:ln>
        </p:spPr>
        <p:txBody>
          <a:bodyPr anchor="t">
            <a:normAutofit fontScale="90000"/>
          </a:bodyPr>
          <a:lstStyle/>
          <a:p>
            <a:r>
              <a:rPr lang="en-US" sz="2400" u="sng" dirty="0">
                <a:solidFill>
                  <a:schemeClr val="tx1"/>
                </a:solidFill>
              </a:rPr>
              <a:t>The Plague of Justinian (6</a:t>
            </a:r>
            <a:r>
              <a:rPr lang="en-US" sz="2400" u="sng" baseline="30000" dirty="0">
                <a:solidFill>
                  <a:schemeClr val="tx1"/>
                </a:solidFill>
              </a:rPr>
              <a:t>th</a:t>
            </a:r>
            <a:r>
              <a:rPr lang="en-US" sz="2400" u="sng" dirty="0">
                <a:solidFill>
                  <a:schemeClr val="tx1"/>
                </a:solidFill>
              </a:rPr>
              <a:t> century CE)</a:t>
            </a: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Emperor Justinian </a:t>
            </a: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Procopius- the chronicler and historian </a:t>
            </a: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Common People </a:t>
            </a: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Priest/Astrologer</a:t>
            </a: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B28FB1-97C9-4A9E-A45B-356508C2C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0C5E7-5E21-461A-D733-1E99BBF37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9032" y="1991338"/>
            <a:ext cx="3829983" cy="425905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u="sng" dirty="0">
                <a:solidFill>
                  <a:schemeClr val="tx1"/>
                </a:solidFill>
              </a:rPr>
              <a:t>The Black Death(14</a:t>
            </a:r>
            <a:r>
              <a:rPr lang="en-US" sz="2200" u="sng" baseline="30000" dirty="0">
                <a:solidFill>
                  <a:schemeClr val="tx1"/>
                </a:solidFill>
              </a:rPr>
              <a:t>th</a:t>
            </a:r>
            <a:r>
              <a:rPr lang="en-US" sz="2200" u="sng" dirty="0">
                <a:solidFill>
                  <a:schemeClr val="tx1"/>
                </a:solidFill>
              </a:rPr>
              <a:t> to 17</a:t>
            </a:r>
            <a:r>
              <a:rPr lang="en-US" sz="2200" u="sng" baseline="30000" dirty="0">
                <a:solidFill>
                  <a:schemeClr val="tx1"/>
                </a:solidFill>
              </a:rPr>
              <a:t>th</a:t>
            </a:r>
            <a:r>
              <a:rPr lang="en-US" sz="2200" u="sng" dirty="0">
                <a:solidFill>
                  <a:schemeClr val="tx1"/>
                </a:solidFill>
              </a:rPr>
              <a:t> Centuries)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tx1"/>
                </a:solidFill>
              </a:rPr>
              <a:t>The common people 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tx1"/>
                </a:solidFill>
              </a:rPr>
              <a:t>The royal elite and the feudal lords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tx1"/>
                </a:solidFill>
              </a:rPr>
              <a:t>The municipal health authorities</a:t>
            </a:r>
          </a:p>
          <a:p>
            <a:pPr marL="0" indent="0">
              <a:buNone/>
            </a:pPr>
            <a:r>
              <a:rPr lang="en-US" sz="2200" dirty="0">
                <a:solidFill>
                  <a:schemeClr val="tx1"/>
                </a:solidFill>
              </a:rPr>
              <a:t>Church authorities  </a:t>
            </a:r>
          </a:p>
          <a:p>
            <a:pPr marL="0" indent="0">
              <a:buNone/>
            </a:pP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9B658C-3DD2-1473-F63B-9A94981697C6}"/>
              </a:ext>
            </a:extLst>
          </p:cNvPr>
          <p:cNvSpPr txBox="1"/>
          <p:nvPr/>
        </p:nvSpPr>
        <p:spPr>
          <a:xfrm>
            <a:off x="8433136" y="1737549"/>
            <a:ext cx="3017584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/>
              <a:t>The Bubonic Plague of the 19</a:t>
            </a:r>
            <a:r>
              <a:rPr lang="en-US" sz="2400" u="sng" baseline="30000" dirty="0"/>
              <a:t>th</a:t>
            </a:r>
            <a:r>
              <a:rPr lang="en-US" sz="2400" u="sng" dirty="0"/>
              <a:t> Century </a:t>
            </a:r>
          </a:p>
          <a:p>
            <a:endParaRPr lang="en-US" sz="2400" dirty="0"/>
          </a:p>
          <a:p>
            <a:r>
              <a:rPr lang="en-US" sz="2400" dirty="0"/>
              <a:t>Reporting from China </a:t>
            </a:r>
          </a:p>
          <a:p>
            <a:endParaRPr lang="en-US" sz="2400" dirty="0"/>
          </a:p>
          <a:p>
            <a:r>
              <a:rPr lang="en-US" sz="2400" dirty="0"/>
              <a:t>Reporting from India</a:t>
            </a:r>
          </a:p>
          <a:p>
            <a:endParaRPr lang="en-US" sz="2400" dirty="0"/>
          </a:p>
          <a:p>
            <a:r>
              <a:rPr lang="en-US" sz="2400" dirty="0"/>
              <a:t>Reporting from Europe</a:t>
            </a:r>
          </a:p>
          <a:p>
            <a:endParaRPr lang="en-US" sz="2400" dirty="0"/>
          </a:p>
          <a:p>
            <a:r>
              <a:rPr lang="en-US" sz="2400" dirty="0"/>
              <a:t>Reporting from the Americas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B11636-03AD-A714-6EB4-54707029D059}"/>
              </a:ext>
            </a:extLst>
          </p:cNvPr>
          <p:cNvSpPr txBox="1"/>
          <p:nvPr/>
        </p:nvSpPr>
        <p:spPr>
          <a:xfrm>
            <a:off x="3742033" y="521208"/>
            <a:ext cx="5520840" cy="535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/>
              <a:t>Activity- The Plague Motion Picture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1362F5-6793-BFEC-339D-C021AD99F676}"/>
              </a:ext>
            </a:extLst>
          </p:cNvPr>
          <p:cNvSpPr txBox="1"/>
          <p:nvPr/>
        </p:nvSpPr>
        <p:spPr>
          <a:xfrm>
            <a:off x="3875786" y="1219984"/>
            <a:ext cx="4676473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200" dirty="0"/>
              <a:t>The Main Actors- The Rat and the Flea </a:t>
            </a:r>
          </a:p>
        </p:txBody>
      </p:sp>
    </p:spTree>
    <p:extLst>
      <p:ext uri="{BB962C8B-B14F-4D97-AF65-F5344CB8AC3E}">
        <p14:creationId xmlns:p14="http://schemas.microsoft.com/office/powerpoint/2010/main" val="42759607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3E10248-AF0E-477D-B4D2-47C02CE4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33010C2-2DA5-460F-A40C-5317F567A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7CB0634-F963-4EC9-A6F6-8EA46BD1F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3C0A186-7444-4460-9C37-532E7671E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ECA4FE-7D2F-4576-B767-3A5F5ABFE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5969441E-5462-4859-86CD-1737FDE360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96BD4B5-6833-40CC-96FE-EDC675634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0A7F107-81FE-5D28-AADB-1C0307ABE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881" y="548640"/>
            <a:ext cx="9425094" cy="939113"/>
          </a:xfrm>
          <a:ln>
            <a:solidFill>
              <a:schemeClr val="tx1"/>
            </a:solidFill>
          </a:ln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Changes in European population after the Black Death- 14</a:t>
            </a:r>
            <a:r>
              <a:rPr lang="en-US" sz="2800" baseline="30000" dirty="0">
                <a:solidFill>
                  <a:schemeClr val="tx1"/>
                </a:solidFill>
              </a:rPr>
              <a:t>th</a:t>
            </a:r>
            <a:r>
              <a:rPr lang="en-US" sz="2800" dirty="0">
                <a:solidFill>
                  <a:schemeClr val="tx1"/>
                </a:solidFill>
              </a:rPr>
              <a:t> to 16</a:t>
            </a:r>
            <a:r>
              <a:rPr lang="en-US" sz="2800" baseline="30000" dirty="0">
                <a:solidFill>
                  <a:schemeClr val="tx1"/>
                </a:solidFill>
              </a:rPr>
              <a:t>th</a:t>
            </a:r>
            <a:r>
              <a:rPr lang="en-US" sz="2800" dirty="0">
                <a:solidFill>
                  <a:schemeClr val="tx1"/>
                </a:solidFill>
              </a:rPr>
              <a:t> centuries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1F53E2-F556-42FA-8D24-113839EE1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58249" y="4166888"/>
            <a:ext cx="675502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uman population and the environment « KaiserScience">
            <a:extLst>
              <a:ext uri="{FF2B5EF4-FFF2-40B4-BE49-F238E27FC236}">
                <a16:creationId xmlns:a16="http://schemas.microsoft.com/office/drawing/2014/main" id="{76BBC698-04D8-8889-9977-C258FD802E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21"/>
          <a:stretch/>
        </p:blipFill>
        <p:spPr bwMode="auto">
          <a:xfrm>
            <a:off x="2428240" y="1776493"/>
            <a:ext cx="7112000" cy="393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8532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3E10248-AF0E-477D-B4D2-47C02CE4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33010C2-2DA5-460F-A40C-5317F567A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7CB0634-F963-4EC9-A6F6-8EA46BD1F1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3C0A186-7444-4460-9C37-532E7671E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F72ECA3-2A46-4A5A-8330-12F7E2210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14" name="Rectangle 13">
              <a:extLst>
                <a:ext uri="{FF2B5EF4-FFF2-40B4-BE49-F238E27FC236}">
                  <a16:creationId xmlns:a16="http://schemas.microsoft.com/office/drawing/2014/main" id="{2A4A5C4D-76C1-47EA-A0B6-CF294A5F4A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29BC618C-AD3C-444D-B8CB-6FB6920D48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FC0216C-AE0A-E562-87B2-6B0B5BC9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2740" y="672833"/>
            <a:ext cx="4866640" cy="1483360"/>
          </a:xfrm>
          <a:ln>
            <a:solidFill>
              <a:schemeClr val="tx1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The plague saints in the middle ages- St. Sebastian and St. Roch </a:t>
            </a:r>
            <a:br>
              <a:rPr lang="en-US" sz="3200" dirty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29C0D00-401D-42B7-94D8-008C7DAA8E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7BC1F858-273C-F4A2-A18F-D83FB087B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7" y="838721"/>
            <a:ext cx="5059443" cy="519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5DFBB8-21CF-59BF-B809-6A95E250360C}"/>
              </a:ext>
            </a:extLst>
          </p:cNvPr>
          <p:cNvSpPr txBox="1"/>
          <p:nvPr/>
        </p:nvSpPr>
        <p:spPr>
          <a:xfrm>
            <a:off x="6432740" y="2399515"/>
            <a:ext cx="4877372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Historical context of saint worship came about in medical practice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relationship between the sacred, the fantastical, the medical and the human when it came to seeking the causes and cures for plague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role of shrines and monasteries in pre-modern medicine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67419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A9A527D-3356-877D-5393-A6258F0E7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7250" y="699156"/>
            <a:ext cx="9142887" cy="672444"/>
          </a:xfrm>
        </p:spPr>
        <p:txBody>
          <a:bodyPr/>
          <a:lstStyle/>
          <a:p>
            <a:r>
              <a:rPr lang="en-US" dirty="0"/>
              <a:t>Spread of the bubonic plague in the nineteenth century </a:t>
            </a:r>
          </a:p>
        </p:txBody>
      </p:sp>
      <p:pic>
        <p:nvPicPr>
          <p:cNvPr id="6146" name="Picture 2" descr="Plague - Bubonic, Pneumonic, Septicaemic | Britannica">
            <a:extLst>
              <a:ext uri="{FF2B5EF4-FFF2-40B4-BE49-F238E27FC236}">
                <a16:creationId xmlns:a16="http://schemas.microsoft.com/office/drawing/2014/main" id="{1CDAFF36-74BB-5168-4C8F-9E725BAA9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0" y="1371600"/>
            <a:ext cx="8825658" cy="453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885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9" name="Group 5128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130" name="Rectangle 5129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31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253D15-F3E5-EF0F-84A3-D4AD55A8E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760" y="1316595"/>
            <a:ext cx="3137852" cy="4037667"/>
          </a:xfrm>
          <a:ln>
            <a:solidFill>
              <a:schemeClr val="bg1"/>
            </a:solidFill>
          </a:ln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800" b="0" i="0" kern="120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Kitosato</a:t>
            </a:r>
            <a:r>
              <a:rPr lang="en-US" sz="28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0" i="0" kern="120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Shibasaburo</a:t>
            </a:r>
            <a:r>
              <a:rPr lang="en-US" sz="28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(left) and Alexandre </a:t>
            </a:r>
            <a:r>
              <a:rPr lang="en-US" sz="2800" b="0" i="0" kern="120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Yersin</a:t>
            </a:r>
            <a:r>
              <a:rPr lang="en-US" sz="28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 (right) isolated and identified the plague bacteria- Yersinia pestis in Hongkong in 1894. </a:t>
            </a:r>
          </a:p>
        </p:txBody>
      </p:sp>
      <p:sp>
        <p:nvSpPr>
          <p:cNvPr id="5135" name="Rectangle 5134">
            <a:extLst>
              <a:ext uri="{FF2B5EF4-FFF2-40B4-BE49-F238E27FC236}">
                <a16:creationId xmlns:a16="http://schemas.microsoft.com/office/drawing/2014/main" id="{2CE4F249-AC71-406E-8410-03E1C8809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62" y="1113062"/>
            <a:ext cx="6470908" cy="4628759"/>
          </a:xfrm>
          <a:prstGeom prst="rect">
            <a:avLst/>
          </a:prstGeom>
          <a:solidFill>
            <a:srgbClr val="FFFFFE"/>
          </a:solidFill>
          <a:ln w="15875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 descr="Kitasato Shibasaburō - Wikipedia">
            <a:extLst>
              <a:ext uri="{FF2B5EF4-FFF2-40B4-BE49-F238E27FC236}">
                <a16:creationId xmlns:a16="http://schemas.microsoft.com/office/drawing/2014/main" id="{6E01E9D7-D23E-3715-90F6-31DDFC7CD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7223" y="1277653"/>
            <a:ext cx="2816222" cy="4299576"/>
          </a:xfrm>
          <a:prstGeom prst="roundRect">
            <a:avLst>
              <a:gd name="adj" fmla="val 1858"/>
            </a:avLst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Alexandre Yersin - Wikipedia">
            <a:extLst>
              <a:ext uri="{FF2B5EF4-FFF2-40B4-BE49-F238E27FC236}">
                <a16:creationId xmlns:a16="http://schemas.microsoft.com/office/drawing/2014/main" id="{AA7E6779-0155-60D3-A93E-DB0DC14C7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0905" y="1316595"/>
            <a:ext cx="2996039" cy="4221691"/>
          </a:xfrm>
          <a:prstGeom prst="roundRect">
            <a:avLst>
              <a:gd name="adj" fmla="val 1858"/>
            </a:avLst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957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7539" y="467397"/>
            <a:ext cx="695829" cy="5919116"/>
          </a:xfrm>
          <a:prstGeom prst="rect">
            <a:avLst/>
          </a:prstGeom>
          <a:solidFill>
            <a:srgbClr val="0D0D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D7EE486-7D83-692D-E2FF-E44D6C67F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254" y="287263"/>
            <a:ext cx="8761413" cy="898674"/>
          </a:xfrm>
        </p:spPr>
        <p:txBody>
          <a:bodyPr anchor="b">
            <a:normAutofit/>
          </a:bodyPr>
          <a:lstStyle/>
          <a:p>
            <a:r>
              <a:rPr lang="en-US" u="sng" dirty="0">
                <a:solidFill>
                  <a:schemeClr val="tx1"/>
                </a:solidFill>
              </a:rPr>
              <a:t>Significance of the Plague Pandemics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4FDC35-43D0-AE2C-B99E-F262F57C5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20" y="1185937"/>
            <a:ext cx="4023361" cy="50292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948E74-93E6-0EBE-DDFB-1C0A3F7F2D17}"/>
              </a:ext>
            </a:extLst>
          </p:cNvPr>
          <p:cNvSpPr txBox="1"/>
          <p:nvPr/>
        </p:nvSpPr>
        <p:spPr>
          <a:xfrm>
            <a:off x="5215799" y="1288732"/>
            <a:ext cx="5391622" cy="41428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concept of plague- an illness that impacts populations at mass scale comes from the three plague pandemics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varied responses of people- religious, astrological, medical: instances of human cultures coming to terms with the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Socio-economic networks that caused the rise of plagues and its impact on people- their lives, livelihoods families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Rise of public health response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art and cultural efflorescence that the plague caused. </a:t>
            </a:r>
          </a:p>
          <a:p>
            <a:endParaRPr 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1FEF51-CC0D-B07C-0919-D9BD82014DEA}"/>
              </a:ext>
            </a:extLst>
          </p:cNvPr>
          <p:cNvSpPr txBox="1"/>
          <p:nvPr/>
        </p:nvSpPr>
        <p:spPr>
          <a:xfrm>
            <a:off x="5031068" y="5775435"/>
            <a:ext cx="550503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14</a:t>
            </a:r>
            <a:r>
              <a:rPr lang="en-US" baseline="30000" dirty="0"/>
              <a:t>th</a:t>
            </a:r>
            <a:r>
              <a:rPr lang="en-US" dirty="0"/>
              <a:t> Century Illustrations of plague and its deadly impact </a:t>
            </a:r>
          </a:p>
        </p:txBody>
      </p:sp>
    </p:spTree>
    <p:extLst>
      <p:ext uri="{BB962C8B-B14F-4D97-AF65-F5344CB8AC3E}">
        <p14:creationId xmlns:p14="http://schemas.microsoft.com/office/powerpoint/2010/main" val="32688048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2666</TotalTime>
  <Words>390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Wingdings 3</vt:lpstr>
      <vt:lpstr>Ion Boardroom</vt:lpstr>
      <vt:lpstr>Historical Evolution of Epidemics- The Three Plague Pandemics </vt:lpstr>
      <vt:lpstr>The Uniqueness of the Plague Pandemics</vt:lpstr>
      <vt:lpstr>The Plague of Justinian (6th century CE)  Emperor Justinian   Procopius- the chronicler and historian   Common People   Priest/Astrologer    </vt:lpstr>
      <vt:lpstr>Changes in European population after the Black Death- 14th to 16th centuries</vt:lpstr>
      <vt:lpstr>The plague saints in the middle ages- St. Sebastian and St. Roch  </vt:lpstr>
      <vt:lpstr>PowerPoint Presentation</vt:lpstr>
      <vt:lpstr>Kitosato Shibasaburo(left) and Alexandre Yersin (right) isolated and identified the plague bacteria- Yersinia pestis in Hongkong in 1894. </vt:lpstr>
      <vt:lpstr>Significance of the Plague Pandemics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Bhattacharya, Arnav</dc:creator>
  <cp:lastModifiedBy>Arnav Bhattacharya</cp:lastModifiedBy>
  <cp:revision>1</cp:revision>
  <dcterms:created xsi:type="dcterms:W3CDTF">2024-09-11T21:45:16Z</dcterms:created>
  <dcterms:modified xsi:type="dcterms:W3CDTF">2026-09-10T00:47:24Z</dcterms:modified>
</cp:coreProperties>
</file>