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75" r:id="rId3"/>
    <p:sldId id="257" r:id="rId4"/>
    <p:sldId id="274" r:id="rId5"/>
    <p:sldId id="269" r:id="rId6"/>
    <p:sldId id="270" r:id="rId7"/>
    <p:sldId id="264" r:id="rId8"/>
    <p:sldId id="272" r:id="rId9"/>
    <p:sldId id="273" r:id="rId10"/>
    <p:sldId id="265" r:id="rId11"/>
    <p:sldId id="266" r:id="rId12"/>
    <p:sldId id="258" r:id="rId13"/>
    <p:sldId id="267" r:id="rId14"/>
    <p:sldId id="259" r:id="rId15"/>
    <p:sldId id="263" r:id="rId16"/>
    <p:sldId id="260" r:id="rId17"/>
    <p:sldId id="262" r:id="rId18"/>
    <p:sldId id="261" r:id="rId19"/>
    <p:sldId id="268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5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av Bhattacharya" userId="eee6bf71-febd-435c-a76b-a18bb082e6bf" providerId="ADAL" clId="{B9861718-4283-48A8-8426-4D89AFFA7876}"/>
    <pc:docChg chg="custSel addSld modSld">
      <pc:chgData name="Arnav Bhattacharya" userId="eee6bf71-febd-435c-a76b-a18bb082e6bf" providerId="ADAL" clId="{B9861718-4283-48A8-8426-4D89AFFA7876}" dt="2026-09-08T14:58:55.045" v="781" actId="20577"/>
      <pc:docMkLst>
        <pc:docMk/>
      </pc:docMkLst>
      <pc:sldChg chg="modSp new mod">
        <pc:chgData name="Arnav Bhattacharya" userId="eee6bf71-febd-435c-a76b-a18bb082e6bf" providerId="ADAL" clId="{B9861718-4283-48A8-8426-4D89AFFA7876}" dt="2026-09-08T14:58:55.045" v="781" actId="20577"/>
        <pc:sldMkLst>
          <pc:docMk/>
          <pc:sldMk cId="893076511" sldId="275"/>
        </pc:sldMkLst>
        <pc:spChg chg="mod">
          <ac:chgData name="Arnav Bhattacharya" userId="eee6bf71-febd-435c-a76b-a18bb082e6bf" providerId="ADAL" clId="{B9861718-4283-48A8-8426-4D89AFFA7876}" dt="2026-09-08T14:48:15.917" v="18" actId="20577"/>
          <ac:spMkLst>
            <pc:docMk/>
            <pc:sldMk cId="893076511" sldId="275"/>
            <ac:spMk id="2" creationId="{BA420ACE-6DB0-7ABF-DF2E-44538B132AFA}"/>
          </ac:spMkLst>
        </pc:spChg>
        <pc:spChg chg="mod">
          <ac:chgData name="Arnav Bhattacharya" userId="eee6bf71-febd-435c-a76b-a18bb082e6bf" providerId="ADAL" clId="{B9861718-4283-48A8-8426-4D89AFFA7876}" dt="2026-09-08T14:58:55.045" v="781" actId="20577"/>
          <ac:spMkLst>
            <pc:docMk/>
            <pc:sldMk cId="893076511" sldId="275"/>
            <ac:spMk id="3" creationId="{808CD038-D36F-24CB-4259-AF28B25B1A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5848-C70A-4360-8DCE-030E3BD71D58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BFD61-8B6F-4819-99BA-8A68D4B94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0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BFD61-8B6F-4819-99BA-8A68D4B943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3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C1D4D-B29B-4CAF-B792-9857B2D658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4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5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5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39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698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59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13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47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43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27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4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4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0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2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2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8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EC61BD6-9D17-4652-BC4C-22A8A908C3D9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FD691-9123-47BA-A6FC-F00F1E427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65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americanheritage.com/yellow-fever-stalks-founder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4853-D6C8-4E7D-27DF-3D26A44D2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185737"/>
            <a:ext cx="9404723" cy="140053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What is an Epidemic? The Historical Example of HIV-AIDS</a:t>
            </a:r>
          </a:p>
        </p:txBody>
      </p:sp>
      <p:pic>
        <p:nvPicPr>
          <p:cNvPr id="1026" name="Picture 2" descr="America's HIV outbreak started in this city, 10 years before anyone noticed  | PBS News">
            <a:extLst>
              <a:ext uri="{FF2B5EF4-FFF2-40B4-BE49-F238E27FC236}">
                <a16:creationId xmlns:a16="http://schemas.microsoft.com/office/drawing/2014/main" id="{D1914EAB-1699-1E51-8A8C-989E74870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840" y="1853248"/>
            <a:ext cx="7040880" cy="481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106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95BD1-D540-E80E-3173-B5A7A215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71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Rudolf Virchow (1821-1902) </a:t>
            </a:r>
          </a:p>
        </p:txBody>
      </p:sp>
      <p:pic>
        <p:nvPicPr>
          <p:cNvPr id="3074" name="Picture 2" descr="Rudolf Virchow - Wikipedia">
            <a:extLst>
              <a:ext uri="{FF2B5EF4-FFF2-40B4-BE49-F238E27FC236}">
                <a16:creationId xmlns:a16="http://schemas.microsoft.com/office/drawing/2014/main" id="{589D7F16-09F7-7761-DA05-F11295BB3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76" y="1163320"/>
            <a:ext cx="5002213" cy="546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EB0321-F67F-69AB-29A8-9907CE9CC4DD}"/>
              </a:ext>
            </a:extLst>
          </p:cNvPr>
          <p:cNvSpPr txBox="1"/>
          <p:nvPr/>
        </p:nvSpPr>
        <p:spPr>
          <a:xfrm>
            <a:off x="6530913" y="1572768"/>
            <a:ext cx="42590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was a German physician and pathologist known as the founder of “social medicine.” The German government had assigned him to carry out an investigation into a typhoid outbreak in Central Europe in 1847-48 and he concluded that the outbreak could be prevented by improving the living conditions of the people- better nutrition, housing, employment.   </a:t>
            </a:r>
          </a:p>
        </p:txBody>
      </p:sp>
    </p:spTree>
    <p:extLst>
      <p:ext uri="{BB962C8B-B14F-4D97-AF65-F5344CB8AC3E}">
        <p14:creationId xmlns:p14="http://schemas.microsoft.com/office/powerpoint/2010/main" val="1689068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C2F1A-01FC-E441-6603-FF4478A5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0" y="142240"/>
            <a:ext cx="11562080" cy="1639888"/>
          </a:xfrm>
        </p:spPr>
        <p:txBody>
          <a:bodyPr/>
          <a:lstStyle/>
          <a:p>
            <a:r>
              <a:rPr lang="en-US" sz="3600" dirty="0"/>
              <a:t>                               Germ Theory of Disease</a:t>
            </a:r>
            <a:br>
              <a:rPr lang="en-US" sz="3600" dirty="0"/>
            </a:br>
            <a:r>
              <a:rPr lang="en-US" sz="3600" dirty="0"/>
              <a:t>      Robert Koch(1843-1910)           Louis </a:t>
            </a:r>
            <a:r>
              <a:rPr lang="en-US" sz="3600" dirty="0" err="1"/>
              <a:t>Pastuer</a:t>
            </a:r>
            <a:r>
              <a:rPr lang="en-US" sz="3600" dirty="0"/>
              <a:t>(1822-95) </a:t>
            </a:r>
            <a:br>
              <a:rPr lang="en-US" sz="3600" dirty="0"/>
            </a:br>
            <a:r>
              <a:rPr lang="en-US" sz="3600" dirty="0"/>
              <a:t> </a:t>
            </a:r>
          </a:p>
        </p:txBody>
      </p:sp>
      <p:pic>
        <p:nvPicPr>
          <p:cNvPr id="9220" name="Picture 4" descr="Pasteur vs Koch : Quand rivalités scientifiques font avancer la science. |  ECHOSCIENCES - Grenoble">
            <a:extLst>
              <a:ext uri="{FF2B5EF4-FFF2-40B4-BE49-F238E27FC236}">
                <a16:creationId xmlns:a16="http://schemas.microsoft.com/office/drawing/2014/main" id="{68795105-ABDF-CA0A-287A-1F17451C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" y="1314768"/>
            <a:ext cx="10437813" cy="540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745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E65F-F47A-9E15-395F-2DDAD482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0"/>
            <a:ext cx="9404723" cy="1400530"/>
          </a:xfrm>
        </p:spPr>
        <p:txBody>
          <a:bodyPr/>
          <a:lstStyle/>
          <a:p>
            <a:r>
              <a:rPr lang="en-US" dirty="0"/>
              <a:t>The 20</a:t>
            </a:r>
            <a:r>
              <a:rPr lang="en-US" baseline="30000" dirty="0"/>
              <a:t>th</a:t>
            </a:r>
            <a:r>
              <a:rPr lang="en-US" dirty="0"/>
              <a:t> Century- the Golden Age of Medicine? </a:t>
            </a:r>
          </a:p>
        </p:txBody>
      </p:sp>
      <p:pic>
        <p:nvPicPr>
          <p:cNvPr id="2050" name="Picture 2" descr="How was penicillin developed? | Science Museum">
            <a:extLst>
              <a:ext uri="{FF2B5EF4-FFF2-40B4-BE49-F238E27FC236}">
                <a16:creationId xmlns:a16="http://schemas.microsoft.com/office/drawing/2014/main" id="{6DED5B5C-2C3E-2848-30D3-EA14B035B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60" y="1265275"/>
            <a:ext cx="9525000" cy="487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79AA1D-797B-6E4F-4929-947ADF66F3A7}"/>
              </a:ext>
            </a:extLst>
          </p:cNvPr>
          <p:cNvSpPr txBox="1"/>
          <p:nvPr/>
        </p:nvSpPr>
        <p:spPr>
          <a:xfrm>
            <a:off x="4642676" y="6241312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Advertisement for Penicillin- early 1940s. </a:t>
            </a:r>
          </a:p>
        </p:txBody>
      </p:sp>
    </p:spTree>
    <p:extLst>
      <p:ext uri="{BB962C8B-B14F-4D97-AF65-F5344CB8AC3E}">
        <p14:creationId xmlns:p14="http://schemas.microsoft.com/office/powerpoint/2010/main" val="383421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C91E5-E326-DF4D-4D04-19662562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Thomas McKeown (1912-1988)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DFA14-6C93-46E8-B441-DC0653AEA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5896" y="1475740"/>
            <a:ext cx="5327904" cy="5105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Scottish physician, epidemiologist, and historian of medicine.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Studied death records in England and Wales from the mid 19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early 1960s.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found that life expectancy had been increasing since the mid 19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before the introduction of antibiotics and other medical technologies.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improvement in life expectancy was attributed to better conditions of living overall- including nutrition, sanitation and clean water.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medicine helped but was not the only factor. 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he McKeown thesis - The Lancet">
            <a:extLst>
              <a:ext uri="{FF2B5EF4-FFF2-40B4-BE49-F238E27FC236}">
                <a16:creationId xmlns:a16="http://schemas.microsoft.com/office/drawing/2014/main" id="{5F626905-DB92-D465-84A6-3A81D846C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05" y="1475740"/>
            <a:ext cx="447675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192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B58E3-953B-4403-E906-F3EA43EE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511" y="152400"/>
            <a:ext cx="8863649" cy="68072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HIV-AIDS-The “Gay Cancer”? </a:t>
            </a:r>
          </a:p>
        </p:txBody>
      </p:sp>
      <p:pic>
        <p:nvPicPr>
          <p:cNvPr id="3074" name="Picture 2" descr="The Acquittal of &quot;Patient Zero&quot; - The University of Chicago Divinity School">
            <a:extLst>
              <a:ext uri="{FF2B5EF4-FFF2-40B4-BE49-F238E27FC236}">
                <a16:creationId xmlns:a16="http://schemas.microsoft.com/office/drawing/2014/main" id="{A18AC689-29BB-762A-2AD5-0D7A2614F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0" y="1337945"/>
            <a:ext cx="5677535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omen and the AIDS Crisis · Yale University Library Online Exhibitions">
            <a:extLst>
              <a:ext uri="{FF2B5EF4-FFF2-40B4-BE49-F238E27FC236}">
                <a16:creationId xmlns:a16="http://schemas.microsoft.com/office/drawing/2014/main" id="{C433CB84-3711-89F6-8935-134ADCA3A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264" y="1337943"/>
            <a:ext cx="4274289" cy="49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377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085C0-18B7-7F66-6830-6B8708670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671" y="280596"/>
            <a:ext cx="9404723" cy="816684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The role of HIV-AIDS Activism </a:t>
            </a:r>
          </a:p>
        </p:txBody>
      </p:sp>
      <p:pic>
        <p:nvPicPr>
          <p:cNvPr id="7170" name="Picture 2" descr="ACT UP - Wikipedia">
            <a:extLst>
              <a:ext uri="{FF2B5EF4-FFF2-40B4-BE49-F238E27FC236}">
                <a16:creationId xmlns:a16="http://schemas.microsoft.com/office/drawing/2014/main" id="{A6039F76-CDDF-4F45-B6BF-3890DE963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98" y="1590707"/>
            <a:ext cx="3699002" cy="367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et the Record Show' Is an Essential Book on AIDS Activism - The Atlantic">
            <a:extLst>
              <a:ext uri="{FF2B5EF4-FFF2-40B4-BE49-F238E27FC236}">
                <a16:creationId xmlns:a16="http://schemas.microsoft.com/office/drawing/2014/main" id="{AAF4424F-17EE-DC45-C085-6E2435E1C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60" y="1452282"/>
            <a:ext cx="6380480" cy="450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10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E656-30CB-BBC4-4A5D-A15EFD3A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29435"/>
            <a:ext cx="9086519" cy="806885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Global HIV- AIDS Prevalence </a:t>
            </a:r>
          </a:p>
        </p:txBody>
      </p:sp>
      <p:pic>
        <p:nvPicPr>
          <p:cNvPr id="4098" name="Picture 2" descr="HIV prevalence, 2022">
            <a:extLst>
              <a:ext uri="{FF2B5EF4-FFF2-40B4-BE49-F238E27FC236}">
                <a16:creationId xmlns:a16="http://schemas.microsoft.com/office/drawing/2014/main" id="{697DC6F1-05F7-77CE-E0BF-456678F60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14" y="1152983"/>
            <a:ext cx="8768316" cy="571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44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E656-30CB-BBC4-4A5D-A15EFD3A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29435"/>
            <a:ext cx="9086519" cy="806885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Global HIV- AIDS Prevalence </a:t>
            </a:r>
          </a:p>
        </p:txBody>
      </p:sp>
      <p:pic>
        <p:nvPicPr>
          <p:cNvPr id="6146" name="Picture 2" descr="Chart: The Global Number of New HIV Infections Is Falling | Statista">
            <a:extLst>
              <a:ext uri="{FF2B5EF4-FFF2-40B4-BE49-F238E27FC236}">
                <a16:creationId xmlns:a16="http://schemas.microsoft.com/office/drawing/2014/main" id="{449DBDBD-9C8C-4A68-18CD-649FA1F4C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60" y="1036320"/>
            <a:ext cx="747776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64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60351-F019-D858-6088-F3C4E215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71" y="-95922"/>
            <a:ext cx="9404723" cy="1400530"/>
          </a:xfrm>
        </p:spPr>
        <p:txBody>
          <a:bodyPr/>
          <a:lstStyle/>
          <a:p>
            <a:r>
              <a:rPr lang="en-US" dirty="0"/>
              <a:t>Global Health and AIDS- PEPFAR and the Gates Foundation.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44259B-02F8-F035-55E2-C264BD62A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71" y="1223328"/>
            <a:ext cx="4884862" cy="5553392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A779620-CFEF-B552-19E5-15BE0EA3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05" y="2054384"/>
            <a:ext cx="4426517" cy="397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121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61BB25-762D-67E4-6962-7B17F8E24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44" y="130007"/>
            <a:ext cx="11726912" cy="1495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C9B42A-DEF7-4C09-03DC-42854867A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717039"/>
            <a:ext cx="9975087" cy="41046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5739BF-F315-AE61-E41A-2C0D9A440D5B}"/>
              </a:ext>
            </a:extLst>
          </p:cNvPr>
          <p:cNvSpPr txBox="1"/>
          <p:nvPr/>
        </p:nvSpPr>
        <p:spPr>
          <a:xfrm>
            <a:off x="2824480" y="5913078"/>
            <a:ext cx="7048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Suniti Solomon(left) and her student </a:t>
            </a:r>
            <a:r>
              <a:rPr lang="en-US" sz="2400" dirty="0" err="1"/>
              <a:t>Sellappan</a:t>
            </a:r>
            <a:r>
              <a:rPr lang="en-US" sz="2400" dirty="0"/>
              <a:t> Nirmala</a:t>
            </a:r>
          </a:p>
        </p:txBody>
      </p:sp>
    </p:spTree>
    <p:extLst>
      <p:ext uri="{BB962C8B-B14F-4D97-AF65-F5344CB8AC3E}">
        <p14:creationId xmlns:p14="http://schemas.microsoft.com/office/powerpoint/2010/main" val="392281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20ACE-6DB0-7ABF-DF2E-44538B132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CD038-D36F-24CB-4259-AF28B25B1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four Act Drama- An epidemic of cholera has broken out in the city in 1850s Philadelphia. We are following the lives and deeds of a doctor, a town planner, a priest, and one or two ordinary citizens at different stages of the epidemic. Based on Rosenberg’s idea of the progress of epidemics as a four act drama, each group will create a small skit based on the four acts:</a:t>
            </a:r>
          </a:p>
          <a:p>
            <a:r>
              <a:rPr lang="en-US" dirty="0"/>
              <a:t>ACT I: Progressive Revelation</a:t>
            </a:r>
          </a:p>
          <a:p>
            <a:r>
              <a:rPr lang="en-US" dirty="0"/>
              <a:t>ACT II: Managing Randomness</a:t>
            </a:r>
          </a:p>
          <a:p>
            <a:r>
              <a:rPr lang="en-US" dirty="0"/>
              <a:t>ACT III: Negotiating Public Response</a:t>
            </a:r>
          </a:p>
          <a:p>
            <a:r>
              <a:rPr lang="en-US" dirty="0"/>
              <a:t>ACT IV: Subsidence and Retrospection</a:t>
            </a:r>
          </a:p>
        </p:txBody>
      </p:sp>
    </p:spTree>
    <p:extLst>
      <p:ext uri="{BB962C8B-B14F-4D97-AF65-F5344CB8AC3E}">
        <p14:creationId xmlns:p14="http://schemas.microsoft.com/office/powerpoint/2010/main" val="893076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B2A48-48FC-743F-28B3-632D602CA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76" y="186044"/>
            <a:ext cx="9404723" cy="1400530"/>
          </a:xfrm>
        </p:spPr>
        <p:txBody>
          <a:bodyPr/>
          <a:lstStyle/>
          <a:p>
            <a:r>
              <a:rPr lang="en-US" dirty="0"/>
              <a:t>Epidemics/ Pandemics in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8014D-7809-22AB-478F-7C6FDC9D3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12" y="1101942"/>
            <a:ext cx="10985056" cy="546345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400" dirty="0"/>
              <a:t>Episodic/dramaturgic nature of pandemics but there is also something unique in each pandemic/epidemic that sets it apart- role of public opinion/activism in HIV-AIDS, racism during 1793 yellow fever outbreak. </a:t>
            </a:r>
          </a:p>
          <a:p>
            <a:r>
              <a:rPr lang="en-US" sz="2400" dirty="0"/>
              <a:t>Historically contagion understood in relation to overall health and constitution of the patient. </a:t>
            </a:r>
          </a:p>
          <a:p>
            <a:r>
              <a:rPr lang="en-US" sz="2400" dirty="0"/>
              <a:t>Public health interventions devised during pandemics can often be more punitive on the marginalized along with the underprivileged being disproportionately impacted during pandemics/epidemics. </a:t>
            </a:r>
          </a:p>
          <a:p>
            <a:r>
              <a:rPr lang="en-US" sz="2400" dirty="0"/>
              <a:t>Every disease outbreak and evolution of a pandemic or even a disease is dependent upon an intricate set of connections between the biological agents and pathways of the disease together with the social conditions and contexts that characterize the disease- example of latent TB or disproportionate impact of pandemics on some communities depending on race, class, etc.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8475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4D6A8-7A9E-A543-81A0-4BBEBCFF4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674" y="242406"/>
            <a:ext cx="9404723" cy="97374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Discussion Questions and Themes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6B181-9F88-EA38-6158-9D1397E83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02080"/>
            <a:ext cx="8946541" cy="4846319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We went over the dramatic evolution of pandemics in the last class- Could you cite historical examples of different pandemics/epidemics to present this dramatic and episodic narrative of disease outbreak? State with examples and events how have origins, causes, differing susceptibilities or responses been historically framed?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role does “ritual” play in all of this- take the example of AIDS or any historical epidemic/pandemic for that matter.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role of class, race in the evolution of pandemics- approach of public health?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was HIV also different from other pandemics in history?- A postmodern epidemic- social construction vs. the biological pathways of disease?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historical pattern of explaining epidemics- configuration, contamination, predisposition- elaborate on this with examples.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Evaluating the historical pattern of epidemics, can you say medicine is a social field or dependent on biological agents/interventions alone?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0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299F-330F-50F0-2356-26EEE27B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39" y="196686"/>
            <a:ext cx="9404723" cy="140053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The dramatic structure of an epidemic/ pandemic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29525-CB09-F52A-8D08-F41C2A520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9600" y="1783080"/>
            <a:ext cx="6426246" cy="4430433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 sz="2400" dirty="0"/>
              <a:t>Act I : An unwillingness to accept the reality or the coming a pandemic </a:t>
            </a:r>
          </a:p>
          <a:p>
            <a:r>
              <a:rPr lang="en-US" sz="2400" dirty="0"/>
              <a:t>Act II : Making sense of the event and ascribing reasons whether it be supernatural, moral or biological</a:t>
            </a:r>
          </a:p>
          <a:p>
            <a:r>
              <a:rPr lang="en-US" sz="2400" dirty="0"/>
              <a:t>Act III : Negotiating public response- public health, religious ritual or social action </a:t>
            </a:r>
          </a:p>
          <a:p>
            <a:r>
              <a:rPr lang="en-US" sz="2400" dirty="0"/>
              <a:t>Act IV : Eventual end of a pandemic and the retrospective act of evaluating its impact </a:t>
            </a:r>
          </a:p>
          <a:p>
            <a:r>
              <a:rPr lang="en-US" sz="2400" dirty="0"/>
              <a:t>While there may be a pattern, each epidemic/pandemic also is unique in its own way. </a:t>
            </a:r>
          </a:p>
          <a:p>
            <a:endParaRPr lang="en-US" sz="2400" dirty="0"/>
          </a:p>
        </p:txBody>
      </p:sp>
      <p:sp>
        <p:nvSpPr>
          <p:cNvPr id="4" name="AutoShape 2" descr="The beauty of the The Plague by Albert Camus – The Oracle">
            <a:extLst>
              <a:ext uri="{FF2B5EF4-FFF2-40B4-BE49-F238E27FC236}">
                <a16:creationId xmlns:a16="http://schemas.microsoft.com/office/drawing/2014/main" id="{0BC8799B-D730-5F41-6E66-2CC8327DA9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DD4118-A0D6-2A28-EA7E-FD42FE4E8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88" y="1861457"/>
            <a:ext cx="4038083" cy="474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0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3FAD-219E-A442-5507-DAD62194C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1"/>
            <a:ext cx="10515600" cy="107402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Pre-Modern Medicine </a:t>
            </a:r>
          </a:p>
        </p:txBody>
      </p:sp>
      <p:pic>
        <p:nvPicPr>
          <p:cNvPr id="6146" name="Picture 2" descr="Humorism - Wikipedia">
            <a:extLst>
              <a:ext uri="{FF2B5EF4-FFF2-40B4-BE49-F238E27FC236}">
                <a16:creationId xmlns:a16="http://schemas.microsoft.com/office/drawing/2014/main" id="{DCBA0297-D319-8409-9827-A6C0CC861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1259840"/>
            <a:ext cx="5219700" cy="550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umorism - Wikipedia">
            <a:extLst>
              <a:ext uri="{FF2B5EF4-FFF2-40B4-BE49-F238E27FC236}">
                <a16:creationId xmlns:a16="http://schemas.microsoft.com/office/drawing/2014/main" id="{CB817298-6872-3FBE-E36A-FDC03B525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5463"/>
            <a:ext cx="5975350" cy="569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55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B78E9-3FD1-4B2E-CDCE-3CB5C2EDD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Pre-Modern Medicine and its views on Contagion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1B53F-7E49-1D51-A08F-890A3B3AD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66688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Pre-modern medicine based on the humoral framework conceptualized health on the basis of the balance of the humors.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Treatment- involving emetics, laxatives, blood-letting, inducing sweats, releasing of pus were focused on reinstating humoral balance.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physical constitution of a person depended on his humoral health but also his social and environmental context, the food he ate, sleep, exercise, emotions,. 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Epidemics- plagues understood as contagious but dependent on the constitution and situation of the patient- no concrete idea of germs. </a:t>
            </a:r>
          </a:p>
        </p:txBody>
      </p:sp>
      <p:pic>
        <p:nvPicPr>
          <p:cNvPr id="7170" name="Picture 2" descr="A Brief History of Bloodletting | HISTORY">
            <a:extLst>
              <a:ext uri="{FF2B5EF4-FFF2-40B4-BE49-F238E27FC236}">
                <a16:creationId xmlns:a16="http://schemas.microsoft.com/office/drawing/2014/main" id="{BFD632C6-8CDF-4222-163D-96EC3C65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888" y="1361757"/>
            <a:ext cx="4673601" cy="458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66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DA01-FC32-ACDB-C345-A03DB5AE0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30" y="-50239"/>
            <a:ext cx="9404723" cy="1400530"/>
          </a:xfrm>
        </p:spPr>
        <p:txBody>
          <a:bodyPr/>
          <a:lstStyle/>
          <a:p>
            <a:r>
              <a:rPr lang="en-US" dirty="0"/>
              <a:t>Miasma, Contagion vs. Anti-Contagion- Cholera in the 19</a:t>
            </a:r>
            <a:r>
              <a:rPr lang="en-US" baseline="30000" dirty="0"/>
              <a:t>th</a:t>
            </a:r>
            <a:r>
              <a:rPr lang="en-US" dirty="0"/>
              <a:t> Century </a:t>
            </a:r>
          </a:p>
        </p:txBody>
      </p:sp>
      <p:pic>
        <p:nvPicPr>
          <p:cNvPr id="8194" name="Picture 2" descr="Revisiting the Miasma Theory – THE DIRT">
            <a:extLst>
              <a:ext uri="{FF2B5EF4-FFF2-40B4-BE49-F238E27FC236}">
                <a16:creationId xmlns:a16="http://schemas.microsoft.com/office/drawing/2014/main" id="{7972F262-2FB3-731A-5A15-92BD5ECC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4" y="1303973"/>
            <a:ext cx="6055166" cy="510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holera in Victorian London | Science Museum">
            <a:extLst>
              <a:ext uri="{FF2B5EF4-FFF2-40B4-BE49-F238E27FC236}">
                <a16:creationId xmlns:a16="http://schemas.microsoft.com/office/drawing/2014/main" id="{ED46FEFF-78A1-E881-A844-705D42513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20" y="1303972"/>
            <a:ext cx="5238750" cy="510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213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F13D-A645-4AF2-5BE4-7F89A917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9" y="191461"/>
            <a:ext cx="10265228" cy="8862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Yellow Fever Epidemic of Philadelphia(1793)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EE3DDD-8012-201B-FA3B-CA3BEEE94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21" y="1463766"/>
            <a:ext cx="5163911" cy="487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ellow Fever - Encyclopedia of Greater Philadelphia">
            <a:extLst>
              <a:ext uri="{FF2B5EF4-FFF2-40B4-BE49-F238E27FC236}">
                <a16:creationId xmlns:a16="http://schemas.microsoft.com/office/drawing/2014/main" id="{00D85D6F-E1D0-F798-FF55-1B3F9DA9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79" y="1463766"/>
            <a:ext cx="5867400" cy="487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46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4E88-89C0-6C9E-3E2A-7276EFF51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6304"/>
            <a:ext cx="11231945" cy="82296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3800" dirty="0">
                <a:hlinkClick r:id="rId2"/>
              </a:rPr>
              <a:t>Yellow Fever Epidemic of Philadelphia(1793)</a:t>
            </a:r>
            <a:r>
              <a:rPr lang="en-US" sz="3800" dirty="0"/>
              <a:t>- hyperlink</a:t>
            </a:r>
          </a:p>
        </p:txBody>
      </p:sp>
      <p:pic>
        <p:nvPicPr>
          <p:cNvPr id="2050" name="Picture 2" descr="Benjamin Rush - Linda Hall Library">
            <a:extLst>
              <a:ext uri="{FF2B5EF4-FFF2-40B4-BE49-F238E27FC236}">
                <a16:creationId xmlns:a16="http://schemas.microsoft.com/office/drawing/2014/main" id="{AF7035C7-6653-4ABA-4C06-B9CAD8A34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25" y="1228180"/>
            <a:ext cx="456247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C49652-4B2E-D2B5-0E66-8859DC5049B6}"/>
              </a:ext>
            </a:extLst>
          </p:cNvPr>
          <p:cNvSpPr txBox="1"/>
          <p:nvPr/>
        </p:nvSpPr>
        <p:spPr>
          <a:xfrm>
            <a:off x="932688" y="6342364"/>
            <a:ext cx="31727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Dr. Benjamin Rush (1746-1813)</a:t>
            </a:r>
          </a:p>
        </p:txBody>
      </p:sp>
      <p:pic>
        <p:nvPicPr>
          <p:cNvPr id="2052" name="Picture 4" descr="Jones and Allen">
            <a:extLst>
              <a:ext uri="{FF2B5EF4-FFF2-40B4-BE49-F238E27FC236}">
                <a16:creationId xmlns:a16="http://schemas.microsoft.com/office/drawing/2014/main" id="{28548FC0-0612-02CC-F3B0-20805C7F8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057" y="1228180"/>
            <a:ext cx="7053943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30ED1B-82AB-4A0F-6968-51203FD50B6B}"/>
              </a:ext>
            </a:extLst>
          </p:cNvPr>
          <p:cNvSpPr txBox="1"/>
          <p:nvPr/>
        </p:nvSpPr>
        <p:spPr>
          <a:xfrm>
            <a:off x="6096000" y="6293072"/>
            <a:ext cx="477784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Rev. Absalom Jones (left) and Rev. Richard Allen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300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2506</TotalTime>
  <Words>880</Words>
  <Application>Microsoft Office PowerPoint</Application>
  <PresentationFormat>Widescreen</PresentationFormat>
  <Paragraphs>57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Times New Roman</vt:lpstr>
      <vt:lpstr>Wingdings 3</vt:lpstr>
      <vt:lpstr>Ion</vt:lpstr>
      <vt:lpstr>What is an Epidemic? The Historical Example of HIV-AIDS</vt:lpstr>
      <vt:lpstr>Play Time!</vt:lpstr>
      <vt:lpstr>Discussion Questions and Themes </vt:lpstr>
      <vt:lpstr>The dramatic structure of an epidemic/ pandemic </vt:lpstr>
      <vt:lpstr>                    Pre-Modern Medicine </vt:lpstr>
      <vt:lpstr>Pre-Modern Medicine and its views on Contagion </vt:lpstr>
      <vt:lpstr>Miasma, Contagion vs. Anti-Contagion- Cholera in the 19th Century </vt:lpstr>
      <vt:lpstr>Yellow Fever Epidemic of Philadelphia(1793)</vt:lpstr>
      <vt:lpstr>Yellow Fever Epidemic of Philadelphia(1793)- hyperlink</vt:lpstr>
      <vt:lpstr>             Rudolf Virchow (1821-1902) </vt:lpstr>
      <vt:lpstr>                               Germ Theory of Disease       Robert Koch(1843-1910)           Louis Pastuer(1822-95)   </vt:lpstr>
      <vt:lpstr>The 20th Century- the Golden Age of Medicine? </vt:lpstr>
      <vt:lpstr>Thomas McKeown (1912-1988) </vt:lpstr>
      <vt:lpstr>HIV-AIDS-The “Gay Cancer”? </vt:lpstr>
      <vt:lpstr>The role of HIV-AIDS Activism </vt:lpstr>
      <vt:lpstr>Global HIV- AIDS Prevalence </vt:lpstr>
      <vt:lpstr>Global HIV- AIDS Prevalence </vt:lpstr>
      <vt:lpstr>Global Health and AIDS- PEPFAR and the Gates Foundation. </vt:lpstr>
      <vt:lpstr>PowerPoint Presentation</vt:lpstr>
      <vt:lpstr>Epidemics/ Pandemics in History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Bhattacharya, Arnav</dc:creator>
  <cp:lastModifiedBy>Arnav Bhattacharya</cp:lastModifiedBy>
  <cp:revision>1</cp:revision>
  <dcterms:created xsi:type="dcterms:W3CDTF">2024-09-10T06:06:43Z</dcterms:created>
  <dcterms:modified xsi:type="dcterms:W3CDTF">2026-09-08T14:58:58Z</dcterms:modified>
</cp:coreProperties>
</file>