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  <p:sldMasterId id="2147483683" r:id="rId2"/>
    <p:sldMasterId id="2147483684" r:id="rId3"/>
  </p:sldMasterIdLst>
  <p:notesMasterIdLst>
    <p:notesMasterId r:id="rId39"/>
  </p:notesMasterIdLst>
  <p:sldIdLst>
    <p:sldId id="256" r:id="rId4"/>
    <p:sldId id="289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90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x="9144000" cy="6858000" type="screen4x3"/>
  <p:notesSz cx="6858000" cy="9144000"/>
  <p:embeddedFontLst>
    <p:embeddedFont>
      <p:font typeface="Architects Daughter" pitchFamily="2" charset="0"/>
      <p:regular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Courgette" panose="02000603070400060004" pitchFamily="2" charset="77"/>
      <p:regular r:id="rId45"/>
    </p:embeddedFont>
    <p:embeddedFont>
      <p:font typeface="Source Sans Pro" panose="020B0503030403020204" pitchFamily="34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0DE14F5-A906-4456-90E1-D31D08D8ADFD}">
  <a:tblStyle styleId="{10DE14F5-A906-4456-90E1-D31D08D8ADF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71"/>
  </p:normalViewPr>
  <p:slideViewPr>
    <p:cSldViewPr snapToGrid="0" snapToObjects="1">
      <p:cViewPr varScale="1">
        <p:scale>
          <a:sx n="91" d="100"/>
          <a:sy n="91" d="100"/>
        </p:scale>
        <p:origin x="1704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5.fntdata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8" Type="http://schemas.openxmlformats.org/officeDocument/2006/relationships/slide" Target="slides/slide5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7.fntdata"/><Relationship Id="rId20" Type="http://schemas.openxmlformats.org/officeDocument/2006/relationships/slide" Target="slides/slide17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ab0b18f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gab0b18f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ab0b18fca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ab0b18fca5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a637edda4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a637edda4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a6a27e709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a6a27e709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ac9269c2d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ac9269c2d7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a6a27e7097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ga6a27e7097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ab4e32e54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ab4e32e54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a6a27e7097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ga6a27e7097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a6a27e7097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ga6a27e7097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a6a2a3e52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a6a2a3e52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a6a2a3e52b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a6a2a3e52b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a6a2a3e52b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ga6a2a3e52b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a6a2a3e52b_0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ga6a2a3e52b_0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a6a2a3e52b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ga6a2a3e52b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a6a2a3e52b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ga6a2a3e52b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ac9269c2d7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ac9269c2d7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a6a2a3e52b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ga6a2a3e52b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a6a2a3e52b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ga6a2a3e52b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a6a2a3e52b_0_2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a6a2a3e52b_0_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a637edda4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a637edda4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a6a2a3e52b_0_2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ga6a2a3e52b_0_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a6a2a3e52b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ga6a2a3e52b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a6a2a3e52b_0_2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ga6a2a3e52b_0_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a6a2a3e52b_0_2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ga6a2a3e52b_0_2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a637edda4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a637edda4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0500" sy="100500" algn="ctr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Font typeface="Noto Sans Symbols"/>
              <a:buNone/>
            </a:pPr>
            <a:endParaRPr sz="32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SzPts val="1400"/>
              <a:buFont typeface="Noto Sans Symbols"/>
              <a:buNone/>
              <a:defRPr sz="46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6DB7D7"/>
              </a:buClr>
              <a:buSzPts val="264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ctr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2420"/>
              <a:buFont typeface="Noto Sans Symbols"/>
              <a:buNone/>
              <a:defRPr sz="22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ctr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None/>
              <a:defRPr sz="20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ctr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98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ctr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ctr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ctr" rtl="0">
              <a:spcBef>
                <a:spcPts val="36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ctr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ctr" rtl="0">
              <a:spcBef>
                <a:spcPts val="36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dt" idx="10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ftr" idx="11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ource Sans Pro"/>
              <a:buNone/>
              <a:defRPr sz="36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>
            <a:off x="4742824" y="368300"/>
            <a:ext cx="3840480" cy="55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2270" algn="l" rtl="0">
              <a:spcBef>
                <a:spcPts val="2000"/>
              </a:spcBef>
              <a:spcAft>
                <a:spcPts val="0"/>
              </a:spcAft>
              <a:buClr>
                <a:srgbClr val="6DB7D7"/>
              </a:buClr>
              <a:buSzPts val="2420"/>
              <a:buFont typeface="Noto Sans Symbols"/>
              <a:buChar char="●"/>
              <a:defRPr sz="22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6830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2200"/>
              <a:buFont typeface="Noto Sans Symbols"/>
              <a:buChar char="●"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5433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5433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54329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683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Char char="●"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68300" algn="l" rtl="0">
              <a:spcBef>
                <a:spcPts val="4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683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Char char="●"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68300" algn="l" rtl="0">
              <a:spcBef>
                <a:spcPts val="4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body" idx="2"/>
          </p:nvPr>
        </p:nvSpPr>
        <p:spPr>
          <a:xfrm>
            <a:off x="533399" y="1787856"/>
            <a:ext cx="3840480" cy="3720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ctr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2640"/>
              <a:buFont typeface="Noto Sans Symbols"/>
              <a:buNone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2420"/>
              <a:buFont typeface="Noto Sans Symbols"/>
              <a:buNone/>
              <a:defRPr sz="12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None/>
              <a:defRPr sz="1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980"/>
              <a:buFont typeface="Noto Sans Symbols"/>
              <a:buNone/>
              <a:defRPr sz="9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9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None/>
              <a:defRPr sz="9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9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None/>
              <a:defRPr sz="9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9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dt" idx="10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ftr" idx="11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ource Sans Pro"/>
              <a:buNone/>
              <a:defRPr sz="36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body" idx="1"/>
          </p:nvPr>
        </p:nvSpPr>
        <p:spPr>
          <a:xfrm>
            <a:off x="533398" y="1787856"/>
            <a:ext cx="4079545" cy="3720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ctr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2640"/>
              <a:buFont typeface="Noto Sans Symbols"/>
              <a:buNone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2420"/>
              <a:buFont typeface="Noto Sans Symbols"/>
              <a:buNone/>
              <a:defRPr sz="12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None/>
              <a:defRPr sz="1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980"/>
              <a:buFont typeface="Noto Sans Symbols"/>
              <a:buNone/>
              <a:defRPr sz="9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9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None/>
              <a:defRPr sz="9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9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None/>
              <a:defRPr sz="9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9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dt" idx="10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ftr" idx="11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1" name="Google Shape;81;p12"/>
          <p:cNvSpPr>
            <a:spLocks noGrp="1"/>
          </p:cNvSpPr>
          <p:nvPr>
            <p:ph type="pic" idx="2"/>
          </p:nvPr>
        </p:nvSpPr>
        <p:spPr>
          <a:xfrm>
            <a:off x="5090617" y="359392"/>
            <a:ext cx="3657600" cy="5318077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0500" sy="100500" algn="ctr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2000"/>
              </a:spcBef>
              <a:spcAft>
                <a:spcPts val="0"/>
              </a:spcAft>
              <a:buClr>
                <a:srgbClr val="6DB7D7"/>
              </a:buClr>
              <a:buSzPts val="1400"/>
              <a:buFont typeface="Noto Sans Symbols"/>
              <a:buNone/>
              <a:defRPr sz="32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400"/>
              <a:buFont typeface="Noto Sans Symbols"/>
              <a:buNone/>
              <a:defRPr sz="2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400"/>
              <a:buFont typeface="Noto Sans Symbols"/>
              <a:buNone/>
              <a:defRPr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rgbClr val="6DB7D7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rgbClr val="6DB7D7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 rot="5400000">
            <a:off x="5344142" y="2393951"/>
            <a:ext cx="55753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ource Sans Pro"/>
              <a:buNone/>
              <a:defRPr sz="46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body" idx="1"/>
          </p:nvPr>
        </p:nvSpPr>
        <p:spPr>
          <a:xfrm rot="5400000">
            <a:off x="1106487" y="-188912"/>
            <a:ext cx="5575300" cy="6689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6240" algn="l" rtl="0">
              <a:spcBef>
                <a:spcPts val="2000"/>
              </a:spcBef>
              <a:spcAft>
                <a:spcPts val="0"/>
              </a:spcAft>
              <a:buClr>
                <a:srgbClr val="6DB7D7"/>
              </a:buClr>
              <a:buSzPts val="2640"/>
              <a:buFont typeface="Noto Sans Symbols"/>
              <a:buChar char="●"/>
              <a:defRPr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2269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2420"/>
              <a:buFont typeface="Noto Sans Symbols"/>
              <a:buChar char="●"/>
              <a:defRPr sz="22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6830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5433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54329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54329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54329" algn="l" rtl="0">
              <a:spcBef>
                <a:spcPts val="36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54329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54329" algn="l" rtl="0">
              <a:spcBef>
                <a:spcPts val="36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dt" idx="10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ftr" idx="11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3" name="Google Shape;113;p20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4" name="Google Shape;114;p2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7" name="Google Shape;117;p2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ource Sans Pro"/>
              <a:buNone/>
              <a:defRPr sz="46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549275" y="1600201"/>
            <a:ext cx="3840480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6830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5433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5433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5433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54329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54329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54329" algn="l" rtl="0">
              <a:spcBef>
                <a:spcPts val="36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54329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54329" algn="l" rtl="0">
              <a:spcBef>
                <a:spcPts val="36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2"/>
          </p:nvPr>
        </p:nvSpPr>
        <p:spPr>
          <a:xfrm>
            <a:off x="4751071" y="1600201"/>
            <a:ext cx="3840480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6830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5433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5433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5433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54329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54329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54329" algn="l" rtl="0">
              <a:spcBef>
                <a:spcPts val="36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54329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54329" algn="l" rtl="0">
              <a:spcBef>
                <a:spcPts val="36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22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1" name="Google Shape;121;p22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3" name="Google Shape;123;p2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26" name="Google Shape;126;p2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1" name="Google Shape;141;p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2" name="Google Shape;142;p2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4" name="Google Shape;144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5" name="Google Shape;145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8" name="Google Shape;148;p2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9" name="Google Shape;149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0" name="Google Shape;150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1" name="Google Shape;151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4" name="Google Shape;154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5" name="Google Shape;155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8" name="Google Shape;158;p30"/>
          <p:cNvSpPr txBox="1">
            <a:spLocks noGrp="1"/>
          </p:cNvSpPr>
          <p:nvPr>
            <p:ph type="body" idx="1"/>
          </p:nvPr>
        </p:nvSpPr>
        <p:spPr>
          <a:xfrm rot="5400000">
            <a:off x="2308950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9" name="Google Shape;159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0" name="Google Shape;160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1" name="Google Shape;161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4" name="Google Shape;164;p3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" name="Google Shape;165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6" name="Google Shape;166;p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7" name="Google Shape;167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0" name="Google Shape;170;p3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1" name="Google Shape;171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3" name="Google Shape;173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ource Sans Pro"/>
              <a:buNone/>
              <a:defRPr sz="46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 rot="5400000">
            <a:off x="2398713" y="-249237"/>
            <a:ext cx="4343400" cy="8042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6240" algn="l" rtl="0">
              <a:spcBef>
                <a:spcPts val="2000"/>
              </a:spcBef>
              <a:spcAft>
                <a:spcPts val="0"/>
              </a:spcAft>
              <a:buClr>
                <a:srgbClr val="6DB7D7"/>
              </a:buClr>
              <a:buSzPts val="2640"/>
              <a:buFont typeface="Noto Sans Symbols"/>
              <a:buChar char="●"/>
              <a:defRPr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2269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2420"/>
              <a:buFont typeface="Noto Sans Symbols"/>
              <a:buChar char="●"/>
              <a:defRPr sz="22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6830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5433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54329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54329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54329" algn="l" rtl="0">
              <a:spcBef>
                <a:spcPts val="36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54329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54329" algn="l" rtl="0">
              <a:spcBef>
                <a:spcPts val="36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6" name="Google Shape;176;p3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00" cy="6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7" name="Google Shape;177;p3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8" name="Google Shape;178;p3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900" cy="6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9" name="Google Shape;179;p3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0" name="Google Shape;180;p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1" name="Google Shape;181;p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2" name="Google Shape;182;p3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5" name="Google Shape;185;p3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6" name="Google Shape;186;p3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7" name="Google Shape;187;p3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400" cy="11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0" name="Google Shape;190;p35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00" cy="58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1" name="Google Shape;191;p35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2" name="Google Shape;192;p3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3" name="Google Shape;193;p3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4" name="Google Shape;194;p3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7" name="Google Shape;197;p3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8" name="Google Shape;198;p3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9" name="Google Shape;199;p3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0" name="Google Shape;200;p3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1" name="Google Shape;201;p3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7"/>
          <p:cNvSpPr txBox="1">
            <a:spLocks noGrp="1"/>
          </p:cNvSpPr>
          <p:nvPr>
            <p:ph type="title"/>
          </p:nvPr>
        </p:nvSpPr>
        <p:spPr>
          <a:xfrm rot="5400000">
            <a:off x="4732350" y="217168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4" name="Google Shape;204;p37"/>
          <p:cNvSpPr txBox="1">
            <a:spLocks noGrp="1"/>
          </p:cNvSpPr>
          <p:nvPr>
            <p:ph type="body" idx="1"/>
          </p:nvPr>
        </p:nvSpPr>
        <p:spPr>
          <a:xfrm rot="5400000">
            <a:off x="541350" y="190488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5" name="Google Shape;205;p3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6" name="Google Shape;206;p3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7" name="Google Shape;207;p3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ource Sans Pro"/>
              <a:buNone/>
              <a:defRPr sz="46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6240" algn="l" rtl="0">
              <a:spcBef>
                <a:spcPts val="2000"/>
              </a:spcBef>
              <a:spcAft>
                <a:spcPts val="0"/>
              </a:spcAft>
              <a:buClr>
                <a:srgbClr val="6DB7D7"/>
              </a:buClr>
              <a:buSzPts val="2640"/>
              <a:buFont typeface="Noto Sans Symbols"/>
              <a:buChar char="●"/>
              <a:defRPr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2269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2420"/>
              <a:buFont typeface="Noto Sans Symbols"/>
              <a:buChar char="●"/>
              <a:defRPr sz="22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6830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5433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54329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54329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54329" algn="l" rtl="0">
              <a:spcBef>
                <a:spcPts val="36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54329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54329" algn="l" rtl="0">
              <a:spcBef>
                <a:spcPts val="36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Picture">
  <p:cSld name="Title Slide with Pictur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ource Sans Pro"/>
              <a:buNone/>
              <a:defRPr sz="46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6DB7D7"/>
              </a:buClr>
              <a:buSzPts val="264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ctr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2420"/>
              <a:buFont typeface="Noto Sans Symbols"/>
              <a:buNone/>
              <a:defRPr sz="22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ctr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None/>
              <a:defRPr sz="20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ctr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98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ctr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ctr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ctr" rtl="0">
              <a:spcBef>
                <a:spcPts val="36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ctr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ctr" rtl="0">
              <a:spcBef>
                <a:spcPts val="36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dt" idx="10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ftr" idx="11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" name="Google Shape;43;p6"/>
          <p:cNvSpPr>
            <a:spLocks noGrp="1"/>
          </p:cNvSpPr>
          <p:nvPr>
            <p:ph type="pic" idx="2"/>
          </p:nvPr>
        </p:nvSpPr>
        <p:spPr>
          <a:xfrm>
            <a:off x="370980" y="363538"/>
            <a:ext cx="8402040" cy="2836862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0500" sy="100500" algn="ctr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2000"/>
              </a:spcBef>
              <a:spcAft>
                <a:spcPts val="0"/>
              </a:spcAft>
              <a:buClr>
                <a:srgbClr val="6DB7D7"/>
              </a:buClr>
              <a:buSzPts val="1400"/>
              <a:buFont typeface="Noto Sans Symbols"/>
              <a:buNone/>
              <a:defRPr sz="32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400"/>
              <a:buFont typeface="Noto Sans Symbols"/>
              <a:buNone/>
              <a:defRPr sz="2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400"/>
              <a:buFont typeface="Noto Sans Symbols"/>
              <a:buNone/>
              <a:defRPr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rgbClr val="6DB7D7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rgbClr val="6DB7D7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ource Sans Pro"/>
              <a:buNone/>
              <a:defRPr sz="46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ctr" rtl="0">
              <a:spcBef>
                <a:spcPts val="300"/>
              </a:spcBef>
              <a:spcAft>
                <a:spcPts val="0"/>
              </a:spcAft>
              <a:buClr>
                <a:srgbClr val="6DB7D7"/>
              </a:buClr>
              <a:buSzPts val="264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242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98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ource Sans Pro"/>
              <a:buNone/>
              <a:defRPr sz="46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ctr" rtl="0"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SzPts val="2640"/>
              <a:buFont typeface="Noto Sans Symbols"/>
              <a:buNone/>
              <a:defRPr sz="2400" b="0" i="0" u="none" strike="noStrike" cap="none">
                <a:solidFill>
                  <a:srgbClr val="6DB7D7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2420"/>
              <a:buFont typeface="Noto Sans Symbols"/>
              <a:buNone/>
              <a:defRPr sz="20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None/>
              <a:defRPr sz="18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980"/>
              <a:buFont typeface="Noto Sans Symbols"/>
              <a:buNone/>
              <a:defRPr sz="16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16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None/>
              <a:defRPr sz="16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16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None/>
              <a:defRPr sz="16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16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2"/>
          </p:nvPr>
        </p:nvSpPr>
        <p:spPr>
          <a:xfrm>
            <a:off x="549274" y="2347415"/>
            <a:ext cx="3840480" cy="3596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6830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5433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5433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5433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54329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0360" algn="l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760"/>
              <a:buFont typeface="Noto Sans Symbols"/>
              <a:buChar char="●"/>
              <a:defRPr sz="16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0360" algn="l" rtl="0">
              <a:spcBef>
                <a:spcPts val="320"/>
              </a:spcBef>
              <a:spcAft>
                <a:spcPts val="0"/>
              </a:spcAft>
              <a:buClr>
                <a:srgbClr val="6DB7D7"/>
              </a:buClr>
              <a:buSzPts val="1760"/>
              <a:buFont typeface="Noto Sans Symbols"/>
              <a:buChar char="●"/>
              <a:defRPr sz="16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0359" algn="l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760"/>
              <a:buFont typeface="Noto Sans Symbols"/>
              <a:buChar char="●"/>
              <a:defRPr sz="16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0359" algn="l" rtl="0">
              <a:spcBef>
                <a:spcPts val="320"/>
              </a:spcBef>
              <a:spcAft>
                <a:spcPts val="0"/>
              </a:spcAft>
              <a:buClr>
                <a:srgbClr val="6DB7D7"/>
              </a:buClr>
              <a:buSzPts val="1760"/>
              <a:buFont typeface="Noto Sans Symbols"/>
              <a:buChar char="●"/>
              <a:defRPr sz="16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3"/>
          </p:nvPr>
        </p:nvSpPr>
        <p:spPr>
          <a:xfrm>
            <a:off x="4751070" y="1453224"/>
            <a:ext cx="3840480" cy="75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ctr" rtl="0"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SzPts val="2640"/>
              <a:buFont typeface="Noto Sans Symbols"/>
              <a:buNone/>
              <a:defRPr sz="2400" b="0" i="0" u="none" strike="noStrike" cap="none">
                <a:solidFill>
                  <a:srgbClr val="6DB7D7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2420"/>
              <a:buFont typeface="Noto Sans Symbols"/>
              <a:buNone/>
              <a:defRPr sz="20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None/>
              <a:defRPr sz="18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980"/>
              <a:buFont typeface="Noto Sans Symbols"/>
              <a:buNone/>
              <a:defRPr sz="16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16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None/>
              <a:defRPr sz="16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16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None/>
              <a:defRPr sz="16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None/>
              <a:defRPr sz="16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4"/>
          </p:nvPr>
        </p:nvSpPr>
        <p:spPr>
          <a:xfrm>
            <a:off x="4751070" y="2347415"/>
            <a:ext cx="3840480" cy="3596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6830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5433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5433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5433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54329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0360" algn="l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760"/>
              <a:buFont typeface="Noto Sans Symbols"/>
              <a:buChar char="●"/>
              <a:defRPr sz="16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0360" algn="l" rtl="0">
              <a:spcBef>
                <a:spcPts val="320"/>
              </a:spcBef>
              <a:spcAft>
                <a:spcPts val="0"/>
              </a:spcAft>
              <a:buClr>
                <a:srgbClr val="6DB7D7"/>
              </a:buClr>
              <a:buSzPts val="1760"/>
              <a:buFont typeface="Noto Sans Symbols"/>
              <a:buChar char="●"/>
              <a:defRPr sz="16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0359" algn="l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760"/>
              <a:buFont typeface="Noto Sans Symbols"/>
              <a:buChar char="●"/>
              <a:defRPr sz="16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0359" algn="l" rtl="0">
              <a:spcBef>
                <a:spcPts val="320"/>
              </a:spcBef>
              <a:spcAft>
                <a:spcPts val="0"/>
              </a:spcAft>
              <a:buClr>
                <a:srgbClr val="6DB7D7"/>
              </a:buClr>
              <a:buSzPts val="1760"/>
              <a:buFont typeface="Noto Sans Symbols"/>
              <a:buChar char="●"/>
              <a:defRPr sz="16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ource Sans Pro"/>
              <a:buNone/>
              <a:defRPr sz="46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dt" idx="10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ftr" idx="11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ldNum" idx="12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ource Sans Pro"/>
              <a:buNone/>
              <a:defRPr sz="46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6240" algn="l" rtl="0">
              <a:spcBef>
                <a:spcPts val="2000"/>
              </a:spcBef>
              <a:spcAft>
                <a:spcPts val="0"/>
              </a:spcAft>
              <a:buClr>
                <a:srgbClr val="6DB7D7"/>
              </a:buClr>
              <a:buSzPts val="2640"/>
              <a:buFont typeface="Noto Sans Symbols"/>
              <a:buChar char="●"/>
              <a:defRPr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2269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2420"/>
              <a:buFont typeface="Noto Sans Symbols"/>
              <a:buChar char="●"/>
              <a:defRPr sz="22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68300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  <a:defRPr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54330" algn="l" rtl="0">
              <a:spcBef>
                <a:spcPts val="600"/>
              </a:spcBef>
              <a:spcAft>
                <a:spcPts val="0"/>
              </a:spcAft>
              <a:buClr>
                <a:srgbClr val="205C7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54329" algn="l" rtl="0">
              <a:spcBef>
                <a:spcPts val="60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54329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54329" algn="l" rtl="0">
              <a:spcBef>
                <a:spcPts val="36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54329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54329" algn="l" rtl="0">
              <a:spcBef>
                <a:spcPts val="360"/>
              </a:spcBef>
              <a:spcAft>
                <a:spcPts val="0"/>
              </a:spcAft>
              <a:buClr>
                <a:srgbClr val="6DB7D7"/>
              </a:buClr>
              <a:buSzPts val="198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buNone/>
              <a:defRPr sz="3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5" name="Google Shape;135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7" name="Google Shape;137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8" name="Google Shape;138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youtube.com/watch?v=vD0h-Nb5qhs" TargetMode="External"/><Relationship Id="rId5" Type="http://schemas.openxmlformats.org/officeDocument/2006/relationships/hyperlink" Target="https://www.youtube.com/watch?v=HUECWi5pX7o" TargetMode="External"/><Relationship Id="rId4" Type="http://schemas.openxmlformats.org/officeDocument/2006/relationships/hyperlink" Target="https://www.youtube.com/watch?v=QM6f_LIXhdI&amp;list=PLoGJvtsF0miREHzRZ6pCI0j56DUC_7pd4&amp;index=106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apprendre.tv5monde.com/fr/exercices/a1-debutant/grammaire-dire-le-temps-quil-fait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5.gif"/><Relationship Id="rId4" Type="http://schemas.openxmlformats.org/officeDocument/2006/relationships/image" Target="../media/image14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pn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Relationship Id="rId9" Type="http://schemas.openxmlformats.org/officeDocument/2006/relationships/image" Target="../media/image2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-convertisseur.com/conversion-temperature.html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://www.1fo.co" TargetMode="External"/><Relationship Id="rId5" Type="http://schemas.openxmlformats.org/officeDocument/2006/relationships/hyperlink" Target="https://www.youtube.com/watch?v=VVXbYFoIg5E&amp;ab_channel=Karambolageenfran%C3%A7ais-ARTE" TargetMode="External"/><Relationship Id="rId4" Type="http://schemas.openxmlformats.org/officeDocument/2006/relationships/hyperlink" Target="https://apprendre.tv5monde.com/fr/exercices/a1-debutant/cultures-au-telephone?exercice=2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1fo.co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5OrKHooyxIQ&amp;ab_channel=PADAWAMH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8"/>
          <p:cNvSpPr txBox="1">
            <a:spLocks noGrp="1"/>
          </p:cNvSpPr>
          <p:nvPr>
            <p:ph type="ctrTitle" idx="4294967295"/>
          </p:nvPr>
        </p:nvSpPr>
        <p:spPr>
          <a:xfrm>
            <a:off x="0" y="1572525"/>
            <a:ext cx="7359600" cy="17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Font typeface="Noto Sans Symbols"/>
              <a:buNone/>
            </a:pPr>
            <a:r>
              <a:rPr lang="en-US" sz="8100" b="1">
                <a:solidFill>
                  <a:srgbClr val="FFFFFF"/>
                </a:solidFill>
              </a:rPr>
              <a:t>Allons au café !</a:t>
            </a:r>
            <a:endParaRPr sz="8100" b="1" i="0" u="none" strike="noStrike" cap="none">
              <a:solidFill>
                <a:srgbClr val="FFFFFF"/>
              </a:solidFill>
            </a:endParaRPr>
          </a:p>
        </p:txBody>
      </p:sp>
      <p:sp>
        <p:nvSpPr>
          <p:cNvPr id="213" name="Google Shape;213;p38"/>
          <p:cNvSpPr txBox="1"/>
          <p:nvPr/>
        </p:nvSpPr>
        <p:spPr>
          <a:xfrm>
            <a:off x="6405125" y="226450"/>
            <a:ext cx="2393700" cy="11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D0E0E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Module 5</a:t>
            </a:r>
            <a:endParaRPr sz="3600" b="1">
              <a:solidFill>
                <a:srgbClr val="D0E0E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6"/>
          <p:cNvSpPr txBox="1">
            <a:spLocks noGrp="1"/>
          </p:cNvSpPr>
          <p:nvPr>
            <p:ph type="title"/>
          </p:nvPr>
        </p:nvSpPr>
        <p:spPr>
          <a:xfrm>
            <a:off x="549275" y="107575"/>
            <a:ext cx="80424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Source Sans Pro"/>
              <a:buNone/>
            </a:pPr>
            <a:r>
              <a:rPr lang="en-US" sz="46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comment inviter</a:t>
            </a:r>
            <a:endParaRPr sz="4600" b="0" i="0" u="none" strike="noStrike" cap="none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75" name="Google Shape;275;p46"/>
          <p:cNvSpPr txBox="1">
            <a:spLocks noGrp="1"/>
          </p:cNvSpPr>
          <p:nvPr>
            <p:ph type="body" idx="1"/>
          </p:nvPr>
        </p:nvSpPr>
        <p:spPr>
          <a:xfrm>
            <a:off x="549275" y="1600200"/>
            <a:ext cx="3840600" cy="47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9250" marR="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1" i="0" u="none" strike="noStrike" cap="none" dirty="0">
                <a:solidFill>
                  <a:srgbClr val="008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 propose</a:t>
            </a:r>
            <a:endParaRPr dirty="0"/>
          </a:p>
          <a:p>
            <a:pPr marL="349250" marR="0" lvl="0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 dirty="0" err="1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tu</a:t>
            </a:r>
            <a:r>
              <a:rPr lang="en-US" sz="1700" b="0" i="0" u="none" strike="noStrike" cap="none" dirty="0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700" b="0" i="0" u="none" strike="noStrike" cap="none" dirty="0" err="1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veux</a:t>
            </a:r>
            <a:r>
              <a:rPr lang="en-US" sz="1700" b="0" i="0" u="none" strike="noStrike" cap="none" dirty="0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700" b="0" i="0" u="none" strike="noStrike" cap="none" dirty="0" err="1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sortir</a:t>
            </a:r>
            <a:r>
              <a:rPr lang="en-US" sz="1700" b="0" i="0" u="none" strike="noStrike" cap="none" dirty="0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700" b="0" i="0" u="none" strike="noStrike" cap="none" dirty="0" err="1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ce</a:t>
            </a:r>
            <a:r>
              <a:rPr lang="en-US" sz="1700" b="0" i="0" u="none" strike="noStrike" cap="none" dirty="0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700" b="0" i="0" u="none" strike="noStrike" cap="none" dirty="0" err="1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soir</a:t>
            </a:r>
            <a:r>
              <a:rPr lang="en-US" sz="1700" b="0" i="0" u="none" strike="noStrike" cap="none" dirty="0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?</a:t>
            </a:r>
            <a:endParaRPr sz="1700" b="0" i="0" u="none" strike="noStrike" cap="none" dirty="0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23050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None/>
            </a:pPr>
            <a:endParaRPr sz="1700" b="0" i="0" u="none" strike="noStrike" cap="none" dirty="0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23050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None/>
            </a:pPr>
            <a:endParaRPr sz="1700" b="0" i="0" u="none" strike="noStrike" cap="none" dirty="0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 dirty="0" err="1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tu</a:t>
            </a:r>
            <a:r>
              <a:rPr lang="en-US" sz="1700" b="0" i="0" u="none" strike="noStrike" cap="none" dirty="0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700" b="0" i="0" u="none" strike="noStrike" cap="none" dirty="0" err="1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veux</a:t>
            </a:r>
            <a:r>
              <a:rPr lang="en-US" sz="1700" b="0" i="0" u="none" strike="noStrike" cap="none" dirty="0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700" b="0" i="0" u="none" strike="noStrike" cap="none" dirty="0" err="1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aller</a:t>
            </a:r>
            <a:r>
              <a:rPr lang="en-US" sz="1700" b="0" i="0" u="none" strike="noStrike" cap="none" dirty="0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au </a:t>
            </a:r>
            <a:r>
              <a:rPr lang="en-US" sz="1700" b="0" i="0" u="none" strike="noStrike" cap="none" dirty="0" err="1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cinéma</a:t>
            </a:r>
            <a:r>
              <a:rPr lang="en-US" sz="1700" b="0" i="0" u="none" strike="noStrike" cap="none" dirty="0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?</a:t>
            </a:r>
            <a:endParaRPr dirty="0"/>
          </a:p>
          <a:p>
            <a:pPr marL="349250" marR="0" lvl="0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 dirty="0" err="1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tu</a:t>
            </a:r>
            <a:r>
              <a:rPr lang="en-US" sz="1700" b="0" i="0" u="none" strike="noStrike" cap="none" dirty="0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700" b="0" i="0" u="none" strike="noStrike" cap="none" dirty="0" err="1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veux</a:t>
            </a:r>
            <a:r>
              <a:rPr lang="en-US" sz="1700" b="0" i="0" u="none" strike="noStrike" cap="none" dirty="0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700" b="0" i="0" u="none" strike="noStrike" cap="none" dirty="0" err="1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aller</a:t>
            </a:r>
            <a:r>
              <a:rPr lang="en-US" sz="1700" b="0" i="0" u="none" strike="noStrike" cap="none" dirty="0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prendre un </a:t>
            </a:r>
            <a:r>
              <a:rPr lang="en-US" sz="1700" b="0" i="0" u="none" strike="noStrike" cap="none" dirty="0" err="1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verre</a:t>
            </a:r>
            <a:r>
              <a:rPr lang="en-US" sz="1700" b="0" i="0" u="none" strike="noStrike" cap="none" dirty="0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?</a:t>
            </a:r>
            <a:endParaRPr dirty="0"/>
          </a:p>
          <a:p>
            <a:pPr marL="349250" marR="0" lvl="0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 dirty="0" err="1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tu</a:t>
            </a:r>
            <a:r>
              <a:rPr lang="en-US" sz="1700" b="0" i="0" u="none" strike="noStrike" cap="none" dirty="0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700" b="0" i="0" u="none" strike="noStrike" cap="none" dirty="0" err="1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veux</a:t>
            </a:r>
            <a:r>
              <a:rPr lang="en-US" sz="1700" b="0" i="0" u="none" strike="noStrike" cap="none" dirty="0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700" b="0" i="0" u="none" strike="noStrike" cap="none" dirty="0" err="1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aller</a:t>
            </a:r>
            <a:r>
              <a:rPr lang="en-US" sz="1700" b="0" i="0" u="none" strike="noStrike" cap="none" dirty="0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700" b="0" i="0" u="none" strike="noStrike" cap="none" dirty="0" err="1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</a:t>
            </a:r>
            <a:r>
              <a:rPr lang="en-US" sz="1700" b="0" i="0" u="none" strike="noStrike" cap="none" dirty="0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700" b="0" i="0" u="none" strike="noStrike" cap="none" dirty="0" err="1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promener</a:t>
            </a:r>
            <a:r>
              <a:rPr lang="en-US" sz="1700" b="0" i="0" u="none" strike="noStrike" cap="none" dirty="0">
                <a:solidFill>
                  <a:srgbClr val="184B5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?</a:t>
            </a:r>
            <a:endParaRPr dirty="0"/>
          </a:p>
          <a:p>
            <a:pPr marL="349250" marR="0" lvl="0" indent="-23050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None/>
            </a:pPr>
            <a:endParaRPr sz="1700" b="0" i="0" u="none" strike="noStrike" cap="none" dirty="0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 dirty="0" err="1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tu</a:t>
            </a:r>
            <a:r>
              <a:rPr lang="en-US" sz="1700" b="0" i="0" u="none" strike="noStrike" cap="none" dirty="0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es libre </a:t>
            </a:r>
            <a:r>
              <a:rPr lang="en-US" sz="1700" b="0" i="0" u="none" strike="noStrike" cap="none" dirty="0" err="1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aujourd’hui</a:t>
            </a:r>
            <a:r>
              <a:rPr lang="en-US" sz="1700" b="0" i="0" u="none" strike="noStrike" cap="none" dirty="0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?</a:t>
            </a:r>
            <a:endParaRPr dirty="0"/>
          </a:p>
          <a:p>
            <a:pPr marL="349250" marR="0" lvl="0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 dirty="0" err="1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tu</a:t>
            </a:r>
            <a:r>
              <a:rPr lang="en-US" sz="1700" b="0" i="0" u="none" strike="noStrike" cap="none" dirty="0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700" b="0" i="0" u="none" strike="noStrike" cap="none" dirty="0" err="1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veux</a:t>
            </a:r>
            <a:r>
              <a:rPr lang="en-US" sz="1700" b="0" i="0" u="none" strike="noStrike" cap="none" dirty="0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faire des courses ?</a:t>
            </a:r>
            <a:endParaRPr sz="1700" b="0" i="0" u="none" strike="noStrike" cap="none" dirty="0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76" name="Google Shape;276;p46"/>
          <p:cNvSpPr txBox="1">
            <a:spLocks noGrp="1"/>
          </p:cNvSpPr>
          <p:nvPr>
            <p:ph type="body" idx="2"/>
          </p:nvPr>
        </p:nvSpPr>
        <p:spPr>
          <a:xfrm>
            <a:off x="4389756" y="1600201"/>
            <a:ext cx="4424880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9250" marR="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1" i="0" u="none" strike="noStrike" cap="none">
                <a:solidFill>
                  <a:srgbClr val="008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 accepte et demande des détails</a:t>
            </a:r>
            <a:endParaRPr sz="1700" b="1" i="0" u="none" strike="noStrike" cap="none">
              <a:solidFill>
                <a:srgbClr val="008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oui je veux bien !</a:t>
            </a:r>
            <a:endParaRPr sz="17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on va où ?</a:t>
            </a:r>
            <a:endParaRPr/>
          </a:p>
          <a:p>
            <a:pPr marL="349250" marR="0" lvl="0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on fait quoi ?</a:t>
            </a:r>
            <a:endParaRPr/>
          </a:p>
          <a:p>
            <a:pPr marL="349250" marR="0" lvl="0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174B5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oui je veux bien</a:t>
            </a:r>
            <a:endParaRPr sz="1700" b="0" i="0" u="none" strike="noStrike" cap="none">
              <a:solidFill>
                <a:srgbClr val="174B5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23050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None/>
            </a:pPr>
            <a:endParaRPr sz="17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23050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None/>
            </a:pPr>
            <a:endParaRPr sz="17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23050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None/>
            </a:pPr>
            <a:endParaRPr sz="17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oui, pourquoi ?</a:t>
            </a:r>
            <a:endParaRPr/>
          </a:p>
          <a:p>
            <a:pPr marL="349250" marR="0" lvl="0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tu veux faire quoi ?</a:t>
            </a:r>
            <a:endParaRPr sz="17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98AFA-AB39-61DF-484D-FA001C81A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Comment </a:t>
            </a:r>
            <a:r>
              <a:rPr lang="en-US" dirty="0" err="1"/>
              <a:t>répondre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E1471-52A5-BAED-1D38-3BACE17117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 err="1"/>
              <a:t>Enthousiaste</a:t>
            </a:r>
            <a:endParaRPr lang="en-US" u="sng" dirty="0"/>
          </a:p>
          <a:p>
            <a:endParaRPr lang="en-US" dirty="0"/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Ça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roule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!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Trop ! Trop bien !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Super !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Génial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!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E0395B-903A-C74C-F84A-03ACF4974151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u="sng" dirty="0" err="1"/>
              <a:t>Hésitant</a:t>
            </a:r>
            <a:endParaRPr lang="en-US" u="sng" dirty="0"/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Sans plus</a:t>
            </a:r>
          </a:p>
          <a:p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Bof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  <a:p>
            <a:r>
              <a:rPr lang="en-US" u="sng" dirty="0"/>
              <a:t>Regret</a:t>
            </a:r>
          </a:p>
          <a:p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Dommage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Une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prochaine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fois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779605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7"/>
          <p:cNvSpPr txBox="1">
            <a:spLocks noGrp="1"/>
          </p:cNvSpPr>
          <p:nvPr>
            <p:ph type="title"/>
          </p:nvPr>
        </p:nvSpPr>
        <p:spPr>
          <a:xfrm>
            <a:off x="549275" y="107575"/>
            <a:ext cx="8042400" cy="10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Source Sans Pro"/>
              <a:buNone/>
            </a:pPr>
            <a:r>
              <a:rPr lang="en-US" sz="46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comment inviter (suite)</a:t>
            </a:r>
            <a:endParaRPr sz="4600" b="0" i="0" u="none" strike="noStrike" cap="none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82" name="Google Shape;282;p47"/>
          <p:cNvSpPr txBox="1">
            <a:spLocks noGrp="1"/>
          </p:cNvSpPr>
          <p:nvPr>
            <p:ph type="body" idx="1"/>
          </p:nvPr>
        </p:nvSpPr>
        <p:spPr>
          <a:xfrm>
            <a:off x="549275" y="1600201"/>
            <a:ext cx="3840480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9250" marR="0" lvl="0" indent="-349250" algn="l" rtl="0"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sz="2000" b="1" i="0" u="none" strike="noStrike" cap="none">
                <a:solidFill>
                  <a:srgbClr val="5F880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 propose</a:t>
            </a:r>
            <a:endParaRPr/>
          </a:p>
          <a:p>
            <a:pPr marL="349250" marR="0" lvl="0" indent="-34925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Tu veux sortir ce soir ?</a:t>
            </a:r>
            <a:endParaRPr sz="20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83" name="Google Shape;283;p47"/>
          <p:cNvSpPr txBox="1">
            <a:spLocks noGrp="1"/>
          </p:cNvSpPr>
          <p:nvPr>
            <p:ph type="body" idx="2"/>
          </p:nvPr>
        </p:nvSpPr>
        <p:spPr>
          <a:xfrm>
            <a:off x="4751071" y="1600201"/>
            <a:ext cx="3840480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9250" marR="0" lvl="0" indent="-349250" algn="l" rtl="0"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sz="2000" b="1" i="0" u="none" strike="noStrike" cap="none">
                <a:solidFill>
                  <a:srgbClr val="5F880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 hésite</a:t>
            </a:r>
            <a:endParaRPr sz="2000" b="1" i="0" u="none" strike="noStrike" cap="none">
              <a:solidFill>
                <a:srgbClr val="5F8804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34925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euh non… je ne sais pas…</a:t>
            </a:r>
            <a:endParaRPr sz="20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34925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un instant, je dois regarder mon emploi du temps</a:t>
            </a:r>
            <a:endParaRPr/>
          </a:p>
          <a:p>
            <a:pPr marL="349250" marR="0" lvl="0" indent="-34925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sz="2000" b="1" i="0" u="none" strike="noStrike" cap="none">
                <a:solidFill>
                  <a:srgbClr val="5F880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 refuse</a:t>
            </a:r>
            <a:endParaRPr/>
          </a:p>
          <a:p>
            <a:pPr marL="349250" marR="0" lvl="0" indent="-34925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non merci je ne peux pas…</a:t>
            </a:r>
            <a:endParaRPr/>
          </a:p>
          <a:p>
            <a:pPr marL="349250" marR="0" lvl="0" indent="-34925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…je dois étudier</a:t>
            </a:r>
            <a:endParaRPr sz="20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34925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…je vais à mon cours de danse</a:t>
            </a:r>
            <a:endParaRPr sz="20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8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400" cy="13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Source Sans Pro"/>
              <a:buNone/>
            </a:pPr>
            <a:r>
              <a:rPr lang="en-US" sz="46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comment inviter </a:t>
            </a:r>
            <a:endParaRPr sz="4600" b="0" i="0" u="none" strike="noStrike" cap="none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Source Sans Pro"/>
              <a:buNone/>
            </a:pPr>
            <a:r>
              <a:rPr lang="en-US" sz="46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(</a:t>
            </a:r>
            <a:r>
              <a:rPr lang="en-US"/>
              <a:t>conditionnel de politesse</a:t>
            </a:r>
            <a:r>
              <a:rPr lang="en-US" sz="46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)</a:t>
            </a:r>
            <a:endParaRPr sz="4600" b="0" i="0" u="none" strike="noStrike" cap="none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89" name="Google Shape;289;p48"/>
          <p:cNvSpPr txBox="1">
            <a:spLocks noGrp="1"/>
          </p:cNvSpPr>
          <p:nvPr>
            <p:ph type="body" idx="1"/>
          </p:nvPr>
        </p:nvSpPr>
        <p:spPr>
          <a:xfrm>
            <a:off x="549275" y="1600201"/>
            <a:ext cx="3840600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9250" marR="0" lvl="0" indent="-349250" algn="l" rtl="0"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sz="2000" b="1" i="0" u="none" strike="noStrike" cap="none" dirty="0">
                <a:solidFill>
                  <a:srgbClr val="5F880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 propose</a:t>
            </a:r>
            <a:endParaRPr dirty="0"/>
          </a:p>
          <a:p>
            <a:pPr marL="349250" marR="0" lvl="0" indent="-34925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sz="2000" b="0" i="0" u="none" strike="noStrike" cap="none" dirty="0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Tu </a:t>
            </a:r>
            <a:r>
              <a:rPr lang="en-US" dirty="0" err="1"/>
              <a:t>voudrais</a:t>
            </a:r>
            <a:r>
              <a:rPr lang="en-US" dirty="0"/>
              <a:t> </a:t>
            </a:r>
            <a:r>
              <a:rPr lang="en-US" sz="2000" b="0" i="0" u="none" strike="noStrike" cap="none" dirty="0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00" b="0" i="0" u="none" strike="noStrike" cap="none" dirty="0" err="1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sortir</a:t>
            </a:r>
            <a:r>
              <a:rPr lang="en-US" sz="2000" b="0" i="0" u="none" strike="noStrike" cap="none" dirty="0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00" b="0" i="0" u="none" strike="noStrike" cap="none" dirty="0" err="1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ce</a:t>
            </a:r>
            <a:r>
              <a:rPr lang="en-US" sz="2000" b="0" i="0" u="none" strike="noStrike" cap="none" dirty="0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00" b="0" i="0" u="none" strike="noStrike" cap="none" dirty="0" err="1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soir</a:t>
            </a:r>
            <a:r>
              <a:rPr lang="en-US" sz="2000" b="0" i="0" u="none" strike="noStrike" cap="none" dirty="0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?</a:t>
            </a:r>
            <a:endParaRPr sz="2000" b="0" i="0" u="none" strike="noStrike" cap="none" dirty="0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34925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dirty="0"/>
              <a:t>Tu </a:t>
            </a:r>
            <a:r>
              <a:rPr lang="en-US" dirty="0" err="1"/>
              <a:t>aimerais</a:t>
            </a:r>
            <a:r>
              <a:rPr lang="en-US" dirty="0"/>
              <a:t> </a:t>
            </a:r>
            <a:r>
              <a:rPr lang="en-US" dirty="0" err="1"/>
              <a:t>sortir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soir</a:t>
            </a:r>
            <a:r>
              <a:rPr lang="en-US" dirty="0"/>
              <a:t> ?</a:t>
            </a:r>
            <a:endParaRPr dirty="0"/>
          </a:p>
        </p:txBody>
      </p:sp>
      <p:sp>
        <p:nvSpPr>
          <p:cNvPr id="290" name="Google Shape;290;p48"/>
          <p:cNvSpPr txBox="1">
            <a:spLocks noGrp="1"/>
          </p:cNvSpPr>
          <p:nvPr>
            <p:ph type="body" idx="2"/>
          </p:nvPr>
        </p:nvSpPr>
        <p:spPr>
          <a:xfrm>
            <a:off x="4751075" y="1600200"/>
            <a:ext cx="38406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9250" marR="0" lvl="0" indent="-349250" algn="l" rtl="0"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b="1">
                <a:solidFill>
                  <a:srgbClr val="5F8804"/>
                </a:solidFill>
              </a:rPr>
              <a:t>B accepte</a:t>
            </a:r>
            <a:endParaRPr b="1">
              <a:solidFill>
                <a:srgbClr val="5F8804"/>
              </a:solidFill>
            </a:endParaRPr>
          </a:p>
          <a:p>
            <a:pPr marL="349250" marR="0" lvl="0" indent="-349250" algn="l" rtl="0">
              <a:spcBef>
                <a:spcPts val="0"/>
              </a:spcBef>
              <a:spcAft>
                <a:spcPts val="0"/>
              </a:spcAft>
              <a:buClr>
                <a:srgbClr val="5F8804"/>
              </a:buClr>
              <a:buSzPts val="2200"/>
              <a:buFont typeface="Noto Sans Symbols"/>
              <a:buChar char="●"/>
            </a:pPr>
            <a:r>
              <a:rPr lang="en-US"/>
              <a:t>oui j’aimerais bien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49250" marR="0" lvl="0" indent="-349250" algn="l" rtl="0"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sz="2000" b="1" i="0" u="none" strike="noStrike" cap="none">
                <a:solidFill>
                  <a:srgbClr val="5F880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 hésite</a:t>
            </a:r>
            <a:endParaRPr sz="2000" b="1" i="0" u="none" strike="noStrike" cap="none">
              <a:solidFill>
                <a:srgbClr val="5F8804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34925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euh non… je ne sais pas…</a:t>
            </a:r>
            <a:endParaRPr sz="20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34925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un instant, je dois regarder mon emploi du temps</a:t>
            </a:r>
            <a:endParaRPr/>
          </a:p>
          <a:p>
            <a:pPr marL="349250" marR="0" lvl="0" indent="-34925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sz="2000" b="1" i="0" u="none" strike="noStrike" cap="none">
                <a:solidFill>
                  <a:srgbClr val="5F880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 refuse</a:t>
            </a:r>
            <a:endParaRPr/>
          </a:p>
          <a:p>
            <a:pPr marL="349250" marR="0" lvl="0" indent="-34925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non merci je ne peux pas…</a:t>
            </a:r>
            <a:endParaRPr/>
          </a:p>
          <a:p>
            <a:pPr marL="349250" marR="0" lvl="0" indent="-34925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…je dois étudier</a:t>
            </a:r>
            <a:endParaRPr sz="20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34925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…je vais à mon cours de danse</a:t>
            </a:r>
            <a:endParaRPr sz="20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9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400" cy="133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conjugaison - conditionnel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(de politesse)</a:t>
            </a:r>
            <a:endParaRPr/>
          </a:p>
        </p:txBody>
      </p:sp>
      <p:sp>
        <p:nvSpPr>
          <p:cNvPr id="296" name="Google Shape;296;p49"/>
          <p:cNvSpPr txBox="1">
            <a:spLocks noGrp="1"/>
          </p:cNvSpPr>
          <p:nvPr>
            <p:ph type="body" idx="1"/>
          </p:nvPr>
        </p:nvSpPr>
        <p:spPr>
          <a:xfrm>
            <a:off x="549275" y="1600201"/>
            <a:ext cx="3840600" cy="43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 b="1"/>
              <a:t>vouloir</a:t>
            </a:r>
            <a:endParaRPr b="1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/>
              <a:t>Je voudrais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/>
              <a:t>Tu voudrais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/>
              <a:t>Il/elle/on voudrait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/>
              <a:t>Nous voudrions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/>
              <a:t>Vous voudriez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/>
              <a:t>Ils/elles voudraient</a:t>
            </a:r>
            <a:endParaRPr/>
          </a:p>
        </p:txBody>
      </p:sp>
      <p:sp>
        <p:nvSpPr>
          <p:cNvPr id="297" name="Google Shape;297;p49"/>
          <p:cNvSpPr txBox="1">
            <a:spLocks noGrp="1"/>
          </p:cNvSpPr>
          <p:nvPr>
            <p:ph type="body" idx="2"/>
          </p:nvPr>
        </p:nvSpPr>
        <p:spPr>
          <a:xfrm>
            <a:off x="4751071" y="1600201"/>
            <a:ext cx="3840600" cy="43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 b="1"/>
              <a:t>aimer</a:t>
            </a:r>
            <a:endParaRPr b="1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/>
              <a:t>J’aimerais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/>
              <a:t>Tu aimerais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/>
              <a:t>Il/elle/on aimerait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/>
              <a:t>Nous aimerions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/>
              <a:t>Vous aimeriez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/>
              <a:t>Ils/elles aimeraient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0"/>
          <p:cNvSpPr txBox="1">
            <a:spLocks noGrp="1"/>
          </p:cNvSpPr>
          <p:nvPr>
            <p:ph type="title"/>
          </p:nvPr>
        </p:nvSpPr>
        <p:spPr>
          <a:xfrm>
            <a:off x="549275" y="107575"/>
            <a:ext cx="8042400" cy="81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Conjugaison ! (G.doc)</a:t>
            </a:r>
            <a:endParaRPr/>
          </a:p>
        </p:txBody>
      </p:sp>
      <p:sp>
        <p:nvSpPr>
          <p:cNvPr id="303" name="Google Shape;303;p50"/>
          <p:cNvSpPr txBox="1">
            <a:spLocks noGrp="1"/>
          </p:cNvSpPr>
          <p:nvPr>
            <p:ph type="body" idx="1"/>
          </p:nvPr>
        </p:nvSpPr>
        <p:spPr>
          <a:xfrm>
            <a:off x="355850" y="922075"/>
            <a:ext cx="4034100" cy="57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partir - </a:t>
            </a:r>
            <a:endParaRPr sz="24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 pars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 pars			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il/elle/on part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nous partons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vous partez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ils/elles partent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2400"/>
              <a:t>servir</a:t>
            </a:r>
            <a:endParaRPr sz="24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 sers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 sers			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il/elle/on sert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nous servons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vous servez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ils/elles servent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/>
          </a:p>
        </p:txBody>
      </p:sp>
      <p:sp>
        <p:nvSpPr>
          <p:cNvPr id="304" name="Google Shape;304;p50"/>
          <p:cNvSpPr txBox="1">
            <a:spLocks noGrp="1"/>
          </p:cNvSpPr>
          <p:nvPr>
            <p:ph type="body" idx="2"/>
          </p:nvPr>
        </p:nvSpPr>
        <p:spPr>
          <a:xfrm>
            <a:off x="4751075" y="922075"/>
            <a:ext cx="3840600" cy="593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sortir - </a:t>
            </a: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 sors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 sors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il/elle/on sort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nous sortons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vous sortez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illes/elles sortent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2400"/>
              <a:t>dormir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 dors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 dors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il/elle/on dort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nous dormons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vous dormez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ils/elles/ dorment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51"/>
          <p:cNvSpPr txBox="1">
            <a:spLocks noGrp="1"/>
          </p:cNvSpPr>
          <p:nvPr>
            <p:ph type="title"/>
          </p:nvPr>
        </p:nvSpPr>
        <p:spPr>
          <a:xfrm>
            <a:off x="403700" y="1450051"/>
            <a:ext cx="8042400" cy="133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rgbClr val="FFFFFF"/>
                </a:solidFill>
              </a:rPr>
              <a:t>Le fabuleux destin d’Amélie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310" name="Google Shape;310;p51"/>
          <p:cNvSpPr txBox="1"/>
          <p:nvPr/>
        </p:nvSpPr>
        <p:spPr>
          <a:xfrm>
            <a:off x="323525" y="6275725"/>
            <a:ext cx="614700" cy="4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u="sng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film</a:t>
            </a:r>
            <a:endParaRPr sz="1900" b="1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11" name="Google Shape;311;p51"/>
          <p:cNvSpPr txBox="1"/>
          <p:nvPr/>
        </p:nvSpPr>
        <p:spPr>
          <a:xfrm>
            <a:off x="5806650" y="6097800"/>
            <a:ext cx="8733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chemeClr val="accent4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film</a:t>
            </a:r>
            <a:endParaRPr sz="2000" b="1">
              <a:solidFill>
                <a:schemeClr val="accent4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12" name="Google Shape;312;p51"/>
          <p:cNvSpPr txBox="1"/>
          <p:nvPr/>
        </p:nvSpPr>
        <p:spPr>
          <a:xfrm>
            <a:off x="6760950" y="404375"/>
            <a:ext cx="1083600" cy="4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FF9900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film</a:t>
            </a:r>
            <a:endParaRPr sz="2000" b="1">
              <a:solidFill>
                <a:srgbClr val="FF99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52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400" cy="133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au café, qu’est-ce que tu bois ?</a:t>
            </a:r>
            <a:endParaRPr/>
          </a:p>
        </p:txBody>
      </p:sp>
      <p:sp>
        <p:nvSpPr>
          <p:cNvPr id="318" name="Google Shape;318;p52"/>
          <p:cNvSpPr txBox="1"/>
          <p:nvPr/>
        </p:nvSpPr>
        <p:spPr>
          <a:xfrm>
            <a:off x="5580225" y="4365300"/>
            <a:ext cx="3445200" cy="23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</a:rPr>
              <a:t>je bois	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</a:rPr>
              <a:t>tu bois		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</a:rPr>
              <a:t>il/elle/on boit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</a:rPr>
              <a:t>nous buvons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vous buvez	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</a:rPr>
              <a:t>ils/elles boivent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319" name="Google Shape;319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97076"/>
            <a:ext cx="3802447" cy="5108527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52"/>
          <p:cNvSpPr txBox="1"/>
          <p:nvPr/>
        </p:nvSpPr>
        <p:spPr>
          <a:xfrm>
            <a:off x="4027450" y="1730675"/>
            <a:ext cx="4706700" cy="23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i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Moi, je prends un thé, </a:t>
            </a:r>
            <a:endParaRPr sz="3000" i="1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i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mais j’aime aussi boire un chocolat chaud.</a:t>
            </a:r>
            <a:endParaRPr sz="3000" i="1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i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Et toi ?</a:t>
            </a:r>
            <a:endParaRPr sz="3000" i="1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3"/>
          <p:cNvSpPr txBox="1">
            <a:spLocks noGrp="1"/>
          </p:cNvSpPr>
          <p:nvPr>
            <p:ph type="title"/>
          </p:nvPr>
        </p:nvSpPr>
        <p:spPr>
          <a:xfrm>
            <a:off x="549274" y="107576"/>
            <a:ext cx="8042400" cy="13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pronoms accentués/disj</a:t>
            </a: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oints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53"/>
          <p:cNvSpPr txBox="1">
            <a:spLocks noGrp="1"/>
          </p:cNvSpPr>
          <p:nvPr>
            <p:ph type="body" idx="1"/>
          </p:nvPr>
        </p:nvSpPr>
        <p:spPr>
          <a:xfrm>
            <a:off x="457200" y="1375522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pronoms sujets	</a:t>
            </a:r>
            <a:endParaRPr sz="2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5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00" cy="41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</a:t>
            </a:r>
            <a:endParaRPr/>
          </a:p>
          <a:p>
            <a:pPr marL="342900" marR="0" lvl="0" indent="-3429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elle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nous</a:t>
            </a:r>
            <a:endParaRPr/>
          </a:p>
          <a:p>
            <a:pPr marL="342900" marR="0" lvl="0" indent="-3429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vous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ils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elles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53"/>
          <p:cNvSpPr txBox="1">
            <a:spLocks noGrp="1"/>
          </p:cNvSpPr>
          <p:nvPr>
            <p:ph type="body" idx="3"/>
          </p:nvPr>
        </p:nvSpPr>
        <p:spPr>
          <a:xfrm>
            <a:off x="4645025" y="1375522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pronoms acentués</a:t>
            </a:r>
            <a:endParaRPr sz="2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53"/>
          <p:cNvSpPr txBox="1">
            <a:spLocks noGrp="1"/>
          </p:cNvSpPr>
          <p:nvPr>
            <p:ph type="body" idx="4"/>
          </p:nvPr>
        </p:nvSpPr>
        <p:spPr>
          <a:xfrm>
            <a:off x="4645025" y="2174874"/>
            <a:ext cx="4041900" cy="41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moi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toi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lui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elle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nous</a:t>
            </a:r>
            <a:endParaRPr/>
          </a:p>
          <a:p>
            <a:pPr marL="342900" marR="0" lvl="0" indent="-3429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vous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eux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elles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54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400" cy="133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pronoms disjoints (suite)</a:t>
            </a:r>
            <a:endParaRPr/>
          </a:p>
        </p:txBody>
      </p:sp>
      <p:sp>
        <p:nvSpPr>
          <p:cNvPr id="335" name="Google Shape;335;p54"/>
          <p:cNvSpPr txBox="1">
            <a:spLocks noGrp="1"/>
          </p:cNvSpPr>
          <p:nvPr>
            <p:ph type="body" idx="1"/>
          </p:nvPr>
        </p:nvSpPr>
        <p:spPr>
          <a:xfrm>
            <a:off x="549275" y="1600200"/>
            <a:ext cx="8042400" cy="49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en-US" i="1" u="sng"/>
              <a:t>A few examples on how/when to use them</a:t>
            </a:r>
            <a:endParaRPr i="1" u="sng"/>
          </a:p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en-US" b="1"/>
              <a:t>expression</a:t>
            </a:r>
            <a:r>
              <a:rPr lang="en-US"/>
              <a:t> C’est </a:t>
            </a:r>
            <a:r>
              <a:rPr lang="en-US" i="1"/>
              <a:t>moi</a:t>
            </a:r>
            <a:r>
              <a:rPr lang="en-US"/>
              <a:t> ! c’est </a:t>
            </a:r>
            <a:r>
              <a:rPr lang="en-US" i="1"/>
              <a:t>lui</a:t>
            </a:r>
            <a:r>
              <a:rPr lang="en-US"/>
              <a:t> ! ce sont </a:t>
            </a:r>
            <a:r>
              <a:rPr lang="en-US" i="1"/>
              <a:t>eux</a:t>
            </a:r>
            <a:r>
              <a:rPr lang="en-US"/>
              <a:t> !</a:t>
            </a:r>
            <a:endParaRPr/>
          </a:p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en-US" b="1"/>
              <a:t>sujet</a:t>
            </a:r>
            <a:r>
              <a:rPr lang="en-US"/>
              <a:t> nous aimons danser, mais </a:t>
            </a:r>
            <a:r>
              <a:rPr lang="en-US" i="1"/>
              <a:t>lui</a:t>
            </a:r>
            <a:r>
              <a:rPr lang="en-US"/>
              <a:t> pas du tout</a:t>
            </a:r>
            <a:endParaRPr/>
          </a:p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en-US" b="1"/>
              <a:t>après une préposition</a:t>
            </a:r>
            <a:r>
              <a:rPr lang="en-US"/>
              <a:t> je sors </a:t>
            </a:r>
            <a:r>
              <a:rPr lang="en-US" u="sng"/>
              <a:t>avec</a:t>
            </a:r>
            <a:r>
              <a:rPr lang="en-US"/>
              <a:t> </a:t>
            </a:r>
            <a:r>
              <a:rPr lang="en-US" i="1"/>
              <a:t>lui</a:t>
            </a:r>
            <a:r>
              <a:rPr lang="en-US"/>
              <a:t> - elle se souvient </a:t>
            </a:r>
            <a:r>
              <a:rPr lang="en-US" u="sng"/>
              <a:t>de</a:t>
            </a:r>
            <a:r>
              <a:rPr lang="en-US"/>
              <a:t> </a:t>
            </a:r>
            <a:r>
              <a:rPr lang="en-US" i="1"/>
              <a:t>lui</a:t>
            </a:r>
            <a:r>
              <a:rPr lang="en-US"/>
              <a:t> (Aïssa)</a:t>
            </a:r>
            <a:endParaRPr/>
          </a:p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en-US" b="1"/>
              <a:t>possession</a:t>
            </a:r>
            <a:r>
              <a:rPr lang="en-US"/>
              <a:t> ce sont mes livres = ces livres sont à </a:t>
            </a:r>
            <a:r>
              <a:rPr lang="en-US" i="1"/>
              <a:t>moi</a:t>
            </a:r>
            <a:endParaRPr i="1"/>
          </a:p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en-US" b="1"/>
              <a:t>comparaison</a:t>
            </a:r>
            <a:r>
              <a:rPr lang="en-US"/>
              <a:t> elle est plus forte que </a:t>
            </a:r>
            <a:r>
              <a:rPr lang="en-US" i="1"/>
              <a:t>lui</a:t>
            </a:r>
            <a:endParaRPr i="1"/>
          </a:p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en-US" b="1"/>
              <a:t>insister</a:t>
            </a:r>
            <a:r>
              <a:rPr lang="en-US"/>
              <a:t> </a:t>
            </a:r>
            <a:r>
              <a:rPr lang="en-US" i="1"/>
              <a:t>nous</a:t>
            </a:r>
            <a:r>
              <a:rPr lang="en-US"/>
              <a:t>, nous allons au cinéma !</a:t>
            </a:r>
            <a:endParaRPr/>
          </a:p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2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13B13-F5CF-7D63-00AB-FA733D158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684352"/>
            <a:ext cx="8042276" cy="1336956"/>
          </a:xfrm>
        </p:spPr>
        <p:txBody>
          <a:bodyPr/>
          <a:lstStyle/>
          <a:p>
            <a:r>
              <a:rPr lang="en-US" dirty="0" err="1"/>
              <a:t>Programme</a:t>
            </a:r>
            <a:r>
              <a:rPr lang="en-US" dirty="0"/>
              <a:t> grammatical</a:t>
            </a:r>
            <a:br>
              <a:rPr lang="en-US" dirty="0"/>
            </a:br>
            <a:r>
              <a:rPr lang="en-US" dirty="0"/>
              <a:t>du module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0F680F-A5D4-DCCA-BFB7-F7CCAA99F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0173" y="2514600"/>
            <a:ext cx="3840480" cy="4343400"/>
          </a:xfrm>
        </p:spPr>
        <p:txBody>
          <a:bodyPr/>
          <a:lstStyle/>
          <a:p>
            <a:r>
              <a:rPr lang="en-US" dirty="0" err="1"/>
              <a:t>Vouloir</a:t>
            </a:r>
            <a:r>
              <a:rPr lang="en-US" dirty="0"/>
              <a:t>, </a:t>
            </a:r>
            <a:r>
              <a:rPr lang="en-US" dirty="0" err="1"/>
              <a:t>pouvoir</a:t>
            </a:r>
            <a:r>
              <a:rPr lang="en-US" dirty="0"/>
              <a:t>, devoir</a:t>
            </a:r>
          </a:p>
          <a:p>
            <a:r>
              <a:rPr lang="en-US" dirty="0" err="1"/>
              <a:t>Sortir</a:t>
            </a:r>
            <a:r>
              <a:rPr lang="en-US" dirty="0"/>
              <a:t>, </a:t>
            </a:r>
            <a:r>
              <a:rPr lang="en-US" dirty="0" err="1"/>
              <a:t>partir</a:t>
            </a:r>
            <a:r>
              <a:rPr lang="en-US" dirty="0"/>
              <a:t>, </a:t>
            </a:r>
            <a:r>
              <a:rPr lang="en-US" dirty="0" err="1"/>
              <a:t>servir</a:t>
            </a:r>
            <a:r>
              <a:rPr lang="en-US" dirty="0"/>
              <a:t>, </a:t>
            </a:r>
            <a:r>
              <a:rPr lang="en-US" dirty="0" err="1"/>
              <a:t>dormir</a:t>
            </a:r>
            <a:endParaRPr lang="en-US" dirty="0"/>
          </a:p>
          <a:p>
            <a:r>
              <a:rPr lang="en-US" dirty="0"/>
              <a:t>Prendre, </a:t>
            </a:r>
            <a:r>
              <a:rPr lang="en-US" dirty="0" err="1"/>
              <a:t>boire</a:t>
            </a:r>
            <a:r>
              <a:rPr lang="en-US" dirty="0"/>
              <a:t>, </a:t>
            </a:r>
            <a:r>
              <a:rPr lang="en-US" dirty="0" err="1"/>
              <a:t>attendre</a:t>
            </a:r>
            <a:endParaRPr lang="en-US" dirty="0"/>
          </a:p>
          <a:p>
            <a:r>
              <a:rPr lang="en-US" dirty="0"/>
              <a:t>Les </a:t>
            </a:r>
            <a:r>
              <a:rPr lang="en-US" dirty="0" err="1"/>
              <a:t>pronoms</a:t>
            </a:r>
            <a:r>
              <a:rPr lang="en-US" dirty="0"/>
              <a:t> </a:t>
            </a:r>
          </a:p>
          <a:p>
            <a:r>
              <a:rPr lang="en-US" dirty="0"/>
              <a:t>La </a:t>
            </a:r>
            <a:r>
              <a:rPr lang="en-US" dirty="0" err="1"/>
              <a:t>forme</a:t>
            </a:r>
            <a:r>
              <a:rPr lang="en-US" dirty="0"/>
              <a:t> interrogative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0777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55"/>
          <p:cNvSpPr txBox="1">
            <a:spLocks noGrp="1"/>
          </p:cNvSpPr>
          <p:nvPr>
            <p:ph type="body" idx="4294967295"/>
          </p:nvPr>
        </p:nvSpPr>
        <p:spPr>
          <a:xfrm>
            <a:off x="-1" y="208536"/>
            <a:ext cx="8909400" cy="6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514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…, je regarde un film ce soir.</a:t>
            </a:r>
            <a:endParaRPr/>
          </a:p>
          <a:p>
            <a:pPr marL="514350" marR="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…, tu veux faire quoi ?</a:t>
            </a:r>
            <a:endParaRPr/>
          </a:p>
          <a:p>
            <a:pPr marL="514350" marR="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 aussi, je veux regarder un film, c’est Amélie.</a:t>
            </a:r>
            <a:endParaRPr/>
          </a:p>
          <a:p>
            <a:pPr marL="514350" marR="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…, vous voulez regarder le film ?</a:t>
            </a:r>
            <a:endParaRPr/>
          </a:p>
          <a:p>
            <a:pPr marL="514350" marR="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D’accord pour … aussi !</a:t>
            </a:r>
            <a:endParaRPr/>
          </a:p>
          <a:p>
            <a:pPr marL="514350" marR="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…, elle change la vie des autres.</a:t>
            </a:r>
            <a:endParaRPr/>
          </a:p>
          <a:p>
            <a:pPr marL="514350" marR="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…, il collectionne les photos.</a:t>
            </a:r>
            <a:endParaRPr/>
          </a:p>
          <a:p>
            <a:pPr marL="514350" marR="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…, ce sont des clients du café.</a:t>
            </a:r>
            <a:endParaRPr/>
          </a:p>
          <a:p>
            <a:pPr marL="514350" marR="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…, ce sont les collègues d’Amélie.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1" name="Google Shape;341;p55" descr="41732-2553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41512" y="5485136"/>
            <a:ext cx="1634700" cy="122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55" descr="42674-2553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30593" y="5451960"/>
            <a:ext cx="1678800" cy="125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55" descr="42678-25531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4634" y="5485136"/>
            <a:ext cx="1634700" cy="122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55" descr="22587-25531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30593" y="4268675"/>
            <a:ext cx="1577700" cy="118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5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45110" y="3020445"/>
            <a:ext cx="1664400" cy="124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5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245110" y="1934595"/>
            <a:ext cx="1689000" cy="10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6"/>
          <p:cNvSpPr txBox="1">
            <a:spLocks noGrp="1"/>
          </p:cNvSpPr>
          <p:nvPr>
            <p:ph type="body" idx="4294967295"/>
          </p:nvPr>
        </p:nvSpPr>
        <p:spPr>
          <a:xfrm>
            <a:off x="0" y="208536"/>
            <a:ext cx="8966400" cy="6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51435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Calibri"/>
              <a:buAutoNum type="arabicPeriod"/>
            </a:pPr>
            <a:r>
              <a:rPr lang="en-US" sz="3200" b="1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Moi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je regarde un film ce soir.</a:t>
            </a:r>
            <a:endParaRPr/>
          </a:p>
          <a:p>
            <a:pPr marL="514350" marR="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</a:t>
            </a:r>
            <a:r>
              <a:rPr lang="en-US" sz="3200" b="1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toi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tu veux faire quoi ?</a:t>
            </a:r>
            <a:endParaRPr/>
          </a:p>
          <a:p>
            <a:pPr marL="514350" marR="0" lvl="0" indent="-514350" algn="l" rtl="0">
              <a:spcBef>
                <a:spcPts val="64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Calibri"/>
              <a:buAutoNum type="arabicPeriod"/>
            </a:pPr>
            <a:r>
              <a:rPr lang="en-US" sz="3200" b="1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Moi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aussi, je veux regarder un film, c’est Amélie.</a:t>
            </a:r>
            <a:endParaRPr/>
          </a:p>
          <a:p>
            <a:pPr marL="514350" marR="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</a:t>
            </a:r>
            <a:r>
              <a:rPr lang="en-US" sz="3200" b="1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vous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vous voulez regarder le film ?</a:t>
            </a:r>
            <a:endParaRPr/>
          </a:p>
          <a:p>
            <a:pPr marL="514350" marR="0" lvl="0" indent="-5143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AutoNum type="arabicPeriod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D’accord pour </a:t>
            </a:r>
            <a:r>
              <a:rPr lang="en-US" sz="3200" b="1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nous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aussi !</a:t>
            </a:r>
            <a:endParaRPr/>
          </a:p>
          <a:p>
            <a:pPr marL="514350" marR="0" lvl="0" indent="-514350" algn="l" rtl="0">
              <a:spcBef>
                <a:spcPts val="64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Calibri"/>
              <a:buAutoNum type="arabicPeriod"/>
            </a:pPr>
            <a:r>
              <a:rPr lang="en-US" sz="3200" b="1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Elle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elle change la vie des autres.</a:t>
            </a:r>
            <a:endParaRPr/>
          </a:p>
          <a:p>
            <a:pPr marL="514350" marR="0" lvl="0" indent="-514350" algn="l" rtl="0">
              <a:spcBef>
                <a:spcPts val="64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Calibri"/>
              <a:buAutoNum type="arabicPeriod"/>
            </a:pPr>
            <a:r>
              <a:rPr lang="en-US" sz="3200" b="1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Lui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il collectionne les photos.</a:t>
            </a:r>
            <a:endParaRPr/>
          </a:p>
          <a:p>
            <a:pPr marL="514350" marR="0" lvl="0" indent="-514350" algn="l" rtl="0">
              <a:spcBef>
                <a:spcPts val="64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Calibri"/>
              <a:buAutoNum type="arabicPeriod"/>
            </a:pPr>
            <a:r>
              <a:rPr lang="en-US" sz="3200" b="1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Eux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ce sont des clients du café.</a:t>
            </a:r>
            <a:endParaRPr/>
          </a:p>
          <a:p>
            <a:pPr marL="514350" marR="0" lvl="0" indent="-514350" algn="l" rtl="0">
              <a:spcBef>
                <a:spcPts val="64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Calibri"/>
              <a:buAutoNum type="arabicPeriod"/>
            </a:pPr>
            <a:r>
              <a:rPr lang="en-US" sz="3200" b="1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Elles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ce sont les collègues d’Amélie.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2" name="Google Shape;352;p56" descr="41732-2553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41512" y="5485136"/>
            <a:ext cx="1634700" cy="122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56" descr="42674-2553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30593" y="5451960"/>
            <a:ext cx="1678800" cy="125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56" descr="42678-25531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4634" y="5485136"/>
            <a:ext cx="1634700" cy="122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56" descr="22587-25531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30593" y="4268675"/>
            <a:ext cx="1577700" cy="118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5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45110" y="3020445"/>
            <a:ext cx="1664400" cy="124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5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245110" y="1934595"/>
            <a:ext cx="1689000" cy="10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7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400" cy="133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Conjugaison ! </a:t>
            </a:r>
            <a:endParaRPr/>
          </a:p>
        </p:txBody>
      </p:sp>
      <p:sp>
        <p:nvSpPr>
          <p:cNvPr id="363" name="Google Shape;363;p57"/>
          <p:cNvSpPr txBox="1">
            <a:spLocks noGrp="1"/>
          </p:cNvSpPr>
          <p:nvPr>
            <p:ph type="body" idx="1"/>
          </p:nvPr>
        </p:nvSpPr>
        <p:spPr>
          <a:xfrm>
            <a:off x="80875" y="1600200"/>
            <a:ext cx="1894800" cy="43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/>
              <a:t>prendre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 prends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 prends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il/elle/on prend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nous prenons 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vous prenez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ils/elles prennent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57"/>
          <p:cNvSpPr txBox="1">
            <a:spLocks noGrp="1"/>
          </p:cNvSpPr>
          <p:nvPr>
            <p:ph type="body" idx="2"/>
          </p:nvPr>
        </p:nvSpPr>
        <p:spPr>
          <a:xfrm>
            <a:off x="6496575" y="1600200"/>
            <a:ext cx="2205300" cy="43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/>
              <a:t>répondre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 réponds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 réponds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il/elle/on répond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nous répondons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vous répondez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ils/elles répondent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57"/>
          <p:cNvSpPr txBox="1">
            <a:spLocks noGrp="1"/>
          </p:cNvSpPr>
          <p:nvPr>
            <p:ph type="body" idx="1"/>
          </p:nvPr>
        </p:nvSpPr>
        <p:spPr>
          <a:xfrm>
            <a:off x="2205925" y="1600200"/>
            <a:ext cx="2205300" cy="43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/>
              <a:t>attendre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j’attends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 attends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il/elle/on attend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nous attendons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vous attendez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ils/elles attendent</a:t>
            </a:r>
            <a:endParaRPr/>
          </a:p>
        </p:txBody>
      </p:sp>
      <p:sp>
        <p:nvSpPr>
          <p:cNvPr id="366" name="Google Shape;366;p57"/>
          <p:cNvSpPr txBox="1">
            <a:spLocks noGrp="1"/>
          </p:cNvSpPr>
          <p:nvPr>
            <p:ph type="body" idx="1"/>
          </p:nvPr>
        </p:nvSpPr>
        <p:spPr>
          <a:xfrm>
            <a:off x="4507825" y="1600200"/>
            <a:ext cx="1894800" cy="43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/>
              <a:t>boire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 bois		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 bois		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il/elle/on boit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nous buvons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vous buvez	ils/elles boivent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58"/>
          <p:cNvSpPr txBox="1">
            <a:spLocks noGrp="1"/>
          </p:cNvSpPr>
          <p:nvPr>
            <p:ph type="ctrTitle"/>
          </p:nvPr>
        </p:nvSpPr>
        <p:spPr>
          <a:xfrm>
            <a:off x="4593575" y="210277"/>
            <a:ext cx="4238700" cy="21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>
                <a:solidFill>
                  <a:srgbClr val="FFD966"/>
                </a:solidFill>
              </a:rPr>
              <a:t>La météo</a:t>
            </a:r>
            <a:endParaRPr sz="6500">
              <a:solidFill>
                <a:srgbClr val="FFD966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58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C9DAF8"/>
                </a:solidFill>
                <a:latin typeface="Courgette"/>
                <a:ea typeface="Courgette"/>
                <a:cs typeface="Courgette"/>
                <a:sym typeface="Courgette"/>
              </a:rPr>
              <a:t>quel temps fait-il chez vous ?</a:t>
            </a:r>
            <a:endParaRPr sz="3600">
              <a:solidFill>
                <a:srgbClr val="C9DAF8"/>
              </a:solidFill>
              <a:latin typeface="Courgette"/>
              <a:ea typeface="Courgette"/>
              <a:cs typeface="Courgette"/>
              <a:sym typeface="Courgett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5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  <p:sp>
        <p:nvSpPr>
          <p:cNvPr id="374" name="Google Shape;374;p58"/>
          <p:cNvSpPr txBox="1"/>
          <p:nvPr/>
        </p:nvSpPr>
        <p:spPr>
          <a:xfrm>
            <a:off x="6728600" y="5644900"/>
            <a:ext cx="21510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u="sng">
                <a:solidFill>
                  <a:srgbClr val="00FF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exercice</a:t>
            </a:r>
            <a:endParaRPr sz="3600">
              <a:solidFill>
                <a:srgbClr val="00FFFF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5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 temps fait-il ?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5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52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fait </a:t>
            </a:r>
            <a:r>
              <a:rPr lang="en-US" sz="2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beau	</a:t>
            </a:r>
            <a:endParaRPr sz="28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fait </a:t>
            </a:r>
            <a:r>
              <a:rPr lang="en-US" sz="2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chaud</a:t>
            </a:r>
            <a:endParaRPr/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fait </a:t>
            </a:r>
            <a:r>
              <a:rPr lang="en-US" sz="2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bon </a:t>
            </a:r>
            <a:r>
              <a:rPr lang="en-US" sz="16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(subjectif)</a:t>
            </a:r>
            <a:endParaRPr sz="16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fait </a:t>
            </a:r>
            <a:r>
              <a:rPr lang="en-US" sz="2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doux</a:t>
            </a:r>
            <a:r>
              <a:rPr lang="en-US" sz="16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(mild)</a:t>
            </a:r>
            <a:endParaRPr sz="16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 fait </a:t>
            </a:r>
            <a:r>
              <a:rPr lang="en-US" sz="2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20 degrés Celcius</a:t>
            </a:r>
            <a:endParaRPr sz="28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5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fait </a:t>
            </a:r>
            <a:r>
              <a:rPr lang="en-US" sz="2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froid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 fait </a:t>
            </a:r>
            <a:r>
              <a:rPr lang="en-US" sz="2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mauvais</a:t>
            </a:r>
            <a:endParaRPr sz="28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 ne fait pas </a:t>
            </a:r>
            <a:r>
              <a:rPr lang="en-US" sz="2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chaud</a:t>
            </a:r>
            <a:endParaRPr sz="28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 fait </a:t>
            </a:r>
            <a:r>
              <a:rPr lang="en-US" sz="2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10°C</a:t>
            </a:r>
            <a:endParaRPr/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59" descr="C:\Documents and Settings\Delphine\Local Settings\Temporary Internet Files\Content.IE5\XBFJX9KE\MCj04244840000[1].wmf"/>
          <p:cNvSpPr/>
          <p:nvPr/>
        </p:nvSpPr>
        <p:spPr>
          <a:xfrm>
            <a:off x="3222555" y="2821893"/>
            <a:ext cx="833700" cy="76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83" name="Google Shape;383;p59" descr="C:\Documents and Settings\Delphine\Local Settings\Temporary Internet Files\Content.IE5\MJENI9I7\MCj04404050000[1].png"/>
          <p:cNvSpPr/>
          <p:nvPr/>
        </p:nvSpPr>
        <p:spPr>
          <a:xfrm>
            <a:off x="2986587" y="1600201"/>
            <a:ext cx="916200" cy="9162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pic>
        <p:nvPicPr>
          <p:cNvPr id="384" name="Google Shape;384;p59" descr="C:\Documents and Settings\Delphine\Local Settings\Temporary Internet Files\Content.IE5\BZDFRPOW\MCj04298350000[1].wm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8462" y="1600201"/>
            <a:ext cx="914400" cy="76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59" descr="File:Soleil wiki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07300" y="1513634"/>
            <a:ext cx="1294159" cy="91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59" descr="5073159_d2ad4.gif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23850" y="2735333"/>
            <a:ext cx="1294150" cy="129415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5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60" descr="eiffel-tower-in-fog.jpg"/>
          <p:cNvSpPr/>
          <p:nvPr/>
        </p:nvSpPr>
        <p:spPr>
          <a:xfrm>
            <a:off x="7154060" y="4016168"/>
            <a:ext cx="1406100" cy="210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93" name="Google Shape;393;p6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 temps fait-il ? (suite)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6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pleut</a:t>
            </a:r>
            <a:endParaRPr/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neige</a:t>
            </a:r>
            <a:endParaRPr/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vente</a:t>
            </a:r>
            <a:endParaRPr/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gèle</a:t>
            </a: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6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y a </a:t>
            </a: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des nuages</a:t>
            </a:r>
            <a:endParaRPr sz="28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y a </a:t>
            </a: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de la neige</a:t>
            </a:r>
            <a:endParaRPr sz="28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y a </a:t>
            </a: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du vent</a:t>
            </a:r>
            <a:endParaRPr/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y a </a:t>
            </a:r>
            <a:r>
              <a:rPr lang="en-US" sz="2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du brouillard</a:t>
            </a:r>
            <a:endParaRPr sz="28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60" descr="C:\Documents and Settings\Delphine\Local Settings\Temporary Internet Files\Content.IE5\0LONGZWF\MCj04325900000[1].png"/>
          <p:cNvSpPr/>
          <p:nvPr/>
        </p:nvSpPr>
        <p:spPr>
          <a:xfrm>
            <a:off x="2144121" y="2505054"/>
            <a:ext cx="818100" cy="81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pic>
        <p:nvPicPr>
          <p:cNvPr id="397" name="Google Shape;397;p60" descr="C:\Documents and Settings\Delphine\Local Settings\Temporary Internet Files\Content.IE5\CEZHOHQF\MCj04382510000[1].wm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90295" y="1438167"/>
            <a:ext cx="1644300" cy="10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60" descr="C:\Documents and Settings\Delphine\Local Settings\Temporary Internet Files\Content.IE5\ODCB47WV\MCj04418090000[1].png"/>
          <p:cNvSpPr/>
          <p:nvPr/>
        </p:nvSpPr>
        <p:spPr>
          <a:xfrm>
            <a:off x="7048354" y="1417638"/>
            <a:ext cx="1540800" cy="12651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pic>
        <p:nvPicPr>
          <p:cNvPr id="399" name="Google Shape;399;p60" descr="Unknown-13"/>
          <p:cNvPicPr preferRelativeResize="0"/>
          <p:nvPr/>
        </p:nvPicPr>
        <p:blipFill rotWithShape="1">
          <a:blip r:embed="rId4">
            <a:alphaModFix/>
          </a:blip>
          <a:srcRect t="8030" b="-8029"/>
          <a:stretch/>
        </p:blipFill>
        <p:spPr>
          <a:xfrm>
            <a:off x="7548413" y="5507393"/>
            <a:ext cx="1272436" cy="94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60" descr="Unknown-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90299" y="2656160"/>
            <a:ext cx="1467239" cy="106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60" descr="Unknown-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20850" y="5310069"/>
            <a:ext cx="1406125" cy="1049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60" descr="Unknown-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79913" y="2656165"/>
            <a:ext cx="1540925" cy="1061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60" descr="Xl5gyfV0v79Fe_xRIoBAng_m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370800" y="3947698"/>
            <a:ext cx="1540925" cy="911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60" descr="3_4Ys68.jp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48338" y="1312133"/>
            <a:ext cx="1644300" cy="1007139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6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6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Calibri"/>
              <a:buNone/>
            </a:pPr>
            <a:r>
              <a:rPr lang="en-US" sz="4400" b="1" i="0" u="sng" strike="noStrike" cap="non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Les températures</a:t>
            </a:r>
            <a:endParaRPr sz="4400" b="1" i="0" u="sng" strike="noStrike" cap="none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61"/>
          <p:cNvSpPr txBox="1">
            <a:spLocks noGrp="1"/>
          </p:cNvSpPr>
          <p:nvPr>
            <p:ph type="body" idx="1"/>
          </p:nvPr>
        </p:nvSpPr>
        <p:spPr>
          <a:xfrm>
            <a:off x="231700" y="1600200"/>
            <a:ext cx="4506300" cy="51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France, on utilise les </a:t>
            </a: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degrés Celsius 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(°C) :</a:t>
            </a:r>
            <a:endParaRPr sz="1800"/>
          </a:p>
          <a:p>
            <a:pPr marL="342900" lvl="0" indent="-31496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17365D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rgbClr val="17365D"/>
                </a:solidFill>
              </a:rPr>
              <a:t>les températures sont (très) basses*</a:t>
            </a:r>
            <a:endParaRPr sz="1800" b="1">
              <a:solidFill>
                <a:srgbClr val="17365D"/>
              </a:solidFill>
            </a:endParaRPr>
          </a:p>
          <a:p>
            <a:pPr marL="342900" lvl="0" indent="-31496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17365D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rgbClr val="17365D"/>
                </a:solidFill>
              </a:rPr>
              <a:t>il fait froid</a:t>
            </a:r>
            <a:endParaRPr sz="1800" b="1">
              <a:solidFill>
                <a:srgbClr val="17365D"/>
              </a:solidFill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None/>
            </a:pPr>
            <a:endParaRPr sz="1800"/>
          </a:p>
          <a:p>
            <a:pPr marL="342900" marR="0" lvl="0" indent="-31496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632423"/>
              </a:buClr>
              <a:buSzPts val="1800"/>
              <a:buFont typeface="Arial"/>
              <a:buChar char="•"/>
            </a:pPr>
            <a:r>
              <a:rPr lang="en-US" sz="1800" b="1" i="0" u="none" strike="noStrike" cap="none">
                <a:solidFill>
                  <a:srgbClr val="632423"/>
                </a:solidFill>
                <a:latin typeface="Calibri"/>
                <a:ea typeface="Calibri"/>
                <a:cs typeface="Calibri"/>
                <a:sym typeface="Calibri"/>
              </a:rPr>
              <a:t>les températures sont douces, modérées</a:t>
            </a:r>
            <a:r>
              <a:rPr lang="en-US" sz="1800" b="1">
                <a:solidFill>
                  <a:srgbClr val="632423"/>
                </a:solidFill>
              </a:rPr>
              <a:t>*</a:t>
            </a:r>
            <a:endParaRPr sz="1800" b="1">
              <a:solidFill>
                <a:srgbClr val="632423"/>
              </a:solidFill>
            </a:endParaRPr>
          </a:p>
          <a:p>
            <a:pPr marL="342900" marR="0" lvl="0" indent="-31496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632423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rgbClr val="632423"/>
                </a:solidFill>
              </a:rPr>
              <a:t>il fait doux, il fait bon</a:t>
            </a:r>
            <a:endParaRPr sz="1800" b="1">
              <a:solidFill>
                <a:srgbClr val="632423"/>
              </a:solidFill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</a:pPr>
            <a:endParaRPr sz="1800" b="1">
              <a:solidFill>
                <a:srgbClr val="632423"/>
              </a:solidFill>
            </a:endParaRPr>
          </a:p>
          <a:p>
            <a:pPr marL="342900" marR="0" lvl="0" indent="-31496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</a:pPr>
            <a:r>
              <a:rPr lang="en-US" sz="1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les températures sont (très) </a:t>
            </a:r>
            <a:r>
              <a:rPr lang="en-US" sz="1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élevées*</a:t>
            </a:r>
            <a:endParaRPr sz="18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1496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rgbClr val="FF0000"/>
                </a:solidFill>
              </a:rPr>
              <a:t>il fait chaud</a:t>
            </a:r>
            <a:endParaRPr sz="1800" b="1">
              <a:solidFill>
                <a:srgbClr val="FF0000"/>
              </a:solidFill>
            </a:endParaRPr>
          </a:p>
          <a:p>
            <a:pPr marL="142240" marR="0" lvl="0" indent="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None/>
            </a:pPr>
            <a:endParaRPr sz="1800" b="1">
              <a:solidFill>
                <a:srgbClr val="C00000"/>
              </a:solidFill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000000"/>
                </a:solidFill>
              </a:rPr>
              <a:t>*ça dépend des saisons...</a:t>
            </a:r>
            <a:endParaRPr sz="1800" i="1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21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6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511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71600" lvl="0" indent="-34290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23°F = </a:t>
            </a:r>
            <a:r>
              <a:rPr lang="en-US" sz="1800" b="1">
                <a:solidFill>
                  <a:srgbClr val="073763"/>
                </a:solidFill>
              </a:rPr>
              <a:t>-5°C</a:t>
            </a:r>
            <a:endParaRPr sz="1800" b="1">
              <a:solidFill>
                <a:srgbClr val="073763"/>
              </a:solidFill>
            </a:endParaRPr>
          </a:p>
          <a:p>
            <a:pPr marL="13716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32°F = </a:t>
            </a:r>
            <a:r>
              <a:rPr lang="en-US" sz="1800" b="1">
                <a:solidFill>
                  <a:srgbClr val="17365D"/>
                </a:solidFill>
              </a:rPr>
              <a:t>0°C</a:t>
            </a:r>
            <a:endParaRPr sz="1800"/>
          </a:p>
          <a:p>
            <a:pPr marL="13716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41°F =</a:t>
            </a:r>
            <a:r>
              <a:rPr lang="en-US" sz="1800" b="1">
                <a:solidFill>
                  <a:schemeClr val="dk2"/>
                </a:solidFill>
              </a:rPr>
              <a:t> 5°C</a:t>
            </a:r>
            <a:endParaRPr sz="1800"/>
          </a:p>
          <a:p>
            <a:pPr marL="13716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endParaRPr sz="1800"/>
          </a:p>
          <a:p>
            <a:pPr marL="13716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50°F = </a:t>
            </a:r>
            <a:r>
              <a:rPr lang="en-US" sz="1800" b="1">
                <a:solidFill>
                  <a:srgbClr val="5B0F00"/>
                </a:solidFill>
              </a:rPr>
              <a:t>10°C</a:t>
            </a:r>
            <a:endParaRPr sz="1800">
              <a:solidFill>
                <a:srgbClr val="5B0F00"/>
              </a:solidFill>
            </a:endParaRPr>
          </a:p>
          <a:p>
            <a:pPr marL="13716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68°F =</a:t>
            </a:r>
            <a:r>
              <a:rPr lang="en-US" sz="1800">
                <a:solidFill>
                  <a:srgbClr val="D99593"/>
                </a:solidFill>
              </a:rPr>
              <a:t> </a:t>
            </a:r>
            <a:r>
              <a:rPr lang="en-US" sz="1800" b="1">
                <a:solidFill>
                  <a:srgbClr val="632423"/>
                </a:solidFill>
              </a:rPr>
              <a:t>20°C</a:t>
            </a:r>
            <a:endParaRPr sz="1800"/>
          </a:p>
          <a:p>
            <a:pPr marL="13716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77°F = </a:t>
            </a:r>
            <a:r>
              <a:rPr lang="en-US" sz="1800" b="1">
                <a:solidFill>
                  <a:srgbClr val="D99593"/>
                </a:solidFill>
              </a:rPr>
              <a:t>25°C</a:t>
            </a:r>
            <a:endParaRPr sz="1800"/>
          </a:p>
          <a:p>
            <a:pPr marL="13716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endParaRPr sz="1800"/>
          </a:p>
          <a:p>
            <a:pPr marL="13716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86°F = </a:t>
            </a:r>
            <a:r>
              <a:rPr lang="en-US" sz="1800" b="1">
                <a:solidFill>
                  <a:srgbClr val="FF0000"/>
                </a:solidFill>
              </a:rPr>
              <a:t>30°C</a:t>
            </a:r>
            <a:endParaRPr sz="1800"/>
          </a:p>
          <a:p>
            <a:pPr marL="13716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90°F = </a:t>
            </a:r>
            <a:r>
              <a:rPr lang="en-US" sz="1800" b="1">
                <a:solidFill>
                  <a:srgbClr val="C00000"/>
                </a:solidFill>
              </a:rPr>
              <a:t>32°C</a:t>
            </a:r>
            <a:endParaRPr sz="1800"/>
          </a:p>
          <a:p>
            <a:pPr marL="0" lvl="0" indent="0" algn="l" rtl="0">
              <a:lnSpc>
                <a:spcPct val="80000"/>
              </a:lnSpc>
              <a:spcBef>
                <a:spcPts val="210"/>
              </a:spcBef>
              <a:spcAft>
                <a:spcPts val="0"/>
              </a:spcAft>
              <a:buNone/>
            </a:pPr>
            <a:endParaRPr sz="1050"/>
          </a:p>
          <a:p>
            <a:pPr marL="0" lvl="0" indent="0" algn="l" rtl="0">
              <a:lnSpc>
                <a:spcPct val="80000"/>
              </a:lnSpc>
              <a:spcBef>
                <a:spcPts val="210"/>
              </a:spcBef>
              <a:spcAft>
                <a:spcPts val="0"/>
              </a:spcAft>
              <a:buNone/>
            </a:pPr>
            <a:endParaRPr sz="1050"/>
          </a:p>
          <a:p>
            <a:pPr marL="0" lvl="0" indent="0" algn="l" rtl="0">
              <a:lnSpc>
                <a:spcPct val="80000"/>
              </a:lnSpc>
              <a:spcBef>
                <a:spcPts val="210"/>
              </a:spcBef>
              <a:spcAft>
                <a:spcPts val="0"/>
              </a:spcAft>
              <a:buNone/>
            </a:pPr>
            <a:endParaRPr sz="1050"/>
          </a:p>
          <a:p>
            <a:pPr marL="0" lvl="0" indent="0" algn="l" rtl="0">
              <a:lnSpc>
                <a:spcPct val="80000"/>
              </a:lnSpc>
              <a:spcBef>
                <a:spcPts val="210"/>
              </a:spcBef>
              <a:spcAft>
                <a:spcPts val="0"/>
              </a:spcAft>
              <a:buNone/>
            </a:pPr>
            <a:r>
              <a:rPr lang="en-US" sz="2250"/>
              <a:t>Pour convertir les températures </a:t>
            </a:r>
            <a:r>
              <a:rPr lang="en-US" sz="2250" u="sng">
                <a:solidFill>
                  <a:schemeClr val="hlink"/>
                </a:solidFill>
                <a:hlinkClick r:id="rId3"/>
              </a:rPr>
              <a:t>http://www.le-convertisseur.com/conversion-temperature.html</a:t>
            </a:r>
            <a:endParaRPr sz="4000"/>
          </a:p>
        </p:txBody>
      </p:sp>
      <p:sp>
        <p:nvSpPr>
          <p:cNvPr id="413" name="Google Shape;413;p6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Google Shape;418;p62" descr="Capture d’écran 2015-11-01 à 9.14.00 P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3700" y="0"/>
            <a:ext cx="8343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6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3"/>
          <p:cNvSpPr txBox="1"/>
          <p:nvPr/>
        </p:nvSpPr>
        <p:spPr>
          <a:xfrm>
            <a:off x="469050" y="582275"/>
            <a:ext cx="8055000" cy="13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1">
                <a:solidFill>
                  <a:schemeClr val="dk2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la foire aux questions</a:t>
            </a:r>
            <a:endParaRPr sz="6000" b="1" i="1">
              <a:solidFill>
                <a:schemeClr val="dk2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5CD"/>
        </a:solidFill>
        <a:effectLst/>
      </p:bgPr>
    </p:bg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6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Calibri"/>
              <a:buNone/>
            </a:pPr>
            <a:r>
              <a:rPr lang="en-US" sz="3600" b="1" i="1" u="none" strike="noStrike" cap="non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Les questions fermées…est-ce que ?</a:t>
            </a:r>
            <a:br>
              <a:rPr lang="en-US" sz="3600" b="1" i="1" u="none" strike="noStrike" cap="non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600" b="1" i="1" u="none" strike="noStrike" cap="non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(réponse oui ou non)</a:t>
            </a:r>
            <a:endParaRPr sz="3600" b="1" i="1" u="none" strike="noStrike" cap="none">
              <a:solidFill>
                <a:srgbClr val="97480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64"/>
          <p:cNvSpPr txBox="1">
            <a:spLocks noGrp="1"/>
          </p:cNvSpPr>
          <p:nvPr>
            <p:ph type="body" idx="1"/>
          </p:nvPr>
        </p:nvSpPr>
        <p:spPr>
          <a:xfrm>
            <a:off x="457200" y="1417649"/>
            <a:ext cx="8229600" cy="43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42950" marR="0" lvl="1" indent="-26035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lang="en-US" sz="2400" dirty="0"/>
              <a:t>non, je ne suis pas </a:t>
            </a:r>
            <a:r>
              <a:rPr lang="en-US" sz="2400" dirty="0" err="1"/>
              <a:t>étudiante</a:t>
            </a:r>
            <a:r>
              <a:rPr lang="en-US" sz="2400" dirty="0"/>
              <a:t>.</a:t>
            </a:r>
            <a:endParaRPr sz="2400" dirty="0"/>
          </a:p>
          <a:p>
            <a:pPr marL="342900" marR="0" lvl="0" indent="-292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Calibri"/>
              <a:buChar char="•"/>
            </a:pPr>
            <a:r>
              <a:rPr lang="en-US" sz="240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Est-</a:t>
            </a:r>
            <a:r>
              <a:rPr lang="en-US" sz="240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US" sz="240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400" b="0" i="0" u="none" strike="noStrike" cap="none" dirty="0" err="1">
                <a:solidFill>
                  <a:srgbClr val="E36C09"/>
                </a:solidFill>
                <a:latin typeface="Calibri"/>
                <a:ea typeface="Calibri"/>
                <a:cs typeface="Calibri"/>
                <a:sym typeface="Calibri"/>
              </a:rPr>
              <a:t>vous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êtes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étudiante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400" dirty="0"/>
          </a:p>
          <a:p>
            <a:pPr marL="742950" lvl="1" indent="-2603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lang="en-US" sz="2400" dirty="0" err="1"/>
              <a:t>oui</a:t>
            </a:r>
            <a:r>
              <a:rPr lang="en-US" sz="2400" dirty="0"/>
              <a:t>, je </a:t>
            </a:r>
            <a:r>
              <a:rPr lang="en-US" sz="2400" dirty="0" err="1"/>
              <a:t>collectionne</a:t>
            </a:r>
            <a:r>
              <a:rPr lang="en-US" sz="2400" dirty="0"/>
              <a:t> des photos </a:t>
            </a:r>
            <a:r>
              <a:rPr lang="en-US" sz="2400" dirty="0" err="1"/>
              <a:t>depuis</a:t>
            </a:r>
            <a:r>
              <a:rPr lang="en-US" sz="2400" dirty="0"/>
              <a:t> </a:t>
            </a:r>
            <a:r>
              <a:rPr lang="en-US" sz="2400" dirty="0" err="1"/>
              <a:t>longtemps</a:t>
            </a:r>
            <a:r>
              <a:rPr lang="en-US" sz="2400" dirty="0"/>
              <a:t>.</a:t>
            </a:r>
            <a:endParaRPr sz="2400" dirty="0"/>
          </a:p>
          <a:p>
            <a:pPr marL="342900" marR="0" lvl="0" indent="-292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Calibri"/>
              <a:buChar char="•"/>
            </a:pPr>
            <a:r>
              <a:rPr lang="en-US" sz="240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Est-</a:t>
            </a:r>
            <a:r>
              <a:rPr lang="en-US" sz="240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US" sz="240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400" b="0" i="0" u="none" strike="noStrike" cap="none" dirty="0" err="1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tu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collectionnes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 photos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depuis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longtemps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400" dirty="0"/>
          </a:p>
          <a:p>
            <a:pPr marL="742950" lvl="1" indent="-2603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lang="en-US" sz="2400" dirty="0"/>
              <a:t>non, </a:t>
            </a:r>
            <a:r>
              <a:rPr lang="en-US" sz="2400" dirty="0" err="1"/>
              <a:t>mon</a:t>
            </a:r>
            <a:r>
              <a:rPr lang="en-US" sz="2400" dirty="0"/>
              <a:t> </a:t>
            </a:r>
            <a:r>
              <a:rPr lang="en-US" sz="2400" dirty="0" err="1"/>
              <a:t>père</a:t>
            </a:r>
            <a:r>
              <a:rPr lang="en-US" sz="2400" dirty="0"/>
              <a:t> </a:t>
            </a:r>
            <a:r>
              <a:rPr lang="en-US" sz="2400" dirty="0" err="1"/>
              <a:t>habite</a:t>
            </a:r>
            <a:r>
              <a:rPr lang="en-US" sz="2400" dirty="0"/>
              <a:t> </a:t>
            </a:r>
            <a:r>
              <a:rPr lang="en-US" sz="2400" dirty="0" err="1"/>
              <a:t>assez</a:t>
            </a:r>
            <a:r>
              <a:rPr lang="en-US" sz="2400" dirty="0"/>
              <a:t> loin.</a:t>
            </a:r>
            <a:endParaRPr sz="2400" dirty="0"/>
          </a:p>
          <a:p>
            <a:pPr marL="342900" marR="0" lvl="0" indent="-292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Calibri"/>
              <a:buChar char="•"/>
            </a:pPr>
            <a:r>
              <a:rPr lang="en-US" sz="240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Est-</a:t>
            </a:r>
            <a:r>
              <a:rPr lang="en-US" sz="240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US" sz="240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400" b="0" i="0" u="none" strike="noStrike" cap="none" dirty="0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ton </a:t>
            </a:r>
            <a:r>
              <a:rPr lang="en-US" sz="2400" b="0" i="0" u="none" strike="noStrike" cap="none" dirty="0" err="1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père</a:t>
            </a:r>
            <a:r>
              <a:rPr lang="en-US" sz="2400" b="0" i="0" u="none" strike="noStrike" cap="none" dirty="0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habite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près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d’ici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  <a:endParaRPr sz="2400" dirty="0"/>
          </a:p>
          <a:p>
            <a:pPr marL="742950" lvl="1" indent="-2603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lang="en-US" sz="2400" dirty="0" err="1"/>
              <a:t>oui</a:t>
            </a:r>
            <a:r>
              <a:rPr lang="en-US" sz="2400" dirty="0"/>
              <a:t>, </a:t>
            </a:r>
            <a:r>
              <a:rPr lang="en-US" sz="2400" dirty="0" err="1"/>
              <a:t>cette</a:t>
            </a:r>
            <a:r>
              <a:rPr lang="en-US" sz="2400" dirty="0"/>
              <a:t> chaise </a:t>
            </a:r>
            <a:r>
              <a:rPr lang="en-US" sz="2400" dirty="0" err="1"/>
              <a:t>est</a:t>
            </a:r>
            <a:r>
              <a:rPr lang="en-US" sz="2400" dirty="0"/>
              <a:t> libre.</a:t>
            </a:r>
            <a:endParaRPr sz="2400" dirty="0"/>
          </a:p>
          <a:p>
            <a:pPr marL="342900" marR="0" lvl="0" indent="-292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Calibri"/>
              <a:buChar char="•"/>
            </a:pPr>
            <a:r>
              <a:rPr lang="en-US" sz="240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Est-</a:t>
            </a:r>
            <a:r>
              <a:rPr lang="en-US" sz="240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US" sz="240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400" b="0" i="0" u="none" strike="noStrike" cap="none" dirty="0" err="1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cette</a:t>
            </a:r>
            <a:r>
              <a:rPr lang="en-US" sz="2400" b="0" i="0" u="none" strike="noStrike" cap="none" dirty="0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 chaise </a:t>
            </a:r>
            <a:r>
              <a:rPr lang="en-US" sz="2400" b="0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est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libre?</a:t>
            </a:r>
            <a:endParaRPr sz="2400"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64"/>
          <p:cNvSpPr txBox="1"/>
          <p:nvPr/>
        </p:nvSpPr>
        <p:spPr>
          <a:xfrm>
            <a:off x="871984" y="6126163"/>
            <a:ext cx="78147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1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est-ce que </a:t>
            </a:r>
            <a:r>
              <a:rPr lang="en-US" sz="32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</a:t>
            </a:r>
            <a:r>
              <a:rPr lang="en-US" sz="3200" b="1" i="1" u="none" strike="noStrike" cap="none">
                <a:solidFill>
                  <a:srgbClr val="E36C09"/>
                </a:solidFill>
                <a:latin typeface="Calibri"/>
                <a:ea typeface="Calibri"/>
                <a:cs typeface="Calibri"/>
                <a:sym typeface="Calibri"/>
              </a:rPr>
              <a:t>sujet</a:t>
            </a:r>
            <a:r>
              <a:rPr lang="en-US" sz="32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</a:t>
            </a:r>
            <a:r>
              <a:rPr lang="en-US" sz="3200" b="1" i="1" u="none" strike="noStrike" cap="none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verbe</a:t>
            </a:r>
            <a:endParaRPr sz="3200" b="1" i="1" u="none" strike="noStrike" cap="none">
              <a:solidFill>
                <a:srgbClr val="008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9"/>
          <p:cNvSpPr txBox="1">
            <a:spLocks noGrp="1"/>
          </p:cNvSpPr>
          <p:nvPr>
            <p:ph type="ctrTitle"/>
          </p:nvPr>
        </p:nvSpPr>
        <p:spPr>
          <a:xfrm>
            <a:off x="1322921" y="1289133"/>
            <a:ext cx="6498158" cy="1592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Font typeface="Noto Sans Symbols"/>
              <a:buNone/>
            </a:pPr>
            <a:r>
              <a:rPr lang="en-US" sz="4000" b="1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Vouloir, Pouvoir, Devoir</a:t>
            </a:r>
            <a:endParaRPr sz="4000" b="1" i="0" u="none" strike="noStrike" cap="none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19" name="Google Shape;219;p39"/>
          <p:cNvSpPr txBox="1">
            <a:spLocks noGrp="1"/>
          </p:cNvSpPr>
          <p:nvPr>
            <p:ph type="subTitle" idx="1"/>
          </p:nvPr>
        </p:nvSpPr>
        <p:spPr>
          <a:xfrm>
            <a:off x="145575" y="3073750"/>
            <a:ext cx="8998500" cy="1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Font typeface="Noto Sans Symbols"/>
              <a:buNone/>
            </a:pPr>
            <a:endParaRPr sz="1800" b="0" i="0" u="none" strike="noStrike" cap="none">
              <a:solidFill>
                <a:srgbClr val="88888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6DB7D7"/>
              </a:buClr>
              <a:buFont typeface="Noto Sans Symbols"/>
              <a:buNone/>
            </a:pPr>
            <a:r>
              <a:rPr lang="en-US" sz="2400" b="1" i="0" u="none" strike="noStrike" cap="none">
                <a:solidFill>
                  <a:schemeClr val="accent6"/>
                </a:solidFill>
              </a:rPr>
              <a:t>Vous choisissez 5 options pour utiliser les verbes ci-dessus.</a:t>
            </a:r>
            <a:endParaRPr sz="2400" b="1" i="0" u="none" strike="noStrike" cap="none">
              <a:solidFill>
                <a:schemeClr val="accent6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6DB7D7"/>
              </a:buClr>
              <a:buFont typeface="Noto Sans Symbols"/>
              <a:buNone/>
            </a:pPr>
            <a:r>
              <a:rPr lang="en-US" sz="2400" b="1" i="0" u="none" strike="noStrike" cap="none">
                <a:solidFill>
                  <a:schemeClr val="accent6"/>
                </a:solidFill>
              </a:rPr>
              <a:t> </a:t>
            </a:r>
            <a:endParaRPr sz="2400" b="1" i="0" u="none" strike="noStrike" cap="none">
              <a:solidFill>
                <a:schemeClr val="accent6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6DB7D7"/>
              </a:buClr>
              <a:buFont typeface="Noto Sans Symbols"/>
              <a:buNone/>
            </a:pPr>
            <a:r>
              <a:rPr lang="en-US" sz="2400" b="1" i="0" u="none" strike="noStrike" cap="none">
                <a:solidFill>
                  <a:schemeClr val="accent6"/>
                </a:solidFill>
              </a:rPr>
              <a:t>Vous faites des phrases pour illustrer vos exemples.</a:t>
            </a:r>
            <a:endParaRPr sz="2400" b="1" i="0" u="none" strike="noStrike" cap="none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5CD"/>
        </a:solidFill>
        <a:effectLst/>
      </p:bgPr>
    </p:bg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65"/>
          <p:cNvSpPr txBox="1">
            <a:spLocks noGrp="1"/>
          </p:cNvSpPr>
          <p:nvPr>
            <p:ph type="title"/>
          </p:nvPr>
        </p:nvSpPr>
        <p:spPr>
          <a:xfrm>
            <a:off x="72575" y="112900"/>
            <a:ext cx="8950500" cy="8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Calibri"/>
              <a:buNone/>
            </a:pPr>
            <a:r>
              <a:rPr lang="en-US" sz="3600" b="1" i="1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question fermée</a:t>
            </a:r>
            <a:r>
              <a:rPr lang="en-US" sz="3600" b="1" i="1">
                <a:solidFill>
                  <a:srgbClr val="C00000"/>
                </a:solidFill>
              </a:rPr>
              <a:t> </a:t>
            </a:r>
            <a:r>
              <a:rPr lang="en-US" sz="3600" b="1" i="1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- Inversion du sujet</a:t>
            </a:r>
            <a:r>
              <a:rPr lang="en-US" sz="36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sz="3600" b="0" i="0" u="none" strike="noStrike" cap="non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65"/>
          <p:cNvSpPr txBox="1">
            <a:spLocks noGrp="1"/>
          </p:cNvSpPr>
          <p:nvPr>
            <p:ph type="body" idx="1"/>
          </p:nvPr>
        </p:nvSpPr>
        <p:spPr>
          <a:xfrm>
            <a:off x="457200" y="1128900"/>
            <a:ext cx="8422500" cy="55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Char char="•"/>
            </a:pPr>
            <a:r>
              <a:rPr lang="en-US" sz="2400" b="0" i="0" u="none" strike="sng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Est-</a:t>
            </a:r>
            <a:r>
              <a:rPr lang="en-US" sz="2400" b="0" i="0" u="none" strike="sng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US" sz="2400" b="0" i="0" u="none" strike="sng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400" b="0" i="0" u="none" strike="noStrike" cap="none" dirty="0" err="1">
                <a:solidFill>
                  <a:srgbClr val="E36C09"/>
                </a:solidFill>
                <a:latin typeface="Calibri"/>
                <a:ea typeface="Calibri"/>
                <a:cs typeface="Calibri"/>
                <a:sym typeface="Calibri"/>
              </a:rPr>
              <a:t>vous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êtes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étudiante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 dirty="0"/>
          </a:p>
          <a:p>
            <a:pPr marL="457200" marR="0" lvl="1" indent="0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→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Etes</a:t>
            </a:r>
            <a:r>
              <a:rPr lang="en-US" sz="2400" b="1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2400" b="1" i="0" u="none" strike="noStrike" cap="none" dirty="0" err="1">
                <a:solidFill>
                  <a:srgbClr val="E36C09"/>
                </a:solidFill>
                <a:latin typeface="Calibri"/>
                <a:ea typeface="Calibri"/>
                <a:cs typeface="Calibri"/>
                <a:sym typeface="Calibri"/>
              </a:rPr>
              <a:t>vous</a:t>
            </a:r>
            <a:r>
              <a:rPr lang="en-US" sz="24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étudiante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</a:p>
          <a:p>
            <a:pPr marL="457200" lvl="1" indent="0">
              <a:spcBef>
                <a:spcPts val="440"/>
              </a:spcBef>
              <a:buNone/>
            </a:pPr>
            <a:r>
              <a:rPr lang="en-US" sz="2400" b="1" dirty="0"/>
              <a:t>→ </a:t>
            </a:r>
            <a:r>
              <a:rPr lang="en-US" sz="2400" b="1" dirty="0" err="1"/>
              <a:t>V</a:t>
            </a:r>
            <a:r>
              <a:rPr lang="en-US" sz="2400" b="1" dirty="0" err="1">
                <a:solidFill>
                  <a:srgbClr val="E36C09"/>
                </a:solidFill>
              </a:rPr>
              <a:t>ous</a:t>
            </a:r>
            <a:r>
              <a:rPr lang="en-US" sz="2400" b="1" dirty="0">
                <a:solidFill>
                  <a:srgbClr val="E36C09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êtes</a:t>
            </a:r>
            <a:r>
              <a:rPr lang="en-US" sz="2400" b="1" dirty="0">
                <a:solidFill>
                  <a:schemeClr val="accent1"/>
                </a:solidFill>
              </a:rPr>
              <a:t> </a:t>
            </a:r>
            <a:r>
              <a:rPr lang="en-US" sz="2400" b="1" dirty="0" err="1"/>
              <a:t>étudiante</a:t>
            </a:r>
            <a:r>
              <a:rPr lang="en-US" sz="2400" b="1" dirty="0"/>
              <a:t>?</a:t>
            </a:r>
            <a:endParaRPr sz="2400" dirty="0"/>
          </a:p>
          <a:p>
            <a:pPr marL="342900" marR="0" lvl="0" indent="-355600" algn="l" rtl="0">
              <a:spcBef>
                <a:spcPts val="44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Char char="•"/>
            </a:pPr>
            <a:r>
              <a:rPr lang="en-US" sz="2400" b="0" i="0" u="none" strike="sng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Est-</a:t>
            </a:r>
            <a:r>
              <a:rPr lang="en-US" sz="2400" b="0" i="0" u="none" strike="sng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US" sz="2400" b="0" i="0" u="none" strike="sng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400" b="0" i="0" u="none" strike="noStrike" cap="none" dirty="0" err="1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tu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collectionnes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 photos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depuis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longtemps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400" dirty="0"/>
          </a:p>
          <a:p>
            <a:pPr marL="0" marR="0" lvl="0" indent="0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→</a:t>
            </a:r>
            <a:r>
              <a:rPr lang="en-US" sz="2400" b="1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Collectionnes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2400" b="1" i="0" u="none" strike="noStrike" cap="none" dirty="0" err="1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tu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 photos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depuis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longtemps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400" dirty="0"/>
          </a:p>
          <a:p>
            <a:pPr marL="342900" marR="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400" b="1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Inversion </a:t>
            </a:r>
            <a:r>
              <a:rPr lang="en-US" sz="2400" b="1" i="1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seulement</a:t>
            </a:r>
            <a:r>
              <a:rPr lang="en-US" sz="2400" b="1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avec les </a:t>
            </a:r>
            <a:r>
              <a:rPr lang="en-US" sz="2400" b="1" i="1" u="none" strike="noStrike" cap="none" dirty="0" err="1">
                <a:solidFill>
                  <a:srgbClr val="E36C09"/>
                </a:solidFill>
                <a:latin typeface="Calibri"/>
                <a:ea typeface="Calibri"/>
                <a:cs typeface="Calibri"/>
                <a:sym typeface="Calibri"/>
              </a:rPr>
              <a:t>pronoms</a:t>
            </a:r>
            <a:r>
              <a:rPr lang="en-US" sz="2400" b="1" i="1" u="none" strike="noStrike" cap="none" dirty="0">
                <a:solidFill>
                  <a:srgbClr val="E36C0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1" u="none" strike="noStrike" cap="none" dirty="0" err="1">
                <a:solidFill>
                  <a:srgbClr val="E36C09"/>
                </a:solidFill>
                <a:latin typeface="Calibri"/>
                <a:ea typeface="Calibri"/>
                <a:cs typeface="Calibri"/>
                <a:sym typeface="Calibri"/>
              </a:rPr>
              <a:t>sujets</a:t>
            </a:r>
            <a:r>
              <a:rPr lang="en-US" sz="2400" b="1" i="1" u="none" strike="noStrike" cap="none" dirty="0">
                <a:solidFill>
                  <a:srgbClr val="E36C0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(je/</a:t>
            </a:r>
            <a:r>
              <a:rPr lang="en-US" sz="2400" b="1" i="1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</a:t>
            </a:r>
            <a:r>
              <a:rPr lang="en-US" sz="2400" b="1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/il/</a:t>
            </a:r>
            <a:r>
              <a:rPr lang="en-US" sz="2400" b="1" i="1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elle</a:t>
            </a:r>
            <a:r>
              <a:rPr lang="en-US" sz="2400" b="1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/on/nous/</a:t>
            </a:r>
            <a:r>
              <a:rPr lang="en-US" sz="2400" b="1" i="1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vous</a:t>
            </a:r>
            <a:r>
              <a:rPr lang="en-US" sz="2400" b="1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lang="en-US" sz="2400" b="1" i="1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ils</a:t>
            </a:r>
            <a:r>
              <a:rPr lang="en-US" sz="2400" b="1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lang="en-US" sz="2400" b="1" i="1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elles</a:t>
            </a:r>
            <a:r>
              <a:rPr lang="en-US" sz="2400" b="1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2400" b="1" i="1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55600" algn="l" rtl="0">
              <a:spcBef>
                <a:spcPts val="44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Char char="•"/>
            </a:pPr>
            <a:r>
              <a:rPr lang="en-US" sz="2400" b="0" i="0" u="none" strike="sng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Est-</a:t>
            </a:r>
            <a:r>
              <a:rPr lang="en-US" sz="2400" b="0" i="0" u="none" strike="sng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US" sz="2400" b="0" i="0" u="none" strike="sng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400" b="0" i="0" u="none" strike="noStrike" cap="none" dirty="0" err="1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cette</a:t>
            </a:r>
            <a:r>
              <a:rPr lang="en-US" sz="2400" b="0" i="0" u="none" strike="noStrike" cap="none" dirty="0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 chaise </a:t>
            </a:r>
            <a:r>
              <a:rPr lang="en-US" sz="2400" b="0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est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libre?</a:t>
            </a:r>
            <a:endParaRPr sz="2400" dirty="0"/>
          </a:p>
          <a:p>
            <a:pPr marL="457200" marR="0" lvl="1" indent="0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→ </a:t>
            </a:r>
            <a:r>
              <a:rPr lang="en-US" sz="2400" b="0" i="0" u="none" strike="noStrike" cap="none" dirty="0" err="1">
                <a:solidFill>
                  <a:srgbClr val="E36C09"/>
                </a:solidFill>
                <a:latin typeface="Calibri"/>
                <a:ea typeface="Calibri"/>
                <a:cs typeface="Calibri"/>
                <a:sym typeface="Calibri"/>
              </a:rPr>
              <a:t>Cette</a:t>
            </a:r>
            <a:r>
              <a:rPr lang="en-US" sz="2400" b="0" i="0" u="none" strike="noStrike" cap="none" dirty="0">
                <a:solidFill>
                  <a:srgbClr val="E36C09"/>
                </a:solidFill>
                <a:latin typeface="Calibri"/>
                <a:ea typeface="Calibri"/>
                <a:cs typeface="Calibri"/>
                <a:sym typeface="Calibri"/>
              </a:rPr>
              <a:t> chaise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est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2400" b="1" i="0" u="none" strike="noStrike" cap="none" dirty="0" err="1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elle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libre?</a:t>
            </a:r>
            <a:endParaRPr sz="2400" dirty="0"/>
          </a:p>
          <a:p>
            <a:pPr marL="342900" marR="0" lvl="0" indent="-355600" algn="l" rtl="0">
              <a:spcBef>
                <a:spcPts val="44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Char char="•"/>
            </a:pPr>
            <a:r>
              <a:rPr lang="en-US" sz="2400" b="0" i="0" u="none" strike="sng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Est-</a:t>
            </a:r>
            <a:r>
              <a:rPr lang="en-US" sz="2400" b="0" i="0" u="none" strike="sng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US" sz="2400" b="0" i="0" u="none" strike="sng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400" b="0" i="0" u="none" strike="noStrike" cap="none" dirty="0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ton </a:t>
            </a:r>
            <a:r>
              <a:rPr lang="en-US" sz="2400" b="0" i="0" u="none" strike="noStrike" cap="none" dirty="0" err="1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père</a:t>
            </a:r>
            <a:r>
              <a:rPr lang="en-US" sz="2400" b="0" i="0" u="none" strike="noStrike" cap="none" dirty="0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habite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près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d’ici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  <a:endParaRPr sz="2400" dirty="0"/>
          </a:p>
          <a:p>
            <a:pPr marL="400050" marR="0" lvl="1" indent="-6350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→ </a:t>
            </a:r>
            <a:r>
              <a:rPr lang="en-US" sz="2400" b="0" i="0" u="none" strike="noStrike" cap="none" dirty="0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Ton </a:t>
            </a:r>
            <a:r>
              <a:rPr lang="en-US" sz="2400" b="0" i="0" u="none" strike="noStrike" cap="none" dirty="0" err="1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père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dirty="0" err="1">
                <a:solidFill>
                  <a:srgbClr val="008000"/>
                </a:solidFill>
              </a:rPr>
              <a:t>habite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24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2400" b="1" i="0" u="none" strike="noStrike" cap="none" dirty="0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il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près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d’ici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  <a:endParaRPr sz="2400" dirty="0"/>
          </a:p>
          <a:p>
            <a:pPr marL="342900" marR="0" lvl="0" indent="-355600" algn="l" rtl="0">
              <a:spcBef>
                <a:spcPts val="44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Char char="•"/>
            </a:pPr>
            <a:r>
              <a:rPr lang="en-US" sz="2400" b="0" i="0" u="none" strike="sng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Est-</a:t>
            </a:r>
            <a:r>
              <a:rPr lang="en-US" sz="2400" b="0" i="0" u="none" strike="sng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US" sz="2400" b="0" i="0" u="none" strike="sng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400" b="0" i="0" u="none" strike="noStrike" cap="none" dirty="0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ton </a:t>
            </a:r>
            <a:r>
              <a:rPr lang="en-US" sz="2400" b="0" i="0" u="none" strike="noStrike" cap="none" dirty="0" err="1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père</a:t>
            </a:r>
            <a:r>
              <a:rPr lang="en-US" sz="2400" b="0" i="0" u="none" strike="noStrike" cap="none" dirty="0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vient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Paris? </a:t>
            </a:r>
            <a:endParaRPr sz="2400" dirty="0"/>
          </a:p>
          <a:p>
            <a:pPr marL="400050" marR="0" lvl="1" indent="-6350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→ </a:t>
            </a:r>
            <a:r>
              <a:rPr lang="en-US" sz="2400" b="0" i="0" u="none" strike="noStrike" cap="none" dirty="0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Ton </a:t>
            </a:r>
            <a:r>
              <a:rPr lang="en-US" sz="2400" b="0" i="0" u="none" strike="noStrike" cap="none" dirty="0" err="1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père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vient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2400" b="1" i="0" u="none" strike="noStrike" cap="none" dirty="0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il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Paris? </a:t>
            </a:r>
            <a:endParaRPr sz="2400" dirty="0"/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400" b="1" i="1" u="none" strike="noStrike" cap="none" dirty="0" err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sujet</a:t>
            </a:r>
            <a:r>
              <a:rPr lang="en-US" sz="2400" b="1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</a:t>
            </a:r>
            <a:r>
              <a:rPr lang="en-US" sz="2400" b="1" i="1" u="none" strike="noStrike" cap="none" dirty="0" err="1">
                <a:solidFill>
                  <a:srgbClr val="6AA84F"/>
                </a:solidFill>
                <a:latin typeface="Calibri"/>
                <a:ea typeface="Calibri"/>
                <a:cs typeface="Calibri"/>
                <a:sym typeface="Calibri"/>
              </a:rPr>
              <a:t>verbe</a:t>
            </a:r>
            <a:r>
              <a:rPr lang="en-US" sz="2400" b="1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(t-) +  </a:t>
            </a:r>
            <a:r>
              <a:rPr lang="en-US" sz="2400" b="1" i="1" u="none" strike="noStrike" cap="none" dirty="0" err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pronom</a:t>
            </a:r>
            <a:r>
              <a:rPr lang="en-US" sz="2400" b="1" i="1" u="none" strike="noStrike" cap="none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1" u="none" strike="noStrike" cap="none" dirty="0" err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sujet</a:t>
            </a:r>
            <a:r>
              <a:rPr lang="en-US" sz="2400" b="1" i="1" u="none" strike="noStrike" cap="none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 ?</a:t>
            </a:r>
            <a:endParaRPr dirty="0">
              <a:solidFill>
                <a:schemeClr val="accent6"/>
              </a:solidFill>
            </a:endParaRP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1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6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3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3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3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5CD"/>
        </a:solidFill>
        <a:effectLst/>
      </p:bgPr>
    </p:bg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66"/>
          <p:cNvSpPr txBox="1">
            <a:spLocks noGrp="1"/>
          </p:cNvSpPr>
          <p:nvPr>
            <p:ph type="title"/>
          </p:nvPr>
        </p:nvSpPr>
        <p:spPr>
          <a:xfrm>
            <a:off x="457200" y="274634"/>
            <a:ext cx="8229600" cy="10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600" b="1" i="1" u="none" strike="noStrike" cap="none">
                <a:solidFill>
                  <a:srgbClr val="85200C"/>
                </a:solidFill>
                <a:latin typeface="Calibri"/>
                <a:ea typeface="Calibri"/>
                <a:cs typeface="Calibri"/>
                <a:sym typeface="Calibri"/>
              </a:rPr>
              <a:t>Formulez les questions</a:t>
            </a:r>
            <a:endParaRPr sz="3600" b="1" i="1" u="none" strike="noStrike" cap="none">
              <a:solidFill>
                <a:srgbClr val="8520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66"/>
          <p:cNvSpPr txBox="1">
            <a:spLocks noGrp="1"/>
          </p:cNvSpPr>
          <p:nvPr>
            <p:ph type="body" idx="1"/>
          </p:nvPr>
        </p:nvSpPr>
        <p:spPr>
          <a:xfrm>
            <a:off x="457200" y="1235667"/>
            <a:ext cx="8229600" cy="54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810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Oui</a:t>
            </a:r>
            <a:r>
              <a:rPr lang="en-US" sz="2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je suis </a:t>
            </a:r>
            <a:r>
              <a:rPr lang="en-US" sz="26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professeur</a:t>
            </a:r>
            <a:r>
              <a:rPr lang="en-US" sz="2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26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français</a:t>
            </a:r>
            <a:r>
              <a:rPr lang="en-US" sz="2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800" b="1" dirty="0"/>
          </a:p>
          <a:p>
            <a:pPr marL="742950" marR="0" lvl="1" indent="-323850" algn="l" rtl="0">
              <a:lnSpc>
                <a:spcPct val="80000"/>
              </a:lnSpc>
              <a:spcBef>
                <a:spcPts val="350"/>
              </a:spcBef>
              <a:spcAft>
                <a:spcPts val="0"/>
              </a:spcAft>
              <a:buClr>
                <a:srgbClr val="0000FF"/>
              </a:buClr>
              <a:buSzPts val="2350"/>
              <a:buFont typeface="Arial"/>
              <a:buChar char="–"/>
            </a:pPr>
            <a:r>
              <a:rPr lang="en-US" sz="235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Etes-vous</a:t>
            </a:r>
            <a:r>
              <a:rPr lang="en-US" sz="235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/ es-</a:t>
            </a:r>
            <a:r>
              <a:rPr lang="en-US" sz="235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tu</a:t>
            </a:r>
            <a:r>
              <a:rPr lang="en-US" sz="235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5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professeur</a:t>
            </a:r>
            <a:r>
              <a:rPr lang="en-US" sz="235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235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français</a:t>
            </a:r>
            <a:r>
              <a:rPr lang="en-US" sz="235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?</a:t>
            </a:r>
            <a:endParaRPr sz="3400" dirty="0">
              <a:solidFill>
                <a:srgbClr val="0000FF"/>
              </a:solidFill>
            </a:endParaRPr>
          </a:p>
          <a:p>
            <a:pPr marL="742950" marR="0" lvl="1" indent="-323850" algn="l" rtl="0">
              <a:lnSpc>
                <a:spcPct val="80000"/>
              </a:lnSpc>
              <a:spcBef>
                <a:spcPts val="350"/>
              </a:spcBef>
              <a:spcAft>
                <a:spcPts val="0"/>
              </a:spcAft>
              <a:buClr>
                <a:srgbClr val="38761D"/>
              </a:buClr>
              <a:buSzPts val="2350"/>
              <a:buFont typeface="Arial"/>
              <a:buChar char="–"/>
            </a:pPr>
            <a:r>
              <a:rPr lang="en-US" sz="235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Est-</a:t>
            </a:r>
            <a:r>
              <a:rPr lang="en-US" sz="235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US" sz="235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35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vous</a:t>
            </a:r>
            <a:r>
              <a:rPr lang="en-US" sz="235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5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êtes</a:t>
            </a:r>
            <a:r>
              <a:rPr lang="en-US" sz="235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/ </a:t>
            </a:r>
            <a:r>
              <a:rPr lang="en-US" sz="235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tu</a:t>
            </a:r>
            <a:r>
              <a:rPr lang="en-US" sz="235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es </a:t>
            </a:r>
            <a:r>
              <a:rPr lang="en-US" sz="235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professeur</a:t>
            </a:r>
            <a:r>
              <a:rPr lang="en-US" sz="235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235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français</a:t>
            </a:r>
            <a:r>
              <a:rPr lang="en-US" sz="235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?</a:t>
            </a:r>
          </a:p>
          <a:p>
            <a:pPr marL="742950" marR="0" lvl="1" indent="-323850" algn="l" rtl="0">
              <a:lnSpc>
                <a:spcPct val="80000"/>
              </a:lnSpc>
              <a:spcBef>
                <a:spcPts val="350"/>
              </a:spcBef>
              <a:spcAft>
                <a:spcPts val="0"/>
              </a:spcAft>
              <a:buClr>
                <a:srgbClr val="38761D"/>
              </a:buClr>
              <a:buSzPts val="2350"/>
              <a:buFont typeface="Arial"/>
              <a:buChar char="–"/>
            </a:pPr>
            <a:r>
              <a:rPr lang="en-US" sz="2350" dirty="0">
                <a:solidFill>
                  <a:srgbClr val="38761D"/>
                </a:solidFill>
              </a:rPr>
              <a:t>Tu es </a:t>
            </a:r>
            <a:r>
              <a:rPr lang="en-US" sz="2350" dirty="0" err="1">
                <a:solidFill>
                  <a:srgbClr val="38761D"/>
                </a:solidFill>
              </a:rPr>
              <a:t>professeur</a:t>
            </a:r>
            <a:r>
              <a:rPr lang="en-US" sz="2350" dirty="0">
                <a:solidFill>
                  <a:srgbClr val="38761D"/>
                </a:solidFill>
              </a:rPr>
              <a:t> de </a:t>
            </a:r>
            <a:r>
              <a:rPr lang="en-US" sz="2350" dirty="0" err="1">
                <a:solidFill>
                  <a:srgbClr val="38761D"/>
                </a:solidFill>
              </a:rPr>
              <a:t>français</a:t>
            </a:r>
            <a:r>
              <a:rPr lang="en-US" sz="2350" dirty="0">
                <a:solidFill>
                  <a:srgbClr val="38761D"/>
                </a:solidFill>
              </a:rPr>
              <a:t> ? </a:t>
            </a:r>
            <a:r>
              <a:rPr lang="en-US" sz="2350" dirty="0" err="1">
                <a:solidFill>
                  <a:srgbClr val="38761D"/>
                </a:solidFill>
              </a:rPr>
              <a:t>Vous</a:t>
            </a:r>
            <a:r>
              <a:rPr lang="en-US" sz="2350" dirty="0">
                <a:solidFill>
                  <a:srgbClr val="38761D"/>
                </a:solidFill>
              </a:rPr>
              <a:t> </a:t>
            </a:r>
            <a:r>
              <a:rPr lang="en-US" sz="2350" dirty="0" err="1">
                <a:solidFill>
                  <a:srgbClr val="38761D"/>
                </a:solidFill>
              </a:rPr>
              <a:t>être</a:t>
            </a:r>
            <a:r>
              <a:rPr lang="en-US" sz="2350" dirty="0">
                <a:solidFill>
                  <a:srgbClr val="38761D"/>
                </a:solidFill>
              </a:rPr>
              <a:t> prof de </a:t>
            </a:r>
            <a:r>
              <a:rPr lang="en-US" sz="2350" dirty="0" err="1">
                <a:solidFill>
                  <a:srgbClr val="38761D"/>
                </a:solidFill>
              </a:rPr>
              <a:t>français</a:t>
            </a:r>
            <a:r>
              <a:rPr lang="en-US" sz="2350" dirty="0">
                <a:solidFill>
                  <a:srgbClr val="38761D"/>
                </a:solidFill>
              </a:rPr>
              <a:t> ?</a:t>
            </a:r>
            <a:endParaRPr sz="2350" b="0" i="0" u="none" strike="noStrike" cap="none" dirty="0">
              <a:solidFill>
                <a:srgbClr val="38761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350"/>
              </a:spcBef>
              <a:spcAft>
                <a:spcPts val="0"/>
              </a:spcAft>
              <a:buNone/>
            </a:pPr>
            <a:endParaRPr sz="2350" dirty="0">
              <a:solidFill>
                <a:srgbClr val="38761D"/>
              </a:solidFill>
            </a:endParaRPr>
          </a:p>
          <a:p>
            <a:pPr marL="342900" marR="0" lvl="0" indent="-3810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Non, </a:t>
            </a:r>
            <a:r>
              <a:rPr lang="en-US" sz="26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elle</a:t>
            </a:r>
            <a:r>
              <a:rPr lang="en-US" sz="2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n’est</a:t>
            </a:r>
            <a:r>
              <a:rPr lang="en-US" sz="2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pas </a:t>
            </a:r>
            <a:r>
              <a:rPr lang="en-US" sz="26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étudiante</a:t>
            </a:r>
            <a:r>
              <a:rPr lang="en-US" sz="2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800" b="1" dirty="0"/>
          </a:p>
          <a:p>
            <a:pPr marL="742950" marR="0" lvl="1" indent="-323850" algn="l" rtl="0">
              <a:lnSpc>
                <a:spcPct val="80000"/>
              </a:lnSpc>
              <a:spcBef>
                <a:spcPts val="350"/>
              </a:spcBef>
              <a:spcAft>
                <a:spcPts val="0"/>
              </a:spcAft>
              <a:buClr>
                <a:srgbClr val="0000FF"/>
              </a:buClr>
              <a:buSzPts val="2350"/>
              <a:buFont typeface="Arial"/>
              <a:buChar char="–"/>
            </a:pPr>
            <a:r>
              <a:rPr lang="en-US" sz="235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Est-</a:t>
            </a:r>
            <a:r>
              <a:rPr lang="en-US" sz="235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elle</a:t>
            </a:r>
            <a:r>
              <a:rPr lang="en-US" sz="235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5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étudiante</a:t>
            </a:r>
            <a:r>
              <a:rPr lang="en-US" sz="235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?</a:t>
            </a:r>
            <a:endParaRPr sz="3400" dirty="0">
              <a:solidFill>
                <a:srgbClr val="0000FF"/>
              </a:solidFill>
            </a:endParaRPr>
          </a:p>
          <a:p>
            <a:pPr marL="742950" marR="0" lvl="1" indent="-323850" algn="l" rtl="0">
              <a:lnSpc>
                <a:spcPct val="80000"/>
              </a:lnSpc>
              <a:spcBef>
                <a:spcPts val="350"/>
              </a:spcBef>
              <a:spcAft>
                <a:spcPts val="0"/>
              </a:spcAft>
              <a:buClr>
                <a:srgbClr val="008000"/>
              </a:buClr>
              <a:buSzPts val="2350"/>
              <a:buFont typeface="Arial"/>
              <a:buChar char="–"/>
            </a:pPr>
            <a:r>
              <a:rPr lang="en-US" sz="2350" b="0" i="0" u="none" strike="noStrike" cap="none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Est-</a:t>
            </a:r>
            <a:r>
              <a:rPr lang="en-US" sz="2350" b="0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US" sz="2350" b="0" i="0" u="none" strike="noStrike" cap="none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50" dirty="0" err="1">
                <a:solidFill>
                  <a:srgbClr val="008000"/>
                </a:solidFill>
              </a:rPr>
              <a:t>qu’elle</a:t>
            </a:r>
            <a:r>
              <a:rPr lang="en-US" sz="2350" b="0" i="0" u="none" strike="noStrike" cap="none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50" b="0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est</a:t>
            </a:r>
            <a:r>
              <a:rPr lang="en-US" sz="2350" b="0" i="0" u="none" strike="noStrike" cap="none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50" b="0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étudiante</a:t>
            </a:r>
            <a:r>
              <a:rPr lang="en-US" sz="2350" b="0" i="0" u="none" strike="noStrike" cap="none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 ?</a:t>
            </a:r>
            <a:endParaRPr sz="2350" b="0" i="0" u="none" strike="noStrike" cap="none" dirty="0">
              <a:solidFill>
                <a:srgbClr val="008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350"/>
              </a:spcBef>
              <a:spcAft>
                <a:spcPts val="0"/>
              </a:spcAft>
              <a:buNone/>
            </a:pPr>
            <a:endParaRPr sz="2350" dirty="0">
              <a:solidFill>
                <a:srgbClr val="008000"/>
              </a:solidFill>
            </a:endParaRPr>
          </a:p>
          <a:p>
            <a:pPr marL="342900" marR="0" lvl="0" indent="-3810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Oui</a:t>
            </a:r>
            <a:r>
              <a:rPr lang="en-US" sz="2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6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j’ai</a:t>
            </a:r>
            <a:r>
              <a:rPr lang="en-US" sz="2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 frère.</a:t>
            </a:r>
            <a:endParaRPr sz="3800" b="1" dirty="0"/>
          </a:p>
          <a:p>
            <a:pPr marL="742950" marR="0" lvl="1" indent="-323850" algn="l" rtl="0">
              <a:lnSpc>
                <a:spcPct val="80000"/>
              </a:lnSpc>
              <a:spcBef>
                <a:spcPts val="350"/>
              </a:spcBef>
              <a:spcAft>
                <a:spcPts val="0"/>
              </a:spcAft>
              <a:buClr>
                <a:srgbClr val="0000FF"/>
              </a:buClr>
              <a:buSzPts val="2350"/>
              <a:buFont typeface="Arial"/>
              <a:buChar char="–"/>
            </a:pPr>
            <a:r>
              <a:rPr lang="en-US" sz="235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Avez-vous</a:t>
            </a:r>
            <a:r>
              <a:rPr lang="en-US" sz="235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/ as-</a:t>
            </a:r>
            <a:r>
              <a:rPr lang="en-US" sz="235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tu</a:t>
            </a:r>
            <a:r>
              <a:rPr lang="en-US" sz="235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un frère ?</a:t>
            </a:r>
            <a:endParaRPr sz="3400" dirty="0">
              <a:solidFill>
                <a:srgbClr val="0000FF"/>
              </a:solidFill>
            </a:endParaRPr>
          </a:p>
          <a:p>
            <a:pPr marL="742950" marR="0" lvl="1" indent="-323850" algn="l" rtl="0">
              <a:lnSpc>
                <a:spcPct val="80000"/>
              </a:lnSpc>
              <a:spcBef>
                <a:spcPts val="350"/>
              </a:spcBef>
              <a:spcAft>
                <a:spcPts val="0"/>
              </a:spcAft>
              <a:buClr>
                <a:srgbClr val="008000"/>
              </a:buClr>
              <a:buSzPts val="2350"/>
              <a:buFont typeface="Arial"/>
              <a:buChar char="–"/>
            </a:pPr>
            <a:r>
              <a:rPr lang="en-US" sz="2350" b="0" i="0" u="none" strike="noStrike" cap="none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Est-</a:t>
            </a:r>
            <a:r>
              <a:rPr lang="en-US" sz="2350" b="0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US" sz="2350" b="0" i="0" u="none" strike="noStrike" cap="none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350" dirty="0" err="1">
                <a:solidFill>
                  <a:srgbClr val="008000"/>
                </a:solidFill>
              </a:rPr>
              <a:t>vous</a:t>
            </a:r>
            <a:r>
              <a:rPr lang="en-US" sz="2350" b="0" i="0" u="none" strike="noStrike" cap="none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50" b="0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avez</a:t>
            </a:r>
            <a:r>
              <a:rPr lang="en-US" sz="2350" b="0" i="0" u="none" strike="noStrike" cap="none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 / </a:t>
            </a:r>
            <a:r>
              <a:rPr lang="en-US" sz="2350" b="0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tu</a:t>
            </a:r>
            <a:r>
              <a:rPr lang="en-US" sz="2350" b="0" i="0" u="none" strike="noStrike" cap="none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 as un frère ?</a:t>
            </a:r>
            <a:endParaRPr sz="2350" b="0" i="0" u="none" strike="noStrike" cap="none" dirty="0">
              <a:solidFill>
                <a:srgbClr val="008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350"/>
              </a:spcBef>
              <a:spcAft>
                <a:spcPts val="0"/>
              </a:spcAft>
              <a:buNone/>
            </a:pPr>
            <a:endParaRPr sz="2350" dirty="0">
              <a:solidFill>
                <a:srgbClr val="008000"/>
              </a:solidFill>
            </a:endParaRPr>
          </a:p>
          <a:p>
            <a:pPr marL="342900" marR="0" lvl="0" indent="-3810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Oui</a:t>
            </a:r>
            <a:r>
              <a:rPr lang="en-US" sz="2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6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mes</a:t>
            </a:r>
            <a:r>
              <a:rPr lang="en-US" sz="2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enfants </a:t>
            </a:r>
            <a:r>
              <a:rPr lang="en-US" sz="26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parlent</a:t>
            </a:r>
            <a:r>
              <a:rPr lang="en-US" sz="2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français</a:t>
            </a:r>
            <a:r>
              <a:rPr lang="en-US" sz="2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en-US" sz="26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anglais</a:t>
            </a:r>
            <a:r>
              <a:rPr lang="en-US" sz="2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800" b="1" dirty="0"/>
          </a:p>
          <a:p>
            <a:pPr marL="742950" marR="0" lvl="1" indent="-323850" algn="l" rtl="0">
              <a:lnSpc>
                <a:spcPct val="80000"/>
              </a:lnSpc>
              <a:spcBef>
                <a:spcPts val="350"/>
              </a:spcBef>
              <a:spcAft>
                <a:spcPts val="0"/>
              </a:spcAft>
              <a:buClr>
                <a:srgbClr val="0000FF"/>
              </a:buClr>
              <a:buSzPts val="2350"/>
              <a:buFont typeface="Arial"/>
              <a:buChar char="–"/>
            </a:pPr>
            <a:r>
              <a:rPr lang="en-US" sz="2350" dirty="0">
                <a:solidFill>
                  <a:srgbClr val="0000FF"/>
                </a:solidFill>
              </a:rPr>
              <a:t>Vos</a:t>
            </a:r>
            <a:r>
              <a:rPr lang="en-US" sz="235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/ </a:t>
            </a:r>
            <a:r>
              <a:rPr lang="en-US" sz="235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tes</a:t>
            </a:r>
            <a:r>
              <a:rPr lang="en-US" sz="235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enfants </a:t>
            </a:r>
            <a:r>
              <a:rPr lang="en-US" sz="235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parlent-ils</a:t>
            </a:r>
            <a:r>
              <a:rPr lang="en-US" sz="235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5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anglais</a:t>
            </a:r>
            <a:r>
              <a:rPr lang="en-US" sz="235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en-US" sz="235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français</a:t>
            </a:r>
            <a:r>
              <a:rPr lang="en-US" sz="235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?</a:t>
            </a:r>
            <a:endParaRPr sz="3400" dirty="0">
              <a:solidFill>
                <a:srgbClr val="0000FF"/>
              </a:solidFill>
            </a:endParaRPr>
          </a:p>
          <a:p>
            <a:pPr marL="742950" marR="0" lvl="1" indent="-323850" algn="l" rtl="0">
              <a:lnSpc>
                <a:spcPct val="80000"/>
              </a:lnSpc>
              <a:spcBef>
                <a:spcPts val="350"/>
              </a:spcBef>
              <a:spcAft>
                <a:spcPts val="0"/>
              </a:spcAft>
              <a:buClr>
                <a:srgbClr val="008000"/>
              </a:buClr>
              <a:buSzPts val="2350"/>
              <a:buFont typeface="Arial"/>
              <a:buChar char="–"/>
            </a:pPr>
            <a:r>
              <a:rPr lang="en-US" sz="2350" b="0" i="0" u="none" strike="noStrike" cap="none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Est-</a:t>
            </a:r>
            <a:r>
              <a:rPr lang="en-US" sz="2350" b="0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US" sz="2350" b="0" i="0" u="none" strike="noStrike" cap="none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350" b="0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vos</a:t>
            </a:r>
            <a:r>
              <a:rPr lang="en-US" sz="2350" b="0" i="0" u="none" strike="noStrike" cap="none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 / </a:t>
            </a:r>
            <a:r>
              <a:rPr lang="en-US" sz="2350" b="0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tes</a:t>
            </a:r>
            <a:r>
              <a:rPr lang="en-US" sz="2350" b="0" i="0" u="none" strike="noStrike" cap="none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 enfants </a:t>
            </a:r>
            <a:r>
              <a:rPr lang="en-US" sz="2350" b="0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parlent</a:t>
            </a:r>
            <a:r>
              <a:rPr lang="en-US" sz="2350" b="0" i="0" u="none" strike="noStrike" cap="none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50" b="0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anglais</a:t>
            </a:r>
            <a:r>
              <a:rPr lang="en-US" sz="2350" b="0" i="0" u="none" strike="noStrike" cap="none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en-US" sz="2350" b="0" i="0" u="none" strike="noStrike" cap="none" dirty="0" err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français</a:t>
            </a:r>
            <a:r>
              <a:rPr lang="en-US" sz="2350" b="0" i="0" u="none" strike="noStrike" cap="none" dirty="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3400" dirty="0">
              <a:solidFill>
                <a:srgbClr val="008000"/>
              </a:solidFill>
            </a:endParaRPr>
          </a:p>
          <a:p>
            <a:pPr marL="342900" marR="0" lvl="0" indent="-215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215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215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6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4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4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4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4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5CD"/>
        </a:solidFill>
        <a:effectLst/>
      </p:bgPr>
    </p:bg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67"/>
          <p:cNvSpPr txBox="1">
            <a:spLocks noGrp="1"/>
          </p:cNvSpPr>
          <p:nvPr>
            <p:ph type="title"/>
          </p:nvPr>
        </p:nvSpPr>
        <p:spPr>
          <a:xfrm>
            <a:off x="457200" y="161267"/>
            <a:ext cx="8229600" cy="7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600" b="1" i="1">
                <a:solidFill>
                  <a:srgbClr val="85200C"/>
                </a:solidFill>
              </a:rPr>
              <a:t>les</a:t>
            </a: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1" i="1">
                <a:solidFill>
                  <a:srgbClr val="85200C"/>
                </a:solidFill>
              </a:rPr>
              <a:t>questions</a:t>
            </a: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1" i="1">
                <a:solidFill>
                  <a:srgbClr val="85200C"/>
                </a:solidFill>
              </a:rPr>
              <a:t>fermées (suite)</a:t>
            </a:r>
            <a:endParaRPr sz="3600" b="1" i="1">
              <a:solidFill>
                <a:srgbClr val="85200C"/>
              </a:solidFill>
            </a:endParaRPr>
          </a:p>
        </p:txBody>
      </p:sp>
      <p:sp>
        <p:nvSpPr>
          <p:cNvPr id="452" name="Google Shape;452;p67"/>
          <p:cNvSpPr txBox="1">
            <a:spLocks noGrp="1"/>
          </p:cNvSpPr>
          <p:nvPr>
            <p:ph type="body" idx="1"/>
          </p:nvPr>
        </p:nvSpPr>
        <p:spPr>
          <a:xfrm>
            <a:off x="457200" y="1048267"/>
            <a:ext cx="8229600" cy="56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6576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Oui</a:t>
            </a:r>
            <a:r>
              <a:rPr lang="en-US" sz="2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6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mes</a:t>
            </a:r>
            <a:r>
              <a:rPr lang="en-US" sz="2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parents </a:t>
            </a:r>
            <a:r>
              <a:rPr lang="en-US" sz="26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habitent</a:t>
            </a:r>
            <a:r>
              <a:rPr lang="en-US" sz="2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2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France.</a:t>
            </a:r>
            <a:endParaRPr sz="2600" b="1" dirty="0"/>
          </a:p>
          <a:p>
            <a:pPr marL="742950" marR="0" lvl="1" indent="-326390" algn="l" rtl="0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0000FF"/>
              </a:buClr>
              <a:buSzPts val="2600"/>
              <a:buFont typeface="Arial"/>
              <a:buChar char="–"/>
            </a:pPr>
            <a:r>
              <a:rPr lang="en-US" sz="260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Vos / </a:t>
            </a:r>
            <a:r>
              <a:rPr lang="en-US" sz="260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tes</a:t>
            </a:r>
            <a:r>
              <a:rPr lang="en-US" sz="260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parents </a:t>
            </a:r>
            <a:r>
              <a:rPr lang="en-US" sz="260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habitent-ils</a:t>
            </a:r>
            <a:r>
              <a:rPr lang="en-US" sz="260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260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France ?</a:t>
            </a:r>
            <a:endParaRPr sz="2600" dirty="0">
              <a:solidFill>
                <a:srgbClr val="0000FF"/>
              </a:solidFill>
            </a:endParaRPr>
          </a:p>
          <a:p>
            <a:pPr marL="742950" marR="0" lvl="1" indent="-326390" algn="l" rtl="0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8761D"/>
              </a:buClr>
              <a:buSzPts val="2600"/>
              <a:buFont typeface="Arial"/>
              <a:buChar char="–"/>
            </a:pP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Est-</a:t>
            </a:r>
            <a:r>
              <a:rPr lang="en-US" sz="260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60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vos</a:t>
            </a: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/ </a:t>
            </a:r>
            <a:r>
              <a:rPr lang="en-US" sz="260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tes</a:t>
            </a: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parents </a:t>
            </a:r>
            <a:r>
              <a:rPr lang="en-US" sz="260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habitent</a:t>
            </a: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France ?</a:t>
            </a:r>
          </a:p>
          <a:p>
            <a:pPr marL="742950" marR="0" lvl="1" indent="-326390" algn="l" rtl="0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8761D"/>
              </a:buClr>
              <a:buSzPts val="2600"/>
              <a:buFont typeface="Arial"/>
              <a:buChar char="–"/>
            </a:pPr>
            <a:r>
              <a:rPr lang="en-US" sz="2600" dirty="0" err="1">
                <a:solidFill>
                  <a:srgbClr val="38761D"/>
                </a:solidFill>
              </a:rPr>
              <a:t>Tes</a:t>
            </a:r>
            <a:r>
              <a:rPr lang="en-US" sz="2600" dirty="0">
                <a:solidFill>
                  <a:srgbClr val="38761D"/>
                </a:solidFill>
              </a:rPr>
              <a:t> parents </a:t>
            </a:r>
            <a:r>
              <a:rPr lang="en-US" sz="2600" dirty="0" err="1">
                <a:solidFill>
                  <a:srgbClr val="38761D"/>
                </a:solidFill>
              </a:rPr>
              <a:t>habitent</a:t>
            </a:r>
            <a:r>
              <a:rPr lang="en-US" sz="2600" dirty="0">
                <a:solidFill>
                  <a:srgbClr val="38761D"/>
                </a:solidFill>
              </a:rPr>
              <a:t> </a:t>
            </a:r>
            <a:r>
              <a:rPr lang="en-US" sz="2600" dirty="0" err="1">
                <a:solidFill>
                  <a:srgbClr val="38761D"/>
                </a:solidFill>
              </a:rPr>
              <a:t>en</a:t>
            </a:r>
            <a:r>
              <a:rPr lang="en-US" sz="2600" dirty="0">
                <a:solidFill>
                  <a:srgbClr val="38761D"/>
                </a:solidFill>
              </a:rPr>
              <a:t> France ?</a:t>
            </a:r>
            <a:endParaRPr sz="2600" b="0" i="0" u="none" strike="noStrike" cap="none" dirty="0">
              <a:solidFill>
                <a:srgbClr val="38761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20066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6576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1" dirty="0" err="1"/>
              <a:t>Oui</a:t>
            </a:r>
            <a:r>
              <a:rPr lang="en-US" sz="2600" b="1" dirty="0"/>
              <a:t>, </a:t>
            </a:r>
            <a:r>
              <a:rPr lang="en-US" sz="2600" b="1" dirty="0" err="1"/>
              <a:t>j’aime</a:t>
            </a:r>
            <a:r>
              <a:rPr lang="en-US" sz="2600" b="1" dirty="0"/>
              <a:t> le </a:t>
            </a:r>
            <a:r>
              <a:rPr lang="en-US" sz="2600" b="1" dirty="0" err="1"/>
              <a:t>thé</a:t>
            </a:r>
            <a:r>
              <a:rPr lang="en-US" sz="2600" b="1" dirty="0"/>
              <a:t> vert.</a:t>
            </a:r>
            <a:endParaRPr sz="2600" dirty="0"/>
          </a:p>
          <a:p>
            <a:pPr marL="742950" marR="0" lvl="1" indent="-326390" algn="l" rtl="0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0000FF"/>
              </a:buClr>
              <a:buSzPts val="2600"/>
              <a:buFont typeface="Arial"/>
              <a:buChar char="–"/>
            </a:pPr>
            <a:r>
              <a:rPr lang="en-US" sz="260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Aimes-tu</a:t>
            </a:r>
            <a:r>
              <a:rPr lang="en-US" sz="260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/ </a:t>
            </a:r>
            <a:r>
              <a:rPr lang="en-US" sz="260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aimez-vous</a:t>
            </a:r>
            <a:r>
              <a:rPr lang="en-US" sz="260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le </a:t>
            </a:r>
            <a:r>
              <a:rPr lang="en-US" sz="260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thé</a:t>
            </a:r>
            <a:r>
              <a:rPr lang="en-US" sz="260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vert ?</a:t>
            </a:r>
            <a:endParaRPr sz="2600" dirty="0">
              <a:solidFill>
                <a:srgbClr val="0000FF"/>
              </a:solidFill>
            </a:endParaRPr>
          </a:p>
          <a:p>
            <a:pPr marL="742950" marR="0" lvl="1" indent="-326390" algn="l" rtl="0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8761D"/>
              </a:buClr>
              <a:buSzPts val="2600"/>
              <a:buFont typeface="Arial"/>
              <a:buChar char="–"/>
            </a:pP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Est-</a:t>
            </a:r>
            <a:r>
              <a:rPr lang="en-US" sz="260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60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tu</a:t>
            </a: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aimes</a:t>
            </a: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/ </a:t>
            </a:r>
            <a:r>
              <a:rPr lang="en-US" sz="260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vous</a:t>
            </a: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aimez</a:t>
            </a: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le </a:t>
            </a:r>
            <a:r>
              <a:rPr lang="en-US" sz="260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thé</a:t>
            </a: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vert ?</a:t>
            </a:r>
            <a:endParaRPr sz="2600" dirty="0">
              <a:solidFill>
                <a:srgbClr val="38761D"/>
              </a:solidFill>
            </a:endParaRPr>
          </a:p>
          <a:p>
            <a:pPr marL="457200" marR="0" lvl="1" indent="0" algn="l" rtl="0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6576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1" dirty="0"/>
              <a:t>Non, </a:t>
            </a:r>
            <a:r>
              <a:rPr lang="en-US" sz="2600" b="1" dirty="0" err="1"/>
              <a:t>ce</a:t>
            </a:r>
            <a:r>
              <a:rPr lang="en-US" sz="2600" b="1" dirty="0"/>
              <a:t> ne </a:t>
            </a:r>
            <a:r>
              <a:rPr lang="en-US" sz="2600" b="1" dirty="0" err="1"/>
              <a:t>sont</a:t>
            </a:r>
            <a:r>
              <a:rPr lang="en-US" sz="2600" b="1" dirty="0"/>
              <a:t> pas </a:t>
            </a:r>
            <a:r>
              <a:rPr lang="en-US" sz="2600" b="1" dirty="0" err="1"/>
              <a:t>mes</a:t>
            </a:r>
            <a:r>
              <a:rPr lang="en-US" sz="2600" b="1" dirty="0"/>
              <a:t> livres.</a:t>
            </a:r>
            <a:endParaRPr sz="2600" dirty="0"/>
          </a:p>
          <a:p>
            <a:pPr marL="742950" marR="0" lvl="1" indent="-326390" algn="l" rtl="0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8761D"/>
              </a:buClr>
              <a:buSzPts val="2600"/>
              <a:buFont typeface="Arial"/>
              <a:buChar char="–"/>
            </a:pP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Est-</a:t>
            </a:r>
            <a:r>
              <a:rPr lang="en-US" sz="260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60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sont</a:t>
            </a: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vos</a:t>
            </a: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/ </a:t>
            </a:r>
            <a:r>
              <a:rPr lang="en-US" sz="260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tes</a:t>
            </a: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livres ?</a:t>
            </a:r>
            <a:endParaRPr sz="2600" b="0" i="0" u="none" strike="noStrike" cap="none" dirty="0">
              <a:solidFill>
                <a:srgbClr val="38761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None/>
            </a:pPr>
            <a:endParaRPr sz="2600" dirty="0"/>
          </a:p>
          <a:p>
            <a:pPr marL="342900" marR="0" lvl="0" indent="-36576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1" dirty="0" err="1"/>
              <a:t>Oui</a:t>
            </a:r>
            <a:r>
              <a:rPr lang="en-US" sz="2600" b="1" dirty="0"/>
              <a:t>, </a:t>
            </a:r>
            <a:r>
              <a:rPr lang="en-US" sz="2600" b="1" dirty="0" err="1"/>
              <a:t>c’est</a:t>
            </a:r>
            <a:r>
              <a:rPr lang="en-US" sz="2600" b="1" dirty="0"/>
              <a:t> </a:t>
            </a:r>
            <a:r>
              <a:rPr lang="en-US" sz="2600" b="1" dirty="0" err="1"/>
              <a:t>mon</a:t>
            </a:r>
            <a:r>
              <a:rPr lang="en-US" sz="2600" b="1" dirty="0"/>
              <a:t> chat.</a:t>
            </a:r>
            <a:endParaRPr sz="2600" dirty="0"/>
          </a:p>
          <a:p>
            <a:pPr marL="742950" marR="0" lvl="1" indent="-326390" algn="l" rtl="0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0000FF"/>
              </a:buClr>
              <a:buSzPts val="2600"/>
              <a:buFont typeface="Arial"/>
              <a:buChar char="–"/>
            </a:pPr>
            <a:r>
              <a:rPr lang="en-US" sz="2600" dirty="0">
                <a:solidFill>
                  <a:srgbClr val="0000FF"/>
                </a:solidFill>
              </a:rPr>
              <a:t>Est-</a:t>
            </a:r>
            <a:r>
              <a:rPr lang="en-US" sz="2600" dirty="0" err="1">
                <a:solidFill>
                  <a:srgbClr val="0000FF"/>
                </a:solidFill>
              </a:rPr>
              <a:t>ce</a:t>
            </a:r>
            <a:r>
              <a:rPr lang="en-US" sz="2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votre</a:t>
            </a:r>
            <a:r>
              <a:rPr lang="en-US" sz="2600" b="0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chat ?</a:t>
            </a:r>
            <a:endParaRPr sz="2600" dirty="0">
              <a:solidFill>
                <a:srgbClr val="0000FF"/>
              </a:solidFill>
            </a:endParaRPr>
          </a:p>
          <a:p>
            <a:pPr marL="742950" marR="0" lvl="1" indent="-326390" algn="l" rtl="0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8761D"/>
              </a:buClr>
              <a:buSzPts val="2600"/>
              <a:buFont typeface="Arial"/>
              <a:buChar char="–"/>
            </a:pP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Est-</a:t>
            </a:r>
            <a:r>
              <a:rPr lang="en-US" sz="260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60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c’est</a:t>
            </a: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strike="noStrike" cap="none" dirty="0" err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votre</a:t>
            </a:r>
            <a:r>
              <a:rPr lang="en-US" sz="2600" b="0" i="0" u="none" strike="noStrike" cap="none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chat ?</a:t>
            </a:r>
            <a:endParaRPr sz="2600" b="0" i="0" u="none" strike="noStrike" cap="none" dirty="0">
              <a:solidFill>
                <a:srgbClr val="38761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20066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6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5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5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5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5CD"/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68"/>
          <p:cNvSpPr txBox="1">
            <a:spLocks noGrp="1"/>
          </p:cNvSpPr>
          <p:nvPr>
            <p:ph type="title"/>
          </p:nvPr>
        </p:nvSpPr>
        <p:spPr>
          <a:xfrm>
            <a:off x="457200" y="274647"/>
            <a:ext cx="8229600" cy="8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Font typeface="Calibri"/>
              <a:buNone/>
            </a:pPr>
            <a:r>
              <a:rPr lang="en-US" sz="3600" b="1" i="1" u="none" strike="noStrike" cap="none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Questions ouvertes (informations)</a:t>
            </a:r>
            <a:endParaRPr sz="3600" b="1" i="1" u="none" strike="noStrike" cap="none">
              <a:solidFill>
                <a:srgbClr val="97480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68"/>
          <p:cNvSpPr txBox="1">
            <a:spLocks noGrp="1"/>
          </p:cNvSpPr>
          <p:nvPr>
            <p:ph type="body" idx="1"/>
          </p:nvPr>
        </p:nvSpPr>
        <p:spPr>
          <a:xfrm>
            <a:off x="80875" y="1148250"/>
            <a:ext cx="4350900" cy="55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Comment</a:t>
            </a: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vous vous appelez? - 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Comment</a:t>
            </a: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vous appelez-vous?</a:t>
            </a:r>
            <a:endParaRPr sz="1800" b="1">
              <a:solidFill>
                <a:schemeClr val="accent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Où</a:t>
            </a: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habitez-vous? - 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392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Où</a:t>
            </a: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est-ce que vous habitez?</a:t>
            </a:r>
            <a:endParaRPr sz="1800" b="1">
              <a:solidFill>
                <a:schemeClr val="accent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D’où </a:t>
            </a: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êtes-vous? </a:t>
            </a:r>
            <a:r>
              <a:rPr lang="en-US" sz="1800" b="1"/>
              <a:t>- </a:t>
            </a:r>
            <a:r>
              <a:rPr lang="en-US" sz="18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D’où</a:t>
            </a: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venez-vous? </a:t>
            </a:r>
            <a:endParaRPr sz="1800" b="1"/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Quelle</a:t>
            </a: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heure est-il?</a:t>
            </a:r>
            <a:endParaRPr sz="1800" b="1">
              <a:solidFill>
                <a:schemeClr val="accent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1"/>
                </a:solidFill>
              </a:rPr>
              <a:t>C</a:t>
            </a:r>
            <a:r>
              <a:rPr lang="en-US" sz="18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ombien</a:t>
            </a: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 livre coûte-t-il ?</a:t>
            </a:r>
            <a:endParaRPr sz="1800" b="1">
              <a:solidFill>
                <a:srgbClr val="538CD5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538CD5"/>
                </a:solidFill>
                <a:latin typeface="Calibri"/>
                <a:ea typeface="Calibri"/>
                <a:cs typeface="Calibri"/>
                <a:sym typeface="Calibri"/>
              </a:rPr>
              <a:t>Quand</a:t>
            </a: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avez-vous cours ?</a:t>
            </a:r>
            <a:endParaRPr sz="1800"/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538CD5"/>
                </a:solidFill>
                <a:latin typeface="Calibri"/>
                <a:ea typeface="Calibri"/>
                <a:cs typeface="Calibri"/>
                <a:sym typeface="Calibri"/>
              </a:rPr>
              <a:t>Qui</a:t>
            </a: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est-ce ? qui est cette jeune fille ?</a:t>
            </a:r>
            <a:endParaRPr sz="1800"/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538CD5"/>
                </a:solidFill>
                <a:latin typeface="Calibri"/>
                <a:ea typeface="Calibri"/>
                <a:cs typeface="Calibri"/>
                <a:sym typeface="Calibri"/>
              </a:rPr>
              <a:t>Pourquoi</a:t>
            </a: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/>
              <a:t>étudiez-vous le français</a:t>
            </a: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?</a:t>
            </a:r>
            <a:endParaRPr sz="1800"/>
          </a:p>
          <a:p>
            <a:pPr marL="0" marR="0" lvl="0" indent="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24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68"/>
          <p:cNvSpPr txBox="1">
            <a:spLocks noGrp="1"/>
          </p:cNvSpPr>
          <p:nvPr>
            <p:ph type="body" idx="2"/>
          </p:nvPr>
        </p:nvSpPr>
        <p:spPr>
          <a:xfrm>
            <a:off x="4648200" y="1148100"/>
            <a:ext cx="4038600" cy="55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392"/>
              </a:spcBef>
              <a:spcAft>
                <a:spcPts val="0"/>
              </a:spcAft>
              <a:buSzPts val="1800"/>
              <a:buChar char="•"/>
            </a:pPr>
            <a:r>
              <a:rPr lang="en-US" sz="1800" b="1" i="1"/>
              <a:t>je m’appelle </a:t>
            </a:r>
            <a:r>
              <a:rPr lang="en-US" sz="1800" b="1" i="1">
                <a:solidFill>
                  <a:srgbClr val="6FA8DC"/>
                </a:solidFill>
              </a:rPr>
              <a:t>Corine R.W.</a:t>
            </a:r>
            <a:endParaRPr sz="1800" b="1" i="1">
              <a:solidFill>
                <a:srgbClr val="6FA8DC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92"/>
              </a:spcBef>
              <a:spcAft>
                <a:spcPts val="0"/>
              </a:spcAft>
              <a:buNone/>
            </a:pPr>
            <a:endParaRPr sz="1800" b="1" i="1">
              <a:solidFill>
                <a:srgbClr val="6FA8DC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392"/>
              </a:spcBef>
              <a:spcAft>
                <a:spcPts val="0"/>
              </a:spcAft>
              <a:buSzPts val="1800"/>
              <a:buChar char="•"/>
            </a:pPr>
            <a:r>
              <a:rPr lang="en-US" sz="1800" b="1" i="1"/>
              <a:t>j’habite </a:t>
            </a:r>
            <a:r>
              <a:rPr lang="en-US" sz="1800" b="1" i="1">
                <a:solidFill>
                  <a:srgbClr val="6FA8DC"/>
                </a:solidFill>
              </a:rPr>
              <a:t>à Philadelphie</a:t>
            </a:r>
            <a:r>
              <a:rPr lang="en-US" sz="1800" b="1" i="1"/>
              <a:t>.</a:t>
            </a:r>
            <a:endParaRPr sz="1800" b="1" i="1"/>
          </a:p>
          <a:p>
            <a:pPr marL="0" lvl="0" indent="0" algn="l" rtl="0">
              <a:lnSpc>
                <a:spcPct val="115000"/>
              </a:lnSpc>
              <a:spcBef>
                <a:spcPts val="392"/>
              </a:spcBef>
              <a:spcAft>
                <a:spcPts val="0"/>
              </a:spcAft>
              <a:buNone/>
            </a:pPr>
            <a:endParaRPr sz="1800" b="1" i="1"/>
          </a:p>
          <a:p>
            <a:pPr marL="457200" lvl="0" indent="-342900" algn="l" rtl="0">
              <a:lnSpc>
                <a:spcPct val="115000"/>
              </a:lnSpc>
              <a:spcBef>
                <a:spcPts val="392"/>
              </a:spcBef>
              <a:spcAft>
                <a:spcPts val="0"/>
              </a:spcAft>
              <a:buSzPts val="1800"/>
              <a:buChar char="•"/>
            </a:pPr>
            <a:r>
              <a:rPr lang="en-US" sz="1800" b="1" i="1"/>
              <a:t>je viens </a:t>
            </a:r>
            <a:r>
              <a:rPr lang="en-US" sz="1800" b="1" i="1">
                <a:solidFill>
                  <a:srgbClr val="6FA8DC"/>
                </a:solidFill>
              </a:rPr>
              <a:t>de France</a:t>
            </a:r>
            <a:r>
              <a:rPr lang="en-US" sz="1800" b="1" i="1"/>
              <a:t>.</a:t>
            </a:r>
            <a:endParaRPr sz="1800" b="1" i="1"/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1800" b="1" i="1"/>
              <a:t>il est </a:t>
            </a:r>
            <a:r>
              <a:rPr lang="en-US" sz="1800" b="1" i="1">
                <a:solidFill>
                  <a:srgbClr val="6FA8DC"/>
                </a:solidFill>
              </a:rPr>
              <a:t>9h30.</a:t>
            </a:r>
            <a:endParaRPr sz="1800" b="1" i="1">
              <a:solidFill>
                <a:srgbClr val="6FA8DC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1800" b="1" i="1"/>
              <a:t>Ce livre coûte </a:t>
            </a:r>
            <a:r>
              <a:rPr lang="en-US" sz="1800" b="1" i="1">
                <a:solidFill>
                  <a:srgbClr val="6FA8DC"/>
                </a:solidFill>
              </a:rPr>
              <a:t>15 Euros</a:t>
            </a:r>
            <a:r>
              <a:rPr lang="en-US" sz="1800" b="1" i="1"/>
              <a:t>.</a:t>
            </a:r>
            <a:endParaRPr sz="1800" b="1" i="1"/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1800" b="1" i="1"/>
              <a:t>j’ai cours </a:t>
            </a:r>
            <a:r>
              <a:rPr lang="en-US" sz="1800" b="1" i="1">
                <a:solidFill>
                  <a:srgbClr val="6FA8DC"/>
                </a:solidFill>
              </a:rPr>
              <a:t>tous les jours</a:t>
            </a:r>
            <a:r>
              <a:rPr lang="en-US" sz="1800" b="1" i="1"/>
              <a:t>.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1800" b="1" i="1"/>
              <a:t>c’est </a:t>
            </a:r>
            <a:r>
              <a:rPr lang="en-US" sz="1800" b="1" i="1">
                <a:solidFill>
                  <a:srgbClr val="6FA8DC"/>
                </a:solidFill>
              </a:rPr>
              <a:t>ma soeur</a:t>
            </a:r>
            <a:r>
              <a:rPr lang="en-US" sz="1800" b="1" i="1"/>
              <a:t>.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1800" b="1" i="1"/>
              <a:t>j’étudie le français </a:t>
            </a:r>
            <a:r>
              <a:rPr lang="en-US" sz="1800" b="1" i="1">
                <a:solidFill>
                  <a:srgbClr val="6FA8DC"/>
                </a:solidFill>
              </a:rPr>
              <a:t>parce que je veux faire un tour du monde francophone.</a:t>
            </a:r>
            <a:endParaRPr sz="1800" b="1" i="1"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6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6" name="Google Shape;466;p69"/>
          <p:cNvGraphicFramePr/>
          <p:nvPr/>
        </p:nvGraphicFramePr>
        <p:xfrm>
          <a:off x="537207" y="703652"/>
          <a:ext cx="8178675" cy="5299725"/>
        </p:xfrm>
        <a:graphic>
          <a:graphicData uri="http://schemas.openxmlformats.org/drawingml/2006/table">
            <a:tbl>
              <a:tblPr firstRow="1" bandRow="1">
                <a:noFill/>
                <a:tableStyleId>{10DE14F5-A906-4456-90E1-D31D08D8ADFD}</a:tableStyleId>
              </a:tblPr>
              <a:tblGrid>
                <a:gridCol w="1903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41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73600">
                <a:tc grid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strike="noStrike" cap="none"/>
                        <a:t>Question longue avec est-ce que </a:t>
                      </a:r>
                      <a:endParaRPr sz="15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Mot interrogatif + est-ce que + sujet + verbe</a:t>
                      </a:r>
                      <a:endParaRPr sz="28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Où /</a:t>
                      </a:r>
                      <a:endParaRPr sz="15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D’où</a:t>
                      </a:r>
                      <a:endParaRPr sz="2400"/>
                    </a:p>
                  </a:txBody>
                  <a:tcPr marL="91450" marR="91450" marT="45725" marB="45725"/>
                </a:tc>
                <a:tc rowSpan="6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est-ce que / qu’</a:t>
                      </a:r>
                      <a:endParaRPr sz="24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Amélie travaille?</a:t>
                      </a:r>
                      <a:endParaRPr sz="15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les parents de Collignon habitent?</a:t>
                      </a:r>
                      <a:endParaRPr sz="15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les photos du nain proviennent ?</a:t>
                      </a:r>
                      <a:endParaRPr sz="24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9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Quand</a:t>
                      </a:r>
                      <a:endParaRPr sz="2400"/>
                    </a:p>
                  </a:txBody>
                  <a:tcPr marL="91450" marR="91450" marT="45725" marB="45725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Amélie vient voir son père ?</a:t>
                      </a:r>
                      <a:endParaRPr sz="24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9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Comment</a:t>
                      </a:r>
                      <a:endParaRPr sz="2400"/>
                    </a:p>
                  </a:txBody>
                  <a:tcPr marL="91450" marR="91450" marT="45725" marB="45725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Nino va à la gare ?</a:t>
                      </a:r>
                      <a:endParaRPr sz="24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9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Combien </a:t>
                      </a:r>
                      <a:endParaRPr sz="2400"/>
                    </a:p>
                  </a:txBody>
                  <a:tcPr marL="91450" marR="91450" marT="45725" marB="45725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Nino a de photos ?</a:t>
                      </a:r>
                      <a:endParaRPr sz="24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9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Pourquoi</a:t>
                      </a:r>
                      <a:endParaRPr sz="2400"/>
                    </a:p>
                  </a:txBody>
                  <a:tcPr marL="91450" marR="91450" marT="45725" marB="45725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Madeleine est triste ?</a:t>
                      </a:r>
                      <a:endParaRPr sz="24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9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Que / qu’</a:t>
                      </a:r>
                      <a:endParaRPr sz="2400"/>
                    </a:p>
                  </a:txBody>
                  <a:tcPr marL="91450" marR="91450" marT="45725" marB="45725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Amélie voit dans l’album photos ?</a:t>
                      </a:r>
                      <a:endParaRPr sz="24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67" name="Google Shape;467;p6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2" name="Google Shape;472;p70"/>
          <p:cNvGraphicFramePr/>
          <p:nvPr/>
        </p:nvGraphicFramePr>
        <p:xfrm>
          <a:off x="537208" y="200708"/>
          <a:ext cx="7967050" cy="6870575"/>
        </p:xfrm>
        <a:graphic>
          <a:graphicData uri="http://schemas.openxmlformats.org/drawingml/2006/table">
            <a:tbl>
              <a:tblPr firstRow="1" bandRow="1">
                <a:noFill/>
                <a:tableStyleId>{10DE14F5-A906-4456-90E1-D31D08D8ADFD}</a:tableStyleId>
              </a:tblPr>
              <a:tblGrid>
                <a:gridCol w="2224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42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1000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/>
                        <a:t>Question inversée</a:t>
                      </a:r>
                      <a:endParaRPr sz="27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/>
                        <a:t>Mot interrogatif + (Nom sujet) + verbe + (pronom) sujet </a:t>
                      </a:r>
                      <a:endParaRPr sz="27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7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Où </a:t>
                      </a:r>
                      <a:endParaRPr sz="15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D’où</a:t>
                      </a:r>
                      <a:endParaRPr sz="2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libri"/>
                        <a:buNone/>
                      </a:pPr>
                      <a:r>
                        <a:rPr lang="en-US" sz="2300"/>
                        <a:t>habitent les parents de Collignon ?</a:t>
                      </a:r>
                      <a:endParaRPr sz="150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libri"/>
                        <a:buNone/>
                      </a:pPr>
                      <a:r>
                        <a:rPr lang="en-US" sz="2300"/>
                        <a:t>les parents de Collignon habitent-ils ?</a:t>
                      </a:r>
                      <a:endParaRPr sz="150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libri"/>
                        <a:buNone/>
                      </a:pPr>
                      <a:r>
                        <a:rPr lang="en-US" sz="2300"/>
                        <a:t>travaille Amélie ?</a:t>
                      </a:r>
                      <a:endParaRPr sz="230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libri"/>
                        <a:buNone/>
                      </a:pPr>
                      <a:r>
                        <a:rPr lang="en-US" sz="2300"/>
                        <a:t>Amélie travaille-t-elle ? </a:t>
                      </a:r>
                      <a:endParaRPr sz="150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libri"/>
                        <a:buNone/>
                      </a:pPr>
                      <a:r>
                        <a:rPr lang="en-US" sz="2300"/>
                        <a:t>viennent les photos du nain?</a:t>
                      </a:r>
                      <a:endParaRPr sz="150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libri"/>
                        <a:buNone/>
                      </a:pPr>
                      <a:r>
                        <a:rPr lang="en-US" sz="2300"/>
                        <a:t>les photos du nain viennent-elles ?</a:t>
                      </a:r>
                      <a:endParaRPr sz="23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Quand</a:t>
                      </a:r>
                      <a:endParaRPr sz="2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/>
                        <a:t>Amélie vient-elle voir son père ?</a:t>
                      </a:r>
                      <a:endParaRPr sz="15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/>
                        <a:t>prennent-ils un café ?</a:t>
                      </a:r>
                      <a:endParaRPr sz="23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2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Comment</a:t>
                      </a:r>
                      <a:endParaRPr sz="2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/>
                        <a:t>Nino va-t-il à la gare ?</a:t>
                      </a:r>
                      <a:endParaRPr sz="15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/>
                        <a:t>vont-ils à la gare ?</a:t>
                      </a:r>
                      <a:endParaRPr sz="23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Combien</a:t>
                      </a:r>
                      <a:endParaRPr sz="2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/>
                        <a:t>de photos Nino a-t-il ?</a:t>
                      </a:r>
                      <a:endParaRPr sz="15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/>
                        <a:t>coûte un café ?</a:t>
                      </a:r>
                      <a:endParaRPr sz="15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/>
                        <a:t>un café coute-t-il ?</a:t>
                      </a:r>
                      <a:endParaRPr sz="23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2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Pourquoi</a:t>
                      </a:r>
                      <a:endParaRPr sz="2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/>
                        <a:t>Madeleine est-elle triste ?</a:t>
                      </a:r>
                      <a:endParaRPr sz="23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73" name="Google Shape;473;p7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0"/>
          <p:cNvSpPr txBox="1"/>
          <p:nvPr/>
        </p:nvSpPr>
        <p:spPr>
          <a:xfrm>
            <a:off x="6307975" y="113225"/>
            <a:ext cx="2361600" cy="6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CC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Devoir</a:t>
            </a:r>
            <a:endParaRPr sz="2500" b="1">
              <a:solidFill>
                <a:srgbClr val="CC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5" name="Google Shape;225;p40"/>
          <p:cNvSpPr txBox="1"/>
          <p:nvPr/>
        </p:nvSpPr>
        <p:spPr>
          <a:xfrm>
            <a:off x="3121825" y="113225"/>
            <a:ext cx="2361600" cy="6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CC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Pouvoir</a:t>
            </a:r>
            <a:endParaRPr sz="2500" b="1">
              <a:solidFill>
                <a:srgbClr val="CC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6" name="Google Shape;226;p40"/>
          <p:cNvSpPr txBox="1"/>
          <p:nvPr/>
        </p:nvSpPr>
        <p:spPr>
          <a:xfrm>
            <a:off x="145725" y="177925"/>
            <a:ext cx="2361600" cy="6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CC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Vouloir</a:t>
            </a:r>
            <a:endParaRPr sz="2500" b="1">
              <a:solidFill>
                <a:srgbClr val="CC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7" name="Google Shape;227;p40"/>
          <p:cNvSpPr txBox="1"/>
          <p:nvPr/>
        </p:nvSpPr>
        <p:spPr>
          <a:xfrm>
            <a:off x="3226850" y="679450"/>
            <a:ext cx="2361600" cy="3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Je peux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Tu peux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Il, Elle, On peut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Nous pouvons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Vous pouvez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Ils, Elles peuvent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8" name="Google Shape;228;p40"/>
          <p:cNvSpPr txBox="1"/>
          <p:nvPr/>
        </p:nvSpPr>
        <p:spPr>
          <a:xfrm>
            <a:off x="78375" y="760325"/>
            <a:ext cx="2361600" cy="3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Je veux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Tu veux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Il, Elle, On veut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Nous voulons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Vous voulez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Ils, Elles veulent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9" name="Google Shape;229;p40"/>
          <p:cNvSpPr txBox="1"/>
          <p:nvPr/>
        </p:nvSpPr>
        <p:spPr>
          <a:xfrm>
            <a:off x="6165275" y="614725"/>
            <a:ext cx="2361600" cy="3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Je dois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Tu dois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Il, Elle, On doit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Nous devons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Vous devez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Source Sans Pro"/>
                <a:ea typeface="Source Sans Pro"/>
                <a:cs typeface="Source Sans Pro"/>
                <a:sym typeface="Source Sans Pro"/>
              </a:rPr>
              <a:t>Ils, Elles doivent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30" name="Google Shape;230;p40"/>
          <p:cNvSpPr txBox="1"/>
          <p:nvPr/>
        </p:nvSpPr>
        <p:spPr>
          <a:xfrm>
            <a:off x="2507325" y="4480250"/>
            <a:ext cx="2976000" cy="4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>
                <a:solidFill>
                  <a:srgbClr val="0000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Je </a:t>
            </a:r>
            <a:r>
              <a:rPr lang="en-US" sz="2400" b="1" i="1">
                <a:solidFill>
                  <a:srgbClr val="FF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ne</a:t>
            </a:r>
            <a:r>
              <a:rPr lang="en-US" sz="2400" b="1" i="1">
                <a:solidFill>
                  <a:srgbClr val="0000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peux </a:t>
            </a:r>
            <a:r>
              <a:rPr lang="en-US" sz="2400" b="1" i="1">
                <a:solidFill>
                  <a:srgbClr val="FF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pas</a:t>
            </a:r>
            <a:r>
              <a:rPr lang="en-US" sz="2400" b="1" i="1">
                <a:solidFill>
                  <a:srgbClr val="0000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sortir</a:t>
            </a:r>
            <a:endParaRPr sz="2400" b="1" i="1">
              <a:solidFill>
                <a:srgbClr val="0000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31" name="Google Shape;231;p40"/>
          <p:cNvSpPr txBox="1"/>
          <p:nvPr/>
        </p:nvSpPr>
        <p:spPr>
          <a:xfrm>
            <a:off x="160425" y="4512650"/>
            <a:ext cx="21975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>
                <a:solidFill>
                  <a:srgbClr val="0000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Je veux sortir</a:t>
            </a:r>
            <a:endParaRPr sz="2400" b="1" i="1">
              <a:solidFill>
                <a:srgbClr val="0000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32" name="Google Shape;232;p40"/>
          <p:cNvSpPr txBox="1"/>
          <p:nvPr/>
        </p:nvSpPr>
        <p:spPr>
          <a:xfrm>
            <a:off x="5758125" y="4480250"/>
            <a:ext cx="33858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>
                <a:solidFill>
                  <a:srgbClr val="0000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Je dois faire mes devoirs</a:t>
            </a:r>
            <a:endParaRPr sz="2400" b="1" i="1">
              <a:solidFill>
                <a:srgbClr val="0000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33" name="Google Shape;233;p40"/>
          <p:cNvSpPr txBox="1"/>
          <p:nvPr/>
        </p:nvSpPr>
        <p:spPr>
          <a:xfrm>
            <a:off x="436700" y="5353650"/>
            <a:ext cx="8168100" cy="12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Source Sans Pro"/>
                <a:ea typeface="Source Sans Pro"/>
                <a:cs typeface="Source Sans Pro"/>
                <a:sym typeface="Source Sans Pro"/>
              </a:rPr>
              <a:t>Vouloir/pouvoir/devoir + verbe infinitif</a:t>
            </a:r>
            <a:endParaRPr sz="20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Source Sans Pro"/>
                <a:ea typeface="Source Sans Pro"/>
                <a:cs typeface="Source Sans Pro"/>
                <a:sym typeface="Source Sans Pro"/>
              </a:rPr>
              <a:t>négation = sujet + NE + </a:t>
            </a:r>
            <a:r>
              <a:rPr lang="en-US" sz="2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Vouloir/pouvoir/devoir + PAS + verbe infinitif</a:t>
            </a:r>
            <a:endParaRPr sz="20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1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Source Sans Pro"/>
              <a:buNone/>
            </a:pPr>
            <a:r>
              <a:rPr lang="en-US" sz="32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vouloir, ne pas vouloir,</a:t>
            </a:r>
            <a:br>
              <a:rPr lang="en-US" sz="32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32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pouvoir, ne pas pouvoir, </a:t>
            </a:r>
            <a:br>
              <a:rPr lang="en-US" sz="32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32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devoir, ne pas devoir</a:t>
            </a:r>
            <a:endParaRPr sz="3200" b="0" i="0" u="none" strike="noStrike" cap="none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39" name="Google Shape;239;p41"/>
          <p:cNvSpPr txBox="1">
            <a:spLocks noGrp="1"/>
          </p:cNvSpPr>
          <p:nvPr>
            <p:ph type="body" idx="1"/>
          </p:nvPr>
        </p:nvSpPr>
        <p:spPr>
          <a:xfrm>
            <a:off x="549275" y="1600201"/>
            <a:ext cx="3840480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9250" marR="0" lvl="0" indent="-3492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SzPts val="2035"/>
              <a:buFont typeface="Noto Sans Symbols"/>
              <a:buChar char="●"/>
            </a:pPr>
            <a:r>
              <a:rPr lang="en-US" sz="185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parler (en) français</a:t>
            </a:r>
            <a:endParaRPr sz="185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035"/>
              <a:buFont typeface="Noto Sans Symbols"/>
              <a:buChar char="●"/>
            </a:pPr>
            <a:r>
              <a:rPr lang="en-US" sz="185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écouter mes camarades de classe</a:t>
            </a:r>
            <a:endParaRPr sz="185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035"/>
              <a:buFont typeface="Noto Sans Symbols"/>
              <a:buChar char="●"/>
            </a:pPr>
            <a:r>
              <a:rPr lang="en-US" sz="185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boire beaucoup de café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035"/>
              <a:buFont typeface="Noto Sans Symbols"/>
              <a:buChar char="●"/>
            </a:pPr>
            <a:r>
              <a:rPr lang="en-US" sz="185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faire mes devoirs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035"/>
              <a:buFont typeface="Noto Sans Symbols"/>
              <a:buChar char="●"/>
            </a:pPr>
            <a:r>
              <a:rPr lang="en-US" sz="185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faire du sport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035"/>
              <a:buFont typeface="Noto Sans Symbols"/>
              <a:buChar char="●"/>
            </a:pPr>
            <a:r>
              <a:rPr lang="en-US" sz="185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aller au restaurant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035"/>
              <a:buFont typeface="Noto Sans Symbols"/>
              <a:buChar char="●"/>
            </a:pPr>
            <a:r>
              <a:rPr lang="en-US" sz="185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aller à un concert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035"/>
              <a:buFont typeface="Noto Sans Symbols"/>
              <a:buChar char="●"/>
            </a:pPr>
            <a:r>
              <a:rPr lang="en-US" sz="185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demander de l’aide à un ami</a:t>
            </a:r>
            <a:endParaRPr sz="185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035"/>
              <a:buFont typeface="Noto Sans Symbols"/>
              <a:buChar char="●"/>
            </a:pPr>
            <a:r>
              <a:rPr lang="en-US" sz="185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écouter mes parents</a:t>
            </a:r>
            <a:endParaRPr sz="185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40" name="Google Shape;240;p41"/>
          <p:cNvSpPr txBox="1">
            <a:spLocks noGrp="1"/>
          </p:cNvSpPr>
          <p:nvPr>
            <p:ph type="body" idx="2"/>
          </p:nvPr>
        </p:nvSpPr>
        <p:spPr>
          <a:xfrm>
            <a:off x="4751071" y="1600201"/>
            <a:ext cx="3840480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9250" marR="0" lvl="0" indent="-3492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SzPts val="2035"/>
              <a:buFont typeface="Noto Sans Symbols"/>
              <a:buChar char="●"/>
            </a:pPr>
            <a:r>
              <a:rPr lang="en-US" sz="185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danser</a:t>
            </a:r>
            <a:endParaRPr sz="185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035"/>
              <a:buFont typeface="Noto Sans Symbols"/>
              <a:buChar char="●"/>
            </a:pPr>
            <a:r>
              <a:rPr lang="en-US" sz="185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chanter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035"/>
              <a:buFont typeface="Noto Sans Symbols"/>
              <a:buChar char="●"/>
            </a:pPr>
            <a:r>
              <a:rPr lang="en-US" sz="185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faire la sieste</a:t>
            </a:r>
            <a:endParaRPr sz="185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035"/>
              <a:buFont typeface="Noto Sans Symbols"/>
              <a:buChar char="●"/>
            </a:pPr>
            <a:r>
              <a:rPr lang="en-US" sz="185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voyager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035"/>
              <a:buFont typeface="Noto Sans Symbols"/>
              <a:buChar char="●"/>
            </a:pPr>
            <a:r>
              <a:rPr lang="en-US" sz="185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téléphoner à 50 personnes par jour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035"/>
              <a:buFont typeface="Noto Sans Symbols"/>
              <a:buChar char="●"/>
            </a:pPr>
            <a:r>
              <a:rPr lang="en-US" sz="185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acheter un manteau pour l’hiver</a:t>
            </a:r>
            <a:endParaRPr sz="185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035"/>
              <a:buFont typeface="Noto Sans Symbols"/>
              <a:buChar char="●"/>
            </a:pPr>
            <a:r>
              <a:rPr lang="en-US" sz="185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manger à la cafétéria</a:t>
            </a:r>
            <a:endParaRPr sz="185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035"/>
              <a:buFont typeface="Noto Sans Symbols"/>
              <a:buChar char="●"/>
            </a:pPr>
            <a:r>
              <a:rPr lang="en-US" sz="185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me coucher tard</a:t>
            </a:r>
            <a:endParaRPr sz="185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035"/>
              <a:buFont typeface="Noto Sans Symbols"/>
              <a:buChar char="●"/>
            </a:pPr>
            <a:r>
              <a:rPr lang="en-US" sz="185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me lever tôt</a:t>
            </a:r>
            <a:endParaRPr sz="185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2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276" cy="1086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Source Sans Pro"/>
              <a:buNone/>
            </a:pPr>
            <a:r>
              <a:rPr lang="en-US" sz="4600" b="0" i="0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Exemples</a:t>
            </a:r>
            <a:endParaRPr sz="4600" b="0" i="0" u="none" strike="noStrike" cap="none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46" name="Google Shape;246;p42"/>
          <p:cNvSpPr txBox="1">
            <a:spLocks noGrp="1"/>
          </p:cNvSpPr>
          <p:nvPr>
            <p:ph type="body" idx="1"/>
          </p:nvPr>
        </p:nvSpPr>
        <p:spPr>
          <a:xfrm>
            <a:off x="549275" y="1346007"/>
            <a:ext cx="8042276" cy="4597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9250" marR="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SzPts val="2640"/>
              <a:buFont typeface="Noto Sans Symbols"/>
              <a:buChar char="●"/>
            </a:pPr>
            <a:r>
              <a:rPr lang="en-US"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je </a:t>
            </a:r>
            <a:r>
              <a:rPr lang="en-US" sz="24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dois</a:t>
            </a:r>
            <a:r>
              <a:rPr lang="en-US"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00" b="1" i="0" u="none" strike="noStrike" cap="none">
                <a:solidFill>
                  <a:srgbClr val="3366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me lever </a:t>
            </a:r>
            <a:r>
              <a:rPr lang="en-US"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tôt le lundi.</a:t>
            </a:r>
            <a:endParaRPr/>
          </a:p>
          <a:p>
            <a:pPr marL="349250" marR="0" lvl="0" indent="-349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6DB7D7"/>
              </a:buClr>
              <a:buSzPts val="2640"/>
              <a:buFont typeface="Noto Sans Symbols"/>
              <a:buChar char="●"/>
            </a:pPr>
            <a:r>
              <a:rPr lang="en-US"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je </a:t>
            </a:r>
            <a:r>
              <a:rPr lang="en-US" sz="24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ne dois pas </a:t>
            </a:r>
            <a:r>
              <a:rPr lang="en-US" sz="2400" b="1" i="0" u="none" strike="noStrike" cap="none">
                <a:solidFill>
                  <a:srgbClr val="3366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faire</a:t>
            </a:r>
            <a:r>
              <a:rPr lang="en-US"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la sieste en cours.</a:t>
            </a:r>
            <a:endParaRPr/>
          </a:p>
          <a:p>
            <a:pPr marL="349250" marR="0" lvl="0" indent="-349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6DB7D7"/>
              </a:buClr>
              <a:buSzPts val="2640"/>
              <a:buFont typeface="Noto Sans Symbols"/>
              <a:buChar char="●"/>
            </a:pPr>
            <a:r>
              <a:rPr lang="en-US"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Elle </a:t>
            </a:r>
            <a:r>
              <a:rPr lang="en-US" sz="24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veut</a:t>
            </a:r>
            <a:r>
              <a:rPr lang="en-US"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00" b="1" i="0" u="none" strike="noStrike" cap="none">
                <a:solidFill>
                  <a:srgbClr val="3366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faire</a:t>
            </a:r>
            <a:r>
              <a:rPr lang="en-US"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du sport mais elle </a:t>
            </a:r>
            <a:r>
              <a:rPr lang="en-US" sz="24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ne peut pas</a:t>
            </a:r>
            <a:r>
              <a:rPr lang="en-US"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 Elle n’a pas le temps</a:t>
            </a:r>
            <a:endParaRPr/>
          </a:p>
          <a:p>
            <a:pPr marL="349250" marR="0" lvl="0" indent="-349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6DB7D7"/>
              </a:buClr>
              <a:buSzPts val="2640"/>
              <a:buFont typeface="Noto Sans Symbols"/>
              <a:buChar char="●"/>
            </a:pPr>
            <a:r>
              <a:rPr lang="en-US"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Marie </a:t>
            </a:r>
            <a:r>
              <a:rPr lang="en-US" sz="24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voudrait</a:t>
            </a:r>
            <a:r>
              <a:rPr lang="en-US"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00" b="1" i="0" u="none" strike="noStrike" cap="none">
                <a:solidFill>
                  <a:srgbClr val="3366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aller</a:t>
            </a:r>
            <a:r>
              <a:rPr lang="en-US"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à un concert mais sa mère </a:t>
            </a:r>
            <a:r>
              <a:rPr lang="en-US" sz="24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ne veut pas.</a:t>
            </a:r>
            <a:endParaRPr/>
          </a:p>
          <a:p>
            <a:pPr marL="349250" marR="0" lvl="0" indent="-349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6DB7D7"/>
              </a:buClr>
              <a:buSzPts val="2640"/>
              <a:buFont typeface="Noto Sans Symbols"/>
              <a:buChar char="●"/>
            </a:pPr>
            <a:r>
              <a:rPr lang="en-US"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Je </a:t>
            </a:r>
            <a:r>
              <a:rPr lang="en-US" sz="24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peux</a:t>
            </a:r>
            <a:r>
              <a:rPr lang="en-US"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00" b="1" i="0" u="none" strike="noStrike" cap="none">
                <a:solidFill>
                  <a:srgbClr val="3366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chanter et danser </a:t>
            </a:r>
            <a:r>
              <a:rPr lang="en-US"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 même temps !</a:t>
            </a:r>
            <a:endParaRPr/>
          </a:p>
          <a:p>
            <a:pPr marL="349250" marR="0" lvl="0" indent="-349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6DB7D7"/>
              </a:buClr>
              <a:buSzPts val="2640"/>
              <a:buFont typeface="Noto Sans Symbols"/>
              <a:buChar char="●"/>
            </a:pPr>
            <a:r>
              <a:rPr lang="en-US"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Nous </a:t>
            </a:r>
            <a:r>
              <a:rPr lang="en-US" sz="2400" b="1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ne pouvons pas </a:t>
            </a:r>
            <a:r>
              <a:rPr lang="en-US" sz="2400" b="1" i="0" u="none" strike="noStrike" cap="none">
                <a:solidFill>
                  <a:srgbClr val="3366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aller</a:t>
            </a:r>
            <a:r>
              <a:rPr lang="en-US" sz="24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au concert, c’est trop cher</a:t>
            </a:r>
            <a:endParaRPr sz="24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18161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6DB7D7"/>
              </a:buClr>
              <a:buSzPts val="2640"/>
              <a:buFont typeface="Noto Sans Symbols"/>
              <a:buNone/>
            </a:pPr>
            <a:endParaRPr sz="24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18161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6DB7D7"/>
              </a:buClr>
              <a:buSzPts val="2640"/>
              <a:buFont typeface="Noto Sans Symbols"/>
              <a:buNone/>
            </a:pPr>
            <a:endParaRPr sz="24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18161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6DB7D7"/>
              </a:buClr>
              <a:buSzPts val="2640"/>
              <a:buFont typeface="Noto Sans Symbols"/>
              <a:buNone/>
            </a:pPr>
            <a:endParaRPr sz="24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3"/>
          <p:cNvSpPr txBox="1">
            <a:spLocks noGrp="1"/>
          </p:cNvSpPr>
          <p:nvPr>
            <p:ph type="title" idx="4294967295"/>
          </p:nvPr>
        </p:nvSpPr>
        <p:spPr>
          <a:xfrm>
            <a:off x="549275" y="107574"/>
            <a:ext cx="8042400" cy="23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100" b="1">
                <a:solidFill>
                  <a:srgbClr val="FFFFFF"/>
                </a:solidFill>
              </a:rPr>
              <a:t>Allô ?</a:t>
            </a:r>
            <a:endParaRPr sz="7100" b="1">
              <a:solidFill>
                <a:srgbClr val="FFFFFF"/>
              </a:solidFill>
            </a:endParaRPr>
          </a:p>
        </p:txBody>
      </p:sp>
      <p:sp>
        <p:nvSpPr>
          <p:cNvPr id="252" name="Google Shape;252;p43"/>
          <p:cNvSpPr txBox="1"/>
          <p:nvPr/>
        </p:nvSpPr>
        <p:spPr>
          <a:xfrm>
            <a:off x="291150" y="5644900"/>
            <a:ext cx="2539500" cy="7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u="sng">
                <a:solidFill>
                  <a:schemeClr val="hlink"/>
                </a:solidFill>
                <a:highlight>
                  <a:srgbClr val="00FFFF"/>
                </a:highlight>
                <a:latin typeface="Source Sans Pro"/>
                <a:ea typeface="Source Sans Pro"/>
                <a:cs typeface="Source Sans Pro"/>
                <a:sym typeface="Source Sans Pro"/>
                <a:hlinkClick r:id="rId4"/>
              </a:rPr>
              <a:t>exercice</a:t>
            </a:r>
            <a:endParaRPr sz="3600" b="1">
              <a:highlight>
                <a:srgbClr val="00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53" name="Google Shape;253;p43">
            <a:hlinkClick r:id="rId5"/>
          </p:cNvPr>
          <p:cNvSpPr txBox="1"/>
          <p:nvPr/>
        </p:nvSpPr>
        <p:spPr>
          <a:xfrm>
            <a:off x="6518325" y="582275"/>
            <a:ext cx="2073300" cy="7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u="sng" dirty="0">
                <a:solidFill>
                  <a:srgbClr val="D9EAD3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 verlan</a:t>
            </a:r>
            <a:endParaRPr sz="3600" b="1" dirty="0">
              <a:solidFill>
                <a:srgbClr val="D9EAD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54" name="Google Shape;254;p43"/>
          <p:cNvSpPr txBox="1"/>
          <p:nvPr/>
        </p:nvSpPr>
        <p:spPr>
          <a:xfrm>
            <a:off x="6712425" y="3542225"/>
            <a:ext cx="2135100" cy="7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u="sng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les textos</a:t>
            </a:r>
            <a:endParaRPr sz="3000" b="1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4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Source Sans Pro"/>
              <a:buNone/>
            </a:pPr>
            <a:r>
              <a:rPr lang="en-US"/>
              <a:t>Je laisse un message</a:t>
            </a:r>
            <a:endParaRPr sz="4600" b="0" i="0" u="none" strike="noStrike" cap="none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60" name="Google Shape;260;p44"/>
          <p:cNvSpPr txBox="1">
            <a:spLocks noGrp="1"/>
          </p:cNvSpPr>
          <p:nvPr>
            <p:ph type="body" idx="1"/>
          </p:nvPr>
        </p:nvSpPr>
        <p:spPr>
          <a:xfrm>
            <a:off x="549275" y="1600201"/>
            <a:ext cx="3840480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9250" marR="0" lvl="0" indent="-3492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Allô, bonjour !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3366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Je peux parler à Cécile s’il te/vous plaît?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3366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Est-ce que je peux parler à… ?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3366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Cécile est là s’il te/vous plaît ?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9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C’est (de la part de) Marie</a:t>
            </a:r>
            <a:r>
              <a:rPr lang="en-US" sz="17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5F880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Est-ce que je peux laisser un message ?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Non, je vais rappeler plus tard.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Oui, tu peux/vous pouvez dire à Cécile….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Merci</a:t>
            </a:r>
            <a:endParaRPr sz="17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61" name="Google Shape;261;p44"/>
          <p:cNvSpPr txBox="1">
            <a:spLocks noGrp="1"/>
          </p:cNvSpPr>
          <p:nvPr>
            <p:ph type="body" idx="2"/>
          </p:nvPr>
        </p:nvSpPr>
        <p:spPr>
          <a:xfrm>
            <a:off x="4751071" y="1600201"/>
            <a:ext cx="3840480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9250" marR="0" lvl="0" indent="-3492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drin !!! allô ?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3366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oui, c’est moi.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3366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oui, </a:t>
            </a:r>
            <a:r>
              <a:rPr lang="en-US" sz="1700" b="0" i="0" u="none" strike="noStrike" cap="none">
                <a:solidFill>
                  <a:srgbClr val="9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c’est de la part de qui ?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5E880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ah, Cécile n’est pas là pour l’instant.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5E880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oui bien sûr !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Est-ce tu veux/vous voulez laisser un message ?</a:t>
            </a:r>
            <a:endParaRPr/>
          </a:p>
          <a:p>
            <a:pPr marL="349250" marR="0" lvl="0" indent="-3492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Char char="●"/>
            </a:pPr>
            <a:r>
              <a:rPr lang="en-US" sz="17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D’accord, au revoir.</a:t>
            </a:r>
            <a:endParaRPr sz="17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9250" marR="0" lvl="0" indent="-230505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1870"/>
              <a:buFont typeface="Noto Sans Symbols"/>
              <a:buNone/>
            </a:pPr>
            <a:endParaRPr sz="17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5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Source Sans Pro"/>
              <a:buNone/>
            </a:pPr>
            <a:r>
              <a:rPr lang="en-US" sz="4600" b="0" i="0" u="sng" strike="noStrike" cap="none" dirty="0">
                <a:solidFill>
                  <a:schemeClr val="hlink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3"/>
              </a:rPr>
              <a:t>les textos</a:t>
            </a:r>
            <a:endParaRPr sz="4600" b="0" i="0" u="none" strike="noStrike" cap="none" dirty="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67" name="Google Shape;267;p45"/>
          <p:cNvSpPr txBox="1">
            <a:spLocks noGrp="1"/>
          </p:cNvSpPr>
          <p:nvPr>
            <p:ph type="body" idx="1"/>
          </p:nvPr>
        </p:nvSpPr>
        <p:spPr>
          <a:xfrm>
            <a:off x="549275" y="1600201"/>
            <a:ext cx="3840480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925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/>
              <a:t>slt, slu, lu, lut</a:t>
            </a:r>
            <a:endParaRPr/>
          </a:p>
          <a:p>
            <a:pPr marL="34925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/>
              <a:t>bjr </a:t>
            </a:r>
            <a:endParaRPr/>
          </a:p>
          <a:p>
            <a:pPr marL="34925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/>
              <a:t>cc</a:t>
            </a:r>
            <a:endParaRPr/>
          </a:p>
          <a:p>
            <a:pPr marL="349250" marR="0" lvl="0" indent="-34925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tvb1? </a:t>
            </a:r>
            <a:endParaRPr sz="20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85800" marR="0" lvl="1" indent="-342899" algn="l" rtl="0">
              <a:spcBef>
                <a:spcPts val="1600"/>
              </a:spcBef>
              <a:spcAft>
                <a:spcPts val="0"/>
              </a:spcAft>
              <a:buSzPts val="1980"/>
              <a:buChar char="●"/>
            </a:pPr>
            <a:r>
              <a:rPr lang="en-US"/>
              <a:t>wi</a:t>
            </a:r>
            <a:endParaRPr/>
          </a:p>
          <a:p>
            <a:pPr marL="349250" marR="0" lvl="0" indent="-34925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 sz="2000" b="0" i="0" u="none" strike="noStrike" cap="none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tv1 o ciné ?</a:t>
            </a:r>
            <a:endParaRPr sz="2000" b="0" i="0" u="none" strike="noStrike" cap="none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85800" marR="0" lvl="1" indent="-342899" algn="l" rtl="0">
              <a:spcBef>
                <a:spcPts val="1600"/>
              </a:spcBef>
              <a:spcAft>
                <a:spcPts val="0"/>
              </a:spcAft>
              <a:buSzPts val="1980"/>
              <a:buChar char="●"/>
            </a:pPr>
            <a:r>
              <a:rPr lang="en-US"/>
              <a:t>d’ac T où ?</a:t>
            </a:r>
            <a:endParaRPr/>
          </a:p>
          <a:p>
            <a:pPr marL="685800" marR="0" lvl="1" indent="-342899" algn="l" rtl="0">
              <a:spcBef>
                <a:spcPts val="1600"/>
              </a:spcBef>
              <a:spcAft>
                <a:spcPts val="0"/>
              </a:spcAft>
              <a:buSzPts val="1980"/>
              <a:buChar char="●"/>
            </a:pPr>
            <a:r>
              <a:rPr lang="en-US"/>
              <a:t>d’ac kan ?</a:t>
            </a:r>
            <a:endParaRPr/>
          </a:p>
          <a:p>
            <a:pPr marL="349250" marR="0" lvl="0" indent="-349250" algn="l" rtl="0">
              <a:spcBef>
                <a:spcPts val="1600"/>
              </a:spcBef>
              <a:spcAft>
                <a:spcPts val="0"/>
              </a:spcAft>
              <a:buClr>
                <a:srgbClr val="6DB7D7"/>
              </a:buClr>
              <a:buSzPts val="2200"/>
              <a:buFont typeface="Noto Sans Symbols"/>
              <a:buChar char="●"/>
            </a:pPr>
            <a:r>
              <a:rPr lang="en-US"/>
              <a:t>Rdv o Kfé</a:t>
            </a:r>
            <a:endParaRPr/>
          </a:p>
        </p:txBody>
      </p:sp>
      <p:sp>
        <p:nvSpPr>
          <p:cNvPr id="268" name="Google Shape;268;p45"/>
          <p:cNvSpPr txBox="1">
            <a:spLocks noGrp="1"/>
          </p:cNvSpPr>
          <p:nvPr>
            <p:ph type="body" idx="2"/>
          </p:nvPr>
        </p:nvSpPr>
        <p:spPr>
          <a:xfrm>
            <a:off x="4751075" y="1600200"/>
            <a:ext cx="3840600" cy="22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925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dirty="0"/>
              <a:t>@2m1, a2m1</a:t>
            </a:r>
            <a:endParaRPr dirty="0"/>
          </a:p>
          <a:p>
            <a:pPr marL="34925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dirty="0"/>
              <a:t>@+, a+ / </a:t>
            </a:r>
            <a:r>
              <a:rPr lang="en-US" dirty="0" err="1"/>
              <a:t>Bsr</a:t>
            </a:r>
            <a:endParaRPr dirty="0"/>
          </a:p>
          <a:p>
            <a:pPr marL="34925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dirty="0"/>
              <a:t>Abi1to</a:t>
            </a:r>
            <a:endParaRPr dirty="0"/>
          </a:p>
          <a:p>
            <a:pPr marL="3492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34925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dirty="0" err="1"/>
              <a:t>stp</a:t>
            </a:r>
            <a:r>
              <a:rPr lang="en-US" dirty="0"/>
              <a:t>, </a:t>
            </a:r>
            <a:r>
              <a:rPr lang="en-US" dirty="0" err="1"/>
              <a:t>svp</a:t>
            </a:r>
            <a:endParaRPr sz="1350" b="1" dirty="0">
              <a:solidFill>
                <a:srgbClr val="3C485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9250" lvl="0" indent="0" algn="l" rtl="0">
              <a:lnSpc>
                <a:spcPct val="161800"/>
              </a:lnSpc>
              <a:spcBef>
                <a:spcPts val="0"/>
              </a:spcBef>
              <a:spcAft>
                <a:spcPts val="1100"/>
              </a:spcAft>
              <a:buNone/>
            </a:pPr>
            <a:endParaRPr dirty="0"/>
          </a:p>
        </p:txBody>
      </p:sp>
      <p:sp>
        <p:nvSpPr>
          <p:cNvPr id="269" name="Google Shape;269;p45"/>
          <p:cNvSpPr txBox="1"/>
          <p:nvPr/>
        </p:nvSpPr>
        <p:spPr>
          <a:xfrm>
            <a:off x="5159675" y="4270075"/>
            <a:ext cx="1277700" cy="7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u="sng" dirty="0">
                <a:solidFill>
                  <a:schemeClr val="hlink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4"/>
              </a:rPr>
              <a:t>vidéo</a:t>
            </a:r>
            <a:endParaRPr sz="3000" dirty="0">
              <a:solidFill>
                <a:srgbClr val="0000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reeze">
  <a:themeElements>
    <a:clrScheme name="Breeze">
      <a:dk1>
        <a:srgbClr val="000000"/>
      </a:dk1>
      <a:lt1>
        <a:srgbClr val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2121</Words>
  <Application>Microsoft Macintosh PowerPoint</Application>
  <PresentationFormat>On-screen Show (4:3)</PresentationFormat>
  <Paragraphs>494</Paragraphs>
  <Slides>35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Calibri</vt:lpstr>
      <vt:lpstr>Architects Daughter</vt:lpstr>
      <vt:lpstr>Arial</vt:lpstr>
      <vt:lpstr>Noto Sans Symbols</vt:lpstr>
      <vt:lpstr>Source Sans Pro</vt:lpstr>
      <vt:lpstr>Courgette</vt:lpstr>
      <vt:lpstr>Breeze</vt:lpstr>
      <vt:lpstr>Simple Light</vt:lpstr>
      <vt:lpstr>Office Theme</vt:lpstr>
      <vt:lpstr>Allons au café !</vt:lpstr>
      <vt:lpstr>Programme grammatical du module</vt:lpstr>
      <vt:lpstr>Vouloir, Pouvoir, Devoir</vt:lpstr>
      <vt:lpstr>PowerPoint Presentation</vt:lpstr>
      <vt:lpstr>vouloir, ne pas vouloir, pouvoir, ne pas pouvoir,  devoir, ne pas devoir</vt:lpstr>
      <vt:lpstr>Exemples</vt:lpstr>
      <vt:lpstr>Allô ?</vt:lpstr>
      <vt:lpstr>Je laisse un message</vt:lpstr>
      <vt:lpstr>les textos</vt:lpstr>
      <vt:lpstr>comment inviter</vt:lpstr>
      <vt:lpstr>Comment répondre</vt:lpstr>
      <vt:lpstr>comment inviter (suite)</vt:lpstr>
      <vt:lpstr>comment inviter  (conditionnel de politesse)</vt:lpstr>
      <vt:lpstr>conjugaison - conditionnel  (de politesse)</vt:lpstr>
      <vt:lpstr>Conjugaison ! (G.doc)</vt:lpstr>
      <vt:lpstr>Le fabuleux destin d’Amélie</vt:lpstr>
      <vt:lpstr>au café, qu’est-ce que tu bois ?</vt:lpstr>
      <vt:lpstr>les pronoms accentués/disjoints</vt:lpstr>
      <vt:lpstr>pronoms disjoints (suite)</vt:lpstr>
      <vt:lpstr>PowerPoint Presentation</vt:lpstr>
      <vt:lpstr>PowerPoint Presentation</vt:lpstr>
      <vt:lpstr>Conjugaison ! </vt:lpstr>
      <vt:lpstr>La météo </vt:lpstr>
      <vt:lpstr>Quel temps fait-il ?</vt:lpstr>
      <vt:lpstr>quel temps fait-il ? (suite)</vt:lpstr>
      <vt:lpstr>Les températures</vt:lpstr>
      <vt:lpstr>PowerPoint Presentation</vt:lpstr>
      <vt:lpstr>PowerPoint Presentation</vt:lpstr>
      <vt:lpstr>Les questions fermées…est-ce que ? (réponse oui ou non)</vt:lpstr>
      <vt:lpstr>question fermée - Inversion du sujet </vt:lpstr>
      <vt:lpstr>Formulez les questions</vt:lpstr>
      <vt:lpstr>les questions fermées (suite)</vt:lpstr>
      <vt:lpstr>Questions ouvertes (informations)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Allons au café !</dc:title>
  <cp:lastModifiedBy>Julien Suaudeau</cp:lastModifiedBy>
  <cp:revision>4</cp:revision>
  <dcterms:modified xsi:type="dcterms:W3CDTF">2022-10-13T14:31:34Z</dcterms:modified>
</cp:coreProperties>
</file>