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embeddedFontLst>
    <p:embeddedFont>
      <p:font typeface="Avenir" panose="02000503020000020003" pitchFamily="2" charset="0"/>
      <p:regular r:id="rId25"/>
      <p: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AE2A20E-8480-4932-A8BF-4AE27E541350}">
  <a:tblStyle styleId="{AAE2A20E-8480-4932-A8BF-4AE27E541350}" styleName="Table_0">
    <a:wholeTbl>
      <a:tcTxStyle b="off" i="off">
        <a:font>
          <a:latin typeface="Candara"/>
          <a:ea typeface="Candara"/>
          <a:cs typeface="Candara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AE6E8"/>
          </a:solidFill>
        </a:fill>
      </a:tcStyle>
    </a:wholeTbl>
    <a:band1H>
      <a:tcTxStyle/>
      <a:tcStyle>
        <a:tcBdr/>
        <a:fill>
          <a:solidFill>
            <a:srgbClr val="D2CA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2CACE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AE6E8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ndara"/>
          <a:ea typeface="Candara"/>
          <a:cs typeface="Candara"/>
        </a:font>
        <a:schemeClr val="lt1"/>
      </a:tcTxStyle>
      <a:tcStyle>
        <a:tcBdr/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7249674-8FD6-4AE0-97FC-59E47D1742D5}" styleName="Table_1">
    <a:wholeTbl>
      <a:tcTxStyle b="off" i="off">
        <a:font>
          <a:latin typeface="Candara"/>
          <a:ea typeface="Candara"/>
          <a:cs typeface="Candara"/>
        </a:font>
        <a:schemeClr val="dk1"/>
      </a:tcTxStyle>
      <a:tcStyle>
        <a:tcBdr>
          <a:lef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6E7"/>
          </a:solidFill>
        </a:fill>
      </a:tcStyle>
    </a:wholeTbl>
    <a:band1H>
      <a:tcTxStyle/>
      <a:tcStyle>
        <a:tcBdr/>
        <a:fill>
          <a:solidFill>
            <a:srgbClr val="D6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6CAC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BE6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BE6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5FD723C-B004-4BCF-A3AF-01DBC9719E4B}" styleName="Table_2">
    <a:wholeTbl>
      <a:tcTxStyle b="off" i="off">
        <a:font>
          <a:latin typeface="Candara"/>
          <a:ea typeface="Candara"/>
          <a:cs typeface="Candara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6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6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ndara"/>
          <a:ea typeface="Candara"/>
          <a:cs typeface="Candara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Candara"/>
          <a:ea typeface="Candara"/>
          <a:cs typeface="Candara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Candara"/>
          <a:ea typeface="Candara"/>
          <a:cs typeface="Candara"/>
        </a:font>
        <a:schemeClr val="dk1"/>
      </a:tcTxStyle>
      <a:tcStyle>
        <a:tcBdr/>
      </a:tcStyle>
    </a:seCell>
    <a:swCell>
      <a:tcTxStyle b="on" i="off">
        <a:font>
          <a:latin typeface="Candara"/>
          <a:ea typeface="Candara"/>
          <a:cs typeface="Candara"/>
        </a:font>
        <a:schemeClr val="dk1"/>
      </a:tcTxStyle>
      <a:tcStyle>
        <a:tcBdr/>
      </a:tcStyle>
    </a:swCell>
    <a:firstRow>
      <a:tcTxStyle b="on" i="off">
        <a:font>
          <a:latin typeface="Candara"/>
          <a:ea typeface="Candara"/>
          <a:cs typeface="Candara"/>
        </a:font>
        <a:schemeClr val="lt1"/>
      </a:tcTxStyle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2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17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ada883564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ada883564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ada8835649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7eadc7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87eadc7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287eadc75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ada883564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ada883564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ada8835649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ada88356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ada88356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ada883564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ae964db1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ae964db1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ae964db16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 descr="Cover-TextureFore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5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Noto Sans Symbols"/>
              <a:buNone/>
              <a:defRPr sz="22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5988423" y="622150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1295400" y="622150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3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1"/>
          <p:cNvSpPr>
            <a:spLocks noGrp="1"/>
          </p:cNvSpPr>
          <p:nvPr>
            <p:ph type="pic" idx="2"/>
          </p:nvPr>
        </p:nvSpPr>
        <p:spPr>
          <a:xfrm>
            <a:off x="1088136" y="779929"/>
            <a:ext cx="3429000" cy="4935071"/>
          </a:xfrm>
          <a:prstGeom prst="rect">
            <a:avLst/>
          </a:prstGeom>
          <a:noFill/>
          <a:ln w="76200" cap="flat" cmpd="dbl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4932363" y="2057400"/>
            <a:ext cx="34290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above Caption">
  <p:cSld name="Picture above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2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3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12"/>
          <p:cNvSpPr>
            <a:spLocks noGrp="1"/>
          </p:cNvSpPr>
          <p:nvPr>
            <p:ph type="pic" idx="2"/>
          </p:nvPr>
        </p:nvSpPr>
        <p:spPr>
          <a:xfrm>
            <a:off x="2578013" y="777240"/>
            <a:ext cx="4294363" cy="2866913"/>
          </a:xfrm>
          <a:prstGeom prst="rect">
            <a:avLst/>
          </a:prstGeom>
          <a:noFill/>
          <a:ln w="76200" cap="flat" cmpd="dbl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1089025" y="4867836"/>
            <a:ext cx="7272338" cy="1264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 rot="5400000">
            <a:off x="5220307" y="2605881"/>
            <a:ext cx="5516563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1"/>
          </p:nvPr>
        </p:nvSpPr>
        <p:spPr>
          <a:xfrm rot="5400000">
            <a:off x="1291431" y="407194"/>
            <a:ext cx="5516563" cy="592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  <a:defRPr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3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1089024" y="2590800"/>
            <a:ext cx="3429000" cy="353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3"/>
          </p:nvPr>
        </p:nvSpPr>
        <p:spPr>
          <a:xfrm>
            <a:off x="4932363" y="1688679"/>
            <a:ext cx="3429000" cy="82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4"/>
          </p:nvPr>
        </p:nvSpPr>
        <p:spPr>
          <a:xfrm>
            <a:off x="4932363" y="2590800"/>
            <a:ext cx="3429000" cy="353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6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 rot="5400000">
            <a:off x="2563065" y="327865"/>
            <a:ext cx="4324257" cy="7272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  <a:defRPr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7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  <a:defRPr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5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1089023" y="1816100"/>
            <a:ext cx="3429000" cy="431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2"/>
          </p:nvPr>
        </p:nvSpPr>
        <p:spPr>
          <a:xfrm>
            <a:off x="4932363" y="1816100"/>
            <a:ext cx="3429000" cy="431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0" descr="Interior-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3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930588" y="381000"/>
            <a:ext cx="3429000" cy="574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  <a:defRPr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1084729" y="2057401"/>
            <a:ext cx="34290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ndara"/>
              <a:buNone/>
              <a:defRPr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  <a:defRPr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  <a:defRPr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  <a:defRPr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2286000" marR="0" lvl="4" indent="-3429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1" i="0" u="none" strike="noStrike" cap="none">
                <a:solidFill>
                  <a:srgbClr val="7F7F7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ancetvinfo.fr/replay-jt/france-2/13-heures/jt-de-13h-du-mercredi-25-novembre-2020_4169155.html" TargetMode="External"/><Relationship Id="rId3" Type="http://schemas.openxmlformats.org/officeDocument/2006/relationships/hyperlink" Target="https://www.buzzfeed.com/fr/bullo/combien-de-ces-specialites-francaises-avez-vous-deja-goutees" TargetMode="External"/><Relationship Id="rId7" Type="http://schemas.openxmlformats.org/officeDocument/2006/relationships/hyperlink" Target="https://www.francetvinfo.fr/replay-jt/france-2/13-heures/jt-de-13h-du-vendredi-27-novembre-2020_4172101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rancetvinfo.fr/replay-jt/france-2/13-heures/jt-de-13h-du-mardi-24-novembre-2020_4167725.html" TargetMode="External"/><Relationship Id="rId5" Type="http://schemas.openxmlformats.org/officeDocument/2006/relationships/hyperlink" Target="https://www.francetvinfo.fr/replay-jt/france-2/13-heures/jt-de-13h-du-jeudi-26-novembre-2020_4170617.html" TargetMode="External"/><Relationship Id="rId4" Type="http://schemas.openxmlformats.org/officeDocument/2006/relationships/hyperlink" Target="https://www.marmiton.org/recettes/recette_ratatouille-d-antan_309742.aspx" TargetMode="External"/><Relationship Id="rId9" Type="http://schemas.openxmlformats.org/officeDocument/2006/relationships/hyperlink" Target="https://www.francetvinfo.fr/replay-jt/france-2/13-heures/jt-de-13h-du-lundi-23-novembre-2020_4167727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pointdufle.net/ressources_fle/cod1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otion.com/video/xebh32_fais-pas-ci-fais-pas-ca_creati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aCSaXEKhp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nordsudbrasseries.com/le-sud.html" TargetMode="External"/><Relationship Id="rId5" Type="http://schemas.openxmlformats.org/officeDocument/2006/relationships/hyperlink" Target="https://www.youtube.com/watch?v=Yx3q2_Gru_8" TargetMode="External"/><Relationship Id="rId4" Type="http://schemas.openxmlformats.org/officeDocument/2006/relationships/hyperlink" Target="https://www.youtube.com/watch?v=ugHPJOC9lG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noprix.fr/courses-en-lign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7500">
                <a:solidFill>
                  <a:srgbClr val="B45F06"/>
                </a:solidFill>
              </a:rPr>
              <a:t>À</a:t>
            </a:r>
            <a:r>
              <a:rPr lang="en-US" sz="7500" b="1" i="0" u="none" strike="noStrike" cap="none">
                <a:solidFill>
                  <a:srgbClr val="B45F06"/>
                </a:solidFill>
                <a:latin typeface="Candara"/>
                <a:ea typeface="Candara"/>
                <a:cs typeface="Candara"/>
                <a:sym typeface="Candara"/>
              </a:rPr>
              <a:t> table !!!</a:t>
            </a:r>
            <a:endParaRPr sz="7500" b="1" i="0" u="none" strike="noStrike" cap="none">
              <a:solidFill>
                <a:srgbClr val="B45F06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1"/>
          </p:nvPr>
        </p:nvSpPr>
        <p:spPr>
          <a:xfrm>
            <a:off x="1371600" y="3666580"/>
            <a:ext cx="7086600" cy="26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</a:rPr>
              <a:t>manger</a:t>
            </a:r>
            <a:endParaRPr sz="3000" b="1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</a:rPr>
              <a:t>faire les courses</a:t>
            </a:r>
            <a:endParaRPr sz="3000" b="1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</a:rPr>
              <a:t>aller au restaurant</a:t>
            </a:r>
            <a:endParaRPr sz="3000" b="1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</a:rPr>
              <a:t>déguster</a:t>
            </a:r>
            <a:endParaRPr sz="3000" b="1" i="0" u="none" strike="noStrike" cap="none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</a:rPr>
              <a:t>passer un bon moment…</a:t>
            </a:r>
            <a:endParaRPr sz="3000" b="1" i="0" u="none" strike="noStrike" cap="none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faire les courses</a:t>
            </a:r>
            <a:endParaRPr sz="48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188600" y="1801900"/>
            <a:ext cx="8572500" cy="46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30162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Noto Sans Symbols"/>
              <a:buChar char="•"/>
            </a:pPr>
            <a:r>
              <a:rPr lang="en-US" sz="27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Où faire les courses ?</a:t>
            </a:r>
            <a:endParaRPr sz="27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vais à la boulangerie pour acheter du pain.</a:t>
            </a:r>
            <a:endParaRPr sz="25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vais à la crèmerie/fromagerie pour acheter du fromage.</a:t>
            </a:r>
            <a:endParaRPr sz="25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vais à l’épicerie pour acheter de la confiture.</a:t>
            </a:r>
            <a:endParaRPr sz="25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vais à la boucherie pour acheter de la viande.</a:t>
            </a:r>
            <a:endParaRPr sz="25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vais à la charcuterie pour acheter du saucisson.</a:t>
            </a:r>
            <a:endParaRPr sz="25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/>
              <a:t>Je vais au marché pour acheter des légumes.</a:t>
            </a:r>
            <a:endParaRPr sz="2500"/>
          </a:p>
          <a:p>
            <a:pPr marL="577850" marR="0" lvl="1" indent="-3175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500"/>
              <a:buFont typeface="Noto Sans Symbols"/>
              <a:buChar char="•"/>
            </a:pPr>
            <a:r>
              <a:rPr lang="en-US" sz="2500"/>
              <a:t>Je vais aux halles pour acheter du poisson.</a:t>
            </a:r>
            <a:endParaRPr sz="2500"/>
          </a:p>
          <a:p>
            <a:pPr marL="577850" marR="0" lvl="1" indent="-2984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ndara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les aliments et les articles-II</a:t>
            </a:r>
            <a:endParaRPr sz="4000" b="1" i="0" u="none" strike="noStrike" cap="none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body" idx="1"/>
          </p:nvPr>
        </p:nvSpPr>
        <p:spPr>
          <a:xfrm>
            <a:off x="587649" y="1293029"/>
            <a:ext cx="34290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en général</a:t>
            </a:r>
            <a:endParaRPr sz="28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0" name="Google Shape;180;p24"/>
          <p:cNvSpPr txBox="1">
            <a:spLocks noGrp="1"/>
          </p:cNvSpPr>
          <p:nvPr>
            <p:ph type="body" idx="2"/>
          </p:nvPr>
        </p:nvSpPr>
        <p:spPr>
          <a:xfrm>
            <a:off x="587642" y="2037523"/>
            <a:ext cx="3930300" cy="4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Char char="•"/>
            </a:pPr>
            <a:r>
              <a:rPr lang="en-US" sz="185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J’aime le saucisson.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Char char="•"/>
            </a:pPr>
            <a:r>
              <a:rPr lang="en-US" sz="185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Elle adore la confiture.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Char char="•"/>
            </a:pPr>
            <a:r>
              <a:rPr lang="en-US" sz="185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 préfère l’emmental.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Char char="•"/>
            </a:pPr>
            <a:r>
              <a:rPr lang="en-US" sz="185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Nous détestons les fraises.</a:t>
            </a:r>
            <a:endParaRPr/>
          </a:p>
          <a:p>
            <a:pPr marL="282575" marR="0" lvl="0" indent="-16510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None/>
            </a:pPr>
            <a:endParaRPr sz="185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50"/>
              <a:buFont typeface="Noto Sans Symbols"/>
              <a:buChar char="•"/>
            </a:pPr>
            <a:r>
              <a:rPr lang="en-US" sz="185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le, la, l’, les : articles définis 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5"/>
              <a:buFont typeface="Noto Sans Symbols"/>
              <a:buChar char="•"/>
            </a:pPr>
            <a:r>
              <a:rPr lang="en-US" sz="185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avec les verbes de préférences, </a:t>
            </a:r>
            <a:r>
              <a:rPr lang="en-US" sz="2405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aimer, adorer, préférer, détester.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endParaRPr sz="185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1" name="Google Shape;181;p24"/>
          <p:cNvSpPr txBox="1">
            <a:spLocks noGrp="1"/>
          </p:cNvSpPr>
          <p:nvPr>
            <p:ph type="body" idx="3"/>
          </p:nvPr>
        </p:nvSpPr>
        <p:spPr>
          <a:xfrm>
            <a:off x="4776963" y="1293029"/>
            <a:ext cx="34290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en particulier </a:t>
            </a:r>
            <a:endParaRPr sz="28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body" idx="4"/>
          </p:nvPr>
        </p:nvSpPr>
        <p:spPr>
          <a:xfrm>
            <a:off x="4776975" y="2040900"/>
            <a:ext cx="3980700" cy="22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</a:pPr>
            <a:r>
              <a:rPr lang="en-US"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Tu me passes le sel ?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</a:pPr>
            <a:r>
              <a:rPr lang="en-US"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Ils ont mangé toutes les fraises !</a:t>
            </a:r>
            <a:endParaRPr sz="20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•"/>
            </a:pPr>
            <a:r>
              <a:rPr lang="en-US" sz="20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pour un aliment visible ou déjà identifié dans le contexte (à table, dans une recette…).</a:t>
            </a:r>
            <a:endParaRPr sz="20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4149100" y="4355675"/>
            <a:ext cx="4800600" cy="23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pour les noms des repas 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 général, on mange, on prend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le petit-déjeuner à 7h30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le déjeuner à 12h30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le goûter à 16h00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le diner à 19h30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Mais </a:t>
            </a:r>
            <a:r>
              <a:rPr lang="en-US" b="1">
                <a:solidFill>
                  <a:srgbClr val="FF0000"/>
                </a:solidFill>
              </a:rPr>
              <a:t>attention</a:t>
            </a:r>
            <a:r>
              <a:rPr lang="en-US"/>
              <a:t>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au</a:t>
            </a:r>
            <a:r>
              <a:rPr lang="en-US"/>
              <a:t> petit-déjeuner/déjeuner, goûter, dîner, je mange….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1089025" y="274628"/>
            <a:ext cx="7272300" cy="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ndara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les aliments et le pronom EN</a:t>
            </a:r>
            <a:endParaRPr sz="4000" b="1" i="0" u="none" strike="noStrike" cap="none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9" name="Google Shape;189;p25"/>
          <p:cNvSpPr txBox="1">
            <a:spLocks noGrp="1"/>
          </p:cNvSpPr>
          <p:nvPr>
            <p:ph type="body" idx="1"/>
          </p:nvPr>
        </p:nvSpPr>
        <p:spPr>
          <a:xfrm>
            <a:off x="511825" y="1148225"/>
            <a:ext cx="8094300" cy="42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Noto Sans Symbols"/>
              <a:buChar char="•"/>
            </a:pPr>
            <a:r>
              <a:rPr lang="en-US" sz="17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pourquoi ? éviter la répétition dans les expressions de quantité</a:t>
            </a:r>
            <a:endParaRPr sz="17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40"/>
              <a:buFont typeface="Noto Sans Symbols"/>
              <a:buChar char="•"/>
            </a:pPr>
            <a:r>
              <a:rPr lang="en-US" sz="20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 y a combien de yaourts dans le frigo ?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70"/>
              <a:buFont typeface="Noto Sans Symbols"/>
              <a:buChar char="•"/>
            </a:pP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 y </a:t>
            </a:r>
            <a:r>
              <a:rPr lang="en-US" sz="1870" b="1" i="0" u="none" strike="noStrike" cap="none">
                <a:solidFill>
                  <a:srgbClr val="008000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a six.</a:t>
            </a:r>
            <a:endParaRPr sz="187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40"/>
              <a:buFont typeface="Noto Sans Symbols"/>
              <a:buChar char="•"/>
            </a:pPr>
            <a:r>
              <a:rPr lang="en-US" sz="20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combien veux-tu de tomates au marché ?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70"/>
              <a:buFont typeface="Noto Sans Symbols"/>
              <a:buChar char="•"/>
            </a:pP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j’</a:t>
            </a:r>
            <a:r>
              <a:rPr lang="en-US" sz="1870" b="1" i="0" u="none" strike="noStrike" cap="none">
                <a:solidFill>
                  <a:srgbClr val="008000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veux une livre.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70"/>
              <a:buFont typeface="Noto Sans Symbols"/>
              <a:buChar char="•"/>
            </a:pP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n’</a:t>
            </a:r>
            <a:r>
              <a:rPr lang="en-US" sz="1870" b="1" i="0" u="none" strike="noStrike" cap="none">
                <a:solidFill>
                  <a:srgbClr val="008000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veux pas.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40"/>
              <a:buFont typeface="Noto Sans Symbols"/>
              <a:buChar char="•"/>
            </a:pPr>
            <a:r>
              <a:rPr lang="en-US" sz="20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As-tu une clé pour la valise ?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70"/>
              <a:buFont typeface="Noto Sans Symbols"/>
              <a:buChar char="•"/>
            </a:pP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oui j’</a:t>
            </a:r>
            <a:r>
              <a:rPr lang="en-US" sz="1870" b="1" i="0" u="none" strike="noStrike" cap="none">
                <a:solidFill>
                  <a:srgbClr val="008000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ai une.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40"/>
              <a:buFont typeface="Noto Sans Symbols"/>
              <a:buChar char="•"/>
            </a:pPr>
            <a:r>
              <a:rPr lang="en-US" sz="20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J’aime manger des fruits. 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70"/>
              <a:buFont typeface="Noto Sans Symbols"/>
              <a:buChar char="•"/>
            </a:pP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Et toi, tu aimes </a:t>
            </a:r>
            <a:r>
              <a:rPr lang="en-US" sz="1870" b="1" i="0" u="none" strike="noStrike" cap="none">
                <a:solidFill>
                  <a:srgbClr val="008000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187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manger ?</a:t>
            </a:r>
            <a:endParaRPr/>
          </a:p>
          <a:p>
            <a:pPr marL="282575" marR="0" lvl="0" indent="-15303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040"/>
              <a:buFont typeface="Noto Sans Symbols"/>
              <a:buNone/>
            </a:pPr>
            <a:endParaRPr sz="204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90475" y="5566075"/>
            <a:ext cx="8937000" cy="11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EN est placé</a:t>
            </a:r>
            <a:r>
              <a:rPr lang="en-US" sz="20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avant </a:t>
            </a:r>
            <a:r>
              <a:rPr lang="en-US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le verbe (phrase affirmative et négative)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Exceptions : </a:t>
            </a:r>
            <a:r>
              <a:rPr lang="en-US" sz="20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devant le verbe à l’infinitif quand il y a </a:t>
            </a:r>
            <a:r>
              <a:rPr lang="en-US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deux verbes (aimer manger)</a:t>
            </a:r>
            <a:endParaRPr sz="20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00" cy="13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Les plats francophones</a:t>
            </a:r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body" idx="1"/>
          </p:nvPr>
        </p:nvSpPr>
        <p:spPr>
          <a:xfrm>
            <a:off x="1089024" y="1801906"/>
            <a:ext cx="7272300" cy="43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/>
              <a:t>Jeu-J’ai grandi en France si….</a:t>
            </a:r>
            <a:r>
              <a:rPr lang="en-US" u="sng">
                <a:solidFill>
                  <a:schemeClr val="hlink"/>
                </a:solidFill>
                <a:hlinkClick r:id="rId3"/>
              </a:rPr>
              <a:t>lien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/>
              <a:t>Une recette de ratatouille -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lien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/>
              <a:t>Le tour du monde des saveurs</a:t>
            </a:r>
            <a:endParaRPr/>
          </a:p>
          <a:p>
            <a:pPr marL="457200" lvl="0" indent="-371475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201F1E"/>
              </a:buClr>
              <a:buSzPts val="2250"/>
              <a:buFont typeface="Roboto"/>
              <a:buChar char="●"/>
            </a:pPr>
            <a:r>
              <a:rPr lang="en-US" sz="225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le canard laqué en Chine</a:t>
            </a:r>
            <a:endParaRPr sz="2250">
              <a:solidFill>
                <a:srgbClr val="201F1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714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Char char="●"/>
            </a:pPr>
            <a:r>
              <a:rPr lang="en-US" sz="22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le thiéboudiène au Sénégal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14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Calibri"/>
              <a:buChar char="●"/>
            </a:pPr>
            <a:r>
              <a:rPr lang="en-US" sz="22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les mets surprenants de Bangkok 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14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F1E"/>
              </a:buClr>
              <a:buSzPts val="2250"/>
              <a:buFont typeface="Roboto"/>
              <a:buChar char="●"/>
            </a:pPr>
            <a:r>
              <a:rPr lang="en-US" sz="225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le pesto en Italie </a:t>
            </a:r>
            <a:endParaRPr sz="2250">
              <a:solidFill>
                <a:srgbClr val="201F1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714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F1E"/>
              </a:buClr>
              <a:buSzPts val="2250"/>
              <a:buFont typeface="Roboto"/>
              <a:buChar char="●"/>
            </a:pPr>
            <a:r>
              <a:rPr lang="en-US" sz="225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le curry en Inde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7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99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ndara"/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les pronoms COD</a:t>
            </a:r>
            <a:endParaRPr sz="4800" b="1" i="0" u="none" strike="noStrike" cap="none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3" name="Google Shape;203;p27"/>
          <p:cNvSpPr txBox="1">
            <a:spLocks noGrp="1"/>
          </p:cNvSpPr>
          <p:nvPr>
            <p:ph type="body" idx="1"/>
          </p:nvPr>
        </p:nvSpPr>
        <p:spPr>
          <a:xfrm>
            <a:off x="549730" y="1270175"/>
            <a:ext cx="8322791" cy="544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79"/>
              <a:buFont typeface="Noto Sans Symbols"/>
              <a:buChar char="•"/>
            </a:pPr>
            <a:r>
              <a:rPr lang="en-US" sz="1679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Pourquoi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: le pronom COD remplace l’objet (fonction) du verbe. On pose la question qui ou quoi pour trouver l’objet.</a:t>
            </a:r>
            <a:endParaRPr sz="1679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679"/>
              <a:buFont typeface="Noto Sans Symbols"/>
              <a:buChar char="•"/>
            </a:pP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Est-ce qu’il met </a:t>
            </a:r>
            <a:r>
              <a:rPr lang="en-US" sz="1679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la table 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?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540"/>
              <a:buFont typeface="Noto Sans Symbols"/>
              <a:buChar char="•"/>
            </a:pP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oui il </a:t>
            </a:r>
            <a:r>
              <a:rPr lang="en-US" sz="154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la</a:t>
            </a: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met.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540"/>
              <a:buFont typeface="Noto Sans Symbols"/>
              <a:buChar char="•"/>
            </a:pP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non il ne </a:t>
            </a:r>
            <a:r>
              <a:rPr lang="en-US" sz="154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la</a:t>
            </a: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met pas.</a:t>
            </a:r>
            <a:endParaRPr sz="154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679"/>
              <a:buFont typeface="Noto Sans Symbols"/>
              <a:buChar char="•"/>
            </a:pPr>
            <a:r>
              <a:rPr lang="en-US" sz="1679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Marc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, je </a:t>
            </a: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t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’ai vu hier comme je </a:t>
            </a: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te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vois aujourd’hui.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679"/>
              <a:buFont typeface="Noto Sans Symbols"/>
              <a:buChar char="•"/>
            </a:pP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Allez-vous laisser </a:t>
            </a:r>
            <a:r>
              <a:rPr lang="en-US" sz="1679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 pourboire 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sur la table ?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540"/>
              <a:buFont typeface="Noto Sans Symbols"/>
              <a:buChar char="•"/>
            </a:pP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oui nous allons </a:t>
            </a:r>
            <a:r>
              <a:rPr lang="en-US" sz="154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</a:t>
            </a:r>
            <a:r>
              <a:rPr lang="en-US" sz="154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laisser sur la table.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679"/>
              <a:buFont typeface="Noto Sans Symbols"/>
              <a:buChar char="•"/>
            </a:pPr>
            <a:r>
              <a:rPr lang="en-US" sz="1679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Moi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, tu peux </a:t>
            </a: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me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mettre à côté de Luc, et </a:t>
            </a:r>
            <a:r>
              <a:rPr lang="en-US" sz="1679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Marie et Rose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, je </a:t>
            </a: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vous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mets en face de Lucie.</a:t>
            </a:r>
            <a:endParaRPr sz="1679" b="1" i="0" u="none" strike="noStrike" cap="none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65366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FF0000"/>
              </a:buClr>
              <a:buSzPts val="1679"/>
              <a:buFont typeface="Noto Sans Symbols"/>
              <a:buChar char="•"/>
            </a:pP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devant </a:t>
            </a:r>
            <a:r>
              <a:rPr lang="en-US" sz="1679" b="1" i="0" u="sng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 verbe conjugué </a:t>
            </a:r>
            <a:r>
              <a:rPr lang="en-US" sz="1679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au présent </a:t>
            </a:r>
            <a:endParaRPr sz="1679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65366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FF0000"/>
              </a:buClr>
              <a:buSzPts val="1679"/>
              <a:buFont typeface="Noto Sans Symbols"/>
              <a:buChar char="•"/>
            </a:pP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devant l’auxilaire </a:t>
            </a:r>
            <a:r>
              <a:rPr lang="en-US" sz="1679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au passé composé</a:t>
            </a:r>
            <a:endParaRPr sz="1679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65366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FF0000"/>
              </a:buClr>
              <a:buSzPts val="1679"/>
              <a:buFont typeface="Noto Sans Symbols"/>
              <a:buChar char="•"/>
            </a:pPr>
            <a:r>
              <a:rPr lang="en-US" sz="1679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devant l’infinitif </a:t>
            </a:r>
            <a:r>
              <a:rPr lang="en-US" sz="1679" b="0" i="0" u="none" strike="noStrike" cap="non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au futur proche ou dans les expressions avec deux verbes</a:t>
            </a:r>
            <a:endParaRPr sz="1679" b="0" i="0" u="none" strike="noStrike" cap="non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3685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0000FF"/>
              </a:buClr>
              <a:buSzPts val="1680"/>
              <a:buFont typeface="Noto Sans Symbols"/>
              <a:buChar char="•"/>
            </a:pPr>
            <a:r>
              <a:rPr lang="en-US" sz="1679" b="1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Activité en ligne</a:t>
            </a:r>
            <a:endParaRPr sz="1679" b="1">
              <a:solidFill>
                <a:srgbClr val="0000FF"/>
              </a:solidFill>
            </a:endParaRPr>
          </a:p>
        </p:txBody>
      </p:sp>
      <p:graphicFrame>
        <p:nvGraphicFramePr>
          <p:cNvPr id="204" name="Google Shape;204;p27"/>
          <p:cNvGraphicFramePr/>
          <p:nvPr/>
        </p:nvGraphicFramePr>
        <p:xfrm>
          <a:off x="5581645" y="193029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{75FD723C-B004-4BCF-A3AF-01DBC9719E4B}</a:tableStyleId>
              </a:tblPr>
              <a:tblGrid>
                <a:gridCol w="1645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singulier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pluriel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me, m’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nous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te, t’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vous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le, la, l’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215850" y="917275"/>
            <a:ext cx="8712300" cy="57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aimer qn/qch			Tu aimes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 fêtes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!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adorer qch				Elle adore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 ski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  <a:endParaRPr sz="22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attendre				Tu attends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ta soeur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?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avaler qch				Il avale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 café brûlant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!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avoir qch				Vous avez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l’ordinateur de l’école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connaître qn/qch		Je connais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cette femme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emmener qn/qch		J'emmène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ma valise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entendre qn/qch		J'entends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 voisin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!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mettre qch				Je ne mets pas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la lettre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sur la table.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passer qch				Nathalie passe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l’examen de français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perdre qn/qch			Elle perd toujours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 clés de la voiture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!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porter qn/qch			Elle porte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 manteau bleu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poser qch				Je pose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la lettre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sur la table.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regarder qch			Pauline regarde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 photos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trouver qn/qch			Elle trouve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 trésor de l’île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!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voir qn/qch				Je vois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l’ homme bizarre 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dans le magasin.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vouloir qch				Il veut </a:t>
            </a:r>
            <a:r>
              <a:rPr lang="en-US" sz="220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la glace à la fraise</a:t>
            </a:r>
            <a:r>
              <a:rPr lang="en-US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	</a:t>
            </a:r>
            <a:endParaRPr/>
          </a:p>
        </p:txBody>
      </p:sp>
      <p:sp>
        <p:nvSpPr>
          <p:cNvPr id="210" name="Google Shape;210;p28"/>
          <p:cNvSpPr txBox="1"/>
          <p:nvPr/>
        </p:nvSpPr>
        <p:spPr>
          <a:xfrm>
            <a:off x="419369" y="217531"/>
            <a:ext cx="7754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 verbes avec un COD</a:t>
            </a:r>
            <a:endParaRPr sz="3200" b="1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00" cy="13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Candara"/>
              <a:buNone/>
            </a:pPr>
            <a:r>
              <a:rPr lang="en-US" sz="40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mettre – permettre - remettre </a:t>
            </a:r>
            <a:endParaRPr sz="40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16" name="Google Shape;216;p29"/>
          <p:cNvSpPr txBox="1">
            <a:spLocks noGrp="1"/>
          </p:cNvSpPr>
          <p:nvPr>
            <p:ph type="body" idx="1"/>
          </p:nvPr>
        </p:nvSpPr>
        <p:spPr>
          <a:xfrm>
            <a:off x="1089023" y="1816100"/>
            <a:ext cx="3429000" cy="43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57175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mets</a:t>
            </a:r>
            <a:endParaRPr sz="24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571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tu mets</a:t>
            </a:r>
            <a:endParaRPr sz="24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571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il/elle met</a:t>
            </a:r>
            <a:endParaRPr sz="24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 sz="1800" b="1"/>
          </a:p>
          <a:p>
            <a:pPr marL="282575" marR="0" lvl="0" indent="-2190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</a:pPr>
            <a:r>
              <a:rPr lang="en-US" sz="1800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expressions : </a:t>
            </a:r>
            <a:endParaRPr sz="1800"/>
          </a:p>
          <a:p>
            <a:pPr marL="577850" marR="0" lvl="1" indent="-2349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</a:pPr>
            <a:r>
              <a:rPr lang="en-US" sz="1800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la table</a:t>
            </a:r>
            <a:endParaRPr sz="1800"/>
          </a:p>
          <a:p>
            <a:pPr marL="577850" marR="0" lvl="1" indent="-2349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</a:pPr>
            <a:r>
              <a:rPr lang="en-US" sz="1800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un vêtement</a:t>
            </a:r>
            <a:endParaRPr sz="1800" b="0" i="1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349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</a:pPr>
            <a:r>
              <a:rPr lang="en-US" sz="1800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à côté de</a:t>
            </a:r>
            <a:endParaRPr sz="1800"/>
          </a:p>
          <a:p>
            <a:pPr marL="577850" marR="0" lvl="1" indent="-2349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•"/>
            </a:pPr>
            <a:r>
              <a:rPr lang="en-US" sz="1800" b="0" i="1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vous permettez ?</a:t>
            </a:r>
            <a:endParaRPr sz="1800"/>
          </a:p>
          <a:p>
            <a:pPr marL="577850" marR="0" lvl="1" indent="-15875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None/>
            </a:pPr>
            <a:endParaRPr sz="18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17" name="Google Shape;217;p29"/>
          <p:cNvSpPr txBox="1">
            <a:spLocks noGrp="1"/>
          </p:cNvSpPr>
          <p:nvPr>
            <p:ph type="body" idx="2"/>
          </p:nvPr>
        </p:nvSpPr>
        <p:spPr>
          <a:xfrm>
            <a:off x="4932375" y="1613525"/>
            <a:ext cx="3429000" cy="45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2575" lvl="0" indent="-257175" algn="l" rtl="0"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1"/>
              <a:t>nous me</a:t>
            </a:r>
            <a:r>
              <a:rPr lang="en-US" sz="2400" b="1">
                <a:solidFill>
                  <a:srgbClr val="0000FF"/>
                </a:solidFill>
              </a:rPr>
              <a:t>tt</a:t>
            </a:r>
            <a:r>
              <a:rPr lang="en-US" sz="2400" b="1"/>
              <a:t>ons</a:t>
            </a:r>
            <a:endParaRPr sz="2400" b="1"/>
          </a:p>
          <a:p>
            <a:pPr marL="282575" lvl="0" indent="-257175" algn="l" rtl="0"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1"/>
              <a:t>vous me</a:t>
            </a:r>
            <a:r>
              <a:rPr lang="en-US" sz="2400" b="1">
                <a:solidFill>
                  <a:srgbClr val="0000FF"/>
                </a:solidFill>
              </a:rPr>
              <a:t>tt</a:t>
            </a:r>
            <a:r>
              <a:rPr lang="en-US" sz="2400" b="1"/>
              <a:t>ez</a:t>
            </a:r>
            <a:endParaRPr sz="2400" b="1"/>
          </a:p>
          <a:p>
            <a:pPr marL="282575" lvl="0" indent="-257175" algn="l" rtl="0"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1"/>
              <a:t>ils/elles me</a:t>
            </a:r>
            <a:r>
              <a:rPr lang="en-US" sz="2400" b="1">
                <a:solidFill>
                  <a:srgbClr val="0000FF"/>
                </a:solidFill>
              </a:rPr>
              <a:t>tt</a:t>
            </a:r>
            <a:r>
              <a:rPr lang="en-US" sz="2400" b="1"/>
              <a:t>ent</a:t>
            </a:r>
            <a:endParaRPr sz="2400" b="1"/>
          </a:p>
          <a:p>
            <a:pPr marL="282575" lvl="0" indent="-155575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40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l’impératif</a:t>
            </a:r>
            <a:r>
              <a:rPr lang="en-US" sz="1600" b="1" i="0" u="sng" strike="noStrike" cap="none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3"/>
              </a:rPr>
              <a:t>http://www.dailymotion.com/video/xebh32_fais-pas-ci-fais-pas-ca_creation</a:t>
            </a:r>
            <a:r>
              <a:rPr lang="en-US" sz="1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endParaRPr sz="16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3" name="Google Shape;223;p30"/>
          <p:cNvSpPr txBox="1"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20"/>
              <a:buFont typeface="Noto Sans Symbols"/>
              <a:buChar char="•"/>
            </a:pP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Charles, </a:t>
            </a:r>
            <a:r>
              <a:rPr lang="en-US" sz="222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mets</a:t>
            </a:r>
            <a:r>
              <a:rPr lang="en-US" sz="2220" b="0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la table.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220"/>
              <a:buFont typeface="Noto Sans Symbols"/>
              <a:buChar char="•"/>
            </a:pP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Albert, </a:t>
            </a:r>
            <a:r>
              <a:rPr lang="en-US" sz="222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mange</a:t>
            </a: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ton diner et va au lit !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220"/>
              <a:buFont typeface="Noto Sans Symbols"/>
              <a:buChar char="•"/>
            </a:pP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Les enfants, </a:t>
            </a:r>
            <a:r>
              <a:rPr lang="en-US" sz="222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rangez</a:t>
            </a:r>
            <a:r>
              <a:rPr lang="en-US" sz="2220" b="0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vos serviettes.</a:t>
            </a:r>
            <a:endParaRPr/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0000FF"/>
              </a:buClr>
              <a:buSzPts val="2220"/>
              <a:buFont typeface="Noto Sans Symbols"/>
              <a:buChar char="•"/>
            </a:pPr>
            <a:r>
              <a:rPr lang="en-US" sz="222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Allons</a:t>
            </a:r>
            <a:r>
              <a:rPr lang="en-US" sz="2220" b="0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lire une histoire maintenant !</a:t>
            </a:r>
            <a:endParaRPr/>
          </a:p>
          <a:p>
            <a:pPr marL="282575" marR="0" lvl="0" indent="-14160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220"/>
              <a:buFont typeface="Noto Sans Symbols"/>
              <a:buNone/>
            </a:pPr>
            <a:endParaRPr sz="222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220"/>
              <a:buFont typeface="Noto Sans Symbols"/>
              <a:buChar char="•"/>
            </a:pPr>
            <a:r>
              <a:rPr lang="en-US" sz="222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L’impératif =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35"/>
              <a:buFont typeface="Noto Sans Symbols"/>
              <a:buChar char="•"/>
            </a:pPr>
            <a:r>
              <a:rPr lang="en-US" sz="2035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conjugaison au présent</a:t>
            </a:r>
            <a:endParaRPr sz="2035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35"/>
              <a:buFont typeface="Noto Sans Symbols"/>
              <a:buChar char="•"/>
            </a:pPr>
            <a:r>
              <a:rPr lang="en-US" sz="2035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pour les formes de tu, vous, nous</a:t>
            </a:r>
            <a:endParaRPr/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35"/>
              <a:buFont typeface="Noto Sans Symbols"/>
              <a:buChar char="•"/>
            </a:pPr>
            <a:r>
              <a:rPr lang="en-US" sz="2035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sans</a:t>
            </a:r>
            <a:r>
              <a:rPr lang="en-US" sz="2035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les pronoms sujets</a:t>
            </a:r>
            <a:endParaRPr sz="2035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577850" marR="0" lvl="1" indent="-29845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35"/>
              <a:buFont typeface="Noto Sans Symbols"/>
              <a:buChar char="•"/>
            </a:pPr>
            <a:r>
              <a:rPr lang="en-US" sz="2035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Attention verbes en ER perdent le S pour la forme avec tu</a:t>
            </a:r>
            <a:endParaRPr sz="2035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534770" y="274638"/>
            <a:ext cx="7826594" cy="96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Candara"/>
              <a:buNone/>
            </a:pPr>
            <a:r>
              <a:rPr lang="en-US" sz="4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activité, pronoms COD &amp; en</a:t>
            </a:r>
            <a:endParaRPr sz="4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29" name="Google Shape;229;p31"/>
          <p:cNvSpPr txBox="1">
            <a:spLocks noGrp="1"/>
          </p:cNvSpPr>
          <p:nvPr>
            <p:ph type="body" idx="1"/>
          </p:nvPr>
        </p:nvSpPr>
        <p:spPr>
          <a:xfrm>
            <a:off x="378796" y="1111394"/>
            <a:ext cx="8378054" cy="5351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Est-ce que tu couvres </a:t>
            </a:r>
            <a:r>
              <a:rPr lang="en-US" sz="2400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la table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avec une serviette ?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Non, je ne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 la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couvre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pas avec une serviette.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Je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la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couvre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avec une nappe</a:t>
            </a:r>
            <a:endParaRPr sz="22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28257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Placez-vous </a:t>
            </a:r>
            <a:r>
              <a:rPr lang="en-US" sz="2400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les fourchettes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dans l’assiette ?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Non, nous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ne</a:t>
            </a:r>
            <a:r>
              <a:rPr lang="en-US" sz="2200" b="0" i="0" u="sng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plaçons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pas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dans l’assiette.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Nous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plaçons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à gauche de l’assiette.</a:t>
            </a:r>
            <a:endParaRPr/>
          </a:p>
          <a:p>
            <a:pPr marL="282575" marR="0" lvl="0" indent="-28257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Vont-ils mettre </a:t>
            </a:r>
            <a:r>
              <a:rPr lang="en-US" sz="2400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 verre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en face de l’assiette ?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Non, ils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ne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pas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en face de l’assiette.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Ils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le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à droite de l’assiette.</a:t>
            </a:r>
            <a:endParaRPr/>
          </a:p>
          <a:p>
            <a:pPr marL="282575" marR="0" lvl="0" indent="-28257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Vont-ils verser </a:t>
            </a:r>
            <a:r>
              <a:rPr lang="en-US" sz="2400" b="0" i="0" u="sng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de l’eau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dans le verre à vin ?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Non, ils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ne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pas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verser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dans le verre à vin.</a:t>
            </a:r>
            <a:endParaRPr/>
          </a:p>
          <a:p>
            <a:pPr marL="577850" marR="0" lvl="1" indent="-298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•"/>
            </a:pP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Ils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vont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0" i="0" u="sng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en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2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verser</a:t>
            </a:r>
            <a:r>
              <a:rPr lang="en-US" sz="22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dans le verre à eau.</a:t>
            </a:r>
            <a:endParaRPr sz="22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48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Liens internet</a:t>
            </a:r>
            <a:endParaRPr sz="4800" b="1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35" name="Google Shape;235;p32"/>
          <p:cNvSpPr txBox="1">
            <a:spLocks noGrp="1"/>
          </p:cNvSpPr>
          <p:nvPr>
            <p:ph type="body" idx="1"/>
          </p:nvPr>
        </p:nvSpPr>
        <p:spPr>
          <a:xfrm>
            <a:off x="646180" y="1359344"/>
            <a:ext cx="7954695" cy="5125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2575" marR="0" lvl="0" indent="-282575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Déjeuner du matin, Jacques Prévert, 1946</a:t>
            </a:r>
            <a:endParaRPr sz="2400" b="0" i="0" u="sng" strike="noStrike" cap="none">
              <a:solidFill>
                <a:schemeClr val="hlink"/>
              </a:solidFill>
              <a:latin typeface="Candara"/>
              <a:ea typeface="Candara"/>
              <a:cs typeface="Candara"/>
              <a:sym typeface="Candara"/>
              <a:hlinkClick r:id="rId3"/>
            </a:endParaRPr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sng" strike="noStrike" cap="none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3"/>
              </a:rPr>
              <a:t>https://www.youtube.com/watch?v=IaCSaXEKhpk</a:t>
            </a:r>
            <a:endParaRPr sz="2400" b="0" i="0" u="sng" strike="noStrike" cap="none">
              <a:solidFill>
                <a:schemeClr val="hlink"/>
              </a:solidFill>
              <a:latin typeface="Candara"/>
              <a:ea typeface="Candara"/>
              <a:cs typeface="Candara"/>
              <a:sym typeface="Candara"/>
              <a:hlinkClick r:id="rId3"/>
            </a:endParaRPr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La Grand Restaurant, avec Louis de Funès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https://www.youtube.com/watch?v=ugHPJOC9lGk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/>
              <a:t>La cuisine au beurre, avec Fernandel et Bourvil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https://www.youtube.com/watch?v=Yx3q2_Gru_8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Les Brasseries Nord, Sud, Est, Ouest à Lyon</a:t>
            </a:r>
            <a:endParaRPr/>
          </a:p>
          <a:p>
            <a:pPr marL="282575" marR="0" lvl="0" indent="-2825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•"/>
            </a:pPr>
            <a:r>
              <a:rPr lang="en-US" sz="2400" b="0" i="0" u="sng" strike="noStrike" cap="none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6"/>
              </a:rPr>
              <a:t>http://www.nordsudbrasseries.com/le-sud.html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82575" marR="0" lvl="0" indent="-130175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1247795" y="120335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37" name="Google Shape;237;p32"/>
          <p:cNvSpPr txBox="1"/>
          <p:nvPr/>
        </p:nvSpPr>
        <p:spPr>
          <a:xfrm>
            <a:off x="1448334" y="1827314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00" cy="13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discutons de nos habitudes alimentaires</a:t>
            </a:r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1"/>
          </p:nvPr>
        </p:nvSpPr>
        <p:spPr>
          <a:xfrm>
            <a:off x="360050" y="1801900"/>
            <a:ext cx="8469600" cy="43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Est-ce que vous prenez un petit-déjeuner le matin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Qu’est-ce vous mangez au petit-déjeuner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Combien de repas faites-vous par jour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Mangez-vous de la même façon à l’université et chez vous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Qu’est-ce qui est différent ? 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Quel est votre repas préféré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Votre aliment préféré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Aimez-vous manger, cuisiner ?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Aidez-vous votre famille à cuisiner ? faire les courses 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>
            <a:spLocks noGrp="1"/>
          </p:cNvSpPr>
          <p:nvPr>
            <p:ph type="title"/>
          </p:nvPr>
        </p:nvSpPr>
        <p:spPr>
          <a:xfrm>
            <a:off x="1371600" y="1792224"/>
            <a:ext cx="7086600" cy="184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Pour aller plus loin...</a:t>
            </a:r>
            <a:endParaRPr/>
          </a:p>
        </p:txBody>
      </p:sp>
      <p:sp>
        <p:nvSpPr>
          <p:cNvPr id="244" name="Google Shape;244;p33"/>
          <p:cNvSpPr txBox="1"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quelques précisions sur le verbe mettre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>
            <a:spLocks noGrp="1"/>
          </p:cNvSpPr>
          <p:nvPr>
            <p:ph type="title"/>
          </p:nvPr>
        </p:nvSpPr>
        <p:spPr>
          <a:xfrm>
            <a:off x="490206" y="274637"/>
            <a:ext cx="8266642" cy="108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3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ou </a:t>
            </a:r>
            <a:r>
              <a:rPr lang="en-US" sz="36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approcher, déplacer, enfiler, éclater, placer, verser, ranger, fâcher</a:t>
            </a:r>
            <a:endParaRPr sz="36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50" name="Google Shape;250;p34"/>
          <p:cNvSpPr txBox="1">
            <a:spLocks noGrp="1"/>
          </p:cNvSpPr>
          <p:nvPr>
            <p:ph type="body" idx="1"/>
          </p:nvPr>
        </p:nvSpPr>
        <p:spPr>
          <a:xfrm>
            <a:off x="490205" y="1894166"/>
            <a:ext cx="8266643" cy="445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un vase sur la table 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je – présent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je mets/place un vase sur la table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le vase ailleurs 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tu - passé composé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tu as mis/déplacé le vase ailleurs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ses jouets dans un placard===&gt;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il - passé récent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il vient de mettre/ranger ses jouets dans un placard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de l'eau dans une bouteille===&gt;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nous - futur proche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nous allons mettre/verser de l’eau dans une bouteille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>
            <a:off x="490206" y="274637"/>
            <a:ext cx="8266500" cy="1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Candara"/>
              <a:buNone/>
            </a:pPr>
            <a:r>
              <a:rPr lang="en-US" sz="36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ou </a:t>
            </a:r>
            <a:r>
              <a:rPr lang="en-US" sz="36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approcher, déplacer, enfiler, éclater, placer, verser, ranger, fâcher</a:t>
            </a:r>
            <a:endParaRPr sz="36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56" name="Google Shape;256;p35"/>
          <p:cNvSpPr txBox="1">
            <a:spLocks noGrp="1"/>
          </p:cNvSpPr>
          <p:nvPr>
            <p:ph type="body" idx="1"/>
          </p:nvPr>
        </p:nvSpPr>
        <p:spPr>
          <a:xfrm>
            <a:off x="490205" y="1359344"/>
            <a:ext cx="8266500" cy="51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une chaise près de la table===&gt;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vous – présent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vous mettez/approchez une chaise près de la table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Mettre un pull===&gt;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ils – futur proche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ils vont mettre/enfiler un pull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Se mettre en colère===&gt;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elles </a:t>
            </a: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-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passé récent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elles viennent de se mettre en colère/se fâcher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Se mettre à rire ===&gt; </a:t>
            </a:r>
            <a:r>
              <a:rPr lang="en-US" sz="24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elle – présent</a:t>
            </a:r>
            <a:endParaRPr sz="24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295275" marR="0" lvl="1" indent="-3175" algn="l" rtl="0"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elle se met à rire/éclate de rire</a:t>
            </a:r>
            <a:endParaRPr sz="2400" b="1" i="0" u="none" strike="noStrike" cap="none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00" cy="13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plat préféré du groupe</a:t>
            </a: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1089024" y="1801906"/>
            <a:ext cx="7272300" cy="43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/>
              <a:t>vous faites les courses à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Monoprix</a:t>
            </a:r>
            <a:r>
              <a:rPr lang="en-US"/>
              <a:t>.</a:t>
            </a:r>
            <a:br>
              <a:rPr lang="en-US"/>
            </a:br>
            <a:r>
              <a:rPr lang="en-US"/>
              <a:t>Qu’est-ce que vous achetez pour votre plat préféré ?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/>
              <a:t>Activité groupes - partage oral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7"/>
          <p:cNvPicPr preferRelativeResize="0"/>
          <p:nvPr/>
        </p:nvPicPr>
        <p:blipFill rotWithShape="1">
          <a:blip r:embed="rId3">
            <a:alphaModFix/>
          </a:blip>
          <a:srcRect l="5461" t="6402" r="7156" b="2256"/>
          <a:stretch/>
        </p:blipFill>
        <p:spPr>
          <a:xfrm>
            <a:off x="241129" y="0"/>
            <a:ext cx="866174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8" descr="pyramide_alimentair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93700"/>
            <a:ext cx="9144000" cy="6065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19"/>
          <p:cNvGraphicFramePr/>
          <p:nvPr/>
        </p:nvGraphicFramePr>
        <p:xfrm>
          <a:off x="504313" y="98580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{AAE2A20E-8480-4932-A8BF-4AE27E541350}</a:tableStyleId>
              </a:tblPr>
              <a:tblGrid>
                <a:gridCol w="377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5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préférer, espérer, répéter</a:t>
                      </a:r>
                      <a:endParaRPr sz="2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je préf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re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nous préférons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tu préf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res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vous préférez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il/elle préf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re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ils/elles préf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rent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8" name="Google Shape;138;p19"/>
          <p:cNvGraphicFramePr/>
          <p:nvPr/>
        </p:nvGraphicFramePr>
        <p:xfrm>
          <a:off x="633058" y="400351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{AAE2A20E-8480-4932-A8BF-4AE27E541350}</a:tableStyleId>
              </a:tblPr>
              <a:tblGrid>
                <a:gridCol w="37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acheter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j’ach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te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nous achetons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tu ach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tes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vous achetez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il/elle ach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/>
                        <a:t>te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chemeClr val="dk1"/>
                          </a:solidFill>
                        </a:rPr>
                        <a:t>ils/elles ach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è</a:t>
                      </a:r>
                      <a:r>
                        <a:rPr lang="en-US" sz="2400" b="1">
                          <a:solidFill>
                            <a:schemeClr val="dk1"/>
                          </a:solidFill>
                        </a:rPr>
                        <a:t>tent</a:t>
                      </a:r>
                      <a:endParaRPr sz="24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9" name="Google Shape;139;p19"/>
          <p:cNvSpPr txBox="1"/>
          <p:nvPr/>
        </p:nvSpPr>
        <p:spPr>
          <a:xfrm>
            <a:off x="564736" y="3203873"/>
            <a:ext cx="75445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90"/>
                </a:solidFill>
                <a:latin typeface="Candara"/>
                <a:ea typeface="Candara"/>
                <a:cs typeface="Candara"/>
                <a:sym typeface="Candara"/>
              </a:rPr>
              <a:t>passé composé : j’ai préféré, j’ai espéré, j’ai répété</a:t>
            </a:r>
            <a:endParaRPr sz="2400" b="1" i="0" u="none" strike="noStrike" cap="none">
              <a:solidFill>
                <a:srgbClr val="00009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 flipH="1">
            <a:off x="568687" y="5975060"/>
            <a:ext cx="74801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90"/>
                </a:solidFill>
                <a:latin typeface="Candara"/>
                <a:ea typeface="Candara"/>
                <a:cs typeface="Candara"/>
                <a:sym typeface="Candara"/>
              </a:rPr>
              <a:t>passé composé : j’ai acheté</a:t>
            </a:r>
            <a:endParaRPr sz="2400" b="1">
              <a:solidFill>
                <a:srgbClr val="00009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41" name="Google Shape;141;p19"/>
          <p:cNvSpPr txBox="1">
            <a:spLocks noGrp="1"/>
          </p:cNvSpPr>
          <p:nvPr>
            <p:ph type="title"/>
          </p:nvPr>
        </p:nvSpPr>
        <p:spPr>
          <a:xfrm>
            <a:off x="62075" y="274650"/>
            <a:ext cx="87975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Font typeface="Avenir"/>
              <a:buNone/>
            </a:pPr>
            <a:r>
              <a:rPr lang="en-US" sz="2600" b="1" i="1" u="none" strike="noStrike" cap="none">
                <a:solidFill>
                  <a:srgbClr val="3366FF"/>
                </a:solidFill>
                <a:latin typeface="Avenir"/>
                <a:ea typeface="Avenir"/>
                <a:cs typeface="Avenir"/>
                <a:sym typeface="Avenir"/>
              </a:rPr>
              <a:t>les verbes en ER, avec changement orthographique</a:t>
            </a:r>
            <a:endParaRPr sz="2600" b="1" i="1" u="none" strike="noStrike" cap="none">
              <a:solidFill>
                <a:srgbClr val="3366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Google Shape;146;p20"/>
          <p:cNvGraphicFramePr/>
          <p:nvPr/>
        </p:nvGraphicFramePr>
        <p:xfrm>
          <a:off x="638762" y="153249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{AAE2A20E-8480-4932-A8BF-4AE27E541350}</a:tableStyleId>
              </a:tblPr>
              <a:tblGrid>
                <a:gridCol w="38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appeler</a:t>
                      </a: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j’appel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l</a:t>
                      </a:r>
                      <a:r>
                        <a:rPr lang="en-US" sz="2400" b="1"/>
                        <a:t>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nous appelons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tu appel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l</a:t>
                      </a:r>
                      <a:r>
                        <a:rPr lang="en-US" sz="2400" b="1"/>
                        <a:t>es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vous appelez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il/elle appel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l</a:t>
                      </a:r>
                      <a:r>
                        <a:rPr lang="en-US" sz="2400" b="1"/>
                        <a:t>e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ils/elles appel</a:t>
                      </a:r>
                      <a:r>
                        <a:rPr lang="en-US" sz="2400" b="1">
                          <a:solidFill>
                            <a:srgbClr val="0000FF"/>
                          </a:solidFill>
                        </a:rPr>
                        <a:t>l</a:t>
                      </a:r>
                      <a:r>
                        <a:rPr lang="en-US" sz="2400" b="1"/>
                        <a:t>ent</a:t>
                      </a:r>
                      <a:endParaRPr sz="2400" b="1">
                        <a:solidFill>
                          <a:srgbClr val="0000FF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7" name="Google Shape;147;p20"/>
          <p:cNvSpPr txBox="1"/>
          <p:nvPr/>
        </p:nvSpPr>
        <p:spPr>
          <a:xfrm>
            <a:off x="576176" y="3530037"/>
            <a:ext cx="765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90"/>
                </a:solidFill>
                <a:latin typeface="Candara"/>
                <a:ea typeface="Candara"/>
                <a:cs typeface="Candara"/>
                <a:sym typeface="Candara"/>
              </a:rPr>
              <a:t>passé composé : j’ai appelé</a:t>
            </a:r>
            <a:endParaRPr sz="2400" b="1">
              <a:solidFill>
                <a:srgbClr val="00009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aphicFrame>
        <p:nvGraphicFramePr>
          <p:cNvPr id="148" name="Google Shape;148;p20"/>
          <p:cNvGraphicFramePr/>
          <p:nvPr/>
        </p:nvGraphicFramePr>
        <p:xfrm>
          <a:off x="79372" y="43392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{AAE2A20E-8480-4932-A8BF-4AE27E541350}</a:tableStyleId>
              </a:tblPr>
              <a:tblGrid>
                <a:gridCol w="166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manger, nager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je mange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/>
                        <a:t>nous mang</a:t>
                      </a:r>
                      <a:r>
                        <a:rPr lang="en-US" sz="2200" b="1">
                          <a:solidFill>
                            <a:srgbClr val="0000FF"/>
                          </a:solidFill>
                        </a:rPr>
                        <a:t>e</a:t>
                      </a:r>
                      <a:r>
                        <a:rPr lang="en-US" sz="2200" b="1"/>
                        <a:t>ons</a:t>
                      </a:r>
                      <a:endParaRPr sz="22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tu manges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vous mangez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il/elle mange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ils/elles mangent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9" name="Google Shape;149;p20"/>
          <p:cNvGraphicFramePr/>
          <p:nvPr/>
        </p:nvGraphicFramePr>
        <p:xfrm>
          <a:off x="4246190" y="43392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{AAE2A20E-8480-4932-A8BF-4AE27E541350}</a:tableStyleId>
              </a:tblPr>
              <a:tblGrid>
                <a:gridCol w="216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1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commencer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je commence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/>
                        <a:t>nous commen</a:t>
                      </a:r>
                      <a:r>
                        <a:rPr lang="en-US" sz="2200" b="1">
                          <a:solidFill>
                            <a:srgbClr val="0000FF"/>
                          </a:solidFill>
                        </a:rPr>
                        <a:t>ç</a:t>
                      </a:r>
                      <a:r>
                        <a:rPr lang="en-US" sz="2200" b="1"/>
                        <a:t>ons</a:t>
                      </a:r>
                      <a:endParaRPr sz="22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tu commences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vous commencez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il/elle commence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ils/elles commencent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0" name="Google Shape;150;p20"/>
          <p:cNvSpPr txBox="1"/>
          <p:nvPr/>
        </p:nvSpPr>
        <p:spPr>
          <a:xfrm>
            <a:off x="79372" y="6119695"/>
            <a:ext cx="375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90"/>
                </a:solidFill>
                <a:latin typeface="Candara"/>
                <a:ea typeface="Candara"/>
                <a:cs typeface="Candara"/>
                <a:sym typeface="Candara"/>
              </a:rPr>
              <a:t>passé composé : j’ai mangé</a:t>
            </a:r>
            <a:endParaRPr sz="2400" b="1">
              <a:solidFill>
                <a:srgbClr val="00009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4246208" y="6119695"/>
            <a:ext cx="428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90"/>
                </a:solidFill>
                <a:latin typeface="Candara"/>
                <a:ea typeface="Candara"/>
                <a:cs typeface="Candara"/>
                <a:sym typeface="Candara"/>
              </a:rPr>
              <a:t>passé composé : j’ai commencé</a:t>
            </a:r>
            <a:endParaRPr sz="2400" b="1">
              <a:solidFill>
                <a:srgbClr val="00009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0" y="0"/>
            <a:ext cx="8928300" cy="7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rgbClr val="3366FF"/>
                </a:solidFill>
                <a:latin typeface="Avenir"/>
                <a:ea typeface="Avenir"/>
                <a:cs typeface="Avenir"/>
                <a:sym typeface="Avenir"/>
              </a:rPr>
              <a:t>les verbes en ER, avec changement orthographique</a:t>
            </a:r>
            <a:endParaRPr sz="2600" b="1" i="1">
              <a:solidFill>
                <a:srgbClr val="3366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1089024" y="274637"/>
            <a:ext cx="7272300" cy="13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les verbes de préférence  et les aliments</a:t>
            </a:r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body" idx="1"/>
          </p:nvPr>
        </p:nvSpPr>
        <p:spPr>
          <a:xfrm>
            <a:off x="1089025" y="1801899"/>
            <a:ext cx="7272300" cy="47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J’</a:t>
            </a:r>
            <a:r>
              <a:rPr lang="en-US">
                <a:solidFill>
                  <a:srgbClr val="741B47"/>
                </a:solidFill>
              </a:rPr>
              <a:t>aime </a:t>
            </a:r>
            <a:r>
              <a:rPr lang="en-US">
                <a:solidFill>
                  <a:srgbClr val="38761D"/>
                </a:solidFill>
              </a:rPr>
              <a:t>le </a:t>
            </a:r>
            <a:r>
              <a:rPr lang="en-US">
                <a:solidFill>
                  <a:srgbClr val="000000"/>
                </a:solidFill>
              </a:rPr>
              <a:t>thé</a:t>
            </a:r>
            <a:r>
              <a:rPr lang="en-US"/>
              <a:t>.</a:t>
            </a:r>
            <a:endParaRPr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Tu </a:t>
            </a:r>
            <a:r>
              <a:rPr lang="en-US">
                <a:solidFill>
                  <a:srgbClr val="741B47"/>
                </a:solidFill>
              </a:rPr>
              <a:t>préfères</a:t>
            </a:r>
            <a:r>
              <a:rPr lang="en-US"/>
              <a:t> </a:t>
            </a:r>
            <a:r>
              <a:rPr lang="en-US">
                <a:solidFill>
                  <a:srgbClr val="38761D"/>
                </a:solidFill>
              </a:rPr>
              <a:t>le </a:t>
            </a:r>
            <a:r>
              <a:rPr lang="en-US">
                <a:solidFill>
                  <a:srgbClr val="000000"/>
                </a:solidFill>
              </a:rPr>
              <a:t>chocolat ou la vanille</a:t>
            </a:r>
            <a:r>
              <a:rPr lang="en-US"/>
              <a:t>?</a:t>
            </a:r>
            <a:endParaRPr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Il </a:t>
            </a:r>
            <a:r>
              <a:rPr lang="en-US">
                <a:solidFill>
                  <a:srgbClr val="741B47"/>
                </a:solidFill>
              </a:rPr>
              <a:t>adore</a:t>
            </a:r>
            <a:r>
              <a:rPr lang="en-US"/>
              <a:t> </a:t>
            </a:r>
            <a:r>
              <a:rPr lang="en-US">
                <a:solidFill>
                  <a:srgbClr val="38761D"/>
                </a:solidFill>
              </a:rPr>
              <a:t>l’</a:t>
            </a:r>
            <a:r>
              <a:rPr lang="en-US">
                <a:solidFill>
                  <a:srgbClr val="000000"/>
                </a:solidFill>
              </a:rPr>
              <a:t>ananas</a:t>
            </a:r>
            <a:r>
              <a:rPr lang="en-US"/>
              <a:t>.</a:t>
            </a:r>
            <a:endParaRPr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Nous n’</a:t>
            </a:r>
            <a:r>
              <a:rPr lang="en-US">
                <a:solidFill>
                  <a:srgbClr val="741B47"/>
                </a:solidFill>
              </a:rPr>
              <a:t>aimons</a:t>
            </a:r>
            <a:r>
              <a:rPr lang="en-US"/>
              <a:t> pas beaucoup </a:t>
            </a:r>
            <a:r>
              <a:rPr lang="en-US">
                <a:solidFill>
                  <a:srgbClr val="38761D"/>
                </a:solidFill>
              </a:rPr>
              <a:t>les </a:t>
            </a:r>
            <a:r>
              <a:rPr lang="en-US">
                <a:solidFill>
                  <a:srgbClr val="000000"/>
                </a:solidFill>
              </a:rPr>
              <a:t>fruits</a:t>
            </a:r>
            <a:r>
              <a:rPr lang="en-US">
                <a:solidFill>
                  <a:srgbClr val="38761D"/>
                </a:solidFill>
              </a:rPr>
              <a:t>.</a:t>
            </a:r>
            <a:endParaRPr>
              <a:solidFill>
                <a:srgbClr val="38761D"/>
              </a:solidFill>
            </a:endParaRPr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160" name="Google Shape;160;p21"/>
          <p:cNvSpPr txBox="1"/>
          <p:nvPr/>
        </p:nvSpPr>
        <p:spPr>
          <a:xfrm>
            <a:off x="1851650" y="4423400"/>
            <a:ext cx="5658000" cy="1268700"/>
          </a:xfrm>
          <a:prstGeom prst="rect">
            <a:avLst/>
          </a:prstGeom>
          <a:noFill/>
          <a:ln w="38100" cap="flat" cmpd="sng">
            <a:solidFill>
              <a:srgbClr val="741B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i="1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Avec les </a:t>
            </a:r>
            <a:r>
              <a:rPr lang="en-US" sz="2400" b="1" i="1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verbes de préférences</a:t>
            </a:r>
            <a:r>
              <a:rPr lang="en-US" sz="2400" i="1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, </a:t>
            </a:r>
            <a:endParaRPr sz="2400" i="1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i="1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on utilise les </a:t>
            </a:r>
            <a:r>
              <a:rPr lang="en-US" sz="2400" b="1" i="1">
                <a:solidFill>
                  <a:srgbClr val="38761D"/>
                </a:solidFill>
                <a:latin typeface="Candara"/>
                <a:ea typeface="Candara"/>
                <a:cs typeface="Candara"/>
                <a:sym typeface="Candara"/>
              </a:rPr>
              <a:t>articles définis le, la, l’, les</a:t>
            </a:r>
            <a:r>
              <a:rPr lang="en-US" sz="2400" i="1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endParaRPr sz="2400" i="1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/>
          <p:nvPr/>
        </p:nvSpPr>
        <p:spPr>
          <a:xfrm>
            <a:off x="322258" y="5288017"/>
            <a:ext cx="83786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aphicFrame>
        <p:nvGraphicFramePr>
          <p:cNvPr id="166" name="Google Shape;166;p22"/>
          <p:cNvGraphicFramePr/>
          <p:nvPr/>
        </p:nvGraphicFramePr>
        <p:xfrm>
          <a:off x="322259" y="119434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{97249674-8FD6-4AE0-97FC-59E47D1742D5}</a:tableStyleId>
              </a:tblPr>
              <a:tblGrid>
                <a:gridCol w="253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4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combien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article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exemples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5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ndara"/>
                        <a:buNone/>
                      </a:pPr>
                      <a:r>
                        <a:rPr lang="en-US" sz="2400" b="1"/>
                        <a:t>articles indéfinis ou nombres</a:t>
                      </a:r>
                      <a:r>
                        <a:rPr lang="en-US" sz="2400"/>
                        <a:t>			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ça se compte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ndara"/>
                        <a:buNone/>
                      </a:pPr>
                      <a:r>
                        <a:rPr lang="en-US" sz="1800" b="1"/>
                        <a:t>un, deux,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ndara"/>
                        <a:buNone/>
                      </a:pPr>
                      <a:r>
                        <a:rPr lang="en-US" sz="1800" b="1"/>
                        <a:t>six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je mange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un</a:t>
                      </a:r>
                      <a:r>
                        <a:rPr lang="en-US" sz="1800"/>
                        <a:t> yaourt</a:t>
                      </a:r>
                      <a:endParaRPr sz="18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ndara"/>
                        <a:buNone/>
                      </a:pPr>
                      <a:r>
                        <a:rPr lang="en-US" sz="1800"/>
                        <a:t>j'ai acheté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six</a:t>
                      </a:r>
                      <a:r>
                        <a:rPr lang="en-US" sz="1800"/>
                        <a:t> bananes	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il y a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des</a:t>
                      </a:r>
                      <a:r>
                        <a:rPr lang="en-US" sz="1800"/>
                        <a:t> oeufs dans le frigo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5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ndara"/>
                        <a:buNone/>
                      </a:pPr>
                      <a:r>
                        <a:rPr lang="en-US" sz="2400" b="1"/>
                        <a:t>articles partitif (une partie de)</a:t>
                      </a:r>
                      <a:r>
                        <a:rPr lang="en-US" sz="1800"/>
                        <a:t>			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	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ça ne se compte pas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de la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de l'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du</a:t>
                      </a:r>
                      <a:endParaRPr sz="1800" b="1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des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j'ai mis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 la </a:t>
                      </a:r>
                      <a:r>
                        <a:rPr lang="en-US" sz="1800"/>
                        <a:t>confiture sur ma tartine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je bois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</a:t>
                      </a:r>
                      <a:r>
                        <a:rPr lang="en-US" sz="1800"/>
                        <a:t>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l'</a:t>
                      </a:r>
                      <a:r>
                        <a:rPr lang="en-US" sz="1800"/>
                        <a:t>eau à tous les repas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je mange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du</a:t>
                      </a:r>
                      <a:r>
                        <a:rPr lang="en-US" sz="1800"/>
                        <a:t> pain au petit déjeuner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il y a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des</a:t>
                      </a:r>
                      <a:r>
                        <a:rPr lang="en-US" sz="1800"/>
                        <a:t> haricots dans le saladier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8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ça se mesure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ça s'estime (à peu près)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phrase négative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de/d'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tu prends un bol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</a:t>
                      </a:r>
                      <a:r>
                        <a:rPr lang="en-US" sz="1800"/>
                        <a:t> farine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j’ai acheté trois gousses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</a:t>
                      </a:r>
                      <a:r>
                        <a:rPr lang="en-US" sz="1800"/>
                        <a:t>'ail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il prend un peu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</a:t>
                      </a:r>
                      <a:r>
                        <a:rPr lang="en-US" sz="1800"/>
                        <a:t> café avec beaucoup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</a:t>
                      </a:r>
                      <a:r>
                        <a:rPr lang="en-US" sz="1800"/>
                        <a:t> sucre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je n'ai pas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de</a:t>
                      </a:r>
                      <a:r>
                        <a:rPr lang="en-US" sz="1800"/>
                        <a:t> beurre ni </a:t>
                      </a:r>
                      <a:r>
                        <a:rPr lang="en-US" sz="1800" b="1">
                          <a:solidFill>
                            <a:srgbClr val="0000FF"/>
                          </a:solidFill>
                        </a:rPr>
                        <a:t>d'</a:t>
                      </a:r>
                      <a:r>
                        <a:rPr lang="en-US" sz="1800"/>
                        <a:t>œuf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85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avec les verbes suivants : </a:t>
                      </a:r>
                      <a:r>
                        <a:rPr lang="en-US" sz="2400" b="1"/>
                        <a:t>manger, prendre, boire, avoir, acheter</a:t>
                      </a:r>
                      <a:endParaRPr sz="2400" b="1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7" name="Google Shape;167;p22"/>
          <p:cNvSpPr txBox="1">
            <a:spLocks noGrp="1"/>
          </p:cNvSpPr>
          <p:nvPr>
            <p:ph type="title"/>
          </p:nvPr>
        </p:nvSpPr>
        <p:spPr>
          <a:xfrm>
            <a:off x="568688" y="274638"/>
            <a:ext cx="8113256" cy="919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ndara"/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les aliments et les articles-I</a:t>
            </a:r>
            <a:endParaRPr sz="4800" b="1" i="0" u="none" strike="noStrike" cap="none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adition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1706</Words>
  <Application>Microsoft Macintosh PowerPoint</Application>
  <PresentationFormat>On-screen Show (4:3)</PresentationFormat>
  <Paragraphs>270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Noto Sans Symbols</vt:lpstr>
      <vt:lpstr>Roboto</vt:lpstr>
      <vt:lpstr>Candara</vt:lpstr>
      <vt:lpstr>Avenir</vt:lpstr>
      <vt:lpstr>Calibri</vt:lpstr>
      <vt:lpstr>Arial</vt:lpstr>
      <vt:lpstr>Tradition</vt:lpstr>
      <vt:lpstr>À table !!!</vt:lpstr>
      <vt:lpstr>discutons de nos habitudes alimentaires</vt:lpstr>
      <vt:lpstr>plat préféré du groupe</vt:lpstr>
      <vt:lpstr>PowerPoint Presentation</vt:lpstr>
      <vt:lpstr>PowerPoint Presentation</vt:lpstr>
      <vt:lpstr>les verbes en ER, avec changement orthographique</vt:lpstr>
      <vt:lpstr>PowerPoint Presentation</vt:lpstr>
      <vt:lpstr>les verbes de préférence  et les aliments</vt:lpstr>
      <vt:lpstr>les aliments et les articles-I</vt:lpstr>
      <vt:lpstr>faire les courses</vt:lpstr>
      <vt:lpstr>les aliments et les articles-II</vt:lpstr>
      <vt:lpstr>les aliments et le pronom EN</vt:lpstr>
      <vt:lpstr>Les plats francophones</vt:lpstr>
      <vt:lpstr>les pronoms COD</vt:lpstr>
      <vt:lpstr>PowerPoint Presentation</vt:lpstr>
      <vt:lpstr>mettre – permettre - remettre </vt:lpstr>
      <vt:lpstr>l’impératifhttp://www.dailymotion.com/video/xebh32_fais-pas-ci-fais-pas-ca_creation </vt:lpstr>
      <vt:lpstr>activité, pronoms COD &amp; en</vt:lpstr>
      <vt:lpstr>Liens internet</vt:lpstr>
      <vt:lpstr>Pour aller plus loin...</vt:lpstr>
      <vt:lpstr>mettre ou approcher, déplacer, enfiler, éclater, placer, verser, ranger, fâcher</vt:lpstr>
      <vt:lpstr>mettre ou approcher, déplacer, enfiler, éclater, placer, verser, ranger, fâcher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À table !!!</dc:title>
  <cp:lastModifiedBy>Julien Suaudeau</cp:lastModifiedBy>
  <cp:revision>1</cp:revision>
  <dcterms:modified xsi:type="dcterms:W3CDTF">2022-10-10T18:24:03Z</dcterms:modified>
</cp:coreProperties>
</file>