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25" r:id="rId2"/>
    <p:sldId id="460" r:id="rId3"/>
    <p:sldId id="267" r:id="rId4"/>
    <p:sldId id="450" r:id="rId5"/>
    <p:sldId id="461" r:id="rId6"/>
    <p:sldId id="451" r:id="rId7"/>
    <p:sldId id="454" r:id="rId8"/>
    <p:sldId id="455" r:id="rId9"/>
    <p:sldId id="456" r:id="rId10"/>
    <p:sldId id="457" r:id="rId11"/>
    <p:sldId id="458" r:id="rId12"/>
    <p:sldId id="459" r:id="rId13"/>
    <p:sldId id="313" r:id="rId14"/>
    <p:sldId id="430" r:id="rId15"/>
    <p:sldId id="284" r:id="rId16"/>
    <p:sldId id="285" r:id="rId17"/>
    <p:sldId id="431" r:id="rId18"/>
    <p:sldId id="308" r:id="rId19"/>
    <p:sldId id="312" r:id="rId20"/>
    <p:sldId id="288" r:id="rId21"/>
  </p:sldIdLst>
  <p:sldSz cx="12192000" cy="6858000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35E21CE9-FCD6-4534-B4FF-26F7806020F8}">
          <p14:sldIdLst>
            <p14:sldId id="325"/>
            <p14:sldId id="460"/>
            <p14:sldId id="267"/>
            <p14:sldId id="450"/>
            <p14:sldId id="461"/>
            <p14:sldId id="451"/>
            <p14:sldId id="454"/>
            <p14:sldId id="455"/>
            <p14:sldId id="456"/>
            <p14:sldId id="457"/>
            <p14:sldId id="458"/>
            <p14:sldId id="459"/>
            <p14:sldId id="313"/>
            <p14:sldId id="430"/>
            <p14:sldId id="284"/>
            <p14:sldId id="285"/>
            <p14:sldId id="431"/>
            <p14:sldId id="308"/>
            <p14:sldId id="312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9907"/>
    <a:srgbClr val="410ADC"/>
    <a:srgbClr val="D5861D"/>
    <a:srgbClr val="F35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4D1787-747F-40D3-8554-E0B2E426A739}" v="77" dt="2026-08-30T21:51:57.2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45" autoAdjust="0"/>
    <p:restoredTop sz="93302" autoAdjust="0"/>
  </p:normalViewPr>
  <p:slideViewPr>
    <p:cSldViewPr snapToGrid="0">
      <p:cViewPr varScale="1">
        <p:scale>
          <a:sx n="104" d="100"/>
          <a:sy n="104" d="100"/>
        </p:scale>
        <p:origin x="1086" y="13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 Cook" userId="d1c7cfb340f2c7ab" providerId="LiveId" clId="{094216BE-705F-4266-94AD-17FE22B80578}"/>
    <pc:docChg chg="undo custSel addSld delSld modSld modSection">
      <pc:chgData name="Tim Cook" userId="d1c7cfb340f2c7ab" providerId="LiveId" clId="{094216BE-705F-4266-94AD-17FE22B80578}" dt="2026-08-30T22:13:03.886" v="348" actId="20577"/>
      <pc:docMkLst>
        <pc:docMk/>
      </pc:docMkLst>
      <pc:sldChg chg="addSp delSp modSp mod addAnim delAnim modAnim">
        <pc:chgData name="Tim Cook" userId="d1c7cfb340f2c7ab" providerId="LiveId" clId="{094216BE-705F-4266-94AD-17FE22B80578}" dt="2026-08-30T20:32:14.131" v="157" actId="20577"/>
        <pc:sldMkLst>
          <pc:docMk/>
          <pc:sldMk cId="2840062870" sldId="284"/>
        </pc:sldMkLst>
        <pc:spChg chg="mod">
          <ac:chgData name="Tim Cook" userId="d1c7cfb340f2c7ab" providerId="LiveId" clId="{094216BE-705F-4266-94AD-17FE22B80578}" dt="2026-08-30T20:28:10.439" v="108" actId="1076"/>
          <ac:spMkLst>
            <pc:docMk/>
            <pc:sldMk cId="2840062870" sldId="284"/>
            <ac:spMk id="3" creationId="{00000000-0000-0000-0000-000000000000}"/>
          </ac:spMkLst>
        </pc:spChg>
        <pc:spChg chg="add mod">
          <ac:chgData name="Tim Cook" userId="d1c7cfb340f2c7ab" providerId="LiveId" clId="{094216BE-705F-4266-94AD-17FE22B80578}" dt="2026-08-30T20:32:14.131" v="157" actId="20577"/>
          <ac:spMkLst>
            <pc:docMk/>
            <pc:sldMk cId="2840062870" sldId="284"/>
            <ac:spMk id="10" creationId="{3D1FAAE0-45DD-3EAC-01FC-D5511C457C44}"/>
          </ac:spMkLst>
        </pc:spChg>
        <pc:picChg chg="mod">
          <ac:chgData name="Tim Cook" userId="d1c7cfb340f2c7ab" providerId="LiveId" clId="{094216BE-705F-4266-94AD-17FE22B80578}" dt="2026-08-30T20:28:10.439" v="108" actId="1076"/>
          <ac:picMkLst>
            <pc:docMk/>
            <pc:sldMk cId="2840062870" sldId="284"/>
            <ac:picMk id="2" creationId="{00000000-0000-0000-0000-000000000000}"/>
          </ac:picMkLst>
        </pc:picChg>
        <pc:picChg chg="mod">
          <ac:chgData name="Tim Cook" userId="d1c7cfb340f2c7ab" providerId="LiveId" clId="{094216BE-705F-4266-94AD-17FE22B80578}" dt="2026-08-30T20:28:10.439" v="108" actId="1076"/>
          <ac:picMkLst>
            <pc:docMk/>
            <pc:sldMk cId="2840062870" sldId="284"/>
            <ac:picMk id="4" creationId="{00000000-0000-0000-0000-000000000000}"/>
          </ac:picMkLst>
        </pc:picChg>
        <pc:picChg chg="add mod">
          <ac:chgData name="Tim Cook" userId="d1c7cfb340f2c7ab" providerId="LiveId" clId="{094216BE-705F-4266-94AD-17FE22B80578}" dt="2026-08-30T20:27:34.511" v="100" actId="1076"/>
          <ac:picMkLst>
            <pc:docMk/>
            <pc:sldMk cId="2840062870" sldId="284"/>
            <ac:picMk id="8" creationId="{92147A17-E119-8EDB-3A23-3B78FBA2C14A}"/>
          </ac:picMkLst>
        </pc:picChg>
        <pc:inkChg chg="del">
          <ac:chgData name="Tim Cook" userId="d1c7cfb340f2c7ab" providerId="LiveId" clId="{094216BE-705F-4266-94AD-17FE22B80578}" dt="2026-08-30T20:28:13.216" v="109" actId="478"/>
          <ac:inkMkLst>
            <pc:docMk/>
            <pc:sldMk cId="2840062870" sldId="284"/>
            <ac:inkMk id="6" creationId="{07FBEF67-CA68-293E-CA4B-ED773580F908}"/>
          </ac:inkMkLst>
        </pc:inkChg>
      </pc:sldChg>
      <pc:sldChg chg="add">
        <pc:chgData name="Tim Cook" userId="d1c7cfb340f2c7ab" providerId="LiveId" clId="{094216BE-705F-4266-94AD-17FE22B80578}" dt="2026-08-30T21:51:57.232" v="343"/>
        <pc:sldMkLst>
          <pc:docMk/>
          <pc:sldMk cId="4021201598" sldId="288"/>
        </pc:sldMkLst>
      </pc:sldChg>
      <pc:sldChg chg="add">
        <pc:chgData name="Tim Cook" userId="d1c7cfb340f2c7ab" providerId="LiveId" clId="{094216BE-705F-4266-94AD-17FE22B80578}" dt="2026-08-30T21:51:57.232" v="343"/>
        <pc:sldMkLst>
          <pc:docMk/>
          <pc:sldMk cId="2918277255" sldId="308"/>
        </pc:sldMkLst>
      </pc:sldChg>
      <pc:sldChg chg="del">
        <pc:chgData name="Tim Cook" userId="d1c7cfb340f2c7ab" providerId="LiveId" clId="{094216BE-705F-4266-94AD-17FE22B80578}" dt="2026-08-30T20:28:32.771" v="110" actId="47"/>
        <pc:sldMkLst>
          <pc:docMk/>
          <pc:sldMk cId="3244712798" sldId="309"/>
        </pc:sldMkLst>
      </pc:sldChg>
      <pc:sldChg chg="add">
        <pc:chgData name="Tim Cook" userId="d1c7cfb340f2c7ab" providerId="LiveId" clId="{094216BE-705F-4266-94AD-17FE22B80578}" dt="2026-08-30T21:51:57.232" v="343"/>
        <pc:sldMkLst>
          <pc:docMk/>
          <pc:sldMk cId="3281292174" sldId="312"/>
        </pc:sldMkLst>
      </pc:sldChg>
      <pc:sldChg chg="modSp mod modAnim">
        <pc:chgData name="Tim Cook" userId="d1c7cfb340f2c7ab" providerId="LiveId" clId="{094216BE-705F-4266-94AD-17FE22B80578}" dt="2026-08-30T20:31:56.724" v="156" actId="20577"/>
        <pc:sldMkLst>
          <pc:docMk/>
          <pc:sldMk cId="1249550786" sldId="313"/>
        </pc:sldMkLst>
        <pc:spChg chg="mod">
          <ac:chgData name="Tim Cook" userId="d1c7cfb340f2c7ab" providerId="LiveId" clId="{094216BE-705F-4266-94AD-17FE22B80578}" dt="2026-08-30T20:31:47.103" v="151" actId="1076"/>
          <ac:spMkLst>
            <pc:docMk/>
            <pc:sldMk cId="1249550786" sldId="313"/>
            <ac:spMk id="4" creationId="{00000000-0000-0000-0000-000000000000}"/>
          </ac:spMkLst>
        </pc:spChg>
        <pc:spChg chg="mod">
          <ac:chgData name="Tim Cook" userId="d1c7cfb340f2c7ab" providerId="LiveId" clId="{094216BE-705F-4266-94AD-17FE22B80578}" dt="2026-08-30T20:31:56.724" v="156" actId="20577"/>
          <ac:spMkLst>
            <pc:docMk/>
            <pc:sldMk cId="1249550786" sldId="313"/>
            <ac:spMk id="17410" creationId="{00000000-0000-0000-0000-000000000000}"/>
          </ac:spMkLst>
        </pc:spChg>
      </pc:sldChg>
      <pc:sldChg chg="modSp mod">
        <pc:chgData name="Tim Cook" userId="d1c7cfb340f2c7ab" providerId="LiveId" clId="{094216BE-705F-4266-94AD-17FE22B80578}" dt="2026-08-30T21:35:16.712" v="181" actId="20577"/>
        <pc:sldMkLst>
          <pc:docMk/>
          <pc:sldMk cId="2307917186" sldId="325"/>
        </pc:sldMkLst>
        <pc:spChg chg="mod">
          <ac:chgData name="Tim Cook" userId="d1c7cfb340f2c7ab" providerId="LiveId" clId="{094216BE-705F-4266-94AD-17FE22B80578}" dt="2026-08-30T21:35:16.712" v="181" actId="20577"/>
          <ac:spMkLst>
            <pc:docMk/>
            <pc:sldMk cId="2307917186" sldId="325"/>
            <ac:spMk id="6" creationId="{BB782082-75C2-D020-C80F-E243A31D0730}"/>
          </ac:spMkLst>
        </pc:spChg>
        <pc:spChg chg="mod">
          <ac:chgData name="Tim Cook" userId="d1c7cfb340f2c7ab" providerId="LiveId" clId="{094216BE-705F-4266-94AD-17FE22B80578}" dt="2026-08-30T20:24:44.844" v="37" actId="20577"/>
          <ac:spMkLst>
            <pc:docMk/>
            <pc:sldMk cId="2307917186" sldId="325"/>
            <ac:spMk id="10" creationId="{4B7A387B-4576-75EB-1165-19C636EBA1FC}"/>
          </ac:spMkLst>
        </pc:spChg>
      </pc:sldChg>
      <pc:sldChg chg="modSp mod">
        <pc:chgData name="Tim Cook" userId="d1c7cfb340f2c7ab" providerId="LiveId" clId="{094216BE-705F-4266-94AD-17FE22B80578}" dt="2026-08-30T20:25:57.438" v="39" actId="27636"/>
        <pc:sldMkLst>
          <pc:docMk/>
          <pc:sldMk cId="2905894779" sldId="430"/>
        </pc:sldMkLst>
        <pc:spChg chg="mod">
          <ac:chgData name="Tim Cook" userId="d1c7cfb340f2c7ab" providerId="LiveId" clId="{094216BE-705F-4266-94AD-17FE22B80578}" dt="2026-08-30T20:25:57.438" v="39" actId="27636"/>
          <ac:spMkLst>
            <pc:docMk/>
            <pc:sldMk cId="2905894779" sldId="430"/>
            <ac:spMk id="17410" creationId="{00000000-0000-0000-0000-000000000000}"/>
          </ac:spMkLst>
        </pc:spChg>
      </pc:sldChg>
      <pc:sldChg chg="modSp mod">
        <pc:chgData name="Tim Cook" userId="d1c7cfb340f2c7ab" providerId="LiveId" clId="{094216BE-705F-4266-94AD-17FE22B80578}" dt="2026-08-30T22:13:03.886" v="348" actId="20577"/>
        <pc:sldMkLst>
          <pc:docMk/>
          <pc:sldMk cId="2375989895" sldId="460"/>
        </pc:sldMkLst>
        <pc:spChg chg="mod">
          <ac:chgData name="Tim Cook" userId="d1c7cfb340f2c7ab" providerId="LiveId" clId="{094216BE-705F-4266-94AD-17FE22B80578}" dt="2026-08-30T22:13:03.886" v="348" actId="20577"/>
          <ac:spMkLst>
            <pc:docMk/>
            <pc:sldMk cId="2375989895" sldId="460"/>
            <ac:spMk id="3" creationId="{24F37351-E6DB-006A-6C97-B8FED385B5B6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03T16:27:24.07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9243 7750 18143 0,'0'0'800'0,"0"0"160"0,0 0-768 15,0 0-192-15,0 0 0 0,8-3-5328 0,3-1-1120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719" cy="467231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9930" y="0"/>
            <a:ext cx="3044719" cy="467231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r">
              <a:defRPr sz="1200"/>
            </a:lvl1pPr>
          </a:lstStyle>
          <a:p>
            <a:fld id="{3CB18FF1-9FAE-4562-A1F2-F9C38D874FFA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60" tIns="46680" rIns="93360" bIns="4668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628" y="4481532"/>
            <a:ext cx="5621020" cy="3666708"/>
          </a:xfrm>
          <a:prstGeom prst="rect">
            <a:avLst/>
          </a:prstGeom>
        </p:spPr>
        <p:txBody>
          <a:bodyPr vert="horz" lIns="93360" tIns="46680" rIns="93360" bIns="4668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5046"/>
            <a:ext cx="3044719" cy="467230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9930" y="8845046"/>
            <a:ext cx="3044719" cy="467230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r">
              <a:defRPr sz="1200"/>
            </a:lvl1pPr>
          </a:lstStyle>
          <a:p>
            <a:fld id="{6769E4AE-64C2-4C31-89AC-445F3B109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772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69E4AE-64C2-4C31-89AC-445F3B10971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35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9ECBE-22AC-4724-8015-B3AB1B3F42E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776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9ECBE-22AC-4724-8015-B3AB1B3F42E7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203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E9DD9-A298-4835-BFDE-F026955F8B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br>
              <a:rPr lang="en-US"/>
            </a:b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344164-E7F6-64DE-19E5-A1A0DA407D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D31E1F-86DF-50DF-D076-D7FF8458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2F4E3-AEFB-E011-22AE-FDA5EAE92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EB562-B0A2-3AB7-D3B2-06590E644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079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37BFC-DE54-4D86-650E-1B4B06B37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68B062-C767-F893-656D-C141937624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8A3045-E0F2-89C7-6847-1A3A37478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CE470-32EF-5EDE-5D4D-2C6177698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33055-16DB-2A2F-1E7F-6D24CDCFC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536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5BC7FA-E732-EAAC-1DE7-934448A5F8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16CB33-CFD8-A2D8-34A2-40C80E9D72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A29C7-E976-4AF4-D13A-576C36007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DF2A4E-158E-7C56-C712-B84A6889B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2BB9F-DA4A-664A-537B-EF5AE3FFA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3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3DBA3-8B9A-26F6-B489-BA31DD255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731"/>
            <a:ext cx="10515600" cy="624090"/>
          </a:xfrm>
        </p:spPr>
        <p:txBody>
          <a:bodyPr>
            <a:normAutofit/>
          </a:bodyPr>
          <a:lstStyle>
            <a:lvl1pPr>
              <a:defRPr sz="2900" b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E0E95-CE4B-0BE8-3BF1-8C2AF3B0B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472"/>
            <a:ext cx="10515600" cy="4351338"/>
          </a:xfrm>
        </p:spPr>
        <p:txBody>
          <a:bodyPr/>
          <a:lstStyle>
            <a:lvl1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3F72C-AE22-0A2A-9065-1131E8709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AA089-D6F3-CD80-00C5-809903559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08F93A-DB18-FBD5-3B39-5B939F4FD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862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DA66D-4CED-A304-A6C8-6806C4584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9A1976-1BF2-BB34-A841-347FF0B335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0E674-9C2B-9E18-A207-027D517AE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9A90B-3925-1A41-503B-EA6780699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62E7F-1D7D-9CAD-AF21-F2D91AF6D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849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3E6C3-A28E-D0FB-E8D2-BB700AF2A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30569-C785-5FF3-F24F-F83CEB2E32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550215-6990-643C-E385-DA2E3E464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1BDC1E-D899-B49D-E9B5-B4BA01D94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E9E7C2-054A-A8F4-DB05-755DC3C5E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8023D7-6508-1261-6FB0-2D552DD20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537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7BCB5-2F0C-1381-52E6-DB8B9AAEC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99070E-23AA-B9F1-DCF0-B25673F52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3FDC24-9C9F-80F3-0AF3-0FC87FAED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FA96C0-A8D2-BA8E-E76B-B1CB5D34B4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4F664C-608E-2193-B19D-1D2169FF78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CE65A3-9AD4-A7AB-324B-2D7153241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DC8025-F26C-70C4-932E-016FC7FF2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B46150-0446-5E64-9301-084D340CE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287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D353F-D94B-614D-37D4-5769C51AA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3FA3F9-B64E-CE6C-A18E-72125707E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C585B3-50E4-12A6-5CD6-1141B9D45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3865E1-4A23-4610-47B7-F2EC1F4E6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95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61BD4B-7BFD-920D-84FC-EBAA4859C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AFDE2B-AB7C-6685-5A2E-D8E3346AC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EF79A-5115-0B75-F3FA-57A705D3A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453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584F2-4879-1234-1E1B-1AADD6393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E2DD2-E3F0-5348-B3AB-D820CD159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6D3705-A1DF-7A29-BB19-D8F138A6FD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24CCD8-61D5-20DB-98AE-D9BCB3FD3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E74E9B-9E91-9E47-85A2-007B0B64D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4DA48-9095-7E0E-9170-94C1E2DBE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19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02F93-CE70-0E36-5D34-FB3916438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BBF0B1-32ED-7857-FE6C-A6065517AD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1F3031-6478-6874-BE87-F2670A5ACB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F0201-CDF3-E5B1-7545-73F2BBF6C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A0FB2-FB00-54CF-4368-1FB1452AB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8E07B9-E18A-D016-ED38-758EF8277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1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AE72A8-30C6-8A42-6254-01FD4BDE3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368"/>
            <a:ext cx="10515600" cy="5742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5922C-2484-4D6B-94C3-19C6F59E9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82809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630DE-6B7B-A0B5-1589-71CA8E4F23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73CAE8-47F3-40C6-B9E0-30A10AF9F4EA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581B10-076D-8B1B-A640-05BBF4D5ED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692F6-05ED-F4DC-9C0C-C0F4F0B8EC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10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chieve.macmillanlearning.com/courses/2w2sob" TargetMode="External"/><Relationship Id="rId2" Type="http://schemas.openxmlformats.org/officeDocument/2006/relationships/hyperlink" Target="https://www.brynmawr.edu/inside/offices-services/q-center/q-center-schedul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imate.gov/news-features/understanding-climate/climate-change-global-temperature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oodle.brynmawr.edu/mod/resource/view.php?id=490890" TargetMode="External"/><Relationship Id="rId7" Type="http://schemas.openxmlformats.org/officeDocument/2006/relationships/hyperlink" Target="https://www.when2meet.com/?38215713-rbvA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chieve.macmillanlearning.com/start" TargetMode="External"/><Relationship Id="rId5" Type="http://schemas.openxmlformats.org/officeDocument/2006/relationships/hyperlink" Target="https://openstax.org/details/books/chemistry-2e" TargetMode="External"/><Relationship Id="rId4" Type="http://schemas.openxmlformats.org/officeDocument/2006/relationships/hyperlink" Target="https://moodle.brynmawr.edu/mod/resource/view.php?id=490891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xkcd.com/435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90DF7-5D8E-DF0D-C8AC-12C746F512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0637" y="-878307"/>
            <a:ext cx="4061363" cy="1365421"/>
          </a:xfrm>
        </p:spPr>
        <p:txBody>
          <a:bodyPr>
            <a:norm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Q-cente</a:t>
            </a:r>
            <a:r>
              <a:rPr lang="en-US" altLang="en-US" sz="1400" b="1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r: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  <a:hlinkClick r:id="rId2"/>
              </a:rPr>
              <a:t>https://www.brynmawr.edu/inside/offices-services/q-center/q-center-schedule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BB782082-75C2-D020-C80F-E243A31D0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" y="105169"/>
            <a:ext cx="4213653" cy="16004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Office Hours: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1:30pm – 3:00pm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(in Park 169)    W 11:00am – 12:00pm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or by appointment (email me)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     or just email me with questions!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dirty="0">
              <a:solidFill>
                <a:srgbClr val="1D212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18445D-DF3F-3ABF-6BEA-10AB156D9224}"/>
              </a:ext>
            </a:extLst>
          </p:cNvPr>
          <p:cNvSpPr txBox="1"/>
          <p:nvPr/>
        </p:nvSpPr>
        <p:spPr>
          <a:xfrm>
            <a:off x="4341986" y="0"/>
            <a:ext cx="46212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TA Hours:  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TBD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dirty="0">
              <a:solidFill>
                <a:srgbClr val="000000"/>
              </a:solidFill>
              <a:latin typeface="TimesNewRomanPSM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28D090-C17E-4FCF-A1CD-AEFB8FDB3F79}"/>
              </a:ext>
            </a:extLst>
          </p:cNvPr>
          <p:cNvCxnSpPr/>
          <p:nvPr/>
        </p:nvCxnSpPr>
        <p:spPr>
          <a:xfrm>
            <a:off x="0" y="1403149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Subtitle 2">
            <a:extLst>
              <a:ext uri="{FF2B5EF4-FFF2-40B4-BE49-F238E27FC236}">
                <a16:creationId xmlns:a16="http://schemas.microsoft.com/office/drawing/2014/main" id="{4B7A387B-4576-75EB-1165-19C636EBA1FC}"/>
              </a:ext>
            </a:extLst>
          </p:cNvPr>
          <p:cNvSpPr>
            <a:spLocks noGrp="1"/>
          </p:cNvSpPr>
          <p:nvPr/>
        </p:nvSpPr>
        <p:spPr>
          <a:xfrm>
            <a:off x="1245703" y="3109079"/>
            <a:ext cx="9144000" cy="30452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8/31/2026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highlight>
                  <a:srgbClr val="FFFF00"/>
                </a:highlight>
              </a:rPr>
              <a:t>Register for Achieve:</a:t>
            </a:r>
          </a:p>
          <a:p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b="1" u="sng" dirty="0">
                <a:highlight>
                  <a:srgbClr val="FFFF00"/>
                </a:highlight>
                <a:hlinkClick r:id="rId3"/>
              </a:rPr>
              <a:t>https://achieve.macmillanlearning.com/courses/2w2sob</a:t>
            </a:r>
            <a:endParaRPr lang="en-US" b="1" u="sng" dirty="0">
              <a:highlight>
                <a:srgbClr val="FFFF00"/>
              </a:highlight>
            </a:endParaRPr>
          </a:p>
          <a:p>
            <a:r>
              <a:rPr lang="en-US" dirty="0">
                <a:highlight>
                  <a:srgbClr val="FFFF00"/>
                </a:highlight>
              </a:rPr>
              <a:t>Course ID: 2w2sob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917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ubtitle 2"/>
          <p:cNvSpPr>
            <a:spLocks noGrp="1"/>
          </p:cNvSpPr>
          <p:nvPr>
            <p:ph type="subTitle" idx="1"/>
          </p:nvPr>
        </p:nvSpPr>
        <p:spPr>
          <a:xfrm>
            <a:off x="1652104" y="1065347"/>
            <a:ext cx="8633792" cy="4449011"/>
          </a:xfrm>
        </p:spPr>
        <p:txBody>
          <a:bodyPr>
            <a:normAutofit/>
          </a:bodyPr>
          <a:lstStyle/>
          <a:p>
            <a:pPr algn="l"/>
            <a:r>
              <a:rPr lang="en-US" sz="2800" dirty="0">
                <a:solidFill>
                  <a:schemeClr val="tx1"/>
                </a:solidFill>
              </a:rPr>
              <a:t>Chemistry uses the </a:t>
            </a:r>
            <a:r>
              <a:rPr lang="en-US" sz="2800" b="1" dirty="0">
                <a:solidFill>
                  <a:schemeClr val="accent1"/>
                </a:solidFill>
              </a:rPr>
              <a:t>scientific method: </a:t>
            </a:r>
            <a:r>
              <a:rPr lang="en-US" sz="2800" dirty="0"/>
              <a:t>a mode of investigation that emphasizes a cycle of </a:t>
            </a:r>
            <a:r>
              <a:rPr lang="en-US" sz="2800" dirty="0">
                <a:solidFill>
                  <a:srgbClr val="7030A0"/>
                </a:solidFill>
              </a:rPr>
              <a:t>observation</a:t>
            </a:r>
            <a:r>
              <a:rPr lang="en-US" sz="2800" dirty="0"/>
              <a:t>, </a:t>
            </a:r>
            <a:r>
              <a:rPr lang="en-US" sz="2800" dirty="0">
                <a:solidFill>
                  <a:srgbClr val="FF0000"/>
                </a:solidFill>
              </a:rPr>
              <a:t>prediction</a:t>
            </a:r>
            <a:r>
              <a:rPr lang="en-US" sz="2800" dirty="0"/>
              <a:t> and </a:t>
            </a:r>
            <a:r>
              <a:rPr lang="en-US" sz="2800" dirty="0">
                <a:solidFill>
                  <a:srgbClr val="0070C0"/>
                </a:solidFill>
              </a:rPr>
              <a:t>experimentation</a:t>
            </a:r>
            <a:r>
              <a:rPr lang="en-US" sz="2800" dirty="0"/>
              <a:t>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552713" y="204886"/>
            <a:ext cx="8097078" cy="46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c="http://schemas.openxmlformats.org/markup-compatibility/2006" xmlns:mv="urn:schemas-microsoft-com:mac:vml"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The Scientific Method</a:t>
            </a:r>
          </a:p>
        </p:txBody>
      </p:sp>
      <p:pic>
        <p:nvPicPr>
          <p:cNvPr id="2" name="Content Placeholder 4" descr="01_02_Figure.jpg">
            <a:extLst>
              <a:ext uri="{FF2B5EF4-FFF2-40B4-BE49-F238E27FC236}">
                <a16:creationId xmlns:a16="http://schemas.microsoft.com/office/drawing/2014/main" id="{87B06B33-18B2-C980-DF54-D7A2EE4DFC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3" b="4998"/>
          <a:stretch/>
        </p:blipFill>
        <p:spPr>
          <a:xfrm>
            <a:off x="1792170" y="2872410"/>
            <a:ext cx="7956093" cy="3587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31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2"/>
          <p:cNvSpPr>
            <a:spLocks noGrp="1"/>
          </p:cNvSpPr>
          <p:nvPr>
            <p:ph idx="1"/>
          </p:nvPr>
        </p:nvSpPr>
        <p:spPr>
          <a:xfrm>
            <a:off x="1102874" y="1236253"/>
            <a:ext cx="9330268" cy="5310689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b="1" dirty="0">
                <a:solidFill>
                  <a:srgbClr val="7030A0"/>
                </a:solidFill>
              </a:rPr>
              <a:t>Observations</a:t>
            </a:r>
            <a:r>
              <a:rPr lang="en-US" sz="2400" dirty="0"/>
              <a:t> involve measuring or sensing some aspect of nature.</a:t>
            </a:r>
            <a:br>
              <a:rPr lang="en-US" sz="2400" dirty="0"/>
            </a:br>
            <a:r>
              <a:rPr lang="en-US" sz="2400" dirty="0"/>
              <a:t> </a:t>
            </a:r>
          </a:p>
          <a:p>
            <a:pPr eaLnBrk="1" hangingPunct="1"/>
            <a:endParaRPr lang="en-US" sz="2400" dirty="0"/>
          </a:p>
          <a:p>
            <a:pPr eaLnBrk="1" hangingPunct="1"/>
            <a:r>
              <a:rPr lang="en-US" sz="2400" b="1" dirty="0">
                <a:solidFill>
                  <a:srgbClr val="FF0000"/>
                </a:solidFill>
              </a:rPr>
              <a:t>Hypotheses</a:t>
            </a:r>
            <a:r>
              <a:rPr lang="en-US" sz="2400" dirty="0"/>
              <a:t> are testable predictions about the observations. </a:t>
            </a:r>
            <a:br>
              <a:rPr lang="en-US" sz="2400" dirty="0"/>
            </a:br>
            <a:endParaRPr lang="en-US" sz="2400" dirty="0"/>
          </a:p>
          <a:p>
            <a:pPr eaLnBrk="1" hangingPunct="1"/>
            <a:endParaRPr lang="en-US" sz="2400" dirty="0"/>
          </a:p>
          <a:p>
            <a:pPr eaLnBrk="1" hangingPunct="1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Laws</a:t>
            </a:r>
            <a:r>
              <a:rPr lang="en-US" sz="2400" dirty="0"/>
              <a:t> summarize the results of a large number of observations.</a:t>
            </a:r>
            <a:br>
              <a:rPr lang="en-US" sz="2400" dirty="0"/>
            </a:br>
            <a:endParaRPr lang="en-US" sz="2400" dirty="0"/>
          </a:p>
          <a:p>
            <a:pPr eaLnBrk="1" hangingPunct="1"/>
            <a:endParaRPr lang="en-US" sz="2400" dirty="0"/>
          </a:p>
          <a:p>
            <a:pPr eaLnBrk="1" hangingPunct="1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Theories</a:t>
            </a:r>
            <a:r>
              <a:rPr lang="en-US" sz="2400" dirty="0"/>
              <a:t> are models that try to explain the underlying cause/mechanism for observations and laws.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581794" y="72519"/>
            <a:ext cx="9465734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c="http://schemas.openxmlformats.org/markup-compatibility/2006" xmlns:mv="urn:schemas-microsoft-com:mac:vml"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The Scientific Method: How Chemists Think</a:t>
            </a:r>
          </a:p>
        </p:txBody>
      </p:sp>
    </p:spTree>
    <p:extLst>
      <p:ext uri="{BB962C8B-B14F-4D97-AF65-F5344CB8AC3E}">
        <p14:creationId xmlns:p14="http://schemas.microsoft.com/office/powerpoint/2010/main" val="188254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3166534" y="203200"/>
            <a:ext cx="6477000" cy="46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c="http://schemas.openxmlformats.org/markup-compatibility/2006" xmlns:mv="urn:schemas-microsoft-com:mac:vml"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b="1" dirty="0">
                <a:solidFill>
                  <a:srgbClr val="558ED5"/>
                </a:solidFill>
              </a:rPr>
              <a:t>The Scientific Method: Overview</a:t>
            </a:r>
          </a:p>
        </p:txBody>
      </p:sp>
      <p:pic>
        <p:nvPicPr>
          <p:cNvPr id="5" name="Content Placeholder 4" descr="01_02_Figure.jpg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23" b="4998"/>
          <a:stretch/>
        </p:blipFill>
        <p:spPr>
          <a:xfrm>
            <a:off x="961008" y="974343"/>
            <a:ext cx="10269984" cy="4630589"/>
          </a:xfrm>
        </p:spPr>
      </p:pic>
    </p:spTree>
    <p:extLst>
      <p:ext uri="{BB962C8B-B14F-4D97-AF65-F5344CB8AC3E}">
        <p14:creationId xmlns:p14="http://schemas.microsoft.com/office/powerpoint/2010/main" val="4221255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1230745" y="1257300"/>
            <a:ext cx="10434783" cy="4343400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altLang="ja-JP" sz="2800" dirty="0">
                <a:solidFill>
                  <a:srgbClr val="000000"/>
                </a:solidFill>
              </a:rPr>
              <a:t>In chemistry, we often use very _________or ________ small numbers!</a:t>
            </a:r>
          </a:p>
          <a:p>
            <a:pPr eaLnBrk="1" hangingPunct="1"/>
            <a:endParaRPr lang="en-US" altLang="ja-JP" sz="2800" b="1" i="1" dirty="0">
              <a:solidFill>
                <a:srgbClr val="000000"/>
              </a:solidFill>
            </a:endParaRPr>
          </a:p>
          <a:p>
            <a:pPr eaLnBrk="1" hangingPunct="1"/>
            <a:endParaRPr lang="en-US" sz="2800" dirty="0">
              <a:solidFill>
                <a:srgbClr val="000000"/>
              </a:solidFill>
              <a:latin typeface="Times New Roman" charset="0"/>
            </a:endParaRPr>
          </a:p>
          <a:p>
            <a:pPr eaLnBrk="1" hangingPunct="1"/>
            <a:endParaRPr lang="en-US" sz="2800" dirty="0">
              <a:solidFill>
                <a:srgbClr val="000000"/>
              </a:solidFill>
              <a:latin typeface="Times New Roman" charset="0"/>
            </a:endParaRPr>
          </a:p>
          <a:p>
            <a:pPr eaLnBrk="1" hangingPunct="1"/>
            <a:endParaRPr lang="en-US" sz="2800" dirty="0">
              <a:solidFill>
                <a:srgbClr val="000000"/>
              </a:solidFill>
              <a:latin typeface="Times New Roman" charset="0"/>
            </a:endParaRPr>
          </a:p>
          <a:p>
            <a:pPr marL="0" indent="0" eaLnBrk="1" hangingPunct="1">
              <a:buNone/>
            </a:pPr>
            <a:r>
              <a:rPr lang="en-US" sz="2800" dirty="0">
                <a:solidFill>
                  <a:srgbClr val="000000"/>
                </a:solidFill>
                <a:latin typeface="Times New Roman" charset="0"/>
              </a:rPr>
              <a:t>Scientific notation makes them more manageable</a:t>
            </a:r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marL="0" indent="0">
              <a:buNone/>
            </a:pPr>
            <a:r>
              <a:rPr lang="en-US" sz="2500" dirty="0"/>
              <a:t>			0.00000000012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30745" y="153405"/>
            <a:ext cx="76266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558ED5"/>
                </a:solidFill>
                <a:latin typeface="Arial"/>
                <a:cs typeface="Arial"/>
              </a:rPr>
              <a:t>Scientific Notation</a:t>
            </a:r>
          </a:p>
        </p:txBody>
      </p:sp>
    </p:spTree>
    <p:extLst>
      <p:ext uri="{BB962C8B-B14F-4D97-AF65-F5344CB8AC3E}">
        <p14:creationId xmlns:p14="http://schemas.microsoft.com/office/powerpoint/2010/main" val="124955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2014888" y="1181501"/>
            <a:ext cx="8229600" cy="1676400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altLang="ja-JP" sz="2400" dirty="0">
                <a:solidFill>
                  <a:srgbClr val="000000"/>
                </a:solidFill>
              </a:rPr>
              <a:t>A number written in scientific notation has two parts:</a:t>
            </a:r>
          </a:p>
          <a:p>
            <a:pPr eaLnBrk="1" hangingPunct="1"/>
            <a:r>
              <a:rPr lang="en-US" altLang="ja-JP" sz="2400" dirty="0">
                <a:solidFill>
                  <a:srgbClr val="D39907"/>
                </a:solidFill>
              </a:rPr>
              <a:t>The </a:t>
            </a:r>
            <a:r>
              <a:rPr lang="en-US" altLang="ja-JP" sz="2400" b="1" dirty="0">
                <a:solidFill>
                  <a:srgbClr val="D39907"/>
                </a:solidFill>
              </a:rPr>
              <a:t>decimal part</a:t>
            </a:r>
            <a:r>
              <a:rPr lang="en-US" altLang="ja-JP" sz="2400" b="1" dirty="0">
                <a:solidFill>
                  <a:srgbClr val="000000"/>
                </a:solidFill>
              </a:rPr>
              <a:t>: a number that is between 1 and 10. </a:t>
            </a:r>
          </a:p>
          <a:p>
            <a:pPr eaLnBrk="1" hangingPunct="1"/>
            <a:r>
              <a:rPr lang="en-US" altLang="ja-JP" sz="2400" dirty="0">
                <a:solidFill>
                  <a:schemeClr val="accent1"/>
                </a:solidFill>
              </a:rPr>
              <a:t>The </a:t>
            </a:r>
            <a:r>
              <a:rPr lang="en-US" altLang="ja-JP" sz="2400" b="1" dirty="0">
                <a:solidFill>
                  <a:schemeClr val="accent1"/>
                </a:solidFill>
              </a:rPr>
              <a:t>exponential part</a:t>
            </a:r>
            <a:r>
              <a:rPr lang="en-US" altLang="ja-JP" sz="2400" b="1" dirty="0">
                <a:solidFill>
                  <a:srgbClr val="000000"/>
                </a:solidFill>
              </a:rPr>
              <a:t>: 10 raised to an exponent, </a:t>
            </a:r>
            <a:r>
              <a:rPr lang="en-US" altLang="ja-JP" sz="2400" b="1" i="1" dirty="0">
                <a:solidFill>
                  <a:srgbClr val="000000"/>
                </a:solidFill>
              </a:rPr>
              <a:t>n.</a:t>
            </a:r>
            <a:endParaRPr lang="ja-JP" altLang="en-US" sz="2400" b="1" i="1" dirty="0">
              <a:solidFill>
                <a:srgbClr val="000000"/>
              </a:solidFill>
            </a:endParaRPr>
          </a:p>
          <a:p>
            <a:pPr eaLnBrk="1" hangingPunct="1"/>
            <a:endParaRPr lang="en-US" sz="2400" dirty="0">
              <a:solidFill>
                <a:srgbClr val="000000"/>
              </a:solidFill>
              <a:latin typeface="Times New Roman" charset="0"/>
            </a:endParaRPr>
          </a:p>
          <a:p>
            <a:pPr eaLnBrk="1" hangingPunct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14888" y="146343"/>
            <a:ext cx="76266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558ED5"/>
                </a:solidFill>
                <a:latin typeface="Arial"/>
                <a:cs typeface="Arial"/>
              </a:rPr>
              <a:t>Scientific Notation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1"/>
          <a:stretch/>
        </p:blipFill>
        <p:spPr>
          <a:xfrm>
            <a:off x="1823185" y="2895601"/>
            <a:ext cx="8534400" cy="315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894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4895" y="2979334"/>
            <a:ext cx="5982754" cy="1559764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positive exponent: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23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multiply by 10 </a:t>
            </a:r>
            <a:r>
              <a:rPr lang="en-US" sz="2300" i="1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2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times.</a:t>
            </a:r>
          </a:p>
          <a:p>
            <a:pPr eaLnBrk="1" hangingPunct="1">
              <a:lnSpc>
                <a:spcPct val="80000"/>
              </a:lnSpc>
            </a:pPr>
            <a:endParaRPr lang="en-US" sz="23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3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32823" y="135480"/>
            <a:ext cx="8093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558ED5"/>
                </a:solidFill>
                <a:latin typeface="Arial"/>
                <a:cs typeface="Arial"/>
              </a:rPr>
              <a:t>Writing in Scientific Notation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259" y="4817885"/>
            <a:ext cx="3494525" cy="17589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584" y="4636439"/>
            <a:ext cx="3189732" cy="20330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147A17-E119-8EDB-3A23-3B78FBA2C14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1"/>
          <a:stretch/>
        </p:blipFill>
        <p:spPr>
          <a:xfrm>
            <a:off x="4382452" y="927299"/>
            <a:ext cx="4177068" cy="15437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D1FAAE0-45DD-3EAC-01FC-D5511C457C44}"/>
              </a:ext>
            </a:extLst>
          </p:cNvPr>
          <p:cNvSpPr txBox="1"/>
          <p:nvPr/>
        </p:nvSpPr>
        <p:spPr>
          <a:xfrm>
            <a:off x="7327649" y="2934921"/>
            <a:ext cx="6096000" cy="1224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negative exponent (</a:t>
            </a:r>
            <a:r>
              <a:rPr lang="en-US" sz="23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–n</a:t>
            </a:r>
            <a:r>
              <a:rPr lang="en-US" sz="2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23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23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divide by 10</a:t>
            </a:r>
            <a:r>
              <a:rPr lang="en-US" sz="2300" i="1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3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23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times.</a:t>
            </a:r>
          </a:p>
        </p:txBody>
      </p:sp>
    </p:spTree>
    <p:extLst>
      <p:ext uri="{BB962C8B-B14F-4D97-AF65-F5344CB8AC3E}">
        <p14:creationId xmlns:p14="http://schemas.microsoft.com/office/powerpoint/2010/main" val="284006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542328" y="1487557"/>
            <a:ext cx="11206369" cy="4724399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sz="2400" dirty="0">
                <a:solidFill>
                  <a:srgbClr val="000000"/>
                </a:solidFill>
              </a:rPr>
              <a:t>Find the </a:t>
            </a:r>
            <a:r>
              <a:rPr lang="en-US" sz="2400" dirty="0">
                <a:solidFill>
                  <a:srgbClr val="D39907"/>
                </a:solidFill>
              </a:rPr>
              <a:t>decimal part</a:t>
            </a:r>
            <a:r>
              <a:rPr lang="en-US" sz="2400" dirty="0"/>
              <a:t>.  Find </a:t>
            </a:r>
            <a:r>
              <a:rPr lang="en-US" sz="2400" dirty="0">
                <a:solidFill>
                  <a:srgbClr val="000000"/>
                </a:solidFill>
              </a:rPr>
              <a:t>the </a:t>
            </a: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exponent</a:t>
            </a:r>
            <a:r>
              <a:rPr lang="en-US" sz="2400" dirty="0">
                <a:solidFill>
                  <a:srgbClr val="000000"/>
                </a:solidFill>
              </a:rPr>
              <a:t>. </a:t>
            </a:r>
          </a:p>
          <a:p>
            <a:pPr marL="0" indent="0" eaLnBrk="1" hangingPunct="1"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400" dirty="0"/>
              <a:t>	0.00000000012</a:t>
            </a:r>
            <a:endParaRPr lang="en-US" sz="2400" dirty="0">
              <a:solidFill>
                <a:srgbClr val="000000"/>
              </a:solidFill>
            </a:endParaRPr>
          </a:p>
          <a:p>
            <a:pPr marL="0" indent="0" eaLnBrk="1" hangingPunct="1"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marL="0" indent="0" eaLnBrk="1" hangingPunct="1"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marL="0" indent="0" eaLnBrk="1" hangingPunct="1"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dirty="0"/>
              <a:t>Move the decimal point </a:t>
            </a:r>
            <a:r>
              <a:rPr lang="en-US" sz="2400" i="1" dirty="0">
                <a:solidFill>
                  <a:srgbClr val="0070C0"/>
                </a:solidFill>
              </a:rPr>
              <a:t>n</a:t>
            </a:r>
            <a:r>
              <a:rPr lang="en-US" sz="2400" dirty="0"/>
              <a:t> times </a:t>
            </a:r>
            <a:r>
              <a:rPr lang="en-US" sz="2400" dirty="0">
                <a:solidFill>
                  <a:srgbClr val="000000"/>
                </a:solidFill>
              </a:rPr>
              <a:t>to obtain a number between 1 and 10 (the </a:t>
            </a:r>
            <a:r>
              <a:rPr lang="en-US" sz="2400" dirty="0">
                <a:solidFill>
                  <a:srgbClr val="D39907"/>
                </a:solidFill>
              </a:rPr>
              <a:t>decimal part</a:t>
            </a:r>
            <a:r>
              <a:rPr lang="en-US" sz="2400" dirty="0">
                <a:solidFill>
                  <a:srgbClr val="000000"/>
                </a:solidFill>
              </a:rPr>
              <a:t>).  </a:t>
            </a:r>
          </a:p>
          <a:p>
            <a:pPr eaLnBrk="1" hangingPunct="1"/>
            <a:endParaRPr lang="en-US" sz="2400" dirty="0">
              <a:solidFill>
                <a:srgbClr val="000000"/>
              </a:solidFill>
            </a:endParaRPr>
          </a:p>
          <a:p>
            <a:pPr eaLnBrk="1" hangingPunct="1"/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dirty="0">
                <a:solidFill>
                  <a:srgbClr val="000000"/>
                </a:solidFill>
              </a:rPr>
              <a:t>Multiply the </a:t>
            </a:r>
            <a:r>
              <a:rPr lang="en-US" sz="2400" dirty="0">
                <a:solidFill>
                  <a:srgbClr val="D39907"/>
                </a:solidFill>
              </a:rPr>
              <a:t>decimal part </a:t>
            </a:r>
            <a:r>
              <a:rPr lang="en-US" sz="2400" dirty="0">
                <a:solidFill>
                  <a:srgbClr val="000000"/>
                </a:solidFill>
              </a:rPr>
              <a:t>by </a:t>
            </a:r>
            <a:r>
              <a:rPr lang="en-US" sz="2400" dirty="0">
                <a:solidFill>
                  <a:srgbClr val="0070C0"/>
                </a:solidFill>
              </a:rPr>
              <a:t>10</a:t>
            </a:r>
            <a:r>
              <a:rPr lang="en-US" sz="2400" baseline="30000" dirty="0">
                <a:solidFill>
                  <a:srgbClr val="0070C0"/>
                </a:solidFill>
              </a:rPr>
              <a:t>n</a:t>
            </a:r>
            <a:r>
              <a:rPr lang="en-US" sz="2400" dirty="0">
                <a:solidFill>
                  <a:srgbClr val="0070C0"/>
                </a:solidFill>
              </a:rPr>
              <a:t> or 10</a:t>
            </a:r>
            <a:r>
              <a:rPr lang="en-US" sz="2400" baseline="30000" dirty="0">
                <a:solidFill>
                  <a:srgbClr val="0070C0"/>
                </a:solidFill>
              </a:rPr>
              <a:t>-n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/>
              <a:t>as appropriate.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84851" y="222215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558ED5"/>
                </a:solidFill>
                <a:latin typeface="Arial"/>
                <a:cs typeface="Arial"/>
              </a:rPr>
              <a:t>Converting a Number to Scientific Notation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12785C-29E2-FE95-8112-BD5B91FFC2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1"/>
          <a:stretch/>
        </p:blipFill>
        <p:spPr>
          <a:xfrm>
            <a:off x="6367668" y="1662966"/>
            <a:ext cx="5274365" cy="194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99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637958" y="3683395"/>
            <a:ext cx="4232215" cy="1021568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altLang="ja-JP" sz="2200" dirty="0">
                <a:solidFill>
                  <a:srgbClr val="000000"/>
                </a:solidFill>
              </a:rPr>
              <a:t>If the decimal point is moved to the left, the </a:t>
            </a:r>
            <a:r>
              <a:rPr lang="en-US" altLang="ja-JP" sz="2200" dirty="0">
                <a:solidFill>
                  <a:srgbClr val="0070C0"/>
                </a:solidFill>
              </a:rPr>
              <a:t>exponent (n) </a:t>
            </a:r>
            <a:r>
              <a:rPr lang="en-US" altLang="ja-JP" sz="2200" dirty="0">
                <a:solidFill>
                  <a:srgbClr val="000000"/>
                </a:solidFill>
              </a:rPr>
              <a:t>is positive. </a:t>
            </a:r>
          </a:p>
          <a:p>
            <a:pPr eaLnBrk="1" hangingPunct="1"/>
            <a:endParaRPr lang="en-US" altLang="ja-JP" dirty="0">
              <a:solidFill>
                <a:srgbClr val="000000"/>
              </a:solidFill>
            </a:endParaRPr>
          </a:p>
          <a:p>
            <a:pPr eaLnBrk="1" hangingPunct="1"/>
            <a:endParaRPr lang="en-US" altLang="ja-JP" dirty="0">
              <a:solidFill>
                <a:srgbClr val="000000"/>
              </a:solidFill>
            </a:endParaRPr>
          </a:p>
          <a:p>
            <a:pPr eaLnBrk="1" hangingPunct="1"/>
            <a:endParaRPr lang="en-US" altLang="ja-JP" dirty="0">
              <a:solidFill>
                <a:srgbClr val="000000"/>
              </a:solidFill>
            </a:endParaRPr>
          </a:p>
          <a:p>
            <a:pPr eaLnBrk="1" hangingPunct="1"/>
            <a:endParaRPr lang="en-US" dirty="0">
              <a:solidFill>
                <a:srgbClr val="000000"/>
              </a:solidFill>
              <a:latin typeface="Times New Roman" charset="0"/>
            </a:endParaRPr>
          </a:p>
          <a:p>
            <a:pPr eaLnBrk="1" hangingPunct="1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828800" y="93323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558ED5"/>
                </a:solidFill>
                <a:latin typeface="Arial"/>
                <a:cs typeface="Arial"/>
              </a:rPr>
              <a:t>Converting a Number to Scientific Notation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92" b="7667"/>
          <a:stretch>
            <a:fillRect/>
          </a:stretch>
        </p:blipFill>
        <p:spPr>
          <a:xfrm>
            <a:off x="6981069" y="1452536"/>
            <a:ext cx="1656035" cy="1204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553" b="6593"/>
          <a:stretch>
            <a:fillRect/>
          </a:stretch>
        </p:blipFill>
        <p:spPr>
          <a:xfrm>
            <a:off x="637959" y="1523865"/>
            <a:ext cx="1518832" cy="11399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0B6BB6-69BA-9BE2-5453-94BB082A3E86}"/>
              </a:ext>
            </a:extLst>
          </p:cNvPr>
          <p:cNvSpPr txBox="1"/>
          <p:nvPr/>
        </p:nvSpPr>
        <p:spPr>
          <a:xfrm>
            <a:off x="6981069" y="3610403"/>
            <a:ext cx="448523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buNone/>
            </a:pPr>
            <a:r>
              <a:rPr lang="en-US" altLang="ja-JP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the decimal point is moved to the right, the </a:t>
            </a:r>
            <a:r>
              <a:rPr lang="en-US" altLang="ja-JP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exponent (n)</a:t>
            </a:r>
            <a:r>
              <a:rPr lang="en-US" altLang="ja-JP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</a:t>
            </a:r>
            <a:r>
              <a:rPr lang="ja-JP" alt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negative.</a:t>
            </a:r>
            <a:endParaRPr lang="ja-JP" altLang="en-US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250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228378" y="2625696"/>
            <a:ext cx="6198705" cy="5589105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en-US" sz="2200" dirty="0">
                <a:solidFill>
                  <a:schemeClr val="accent1"/>
                </a:solidFill>
              </a:rPr>
              <a:t>Example: measuring global temperatures</a:t>
            </a:r>
          </a:p>
          <a:p>
            <a:pPr lvl="1"/>
            <a:r>
              <a:rPr lang="en-US" altLang="ja-JP" sz="2200" dirty="0">
                <a:solidFill>
                  <a:srgbClr val="000000"/>
                </a:solidFill>
              </a:rPr>
              <a:t>Average global temperatures have risen by 1.51 </a:t>
            </a:r>
            <a:r>
              <a:rPr lang="en-US" sz="2200" dirty="0">
                <a:solidFill>
                  <a:srgbClr val="000000"/>
                </a:solidFill>
              </a:rPr>
              <a:t>°</a:t>
            </a:r>
            <a:r>
              <a:rPr lang="en-US" altLang="ja-JP" sz="2200" dirty="0">
                <a:solidFill>
                  <a:srgbClr val="000000"/>
                </a:solidFill>
              </a:rPr>
              <a:t>C in</a:t>
            </a:r>
            <a:r>
              <a:rPr lang="ja-JP" altLang="en-US" sz="2200" dirty="0">
                <a:solidFill>
                  <a:srgbClr val="000000"/>
                </a:solidFill>
              </a:rPr>
              <a:t> </a:t>
            </a:r>
            <a:r>
              <a:rPr lang="en-US" altLang="ja-JP" sz="2200" dirty="0">
                <a:solidFill>
                  <a:srgbClr val="000000"/>
                </a:solidFill>
              </a:rPr>
              <a:t>the last century. </a:t>
            </a:r>
            <a:r>
              <a:rPr lang="en-US" altLang="ja-JP" sz="2200">
                <a:solidFill>
                  <a:srgbClr val="000000"/>
                </a:solidFill>
              </a:rPr>
              <a:t>(1924-2024)</a:t>
            </a:r>
            <a:endParaRPr lang="en-US" altLang="ja-JP" sz="2200" dirty="0">
              <a:solidFill>
                <a:srgbClr val="000000"/>
              </a:solidFill>
            </a:endParaRPr>
          </a:p>
          <a:p>
            <a:pPr lvl="1"/>
            <a:endParaRPr lang="en-US" altLang="ja-JP" sz="2200" dirty="0">
              <a:solidFill>
                <a:srgbClr val="000000"/>
              </a:solidFill>
            </a:endParaRPr>
          </a:p>
          <a:p>
            <a:pPr lvl="1"/>
            <a:r>
              <a:rPr lang="en-US" sz="2200" dirty="0">
                <a:solidFill>
                  <a:srgbClr val="000000"/>
                </a:solidFill>
              </a:rPr>
              <a:t>Reporting a temperature increase of 1.51 °C really indicates 1.51 ± 0.01 °C  -- reflects the precision of measurement</a:t>
            </a:r>
          </a:p>
          <a:p>
            <a:pPr lvl="1"/>
            <a:endParaRPr lang="en-US" sz="2200" dirty="0">
              <a:solidFill>
                <a:srgbClr val="000000"/>
              </a:solidFill>
            </a:endParaRPr>
          </a:p>
          <a:p>
            <a:pPr lvl="1"/>
            <a:r>
              <a:rPr lang="en-US" sz="2200" dirty="0">
                <a:solidFill>
                  <a:srgbClr val="000000"/>
                </a:solidFill>
              </a:rPr>
              <a:t>The temperature rise could be as much as 1.52 °C or as little as 1.50 °C, but it is certain to be in that range.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64762" y="106016"/>
            <a:ext cx="65805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Expressing Uncertainty in a Measurement</a:t>
            </a:r>
            <a:endParaRPr lang="en-US" sz="28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D248C4-267A-1564-CD61-4B55FA694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7229" y="2971136"/>
            <a:ext cx="4526093" cy="31176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01A59E9-678A-04D8-21CD-B83DB3B1B87B}"/>
              </a:ext>
            </a:extLst>
          </p:cNvPr>
          <p:cNvSpPr txBox="1"/>
          <p:nvPr/>
        </p:nvSpPr>
        <p:spPr>
          <a:xfrm>
            <a:off x="11346720" y="6471021"/>
            <a:ext cx="9086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3"/>
              </a:rPr>
              <a:t>source</a:t>
            </a:r>
            <a:endParaRPr 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7D4242-272A-1C78-8479-FF06F36C21F1}"/>
              </a:ext>
            </a:extLst>
          </p:cNvPr>
          <p:cNvSpPr txBox="1"/>
          <p:nvPr/>
        </p:nvSpPr>
        <p:spPr>
          <a:xfrm>
            <a:off x="751593" y="1008297"/>
            <a:ext cx="8915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buNone/>
            </a:pPr>
            <a:r>
              <a:rPr lang="en-US" sz="2200" dirty="0">
                <a:solidFill>
                  <a:srgbClr val="000000"/>
                </a:solidFill>
              </a:rPr>
              <a:t>The uncertainty in a measurement is indicated by the </a:t>
            </a:r>
            <a:r>
              <a:rPr lang="en-US" sz="2200" dirty="0">
                <a:solidFill>
                  <a:srgbClr val="FF0000"/>
                </a:solidFill>
              </a:rPr>
              <a:t>last reported digit</a:t>
            </a:r>
            <a:r>
              <a:rPr lang="en-US" sz="2200" dirty="0">
                <a:solidFill>
                  <a:srgbClr val="000000"/>
                </a:solidFill>
              </a:rPr>
              <a:t>.</a:t>
            </a:r>
          </a:p>
          <a:p>
            <a:pPr marL="0" indent="0" eaLnBrk="1" hangingPunct="1">
              <a:buNone/>
            </a:pPr>
            <a:endParaRPr lang="en-US" sz="2200" dirty="0">
              <a:solidFill>
                <a:srgbClr val="000000"/>
              </a:solidFill>
            </a:endParaRPr>
          </a:p>
          <a:p>
            <a:pPr marL="0" indent="0" eaLnBrk="1" hangingPunct="1">
              <a:buNone/>
            </a:pPr>
            <a:r>
              <a:rPr lang="en-US" sz="2200" dirty="0">
                <a:solidFill>
                  <a:srgbClr val="000000"/>
                </a:solidFill>
              </a:rPr>
              <a:t>A measurement has three “parts”: quantity, unit, and uncertainty. </a:t>
            </a:r>
          </a:p>
          <a:p>
            <a:pPr marL="0" indent="0" eaLnBrk="1" hangingPunct="1">
              <a:buNone/>
            </a:pPr>
            <a:r>
              <a:rPr lang="en-US" b="1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827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6900" y="-182880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Accuracy vs Precision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188720"/>
            <a:ext cx="8610600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Accuracy is a measure of ________________________</a:t>
            </a:r>
            <a:endParaRPr lang="en-US" sz="2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n-US" sz="2200" dirty="0"/>
              <a:t>Precision is a measure of _________________________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292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5BFD3-8DBE-EBAB-CD24-7F45FEFB8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82" y="-254409"/>
            <a:ext cx="10515600" cy="1325563"/>
          </a:xfrm>
        </p:spPr>
        <p:txBody>
          <a:bodyPr/>
          <a:lstStyle/>
          <a:p>
            <a:r>
              <a:rPr lang="en-US">
                <a:latin typeface="+mn-lt"/>
              </a:rPr>
              <a:t>Syllabus &amp; Course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37351-E6DB-006A-6C97-B8FED385B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251" y="1029125"/>
            <a:ext cx="10515600" cy="547873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hlinkClick r:id="rId3"/>
              </a:rPr>
              <a:t>Syllabus link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hlinkClick r:id="rId4"/>
              </a:rPr>
              <a:t>Course calendar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Textbook</a:t>
            </a:r>
            <a:r>
              <a:rPr lang="en-US" dirty="0"/>
              <a:t>: </a:t>
            </a:r>
            <a:r>
              <a:rPr lang="en-US" dirty="0">
                <a:hlinkClick r:id="rId5"/>
              </a:rPr>
              <a:t>OpenStax 2e </a:t>
            </a:r>
            <a:r>
              <a:rPr lang="en-US" dirty="0"/>
              <a:t>(</a:t>
            </a:r>
            <a:r>
              <a:rPr lang="en-US" i="1" u="sng" dirty="0"/>
              <a:t>not</a:t>
            </a:r>
            <a:r>
              <a:rPr lang="en-US" dirty="0"/>
              <a:t> the “Atoms First” version)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Online homework platform</a:t>
            </a:r>
            <a:r>
              <a:rPr lang="en-US" dirty="0"/>
              <a:t>: </a:t>
            </a:r>
            <a:r>
              <a:rPr lang="en-US" dirty="0">
                <a:hlinkClick r:id="rId6"/>
              </a:rPr>
              <a:t>Achieve</a:t>
            </a:r>
            <a:r>
              <a:rPr lang="en-US" dirty="0"/>
              <a:t> - course ID 2w2sob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b="1" dirty="0"/>
              <a:t>Office hours (in Park 169)</a:t>
            </a:r>
            <a:r>
              <a:rPr lang="en-US" dirty="0"/>
              <a:t>: M 1:30pm – 3:00pm </a:t>
            </a:r>
          </a:p>
          <a:p>
            <a:pPr marL="0" indent="0">
              <a:buNone/>
            </a:pPr>
            <a:r>
              <a:rPr lang="en-US" dirty="0"/>
              <a:t>                                              W 11:00am – 12:00pm</a:t>
            </a:r>
          </a:p>
          <a:p>
            <a:pPr marL="0" indent="0">
              <a:buNone/>
            </a:pPr>
            <a:r>
              <a:rPr lang="en-US" dirty="0"/>
              <a:t>		             or by appointment (email me)</a:t>
            </a:r>
          </a:p>
          <a:p>
            <a:pPr marL="0" indent="0">
              <a:buNone/>
            </a:pPr>
            <a:r>
              <a:rPr lang="en-US" dirty="0"/>
              <a:t>	                              or just email me with questions!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TA hou</a:t>
            </a:r>
            <a:r>
              <a:rPr lang="en-US" dirty="0"/>
              <a:t>r</a:t>
            </a:r>
            <a:r>
              <a:rPr lang="en-US" b="1" dirty="0"/>
              <a:t>s</a:t>
            </a:r>
            <a:r>
              <a:rPr lang="en-US" dirty="0"/>
              <a:t>: TBD (will be shared ASAP)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When2meet poll </a:t>
            </a:r>
            <a:r>
              <a:rPr lang="en-US"/>
              <a:t>for TA/office </a:t>
            </a:r>
            <a:r>
              <a:rPr lang="en-US" dirty="0"/>
              <a:t>hours </a:t>
            </a:r>
            <a:r>
              <a:rPr lang="en-US" dirty="0">
                <a:hlinkClick r:id="rId7"/>
              </a:rPr>
              <a:t>link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i="1" dirty="0"/>
              <a:t>All of this is on Moodle!</a:t>
            </a:r>
          </a:p>
        </p:txBody>
      </p:sp>
    </p:spTree>
    <p:extLst>
      <p:ext uri="{BB962C8B-B14F-4D97-AF65-F5344CB8AC3E}">
        <p14:creationId xmlns:p14="http://schemas.microsoft.com/office/powerpoint/2010/main" val="23759898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223" y="4510386"/>
            <a:ext cx="11027770" cy="169627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ja-JP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first four digits are certain; the last digit is estimated.</a:t>
            </a:r>
            <a:br>
              <a:rPr lang="en-US" altLang="ja-JP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ja-JP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greater the precision of the measurement, the greater the number of “significant figures.”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Significant figures are important!! They communicate the precision of a measurement!!</a:t>
            </a:r>
            <a:endParaRPr lang="en-US" altLang="ja-JP" sz="29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6223" y="72887"/>
            <a:ext cx="6999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Reporting Uncertainty in Measurements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4"/>
          <a:stretch/>
        </p:blipFill>
        <p:spPr>
          <a:xfrm>
            <a:off x="2895600" y="1088245"/>
            <a:ext cx="6400800" cy="274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20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A28B1-A451-99AE-B34C-40052CB6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561" y="-304631"/>
            <a:ext cx="10515600" cy="1325563"/>
          </a:xfrm>
        </p:spPr>
        <p:txBody>
          <a:bodyPr/>
          <a:lstStyle/>
          <a:p>
            <a:r>
              <a:rPr lang="en-US">
                <a:latin typeface="+mn-lt"/>
              </a:rPr>
              <a:t>Tips for success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8DD2C-BDE0-B117-3529-D9D30C8F1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41" y="1020932"/>
            <a:ext cx="9060433" cy="571721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Come to class prepared.</a:t>
            </a:r>
          </a:p>
          <a:p>
            <a:pPr lvl="1"/>
            <a:r>
              <a:rPr lang="en-US" dirty="0"/>
              <a:t>Read the assigned text sections before class.</a:t>
            </a:r>
          </a:p>
          <a:p>
            <a:pPr lvl="1"/>
            <a:r>
              <a:rPr lang="en-US" dirty="0"/>
              <a:t>Lectures will not be recorded.</a:t>
            </a:r>
            <a:br>
              <a:rPr lang="en-US" dirty="0"/>
            </a:br>
            <a:endParaRPr lang="en-US" dirty="0"/>
          </a:p>
          <a:p>
            <a:r>
              <a:rPr lang="en-US" dirty="0"/>
              <a:t>Be active in class.</a:t>
            </a:r>
          </a:p>
          <a:p>
            <a:pPr lvl="1"/>
            <a:r>
              <a:rPr lang="en-US" dirty="0"/>
              <a:t>Ask questions!</a:t>
            </a:r>
          </a:p>
          <a:p>
            <a:pPr lvl="1"/>
            <a:endParaRPr lang="en-US" dirty="0"/>
          </a:p>
          <a:p>
            <a:r>
              <a:rPr lang="en-US" dirty="0"/>
              <a:t>Know how to do every assigned homework problem.</a:t>
            </a:r>
          </a:p>
          <a:p>
            <a:pPr lvl="1"/>
            <a:r>
              <a:rPr lang="en-US" dirty="0"/>
              <a:t>You should work the Achieve problems by hand, as you would on a quiz or exam, and enter the final answer on Achieve. </a:t>
            </a:r>
            <a:r>
              <a:rPr lang="en-US" u="sng" dirty="0"/>
              <a:t>Show your work</a:t>
            </a:r>
            <a:r>
              <a:rPr lang="en-US" dirty="0"/>
              <a:t> (even though it won’t be submitted).</a:t>
            </a:r>
            <a:br>
              <a:rPr lang="en-US" sz="2000" dirty="0"/>
            </a:br>
            <a:endParaRPr lang="en-US" sz="2000" dirty="0"/>
          </a:p>
          <a:p>
            <a:r>
              <a:rPr lang="en-US" dirty="0"/>
              <a:t>Use all the resources at your disposal.</a:t>
            </a:r>
          </a:p>
          <a:p>
            <a:pPr lvl="1"/>
            <a:r>
              <a:rPr lang="en-US" dirty="0"/>
              <a:t>Office hours, TA’s, textbook, email/talk to me!</a:t>
            </a:r>
            <a:br>
              <a:rPr lang="en-US" dirty="0"/>
            </a:br>
            <a:endParaRPr lang="en-US" dirty="0"/>
          </a:p>
          <a:p>
            <a:r>
              <a:rPr lang="en-US" dirty="0"/>
              <a:t>Study with others.</a:t>
            </a:r>
            <a:br>
              <a:rPr lang="en-US" dirty="0"/>
            </a:br>
            <a:endParaRPr lang="en-US" dirty="0"/>
          </a:p>
          <a:p>
            <a:r>
              <a:rPr lang="en-US" dirty="0"/>
              <a:t>Practice consistently &amp; effectively.</a:t>
            </a:r>
          </a:p>
          <a:p>
            <a:pPr lvl="1"/>
            <a:r>
              <a:rPr lang="en-US" dirty="0"/>
              <a:t>“Retrieval Practice” versus re-reading/reviewing</a:t>
            </a:r>
          </a:p>
          <a:p>
            <a:pPr lvl="1"/>
            <a:r>
              <a:rPr lang="en-US" dirty="0"/>
              <a:t>Work problems! End-of-chapter problems are good extra practice.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7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37116" y="951425"/>
            <a:ext cx="92924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</a:rPr>
              <a:t>The science that seeks to understand </a:t>
            </a:r>
            <a:r>
              <a:rPr lang="en-US" sz="2800" b="1" dirty="0">
                <a:solidFill>
                  <a:srgbClr val="4234F6"/>
                </a:solidFill>
              </a:rPr>
              <a:t>what matter does</a:t>
            </a:r>
            <a:r>
              <a:rPr lang="en-US" sz="2800" dirty="0">
                <a:solidFill>
                  <a:srgbClr val="000000"/>
                </a:solidFill>
              </a:rPr>
              <a:t> by studying </a:t>
            </a:r>
            <a:r>
              <a:rPr lang="en-US" sz="2800" b="1" dirty="0">
                <a:solidFill>
                  <a:srgbClr val="4234F6"/>
                </a:solidFill>
              </a:rPr>
              <a:t>what atoms and molecules do</a:t>
            </a:r>
            <a:r>
              <a:rPr lang="en-US" sz="2800" b="1" dirty="0">
                <a:solidFill>
                  <a:srgbClr val="000000"/>
                </a:solidFill>
              </a:rPr>
              <a:t>.</a:t>
            </a:r>
            <a:r>
              <a:rPr lang="en-US" sz="2800" dirty="0"/>
              <a:t> 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537116" y="2155184"/>
            <a:ext cx="871016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solidFill>
                  <a:srgbClr val="4234F6"/>
                </a:solidFill>
              </a:rPr>
              <a:t>Matter</a:t>
            </a:r>
            <a:r>
              <a:rPr lang="en-US" altLang="en-US" sz="2400" dirty="0"/>
              <a:t> is anything that has mass and takes up volume.</a:t>
            </a:r>
          </a:p>
          <a:p>
            <a:endParaRPr lang="en-US" altLang="en-US" sz="2400" dirty="0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1537116" y="3914995"/>
            <a:ext cx="379623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914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tabLst>
                <a:tab pos="914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914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914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914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solidFill>
                  <a:srgbClr val="4234F6"/>
                </a:solidFill>
              </a:rPr>
              <a:t>Naturally occurring </a:t>
            </a:r>
            <a:r>
              <a:rPr lang="en-US" altLang="en-US" sz="2400" dirty="0"/>
              <a:t>matter:</a:t>
            </a:r>
          </a:p>
          <a:p>
            <a:pPr eaLnBrk="1" hangingPunct="1"/>
            <a:endParaRPr lang="en-US" altLang="en-US" sz="2400" dirty="0"/>
          </a:p>
          <a:p>
            <a:pPr lvl="1" eaLnBrk="1" hangingPunct="1">
              <a:buFontTx/>
              <a:buChar char="•"/>
            </a:pPr>
            <a:r>
              <a:rPr lang="en-US" altLang="en-US" sz="2400" dirty="0"/>
              <a:t> Wood</a:t>
            </a:r>
          </a:p>
          <a:p>
            <a:pPr lvl="1" eaLnBrk="1" hangingPunct="1">
              <a:buFontTx/>
              <a:buChar char="•"/>
            </a:pPr>
            <a:r>
              <a:rPr lang="en-US" altLang="en-US" sz="2400" dirty="0"/>
              <a:t> Sand</a:t>
            </a:r>
          </a:p>
          <a:p>
            <a:pPr lvl="1" eaLnBrk="1" hangingPunct="1">
              <a:buFontTx/>
              <a:buChar char="•"/>
            </a:pPr>
            <a:r>
              <a:rPr lang="en-US" altLang="en-US" sz="2400" dirty="0"/>
              <a:t> Water</a:t>
            </a:r>
          </a:p>
          <a:p>
            <a:pPr lvl="1" eaLnBrk="1" hangingPunct="1">
              <a:buFontTx/>
              <a:buChar char="•"/>
            </a:pPr>
            <a:r>
              <a:rPr lang="en-US" altLang="en-US" sz="2400" dirty="0"/>
              <a:t> Metal ores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5647947" y="3954751"/>
            <a:ext cx="459933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914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tabLst>
                <a:tab pos="914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914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914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914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solidFill>
                  <a:srgbClr val="4234F6"/>
                </a:solidFill>
              </a:rPr>
              <a:t>Synthetic (human-made</a:t>
            </a:r>
            <a:r>
              <a:rPr lang="en-US" altLang="en-US" sz="2400" dirty="0">
                <a:solidFill>
                  <a:srgbClr val="3333FF"/>
                </a:solidFill>
              </a:rPr>
              <a:t>)</a:t>
            </a:r>
            <a:r>
              <a:rPr lang="en-US" altLang="en-US" sz="2400" dirty="0"/>
              <a:t> matter:</a:t>
            </a:r>
          </a:p>
          <a:p>
            <a:pPr eaLnBrk="1" hangingPunct="1"/>
            <a:endParaRPr lang="en-US" altLang="en-US" sz="2400" dirty="0"/>
          </a:p>
          <a:p>
            <a:pPr lvl="1" eaLnBrk="1" hangingPunct="1">
              <a:buFontTx/>
              <a:buChar char="•"/>
            </a:pPr>
            <a:r>
              <a:rPr lang="en-US" altLang="en-US" sz="2400" dirty="0"/>
              <a:t> Nylon</a:t>
            </a:r>
          </a:p>
          <a:p>
            <a:pPr lvl="1" eaLnBrk="1" hangingPunct="1">
              <a:buFontTx/>
              <a:buChar char="•"/>
            </a:pPr>
            <a:r>
              <a:rPr lang="en-US" altLang="en-US" sz="2400" dirty="0"/>
              <a:t> Styrofoam</a:t>
            </a:r>
          </a:p>
          <a:p>
            <a:pPr lvl="1" eaLnBrk="1" hangingPunct="1">
              <a:buFontTx/>
              <a:buChar char="•"/>
            </a:pPr>
            <a:r>
              <a:rPr lang="en-US" altLang="en-US" sz="2400" dirty="0"/>
              <a:t> Ibuprofen</a:t>
            </a:r>
          </a:p>
          <a:p>
            <a:pPr lvl="1" eaLnBrk="1" hangingPunct="1">
              <a:buFontTx/>
              <a:buChar char="•"/>
            </a:pPr>
            <a:r>
              <a:rPr lang="en-US" altLang="en-US" sz="2400" dirty="0"/>
              <a:t> Steel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FA3DD9C-C86E-D339-B8D6-D43B60841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916" y="77683"/>
            <a:ext cx="10515600" cy="624090"/>
          </a:xfrm>
        </p:spPr>
        <p:txBody>
          <a:bodyPr/>
          <a:lstStyle/>
          <a:p>
            <a:r>
              <a:rPr lang="en-US" dirty="0">
                <a:solidFill>
                  <a:srgbClr val="410ADC"/>
                </a:solidFill>
              </a:rPr>
              <a:t>What is Chemistry?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D3CC69F-D422-7201-3199-412E2C7F269E}"/>
                  </a:ext>
                </a:extLst>
              </p14:cNvPr>
              <p14:cNvContentPartPr/>
              <p14:nvPr/>
            </p14:nvContentPartPr>
            <p14:xfrm>
              <a:off x="3327480" y="2787480"/>
              <a:ext cx="7200" cy="28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D3CC69F-D422-7201-3199-412E2C7F269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67000" y="1355760"/>
                <a:ext cx="9103320" cy="5240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8144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98F10-9C03-4548-84C3-592540E7E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10ADC"/>
                </a:solidFill>
              </a:rPr>
              <a:t>What is Chemistry?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E22DCB-4C8B-8D39-09AE-DBE370C2B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957467"/>
            <a:ext cx="10174357" cy="43686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209E761-8607-F5FC-6AA8-EF35F6CA86E6}"/>
              </a:ext>
            </a:extLst>
          </p:cNvPr>
          <p:cNvSpPr txBox="1"/>
          <p:nvPr/>
        </p:nvSpPr>
        <p:spPr>
          <a:xfrm>
            <a:off x="1895889" y="6067046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relevant </a:t>
            </a:r>
            <a:r>
              <a:rPr lang="en-US" dirty="0" err="1">
                <a:hlinkClick r:id="rId3"/>
              </a:rPr>
              <a:t>xkcd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760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1736" y="-86581"/>
            <a:ext cx="8724901" cy="1068479"/>
          </a:xfr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rgbClr val="4234F6"/>
                </a:solidFill>
              </a:rPr>
              <a:t>Atoms and Molecules</a:t>
            </a:r>
          </a:p>
        </p:txBody>
      </p:sp>
      <p:sp>
        <p:nvSpPr>
          <p:cNvPr id="4" name="Title 4"/>
          <p:cNvSpPr txBox="1">
            <a:spLocks/>
          </p:cNvSpPr>
          <p:nvPr/>
        </p:nvSpPr>
        <p:spPr>
          <a:xfrm>
            <a:off x="1124779" y="624088"/>
            <a:ext cx="10364856" cy="48304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2800" b="1" dirty="0">
                <a:solidFill>
                  <a:srgbClr val="000000"/>
                </a:solidFill>
              </a:rPr>
              <a:t>Atoms</a:t>
            </a:r>
            <a:r>
              <a:rPr lang="en-US" altLang="ja-JP" sz="2800" dirty="0">
                <a:solidFill>
                  <a:srgbClr val="000000"/>
                </a:solidFill>
              </a:rPr>
              <a:t> are very small. </a:t>
            </a:r>
            <a:r>
              <a:rPr lang="en-US" sz="2800" dirty="0">
                <a:solidFill>
                  <a:srgbClr val="000000"/>
                </a:solidFill>
              </a:rPr>
              <a:t>Atoms and molecules are tiny particles that compose all common matter. </a:t>
            </a:r>
          </a:p>
          <a:p>
            <a:pPr algn="l"/>
            <a:r>
              <a:rPr lang="en-US" sz="2800" b="1" dirty="0">
                <a:solidFill>
                  <a:srgbClr val="FF0000"/>
                </a:solidFill>
              </a:rPr>
              <a:t>Ex: H, O, C….</a:t>
            </a:r>
          </a:p>
          <a:p>
            <a:pPr algn="l"/>
            <a:br>
              <a:rPr lang="en-US" sz="2800" dirty="0">
                <a:solidFill>
                  <a:srgbClr val="000000"/>
                </a:solidFill>
              </a:rPr>
            </a:br>
            <a:r>
              <a:rPr lang="en-US" sz="2800" b="1" dirty="0">
                <a:solidFill>
                  <a:srgbClr val="000000"/>
                </a:solidFill>
              </a:rPr>
              <a:t>A</a:t>
            </a:r>
            <a:r>
              <a:rPr lang="en-US" altLang="ja-JP" sz="2800" b="1" dirty="0">
                <a:solidFill>
                  <a:srgbClr val="000000"/>
                </a:solidFill>
              </a:rPr>
              <a:t>toms</a:t>
            </a:r>
            <a:r>
              <a:rPr lang="en-US" altLang="ja-JP" sz="2800" dirty="0">
                <a:solidFill>
                  <a:srgbClr val="000000"/>
                </a:solidFill>
              </a:rPr>
              <a:t> are bound together to form many different types of </a:t>
            </a:r>
            <a:r>
              <a:rPr lang="en-US" altLang="ja-JP" sz="2800" b="1" dirty="0">
                <a:solidFill>
                  <a:srgbClr val="000000"/>
                </a:solidFill>
              </a:rPr>
              <a:t>molecules.</a:t>
            </a:r>
          </a:p>
          <a:p>
            <a:pPr algn="l"/>
            <a:r>
              <a:rPr lang="en-US" altLang="ja-JP" sz="2800" b="1" dirty="0">
                <a:solidFill>
                  <a:srgbClr val="FF0000"/>
                </a:solidFill>
              </a:rPr>
              <a:t>Ex: O</a:t>
            </a:r>
            <a:r>
              <a:rPr lang="en-US" altLang="ja-JP" sz="2800" b="1" baseline="-25000" dirty="0">
                <a:solidFill>
                  <a:srgbClr val="FF0000"/>
                </a:solidFill>
              </a:rPr>
              <a:t>2</a:t>
            </a:r>
            <a:r>
              <a:rPr lang="en-US" altLang="ja-JP" sz="2800" b="1" dirty="0">
                <a:solidFill>
                  <a:srgbClr val="FF0000"/>
                </a:solidFill>
              </a:rPr>
              <a:t>, H</a:t>
            </a:r>
            <a:r>
              <a:rPr lang="en-US" altLang="ja-JP" sz="2800" b="1" baseline="-25000" dirty="0">
                <a:solidFill>
                  <a:srgbClr val="FF0000"/>
                </a:solidFill>
              </a:rPr>
              <a:t>2</a:t>
            </a:r>
            <a:r>
              <a:rPr lang="en-US" altLang="ja-JP" sz="2800" b="1" dirty="0">
                <a:solidFill>
                  <a:srgbClr val="FF0000"/>
                </a:solidFill>
              </a:rPr>
              <a:t>O, CO</a:t>
            </a:r>
            <a:r>
              <a:rPr lang="en-US" altLang="ja-JP" sz="2800" b="1" baseline="-25000" dirty="0">
                <a:solidFill>
                  <a:srgbClr val="FF0000"/>
                </a:solidFill>
              </a:rPr>
              <a:t>2</a:t>
            </a:r>
            <a:r>
              <a:rPr lang="en-US" altLang="ja-JP" sz="2800" b="1" dirty="0">
                <a:solidFill>
                  <a:srgbClr val="FF0000"/>
                </a:solidFill>
              </a:rPr>
              <a:t> , CH</a:t>
            </a:r>
            <a:r>
              <a:rPr lang="en-US" altLang="ja-JP" sz="2800" b="1" baseline="-25000" dirty="0">
                <a:solidFill>
                  <a:srgbClr val="FF0000"/>
                </a:solidFill>
              </a:rPr>
              <a:t>4</a:t>
            </a:r>
            <a:r>
              <a:rPr lang="en-US" altLang="ja-JP" sz="2800" b="1" dirty="0">
                <a:solidFill>
                  <a:srgbClr val="FF0000"/>
                </a:solidFill>
              </a:rPr>
              <a:t> ….</a:t>
            </a:r>
          </a:p>
          <a:p>
            <a:pPr algn="l"/>
            <a:br>
              <a:rPr lang="en-US" altLang="ja-JP" sz="2800" i="1" dirty="0">
                <a:solidFill>
                  <a:srgbClr val="0000FF"/>
                </a:solidFill>
              </a:rPr>
            </a:br>
            <a:r>
              <a:rPr lang="en-US" sz="2800" dirty="0">
                <a:solidFill>
                  <a:srgbClr val="000000"/>
                </a:solidFill>
              </a:rPr>
              <a:t>Chemical bonds are the attachments that hold atoms together.   </a:t>
            </a:r>
            <a:endParaRPr lang="en-US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525" y="5454505"/>
            <a:ext cx="1752599" cy="1179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278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1615441" y="143256"/>
            <a:ext cx="8259417" cy="46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c="http://schemas.openxmlformats.org/markup-compatibility/2006" xmlns:mv="urn:schemas-microsoft-com:mac:vml" xmlns="" xmlns:ma14="http://schemas.microsoft.com/office/mac/drawingml/2011/main" val="1"/>
            </a:ext>
          </a:extLst>
        </p:spPr>
        <p:txBody>
          <a:bodyPr vert="horz" wrap="square" lIns="45720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/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charset="0"/>
              </a:rPr>
              <a:t>Chemicals Compose Ordinary Things</a:t>
            </a:r>
            <a:r>
              <a:rPr lang="en-US" sz="2400" b="1" dirty="0">
                <a:solidFill>
                  <a:srgbClr val="3366FF"/>
                </a:solidFill>
                <a:cs typeface="Times New Roman" charset="0"/>
              </a:rPr>
              <a:t> </a:t>
            </a:r>
          </a:p>
        </p:txBody>
      </p:sp>
      <p:pic>
        <p:nvPicPr>
          <p:cNvPr id="5" name="Picture 4" descr="01_Pg4_UnFigure.jpg"/>
          <p:cNvPicPr>
            <a:picLocks noChangeAspect="1"/>
          </p:cNvPicPr>
          <p:nvPr/>
        </p:nvPicPr>
        <p:blipFill>
          <a:blip r:embed="rId2"/>
          <a:srcRect b="3343"/>
          <a:stretch>
            <a:fillRect/>
          </a:stretch>
        </p:blipFill>
        <p:spPr>
          <a:xfrm>
            <a:off x="1828800" y="1027926"/>
            <a:ext cx="8534400" cy="522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939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117656"/>
            <a:ext cx="8686800" cy="1143000"/>
          </a:xfrm>
        </p:spPr>
        <p:txBody>
          <a:bodyPr>
            <a:noAutofit/>
          </a:bodyPr>
          <a:lstStyle/>
          <a:p>
            <a:pPr algn="l"/>
            <a:r>
              <a:rPr lang="en-US" sz="2800" dirty="0"/>
              <a:t>People often have a very narrow view of </a:t>
            </a:r>
            <a:r>
              <a:rPr lang="en-US" sz="2800" dirty="0">
                <a:solidFill>
                  <a:schemeClr val="accent1"/>
                </a:solidFill>
              </a:rPr>
              <a:t>chemicals</a:t>
            </a:r>
            <a:r>
              <a:rPr lang="en-US" sz="2800" dirty="0"/>
              <a:t>, </a:t>
            </a:r>
            <a:br>
              <a:rPr lang="en-US" sz="2800" dirty="0"/>
            </a:br>
            <a:r>
              <a:rPr lang="en-US" sz="2800" dirty="0"/>
              <a:t>thinking of them </a:t>
            </a:r>
            <a:r>
              <a:rPr lang="en-US" sz="2800" dirty="0">
                <a:solidFill>
                  <a:schemeClr val="accent1"/>
                </a:solidFill>
              </a:rPr>
              <a:t>only as dangerous poisons or pollutants.</a:t>
            </a:r>
          </a:p>
        </p:txBody>
      </p:sp>
      <p:pic>
        <p:nvPicPr>
          <p:cNvPr id="4" name="Content Placeholder 10" descr="01_Pg5_UnFigure_2.jpg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t="864" b="663"/>
          <a:stretch/>
        </p:blipFill>
        <p:spPr>
          <a:xfrm>
            <a:off x="1934817" y="1527782"/>
            <a:ext cx="2848324" cy="2173044"/>
          </a:xfrm>
        </p:spPr>
      </p:pic>
      <p:pic>
        <p:nvPicPr>
          <p:cNvPr id="5" name="Content Placeholder 11" descr="01_Pg5_UnFigure_3.jpg"/>
          <p:cNvPicPr>
            <a:picLocks noChangeAspect="1"/>
          </p:cNvPicPr>
          <p:nvPr/>
        </p:nvPicPr>
        <p:blipFill>
          <a:blip r:embed="rId3"/>
          <a:srcRect t="-33366" b="-33366"/>
          <a:stretch>
            <a:fillRect/>
          </a:stretch>
        </p:blipFill>
        <p:spPr>
          <a:xfrm>
            <a:off x="1981200" y="3572911"/>
            <a:ext cx="2667000" cy="2988844"/>
          </a:xfrm>
          <a:prstGeom prst="rect">
            <a:avLst/>
          </a:prstGeom>
        </p:spPr>
      </p:pic>
      <p:pic>
        <p:nvPicPr>
          <p:cNvPr id="6" name="Picture 5" descr="01_Pg5_UnFigure_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00" y="1963315"/>
            <a:ext cx="1943805" cy="2895600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387" y="3538919"/>
            <a:ext cx="2277658" cy="291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644" y="1315444"/>
            <a:ext cx="1961156" cy="1961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1573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2534E4B-50CF-1FFA-D3CC-142ED62BB7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5" r="14026" b="8889"/>
          <a:stretch>
            <a:fillRect/>
          </a:stretch>
        </p:blipFill>
        <p:spPr bwMode="auto">
          <a:xfrm>
            <a:off x="3724010" y="95946"/>
            <a:ext cx="5095974" cy="666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1E6237A-51BA-2675-814B-BA7997204C93}"/>
              </a:ext>
            </a:extLst>
          </p:cNvPr>
          <p:cNvSpPr/>
          <p:nvPr/>
        </p:nvSpPr>
        <p:spPr>
          <a:xfrm>
            <a:off x="3724010" y="95946"/>
            <a:ext cx="5095973" cy="4255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32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4845</TotalTime>
  <Words>887</Words>
  <Application>Microsoft Office PowerPoint</Application>
  <PresentationFormat>Widescreen</PresentationFormat>
  <Paragraphs>147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Times New Roman</vt:lpstr>
      <vt:lpstr>TimesNewRomanPSMT</vt:lpstr>
      <vt:lpstr>Office Theme</vt:lpstr>
      <vt:lpstr>Q-center: https://www.brynmawr.edu/inside/offices-services/q-center/q-center-schedule</vt:lpstr>
      <vt:lpstr>Syllabus &amp; Course Resources</vt:lpstr>
      <vt:lpstr>Tips for success</vt:lpstr>
      <vt:lpstr>What is Chemistry?</vt:lpstr>
      <vt:lpstr>What is Chemistry?</vt:lpstr>
      <vt:lpstr>Atoms and Molecules</vt:lpstr>
      <vt:lpstr>PowerPoint Presentation</vt:lpstr>
      <vt:lpstr>People often have a very narrow view of chemicals,  thinking of them only as dangerous poisons or pollutants.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Accuracy vs Precision</vt:lpstr>
      <vt:lpstr>The first four digits are certain; the last digit is estimated.  The greater the precision of the measurement, the greater the number of “significant figures.”    Significant figures are important!! They communicate the precision of a measurement!!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Kinetics of Chemical Reactions</dc:title>
  <dc:creator>Tim Cook</dc:creator>
  <cp:lastModifiedBy>Tim Cook</cp:lastModifiedBy>
  <cp:revision>7</cp:revision>
  <cp:lastPrinted>2024-04-01T15:14:54Z</cp:lastPrinted>
  <dcterms:created xsi:type="dcterms:W3CDTF">2024-02-04T14:45:57Z</dcterms:created>
  <dcterms:modified xsi:type="dcterms:W3CDTF">2026-08-30T22:13:04Z</dcterms:modified>
</cp:coreProperties>
</file>