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77" r:id="rId5"/>
    <p:sldId id="267" r:id="rId6"/>
    <p:sldId id="257" r:id="rId7"/>
    <p:sldId id="275" r:id="rId8"/>
    <p:sldId id="269" r:id="rId9"/>
    <p:sldId id="271" r:id="rId10"/>
    <p:sldId id="273" r:id="rId11"/>
    <p:sldId id="258" r:id="rId12"/>
    <p:sldId id="272" r:id="rId13"/>
    <p:sldId id="259" r:id="rId14"/>
    <p:sldId id="265" r:id="rId15"/>
    <p:sldId id="278" r:id="rId16"/>
    <p:sldId id="279" r:id="rId17"/>
    <p:sldId id="260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A258F0-8B81-4B41-8D00-ADB2004F37E5}" v="24" dt="2026-08-30T22:16:02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094216BE-705F-4266-94AD-17FE22B80578}"/>
    <pc:docChg chg="undo custSel modSld">
      <pc:chgData name="Tim Cook" userId="d1c7cfb340f2c7ab" providerId="LiveId" clId="{094216BE-705F-4266-94AD-17FE22B80578}" dt="2026-08-30T22:16:41.949" v="123" actId="1076"/>
      <pc:docMkLst>
        <pc:docMk/>
      </pc:docMkLst>
      <pc:sldChg chg="addSp modSp mod">
        <pc:chgData name="Tim Cook" userId="d1c7cfb340f2c7ab" providerId="LiveId" clId="{094216BE-705F-4266-94AD-17FE22B80578}" dt="2026-08-30T22:10:25.348" v="32" actId="1076"/>
        <pc:sldMkLst>
          <pc:docMk/>
          <pc:sldMk cId="2560863004" sldId="256"/>
        </pc:sldMkLst>
        <pc:spChg chg="mod">
          <ac:chgData name="Tim Cook" userId="d1c7cfb340f2c7ab" providerId="LiveId" clId="{094216BE-705F-4266-94AD-17FE22B80578}" dt="2026-08-30T22:10:25.348" v="32" actId="1076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094216BE-705F-4266-94AD-17FE22B80578}" dt="2026-08-30T22:10:25.348" v="32" actId="1076"/>
          <ac:spMkLst>
            <pc:docMk/>
            <pc:sldMk cId="2560863004" sldId="256"/>
            <ac:spMk id="3" creationId="{1CED3DDC-5E73-1912-F524-59D8106C30CF}"/>
          </ac:spMkLst>
        </pc:spChg>
        <pc:spChg chg="add mod">
          <ac:chgData name="Tim Cook" userId="d1c7cfb340f2c7ab" providerId="LiveId" clId="{094216BE-705F-4266-94AD-17FE22B80578}" dt="2026-08-30T22:10:14.414" v="30"/>
          <ac:spMkLst>
            <pc:docMk/>
            <pc:sldMk cId="2560863004" sldId="256"/>
            <ac:spMk id="5" creationId="{544A5F95-151B-7091-8935-D9C857C67F16}"/>
          </ac:spMkLst>
        </pc:spChg>
        <pc:spChg chg="add mod">
          <ac:chgData name="Tim Cook" userId="d1c7cfb340f2c7ab" providerId="LiveId" clId="{094216BE-705F-4266-94AD-17FE22B80578}" dt="2026-08-30T22:10:14.414" v="30"/>
          <ac:spMkLst>
            <pc:docMk/>
            <pc:sldMk cId="2560863004" sldId="256"/>
            <ac:spMk id="6" creationId="{2FB59A9A-495A-8E88-F182-21987C5837B2}"/>
          </ac:spMkLst>
        </pc:spChg>
        <pc:spChg chg="add mod">
          <ac:chgData name="Tim Cook" userId="d1c7cfb340f2c7ab" providerId="LiveId" clId="{094216BE-705F-4266-94AD-17FE22B80578}" dt="2026-08-30T22:10:14.414" v="30"/>
          <ac:spMkLst>
            <pc:docMk/>
            <pc:sldMk cId="2560863004" sldId="256"/>
            <ac:spMk id="7" creationId="{F7978479-6D8A-DB7D-8AD4-7EAE25909CFC}"/>
          </ac:spMkLst>
        </pc:spChg>
        <pc:cxnChg chg="add mod">
          <ac:chgData name="Tim Cook" userId="d1c7cfb340f2c7ab" providerId="LiveId" clId="{094216BE-705F-4266-94AD-17FE22B80578}" dt="2026-08-30T22:10:21.468" v="31"/>
          <ac:cxnSpMkLst>
            <pc:docMk/>
            <pc:sldMk cId="2560863004" sldId="256"/>
            <ac:cxnSpMk id="8" creationId="{9F82C9DA-DD2D-14BD-4F1E-37857410C323}"/>
          </ac:cxnSpMkLst>
        </pc:cxnChg>
      </pc:sldChg>
      <pc:sldChg chg="delSp modSp mod">
        <pc:chgData name="Tim Cook" userId="d1c7cfb340f2c7ab" providerId="LiveId" clId="{094216BE-705F-4266-94AD-17FE22B80578}" dt="2026-08-30T21:37:43.070" v="6" actId="478"/>
        <pc:sldMkLst>
          <pc:docMk/>
          <pc:sldMk cId="1032277654" sldId="257"/>
        </pc:sldMkLst>
        <pc:inkChg chg="add del mod">
          <ac:chgData name="Tim Cook" userId="d1c7cfb340f2c7ab" providerId="LiveId" clId="{094216BE-705F-4266-94AD-17FE22B80578}" dt="2026-08-30T21:37:43.070" v="6" actId="478"/>
          <ac:inkMkLst>
            <pc:docMk/>
            <pc:sldMk cId="1032277654" sldId="257"/>
            <ac:inkMk id="4" creationId="{877DC2EB-B46D-5D0E-3389-7D7ACDF0639E}"/>
          </ac:inkMkLst>
        </pc:inkChg>
      </pc:sldChg>
      <pc:sldChg chg="addSp delSp modSp mod">
        <pc:chgData name="Tim Cook" userId="d1c7cfb340f2c7ab" providerId="LiveId" clId="{094216BE-705F-4266-94AD-17FE22B80578}" dt="2026-08-30T21:38:14.500" v="19" actId="478"/>
        <pc:sldMkLst>
          <pc:docMk/>
          <pc:sldMk cId="1420422459" sldId="259"/>
        </pc:sldMkLst>
        <pc:inkChg chg="add del mod">
          <ac:chgData name="Tim Cook" userId="d1c7cfb340f2c7ab" providerId="LiveId" clId="{094216BE-705F-4266-94AD-17FE22B80578}" dt="2026-08-30T21:38:14.500" v="19" actId="478"/>
          <ac:inkMkLst>
            <pc:docMk/>
            <pc:sldMk cId="1420422459" sldId="259"/>
            <ac:inkMk id="4" creationId="{B891BC04-F203-D5A5-462F-2FC8FC24154D}"/>
          </ac:inkMkLst>
        </pc:inkChg>
      </pc:sldChg>
      <pc:sldChg chg="delSp modSp mod">
        <pc:chgData name="Tim Cook" userId="d1c7cfb340f2c7ab" providerId="LiveId" clId="{094216BE-705F-4266-94AD-17FE22B80578}" dt="2026-08-30T22:16:41.949" v="123" actId="1076"/>
        <pc:sldMkLst>
          <pc:docMk/>
          <pc:sldMk cId="2135570540" sldId="264"/>
        </pc:sldMkLst>
        <pc:spChg chg="mod">
          <ac:chgData name="Tim Cook" userId="d1c7cfb340f2c7ab" providerId="LiveId" clId="{094216BE-705F-4266-94AD-17FE22B80578}" dt="2026-08-30T22:16:41.949" v="123" actId="1076"/>
          <ac:spMkLst>
            <pc:docMk/>
            <pc:sldMk cId="2135570540" sldId="264"/>
            <ac:spMk id="2" creationId="{2CF5BFD3-8DBE-EBAB-CD24-7F45FEFB8B88}"/>
          </ac:spMkLst>
        </pc:spChg>
        <pc:spChg chg="mod">
          <ac:chgData name="Tim Cook" userId="d1c7cfb340f2c7ab" providerId="LiveId" clId="{094216BE-705F-4266-94AD-17FE22B80578}" dt="2026-08-30T22:12:50.935" v="100" actId="20577"/>
          <ac:spMkLst>
            <pc:docMk/>
            <pc:sldMk cId="2135570540" sldId="264"/>
            <ac:spMk id="3" creationId="{24F37351-E6DB-006A-6C97-B8FED385B5B6}"/>
          </ac:spMkLst>
        </pc:spChg>
        <pc:inkChg chg="del">
          <ac:chgData name="Tim Cook" userId="d1c7cfb340f2c7ab" providerId="LiveId" clId="{094216BE-705F-4266-94AD-17FE22B80578}" dt="2026-08-30T21:37:30.698" v="0" actId="478"/>
          <ac:inkMkLst>
            <pc:docMk/>
            <pc:sldMk cId="2135570540" sldId="264"/>
            <ac:inkMk id="4" creationId="{DA1281CF-3CF3-F083-91DA-498610411DCB}"/>
          </ac:inkMkLst>
        </pc:inkChg>
      </pc:sldChg>
      <pc:sldChg chg="delSp modSp mod">
        <pc:chgData name="Tim Cook" userId="d1c7cfb340f2c7ab" providerId="LiveId" clId="{094216BE-705F-4266-94AD-17FE22B80578}" dt="2026-08-30T22:10:31.192" v="33" actId="478"/>
        <pc:sldMkLst>
          <pc:docMk/>
          <pc:sldMk cId="917469902" sldId="266"/>
        </pc:sldMkLst>
        <pc:inkChg chg="add del mod">
          <ac:chgData name="Tim Cook" userId="d1c7cfb340f2c7ab" providerId="LiveId" clId="{094216BE-705F-4266-94AD-17FE22B80578}" dt="2026-08-30T22:10:31.192" v="33" actId="478"/>
          <ac:inkMkLst>
            <pc:docMk/>
            <pc:sldMk cId="917469902" sldId="266"/>
            <ac:inkMk id="4" creationId="{D25FE8E5-9EE7-FE74-C605-3D2A40C7B7E7}"/>
          </ac:inkMkLst>
        </pc:inkChg>
      </pc:sldChg>
      <pc:sldChg chg="delSp modSp mod modAnim">
        <pc:chgData name="Tim Cook" userId="d1c7cfb340f2c7ab" providerId="LiveId" clId="{094216BE-705F-4266-94AD-17FE22B80578}" dt="2026-08-30T22:16:08.384" v="122" actId="1076"/>
        <pc:sldMkLst>
          <pc:docMk/>
          <pc:sldMk cId="2172734518" sldId="267"/>
        </pc:sldMkLst>
        <pc:spChg chg="mod">
          <ac:chgData name="Tim Cook" userId="d1c7cfb340f2c7ab" providerId="LiveId" clId="{094216BE-705F-4266-94AD-17FE22B80578}" dt="2026-08-30T22:16:08.384" v="122" actId="1076"/>
          <ac:spMkLst>
            <pc:docMk/>
            <pc:sldMk cId="2172734518" sldId="267"/>
            <ac:spMk id="3" creationId="{7CA8DD2C-BDE0-B117-3529-D9D30C8F11AA}"/>
          </ac:spMkLst>
        </pc:spChg>
        <pc:inkChg chg="del">
          <ac:chgData name="Tim Cook" userId="d1c7cfb340f2c7ab" providerId="LiveId" clId="{094216BE-705F-4266-94AD-17FE22B80578}" dt="2026-08-30T21:37:36.929" v="2" actId="478"/>
          <ac:inkMkLst>
            <pc:docMk/>
            <pc:sldMk cId="2172734518" sldId="267"/>
            <ac:inkMk id="4" creationId="{BF09BC87-4D09-E710-1FB8-1A226415B678}"/>
          </ac:inkMkLst>
        </pc:inkChg>
      </pc:sldChg>
      <pc:sldChg chg="delSp mod">
        <pc:chgData name="Tim Cook" userId="d1c7cfb340f2c7ab" providerId="LiveId" clId="{094216BE-705F-4266-94AD-17FE22B80578}" dt="2026-08-30T21:37:48.962" v="8" actId="478"/>
        <pc:sldMkLst>
          <pc:docMk/>
          <pc:sldMk cId="431840911" sldId="269"/>
        </pc:sldMkLst>
        <pc:inkChg chg="del">
          <ac:chgData name="Tim Cook" userId="d1c7cfb340f2c7ab" providerId="LiveId" clId="{094216BE-705F-4266-94AD-17FE22B80578}" dt="2026-08-30T21:37:48.962" v="8" actId="478"/>
          <ac:inkMkLst>
            <pc:docMk/>
            <pc:sldMk cId="431840911" sldId="269"/>
            <ac:inkMk id="2" creationId="{2692C97B-5633-2525-CD27-8F3C368BD2DF}"/>
          </ac:inkMkLst>
        </pc:inkChg>
      </pc:sldChg>
      <pc:sldChg chg="delSp mod">
        <pc:chgData name="Tim Cook" userId="d1c7cfb340f2c7ab" providerId="LiveId" clId="{094216BE-705F-4266-94AD-17FE22B80578}" dt="2026-08-30T21:37:52.766" v="9" actId="478"/>
        <pc:sldMkLst>
          <pc:docMk/>
          <pc:sldMk cId="3833091706" sldId="271"/>
        </pc:sldMkLst>
        <pc:inkChg chg="del">
          <ac:chgData name="Tim Cook" userId="d1c7cfb340f2c7ab" providerId="LiveId" clId="{094216BE-705F-4266-94AD-17FE22B80578}" dt="2026-08-30T21:37:52.766" v="9" actId="478"/>
          <ac:inkMkLst>
            <pc:docMk/>
            <pc:sldMk cId="3833091706" sldId="271"/>
            <ac:inkMk id="4" creationId="{AF573EFF-3740-6216-F1AA-B570AAEE8978}"/>
          </ac:inkMkLst>
        </pc:inkChg>
      </pc:sldChg>
      <pc:sldChg chg="addSp delSp mod">
        <pc:chgData name="Tim Cook" userId="d1c7cfb340f2c7ab" providerId="LiveId" clId="{094216BE-705F-4266-94AD-17FE22B80578}" dt="2026-08-30T21:38:31.768" v="20" actId="478"/>
        <pc:sldMkLst>
          <pc:docMk/>
          <pc:sldMk cId="22648278" sldId="272"/>
        </pc:sldMkLst>
        <pc:inkChg chg="add del">
          <ac:chgData name="Tim Cook" userId="d1c7cfb340f2c7ab" providerId="LiveId" clId="{094216BE-705F-4266-94AD-17FE22B80578}" dt="2026-08-30T21:38:31.768" v="20" actId="478"/>
          <ac:inkMkLst>
            <pc:docMk/>
            <pc:sldMk cId="22648278" sldId="272"/>
            <ac:inkMk id="4" creationId="{B915A975-1AA5-F9BC-BCC8-58D7DEA459B5}"/>
          </ac:inkMkLst>
        </pc:inkChg>
      </pc:sldChg>
      <pc:sldChg chg="delSp mod">
        <pc:chgData name="Tim Cook" userId="d1c7cfb340f2c7ab" providerId="LiveId" clId="{094216BE-705F-4266-94AD-17FE22B80578}" dt="2026-08-30T21:37:56.472" v="10" actId="478"/>
        <pc:sldMkLst>
          <pc:docMk/>
          <pc:sldMk cId="2497089843" sldId="273"/>
        </pc:sldMkLst>
        <pc:inkChg chg="del">
          <ac:chgData name="Tim Cook" userId="d1c7cfb340f2c7ab" providerId="LiveId" clId="{094216BE-705F-4266-94AD-17FE22B80578}" dt="2026-08-30T21:37:56.472" v="10" actId="478"/>
          <ac:inkMkLst>
            <pc:docMk/>
            <pc:sldMk cId="2497089843" sldId="273"/>
            <ac:inkMk id="3" creationId="{1C0C6AAD-3DE2-1D25-561C-AFEF6AD349D0}"/>
          </ac:inkMkLst>
        </pc:inkChg>
      </pc:sldChg>
      <pc:sldChg chg="delSp mod">
        <pc:chgData name="Tim Cook" userId="d1c7cfb340f2c7ab" providerId="LiveId" clId="{094216BE-705F-4266-94AD-17FE22B80578}" dt="2026-08-30T21:37:45.641" v="7" actId="478"/>
        <pc:sldMkLst>
          <pc:docMk/>
          <pc:sldMk cId="2521098611" sldId="275"/>
        </pc:sldMkLst>
        <pc:inkChg chg="del">
          <ac:chgData name="Tim Cook" userId="d1c7cfb340f2c7ab" providerId="LiveId" clId="{094216BE-705F-4266-94AD-17FE22B80578}" dt="2026-08-30T21:37:45.641" v="7" actId="478"/>
          <ac:inkMkLst>
            <pc:docMk/>
            <pc:sldMk cId="2521098611" sldId="275"/>
            <ac:inkMk id="2" creationId="{430DC028-34C1-8EB0-5972-106AA0F61021}"/>
          </ac:inkMkLst>
        </pc:inkChg>
      </pc:sldChg>
      <pc:sldChg chg="delSp mod">
        <pc:chgData name="Tim Cook" userId="d1c7cfb340f2c7ab" providerId="LiveId" clId="{094216BE-705F-4266-94AD-17FE22B80578}" dt="2026-08-30T21:38:34.846" v="21" actId="478"/>
        <pc:sldMkLst>
          <pc:docMk/>
          <pc:sldMk cId="4008904123" sldId="278"/>
        </pc:sldMkLst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16" creationId="{347298D5-B02C-9954-01B1-245990A59B79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17" creationId="{0D883EA5-9600-2994-EA67-B4CC43868F64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20" creationId="{1D64F55F-571F-B4D2-E2D5-4DAA39230428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73" creationId="{12D8E368-EC5F-7186-06DB-17AC0F5D2190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84" creationId="{B2246677-E3A7-5188-798A-631566C9A936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102" creationId="{13057908-0EE7-CC34-CDAB-5ACF08017979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114" creationId="{F5B1CD58-E6E5-9181-EB7B-A4D2FA5BF04B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128" creationId="{45D1E2A9-872E-F0A1-FEB8-9CDAA2648A49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129" creationId="{EC85CF61-11AB-0A0C-C36C-018F6BE3491E}"/>
          </ac:grpSpMkLst>
        </pc:grpChg>
        <pc:grpChg chg="del">
          <ac:chgData name="Tim Cook" userId="d1c7cfb340f2c7ab" providerId="LiveId" clId="{094216BE-705F-4266-94AD-17FE22B80578}" dt="2026-08-30T21:38:34.846" v="21" actId="478"/>
          <ac:grpSpMkLst>
            <pc:docMk/>
            <pc:sldMk cId="4008904123" sldId="278"/>
            <ac:grpSpMk id="132" creationId="{931866B0-E058-7D8F-59AC-690089870242}"/>
          </ac:grpSpMkLst>
        </pc:gr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8-26T19:35:14.8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5438 16198 16751 0,'6'-1'1488'0,"1"-3"-1184"0,6 9-304 0</inkml:trace>
  <inkml:trace contextRef="#ctx0" brushRef="#br0" timeOffset="2246.67">1909 17744 14735 0,'-7'-25'640'0,"5"14"160"0,2 11-640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8-26T19:42:37.0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8303 419 911 0,'0'0'0'0,"-7"-4"0"0,7 4 0 0,0 0 0 16,-7-2 3344-16,7 2 592 0,0 0 112 0,0 0 32 15,0 0-3632-15,0 0-704 0,0 0-160 0,0 0-3936 16,0 0-768-16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19FE-B553-EA22-996C-602713365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BAC07-10A9-77A3-6610-CAEEBD425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10090-9C51-4353-F43F-44DB507A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EBA03-687C-DC0C-80B5-6853C978E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2594A-7B71-DF74-FE40-8F2D785D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9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419F-5EEC-7A68-6F2F-557C8B8B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F3555-1974-5710-9F7D-B99242369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7C44-18EC-EC58-EECC-0145E4D14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F150-2897-A7CC-B967-CB6358DF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73F72-C86E-2AC7-6DDA-CF1E5808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81116-F63A-BD31-B15F-042B5D00C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8AE20-4EF9-8980-8B18-13E28E8B7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F35CF-CFAF-AD97-AFEA-1BD31413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F9A05-1648-DA6C-D1EE-84D9674BF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1B7C8-79AD-227C-5527-00579A0F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0C8D-8DBD-B3DB-0D0A-CB543D49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63011-B3E7-1091-AAF7-AC403F99B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217F-1C5C-011E-843B-204A4BDA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7B78B-EEDD-33DB-7FFB-7E8C69FD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BEF08-37F1-A911-5010-BD2F53B4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3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F2620-807A-E798-2F82-0D94236B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86B30-BF33-D47B-350C-B3EA7F089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59480-29C7-9EA3-861F-A8074078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6FDD-144E-3B57-7EEC-CE9D7064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57801-C8DE-E229-3B0B-83E0D26E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9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2AB0-2953-7178-37C7-9F8A8B69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4089F-E02F-3830-DF54-A1C555495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42BC9-7755-FF97-2DA2-A4B20712A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11353-497B-B237-3516-3EB01D0A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E122B-4CE1-3E80-CCA0-D9A53DBB1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E5048-10D4-DC64-0272-04EF26FA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3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CC7F-5011-8460-3F24-B38AE853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1855F-0B93-2E9C-EC14-3F7D03FF1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21AFB-9FAA-CFB6-FE8D-4E392660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5D486-1462-72C3-2766-00CAB410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F4964-2CA6-D53E-2D09-3E2608014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6C76E-7E43-6D33-FF87-308A4E52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0A3FF-D7A9-1DD9-5BDE-CA423607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9B72A-DFA0-EE26-635B-54B5AC5C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5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6DB7-97DA-A682-747E-C96ECA99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C5B94-C24C-B7CD-89CE-DCDC3F50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E0C6B-CABF-028E-1FA7-A95A782E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62A6F-2CB0-75BA-EFE8-01A2E31E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0422D-EEAB-5ADA-52CB-116D060CC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E94A0B-E793-CA55-059D-B9A12C5A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B761D-1ED7-3AD7-D94D-56E3903E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9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0D70-73C5-463C-EE61-20FB581A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9466-57DF-74F4-9CA2-B7411211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ABD20-B323-BD0F-947C-6B4FF6DA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F1788-FFEE-5A7C-018C-9B8AAF49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B06EF-5E54-B3A6-3900-F3EC8381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BBB1A-A32E-E494-BF00-2B01779C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1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328E-9800-5705-0CFC-44DC884E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00760-229D-1B90-04E6-4C9C8CF5C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02189-9390-370E-4F5F-3FF6B8A7C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6ED6-5AA4-B0BF-3147-56FC0BC8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A4A3B-11BE-8A0C-23E0-6EC43E45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CEEDE-8452-4A8E-F22F-2C723083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47645-6B48-A8A2-5155-EAFE6B003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B97B-BD85-F8EA-6EB0-13277EC6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7A413-2D79-5371-31E6-757588C4F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AE08-5B44-4826-AF83-5336077B36F9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997C9-F841-E6CA-AF4E-49AF9BCBC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54AE2-128A-42D2-83E3-CC87EB98F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4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rynmawr.edu/inside/offices-services/q-center/q-center-schedul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brynmawr.edu/mod/resource/view.php?id=491011" TargetMode="External"/><Relationship Id="rId2" Type="http://schemas.openxmlformats.org/officeDocument/2006/relationships/hyperlink" Target="https://moodle.brynmawr.edu/mod/resource/view.php?id=49101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hen2meet.com/?38216539-RKrnh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pollev.com/timcook65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2C9F-8EA5-C221-09BC-67CE08735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6971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sz="4000" dirty="0"/>
              <a:t>Lewis Structure, Formal Charge, and Bonding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D3DDC-5E73-1912-F524-59D8106C3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4571"/>
            <a:ext cx="9144000" cy="1655762"/>
          </a:xfrm>
        </p:spPr>
        <p:txBody>
          <a:bodyPr/>
          <a:lstStyle/>
          <a:p>
            <a:r>
              <a:rPr lang="en-US" dirty="0"/>
              <a:t>8/31/2026</a:t>
            </a:r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14:cNvPr>
              <p14:cNvContentPartPr/>
              <p14:nvPr/>
            </p14:nvContentPartPr>
            <p14:xfrm>
              <a:off x="684000" y="5829480"/>
              <a:ext cx="1283400" cy="558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640" y="5820120"/>
                <a:ext cx="1302120" cy="57744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544A5F95-151B-7091-8935-D9C857C67F16}"/>
              </a:ext>
            </a:extLst>
          </p:cNvPr>
          <p:cNvSpPr txBox="1">
            <a:spLocks/>
          </p:cNvSpPr>
          <p:nvPr/>
        </p:nvSpPr>
        <p:spPr>
          <a:xfrm>
            <a:off x="8130637" y="-878307"/>
            <a:ext cx="4061363" cy="13654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Q-center: </a:t>
            </a:r>
            <a:r>
              <a:rPr lang="en-US" altLang="en-US" sz="140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  <a:hlinkClick r:id="rId4"/>
              </a:rPr>
              <a:t>https://www.brynmawr.edu/inside/offices-services/q-center/q-center-schedule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FB59A9A-495A-8E88-F182-21987C583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" y="105169"/>
            <a:ext cx="4213653" cy="16004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– 3:00pm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–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1D21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978479-6D8A-DB7D-8AD4-7EAE25909CFC}"/>
              </a:ext>
            </a:extLst>
          </p:cNvPr>
          <p:cNvSpPr txBox="1"/>
          <p:nvPr/>
        </p:nvSpPr>
        <p:spPr>
          <a:xfrm>
            <a:off x="4341986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Hours: 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TBD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000000"/>
              </a:solidFill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F82C9DA-DD2D-14BD-4F1E-37857410C323}"/>
              </a:ext>
            </a:extLst>
          </p:cNvPr>
          <p:cNvCxnSpPr/>
          <p:nvPr/>
        </p:nvCxnSpPr>
        <p:spPr>
          <a:xfrm>
            <a:off x="0" y="140314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9DCDF-4264-E975-C14A-47C7E0CB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b="1" u="sng" dirty="0">
                <a:solidFill>
                  <a:srgbClr val="C00000"/>
                </a:solidFill>
              </a:rPr>
              <a:t>Example</a:t>
            </a:r>
            <a:r>
              <a:rPr lang="en-US" sz="3800" b="1" dirty="0">
                <a:solidFill>
                  <a:srgbClr val="C00000"/>
                </a:solidFill>
              </a:rPr>
              <a:t>: Draw the Lewis Structure of CH</a:t>
            </a:r>
            <a:r>
              <a:rPr lang="en-US" sz="3800" b="1" baseline="-25000" dirty="0">
                <a:solidFill>
                  <a:srgbClr val="C00000"/>
                </a:solidFill>
              </a:rPr>
              <a:t>2</a:t>
            </a:r>
            <a:r>
              <a:rPr lang="en-US" sz="3800" b="1" dirty="0">
                <a:solidFill>
                  <a:srgbClr val="C00000"/>
                </a:solidFill>
              </a:rPr>
              <a:t>O</a:t>
            </a:r>
            <a:br>
              <a:rPr lang="en-US" sz="3800" b="1" dirty="0">
                <a:solidFill>
                  <a:srgbClr val="C00000"/>
                </a:solidFill>
              </a:rPr>
            </a:b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2497089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8332985-2AD3-3D37-3C11-FBBBCE8E0C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" t="39338"/>
          <a:stretch/>
        </p:blipFill>
        <p:spPr>
          <a:xfrm>
            <a:off x="264352" y="1280439"/>
            <a:ext cx="5223490" cy="3530373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1B768374-DA6F-DAEF-747C-C5592B47F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637" y="-251159"/>
            <a:ext cx="10515600" cy="1325563"/>
          </a:xfrm>
        </p:spPr>
        <p:txBody>
          <a:bodyPr/>
          <a:lstStyle/>
          <a:p>
            <a:r>
              <a:rPr lang="en-US"/>
              <a:t>Predicting stability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E64C18-22A7-3E98-E31F-4CAD75904DBC}"/>
              </a:ext>
            </a:extLst>
          </p:cNvPr>
          <p:cNvSpPr txBox="1"/>
          <p:nvPr/>
        </p:nvSpPr>
        <p:spPr>
          <a:xfrm>
            <a:off x="497633" y="4894100"/>
            <a:ext cx="6115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“Bond-line” drawing: revisit next week </a:t>
            </a:r>
          </a:p>
          <a:p>
            <a:r>
              <a:rPr lang="en-US" dirty="0"/>
              <a:t>  Also called “line-angle” drawing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36A0FE-8EBB-6F93-AA1B-D174B3970913}"/>
              </a:ext>
            </a:extLst>
          </p:cNvPr>
          <p:cNvSpPr txBox="1"/>
          <p:nvPr/>
        </p:nvSpPr>
        <p:spPr>
          <a:xfrm>
            <a:off x="5827036" y="2216692"/>
            <a:ext cx="695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=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21D0C5-DF89-E5CE-4FAC-534309EED724}"/>
              </a:ext>
            </a:extLst>
          </p:cNvPr>
          <p:cNvSpPr txBox="1"/>
          <p:nvPr/>
        </p:nvSpPr>
        <p:spPr>
          <a:xfrm>
            <a:off x="6612683" y="4894100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Is this a feasible molecule? Why or why not?</a:t>
            </a:r>
          </a:p>
        </p:txBody>
      </p:sp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F2F5F5F8-30B1-643C-97A7-78AFCE96F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160" y="1369216"/>
            <a:ext cx="5160666" cy="316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9A7B7-33C7-292B-C5DE-059AAC813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080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Typical #’s of Covalent Bonds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D934F-FB37-FE21-A411-9071E0A9C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357" y="870012"/>
            <a:ext cx="10581443" cy="5987987"/>
          </a:xfrm>
        </p:spPr>
        <p:txBody>
          <a:bodyPr>
            <a:normAutofit/>
          </a:bodyPr>
          <a:lstStyle/>
          <a:p>
            <a:r>
              <a:rPr lang="en-US" dirty="0"/>
              <a:t>Atoms bond in predictable ways to reach octet, based on their starting # of valence electrons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an atom bonds in a </a:t>
            </a:r>
            <a:r>
              <a:rPr lang="en-US" i="1" u="sng" dirty="0"/>
              <a:t>different</a:t>
            </a:r>
            <a:r>
              <a:rPr lang="en-US" dirty="0"/>
              <a:t> way than above, it likely </a:t>
            </a:r>
            <a:r>
              <a:rPr lang="en-US" dirty="0">
                <a:solidFill>
                  <a:srgbClr val="FF0000"/>
                </a:solidFill>
              </a:rPr>
              <a:t>lacks an octet </a:t>
            </a:r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i="1" dirty="0">
                <a:solidFill>
                  <a:srgbClr val="FF0000"/>
                </a:solidFill>
              </a:rPr>
              <a:t>usually very unstable</a:t>
            </a:r>
            <a:r>
              <a:rPr lang="en-US" sz="2400" dirty="0">
                <a:solidFill>
                  <a:srgbClr val="FF0000"/>
                </a:solidFill>
              </a:rPr>
              <a:t>) </a:t>
            </a:r>
            <a:r>
              <a:rPr lang="en-US" dirty="0"/>
              <a:t>and/or </a:t>
            </a:r>
            <a:r>
              <a:rPr lang="en-US" b="1" dirty="0">
                <a:solidFill>
                  <a:srgbClr val="0070C0"/>
                </a:solidFill>
              </a:rPr>
              <a:t>have a nonzero formal charge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29DF9-3F0C-84BF-C10B-58767705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50" y="-327335"/>
            <a:ext cx="10515600" cy="1325563"/>
          </a:xfrm>
        </p:spPr>
        <p:txBody>
          <a:bodyPr/>
          <a:lstStyle/>
          <a:p>
            <a:r>
              <a:rPr lang="en-US"/>
              <a:t>Formal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46BA7-AC31-14BC-F0F4-288B855FF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452" y="710214"/>
            <a:ext cx="11523215" cy="607232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 method of keeping track of electrons in a molecule</a:t>
            </a:r>
          </a:p>
          <a:p>
            <a:r>
              <a:rPr lang="en-US" sz="2400" dirty="0"/>
              <a:t>Considers all electron pairs to be shared equally</a:t>
            </a:r>
          </a:p>
          <a:p>
            <a:pPr lvl="1"/>
            <a:r>
              <a:rPr lang="en-US" sz="1800" dirty="0"/>
              <a:t>Oxidation state is a </a:t>
            </a:r>
            <a:r>
              <a:rPr lang="en-US" sz="1800" u="sng" dirty="0"/>
              <a:t>different method</a:t>
            </a:r>
            <a:r>
              <a:rPr lang="en-US" sz="1800" dirty="0"/>
              <a:t> that accounts for </a:t>
            </a:r>
            <a:r>
              <a:rPr lang="en-US" sz="1800" i="1" dirty="0"/>
              <a:t>unequal sharing</a:t>
            </a:r>
          </a:p>
          <a:p>
            <a:r>
              <a:rPr lang="en-US" dirty="0"/>
              <a:t>“VUSF”          </a:t>
            </a:r>
            <a:r>
              <a:rPr lang="en-US" sz="1400" i="1" dirty="0"/>
              <a:t>(note – the book uses a different approach, but the same math, and you are welcome to use whichever method you prefer)</a:t>
            </a:r>
            <a:endParaRPr lang="en-US" i="1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Sum of individual formal charges = charge of molecule</a:t>
            </a:r>
          </a:p>
          <a:p>
            <a:r>
              <a:rPr lang="en-US" sz="2400" dirty="0"/>
              <a:t>Molecules with individual formal charges close to 0 tend to be more stable</a:t>
            </a:r>
            <a:r>
              <a:rPr lang="en-US" dirty="0"/>
              <a:t>.</a:t>
            </a:r>
          </a:p>
          <a:p>
            <a:pPr lvl="1"/>
            <a:r>
              <a:rPr lang="en-US" sz="2000" dirty="0"/>
              <a:t>If multiple structures are possible, the “best” structure follows this rule most closely.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2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88E81-4E78-BC53-147D-72CFF7578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u="sng" dirty="0">
                <a:solidFill>
                  <a:srgbClr val="C00000"/>
                </a:solidFill>
              </a:rPr>
              <a:t>Example</a:t>
            </a:r>
            <a:r>
              <a:rPr lang="en-US" sz="3600" b="1" dirty="0">
                <a:solidFill>
                  <a:srgbClr val="C00000"/>
                </a:solidFill>
              </a:rPr>
              <a:t>: find the formal charge of each atom in the molecules below.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55402-1194-3C48-C6DB-547884DCB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40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</a:t>
            </a:r>
            <a:r>
              <a:rPr lang="en-US" baseline="-25000" dirty="0"/>
              <a:t>3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389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96FF8-A92C-800B-A684-C0F9474B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140" y="-171611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D908A-7E43-9F47-5CC1-784F83CA9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20" y="113207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Which atom has a nonzero formal charge?</a:t>
            </a:r>
          </a:p>
          <a:p>
            <a:pPr marL="0" indent="0">
              <a:buNone/>
            </a:pPr>
            <a:endParaRPr lang="en-US"/>
          </a:p>
          <a:p>
            <a:pPr marL="514350" indent="-514350">
              <a:buAutoNum type="alphaUcPeriod"/>
            </a:pPr>
            <a:r>
              <a:rPr lang="en-US"/>
              <a:t>O</a:t>
            </a:r>
          </a:p>
          <a:p>
            <a:pPr marL="514350" indent="-514350">
              <a:buAutoNum type="alphaUcPeriod"/>
            </a:pPr>
            <a:r>
              <a:rPr lang="en-US"/>
              <a:t>C</a:t>
            </a:r>
          </a:p>
          <a:p>
            <a:pPr marL="514350" indent="-514350">
              <a:buAutoNum type="alphaUcPeriod"/>
            </a:pPr>
            <a:r>
              <a:rPr lang="en-US"/>
              <a:t>N</a:t>
            </a:r>
          </a:p>
          <a:p>
            <a:pPr marL="514350" indent="-514350">
              <a:buAutoNum type="alphaUcPeriod"/>
            </a:pPr>
            <a:r>
              <a:rPr lang="en-US"/>
              <a:t>Br</a:t>
            </a:r>
          </a:p>
          <a:p>
            <a:pPr marL="514350" indent="-514350">
              <a:buAutoNum type="alphaUcPeriod"/>
            </a:pP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3462DE5-BD0B-002F-6E0C-E5838E60B97B}"/>
                  </a:ext>
                </a:extLst>
              </p14:cNvPr>
              <p14:cNvContentPartPr/>
              <p14:nvPr/>
            </p14:nvContentPartPr>
            <p14:xfrm>
              <a:off x="2984040" y="148680"/>
              <a:ext cx="5400" cy="2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3462DE5-BD0B-002F-6E0C-E5838E60B9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74680" y="139320"/>
                <a:ext cx="24120" cy="21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8904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3E7B-BE32-877B-F0E4-BFB1B1475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423" y="27634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Poll</a:t>
            </a:r>
            <a:br>
              <a:rPr lang="en-US" dirty="0"/>
            </a:br>
            <a:r>
              <a:rPr lang="en-US" sz="3000" b="1" i="1" dirty="0">
                <a:highlight>
                  <a:srgbClr val="FFFF00"/>
                </a:highlight>
              </a:rPr>
              <a:t>**MCAT Question**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5379E-B879-FCC5-9AC0-D0B32DC8A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The formal charges of the atoms in the hypochlorite ion </a:t>
            </a:r>
            <a:r>
              <a:rPr lang="en-US" err="1"/>
              <a:t>ClO</a:t>
            </a:r>
            <a:r>
              <a:rPr lang="en-US" baseline="30000"/>
              <a:t>-</a:t>
            </a:r>
            <a:r>
              <a:rPr lang="en-US"/>
              <a:t> are:</a:t>
            </a:r>
          </a:p>
          <a:p>
            <a:pPr marL="0" indent="0">
              <a:buNone/>
            </a:pPr>
            <a:endParaRPr lang="en-US"/>
          </a:p>
          <a:p>
            <a:pPr marL="514350" indent="-514350">
              <a:buAutoNum type="alphaUcPeriod"/>
            </a:pPr>
            <a:r>
              <a:rPr lang="en-US"/>
              <a:t>+1 for chlorine, -2 for oxygen</a:t>
            </a:r>
          </a:p>
          <a:p>
            <a:pPr marL="514350" indent="-514350">
              <a:buAutoNum type="alphaUcPeriod"/>
            </a:pPr>
            <a:r>
              <a:rPr lang="en-US"/>
              <a:t>-1 for chlorine, 0 for oxygen</a:t>
            </a:r>
          </a:p>
          <a:p>
            <a:pPr marL="514350" indent="-514350">
              <a:buAutoNum type="alphaUcPeriod"/>
            </a:pPr>
            <a:r>
              <a:rPr lang="en-US"/>
              <a:t>0 for chlorine, -1 for oxygen</a:t>
            </a:r>
          </a:p>
          <a:p>
            <a:pPr marL="514350" indent="-514350">
              <a:buAutoNum type="alphaUcPeriod"/>
            </a:pPr>
            <a:r>
              <a:rPr lang="en-US"/>
              <a:t>-1/2 for both atoms</a:t>
            </a:r>
          </a:p>
          <a:p>
            <a:pPr marL="514350" indent="-514350">
              <a:buAutoNum type="alphaU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17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A1A20-D2E7-AFBC-27D5-9000386B7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55" y="-278262"/>
            <a:ext cx="10515600" cy="1325563"/>
          </a:xfrm>
        </p:spPr>
        <p:txBody>
          <a:bodyPr/>
          <a:lstStyle/>
          <a:p>
            <a:r>
              <a:rPr lang="en-US" i="1" u="sng" dirty="0"/>
              <a:t>Bond</a:t>
            </a:r>
            <a:r>
              <a:rPr lang="en-US" dirty="0"/>
              <a:t> polarity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D2AEAC-270B-44E3-7A96-9F8A66000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02" y="780338"/>
            <a:ext cx="7471241" cy="37206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A9640D-6584-60B2-B278-E067F24C9D0C}"/>
              </a:ext>
            </a:extLst>
          </p:cNvPr>
          <p:cNvSpPr txBox="1"/>
          <p:nvPr/>
        </p:nvSpPr>
        <p:spPr>
          <a:xfrm>
            <a:off x="355183" y="4664661"/>
            <a:ext cx="672705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For an individual bond between two atoms…. (from Gen Chem)</a:t>
            </a:r>
          </a:p>
          <a:p>
            <a:endParaRPr lang="en-US" dirty="0"/>
          </a:p>
          <a:p>
            <a:r>
              <a:rPr lang="en-US" dirty="0"/>
              <a:t>If </a:t>
            </a:r>
            <a:r>
              <a:rPr lang="el-GR" dirty="0"/>
              <a:t>Δ</a:t>
            </a:r>
            <a:r>
              <a:rPr lang="en-US" dirty="0"/>
              <a:t>EN &lt; 0.5     			</a:t>
            </a:r>
            <a:r>
              <a:rPr lang="en-US" dirty="0">
                <a:sym typeface="Wingdings" panose="05000000000000000000" pitchFamily="2" charset="2"/>
              </a:rPr>
              <a:t>   bond is </a:t>
            </a:r>
            <a:r>
              <a:rPr lang="en-US" i="1" dirty="0">
                <a:sym typeface="Wingdings" panose="05000000000000000000" pitchFamily="2" charset="2"/>
              </a:rPr>
              <a:t>nonpolar</a:t>
            </a:r>
          </a:p>
          <a:p>
            <a:r>
              <a:rPr lang="en-US" dirty="0">
                <a:sym typeface="Wingdings" panose="05000000000000000000" pitchFamily="2" charset="2"/>
              </a:rPr>
              <a:t>If </a:t>
            </a:r>
            <a:r>
              <a:rPr lang="el-GR" dirty="0"/>
              <a:t>Δ</a:t>
            </a:r>
            <a:r>
              <a:rPr lang="en-US" dirty="0"/>
              <a:t>EN is between 0.5 and 1.7  </a:t>
            </a:r>
            <a:r>
              <a:rPr lang="en-US" dirty="0">
                <a:sym typeface="Wingdings" panose="05000000000000000000" pitchFamily="2" charset="2"/>
              </a:rPr>
              <a:t>   	   bond is </a:t>
            </a:r>
            <a:r>
              <a:rPr lang="en-US" i="1" dirty="0">
                <a:sym typeface="Wingdings" panose="05000000000000000000" pitchFamily="2" charset="2"/>
              </a:rPr>
              <a:t>polar</a:t>
            </a:r>
            <a:br>
              <a:rPr lang="en-US" i="1" dirty="0">
                <a:sym typeface="Wingdings" panose="05000000000000000000" pitchFamily="2" charset="2"/>
              </a:rPr>
            </a:br>
            <a:endParaRPr lang="en-US" i="1" u="sng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If </a:t>
            </a:r>
            <a:r>
              <a:rPr lang="el-GR" dirty="0"/>
              <a:t>Δ</a:t>
            </a:r>
            <a:r>
              <a:rPr lang="en-US" dirty="0"/>
              <a:t>EN &gt; 1.7			</a:t>
            </a:r>
            <a:r>
              <a:rPr lang="en-US" dirty="0">
                <a:sym typeface="Wingdings" panose="05000000000000000000" pitchFamily="2" charset="2"/>
              </a:rPr>
              <a:t>   “bond” is </a:t>
            </a:r>
            <a:r>
              <a:rPr lang="en-US" i="1" dirty="0">
                <a:sym typeface="Wingdings" panose="05000000000000000000" pitchFamily="2" charset="2"/>
              </a:rPr>
              <a:t>ionic </a:t>
            </a:r>
            <a:r>
              <a:rPr lang="en-US" dirty="0">
                <a:sym typeface="Wingdings" panose="05000000000000000000" pitchFamily="2" charset="2"/>
              </a:rPr>
              <a:t>&amp;</a:t>
            </a:r>
          </a:p>
          <a:p>
            <a:r>
              <a:rPr lang="en-US" i="1" dirty="0">
                <a:sym typeface="Wingdings" panose="05000000000000000000" pitchFamily="2" charset="2"/>
              </a:rPr>
              <a:t>				        </a:t>
            </a:r>
            <a:r>
              <a:rPr lang="en-US" dirty="0">
                <a:sym typeface="Wingdings" panose="05000000000000000000" pitchFamily="2" charset="2"/>
              </a:rPr>
              <a:t>e</a:t>
            </a:r>
            <a:r>
              <a:rPr lang="en-US" baseline="30000" dirty="0">
                <a:sym typeface="Wingdings" panose="05000000000000000000" pitchFamily="2" charset="2"/>
              </a:rPr>
              <a:t>-</a:t>
            </a:r>
            <a:r>
              <a:rPr lang="en-US" dirty="0">
                <a:sym typeface="Wingdings" panose="05000000000000000000" pitchFamily="2" charset="2"/>
              </a:rPr>
              <a:t> are not shared!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85A288-3634-D4D1-1121-218347AD27BC}"/>
              </a:ext>
            </a:extLst>
          </p:cNvPr>
          <p:cNvSpPr txBox="1"/>
          <p:nvPr/>
        </p:nvSpPr>
        <p:spPr>
          <a:xfrm>
            <a:off x="8234796" y="1110289"/>
            <a:ext cx="34570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Bond polarity is shown with a crossed arrow pointing toward the more Electronegative (EN) atom.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863F21-DCFC-1AC8-EAB4-557A9262B5BE}"/>
              </a:ext>
            </a:extLst>
          </p:cNvPr>
          <p:cNvSpPr txBox="1"/>
          <p:nvPr/>
        </p:nvSpPr>
        <p:spPr>
          <a:xfrm>
            <a:off x="8234796" y="4408871"/>
            <a:ext cx="37056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Partial charges (</a:t>
            </a:r>
            <a:r>
              <a:rPr lang="el-GR" dirty="0"/>
              <a:t>δ</a:t>
            </a:r>
            <a:r>
              <a:rPr lang="en-US" dirty="0"/>
              <a:t>) depict unequal distribution of electrons in a bond.</a:t>
            </a:r>
          </a:p>
        </p:txBody>
      </p:sp>
    </p:spTree>
    <p:extLst>
      <p:ext uri="{BB962C8B-B14F-4D97-AF65-F5344CB8AC3E}">
        <p14:creationId xmlns:p14="http://schemas.microsoft.com/office/powerpoint/2010/main" val="385072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5C659-D1E0-6BBE-7D91-B72FF9DA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19" y="-205146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i="1" u="sng" dirty="0"/>
              <a:t>Bond</a:t>
            </a:r>
            <a:r>
              <a:rPr lang="en-US" sz="3800" dirty="0"/>
              <a:t> polarity (for Organic Chemists)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258E2-D208-FD52-AC71-76674947C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13" y="995005"/>
            <a:ext cx="10515600" cy="5234704"/>
          </a:xfrm>
        </p:spPr>
        <p:txBody>
          <a:bodyPr>
            <a:normAutofit/>
          </a:bodyPr>
          <a:lstStyle/>
          <a:p>
            <a:r>
              <a:rPr lang="en-US" sz="2500" dirty="0"/>
              <a:t>Organic chemists characterize bonds </a:t>
            </a:r>
            <a:br>
              <a:rPr lang="en-US" sz="2500" dirty="0"/>
            </a:br>
            <a:r>
              <a:rPr lang="en-US" sz="2500" dirty="0"/>
              <a:t>between Carbon &amp; Friends based more on </a:t>
            </a:r>
          </a:p>
          <a:p>
            <a:pPr marL="0" indent="0">
              <a:buNone/>
            </a:pPr>
            <a:r>
              <a:rPr lang="en-US" sz="2500" dirty="0"/>
              <a:t>   ___________ ____________ than Pauling Scale EN values.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Common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nonpolar</a:t>
            </a:r>
            <a:r>
              <a:rPr lang="en-US" dirty="0"/>
              <a:t> </a:t>
            </a:r>
            <a:r>
              <a:rPr lang="en-US" i="1" u="sng" dirty="0"/>
              <a:t>bonds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Common </a:t>
            </a:r>
            <a:r>
              <a:rPr lang="en-US" b="1" dirty="0">
                <a:solidFill>
                  <a:srgbClr val="7030A0"/>
                </a:solidFill>
              </a:rPr>
              <a:t>polar</a:t>
            </a:r>
            <a:r>
              <a:rPr lang="en-US" dirty="0"/>
              <a:t> </a:t>
            </a:r>
            <a:r>
              <a:rPr lang="en-US" i="1" u="sng" dirty="0"/>
              <a:t>bonds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E23F95-E7CC-7760-C594-F3FBA7D16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097" y="0"/>
            <a:ext cx="3932903" cy="19585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368E9F-43B1-C727-4071-24D1E6BF7881}"/>
              </a:ext>
            </a:extLst>
          </p:cNvPr>
          <p:cNvSpPr txBox="1"/>
          <p:nvPr/>
        </p:nvSpPr>
        <p:spPr>
          <a:xfrm>
            <a:off x="8711381" y="1958566"/>
            <a:ext cx="3559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“Pauling Scale” electronegativity (EN)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747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5BFD3-8DBE-EBAB-CD24-7F45FEFB8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82" y="-159798"/>
            <a:ext cx="10515600" cy="1325563"/>
          </a:xfrm>
        </p:spPr>
        <p:txBody>
          <a:bodyPr/>
          <a:lstStyle/>
          <a:p>
            <a:r>
              <a:rPr lang="en-US" dirty="0"/>
              <a:t>Syllabus &amp; Course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7351-E6DB-006A-6C97-B8FED385B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82" y="1229472"/>
            <a:ext cx="10926934" cy="53433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>
                <a:hlinkClick r:id="rId2"/>
              </a:rPr>
              <a:t>Syllabus link</a:t>
            </a: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>
                <a:hlinkClick r:id="rId3"/>
              </a:rPr>
              <a:t>Course Calendar w/HW problems</a:t>
            </a: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Office hours (in Park 169): M 1:30pm – 3:00pm </a:t>
            </a:r>
          </a:p>
          <a:p>
            <a:pPr marL="0" indent="0">
              <a:buNone/>
            </a:pPr>
            <a:r>
              <a:rPr lang="en-US" sz="2500" dirty="0"/>
              <a:t>                                                W 11:00am – 12:00pm</a:t>
            </a:r>
          </a:p>
          <a:p>
            <a:pPr marL="0" indent="0">
              <a:buNone/>
            </a:pPr>
            <a:r>
              <a:rPr lang="en-US" sz="2500" dirty="0"/>
              <a:t>		                       or by appointment (email me)</a:t>
            </a:r>
          </a:p>
          <a:p>
            <a:pPr marL="0" indent="0">
              <a:buNone/>
            </a:pPr>
            <a:r>
              <a:rPr lang="en-US" sz="2500" dirty="0"/>
              <a:t>	                                    or just email me with questions!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>
                <a:hlinkClick r:id="rId4"/>
              </a:rPr>
              <a:t>When2meet poll </a:t>
            </a:r>
            <a:r>
              <a:rPr lang="en-US" sz="2500">
                <a:hlinkClick r:id="rId4"/>
              </a:rPr>
              <a:t>for TA/office </a:t>
            </a:r>
            <a:r>
              <a:rPr lang="en-US" sz="2500" dirty="0">
                <a:hlinkClick r:id="rId4"/>
              </a:rPr>
              <a:t>hours</a:t>
            </a: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400" i="1" dirty="0"/>
              <a:t>All of this is on Moodle</a:t>
            </a:r>
          </a:p>
        </p:txBody>
      </p:sp>
    </p:spTree>
    <p:extLst>
      <p:ext uri="{BB962C8B-B14F-4D97-AF65-F5344CB8AC3E}">
        <p14:creationId xmlns:p14="http://schemas.microsoft.com/office/powerpoint/2010/main" val="2135570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F4C4A-B2B2-A6C3-5CA0-899DCD294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711" y="0"/>
            <a:ext cx="8634274" cy="1325563"/>
          </a:xfrm>
        </p:spPr>
        <p:txBody>
          <a:bodyPr/>
          <a:lstStyle/>
          <a:p>
            <a:r>
              <a:rPr lang="en-US"/>
              <a:t>In-class Polling with </a:t>
            </a:r>
            <a:r>
              <a:rPr lang="en-US" err="1"/>
              <a:t>PollEverywhere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ADFD7-AEF9-E510-0284-E020EC9EF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244" y="1568569"/>
            <a:ext cx="9612548" cy="45037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  <a:hlinkClick r:id="rId2"/>
              </a:rPr>
              <a:t>pollev.com/timcook653</a:t>
            </a:r>
            <a:r>
              <a:rPr lang="en-US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b="0" i="0" u="none" strike="noStrike" dirty="0">
                <a:effectLst/>
                <a:latin typeface="Source Sans Pro" panose="020B0503030403020204" pitchFamily="34" charset="0"/>
              </a:rPr>
              <a:t>or text timcook653 to 22333</a:t>
            </a:r>
          </a:p>
          <a:p>
            <a:pPr marL="0" indent="0">
              <a:buNone/>
            </a:pPr>
            <a:r>
              <a:rPr lang="en-US" b="0" i="0" u="none" strike="noStrike" dirty="0">
                <a:effectLst/>
                <a:latin typeface="Source Sans Pro" panose="020B0503030403020204" pitchFamily="34" charset="0"/>
              </a:rPr>
              <a:t>(Also has Android/</a:t>
            </a:r>
            <a:r>
              <a:rPr lang="en-US" dirty="0">
                <a:latin typeface="Source Sans Pro" panose="020B0503030403020204" pitchFamily="34" charset="0"/>
              </a:rPr>
              <a:t>iPhone app)</a:t>
            </a:r>
            <a:endParaRPr lang="en-US" b="0" i="0" u="none" strike="noStrike" dirty="0">
              <a:effectLst/>
              <a:latin typeface="Source Sans Pro" panose="020B0503030403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7ACC"/>
              </a:solidFill>
              <a:latin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US" u="sng" dirty="0">
                <a:solidFill>
                  <a:srgbClr val="7030A0"/>
                </a:solidFill>
                <a:latin typeface="Source Sans Pro" panose="020B0503030403020204" pitchFamily="34" charset="0"/>
              </a:rPr>
              <a:t>Poll</a:t>
            </a:r>
          </a:p>
          <a:p>
            <a:pPr marL="0" indent="0">
              <a:buNone/>
            </a:pPr>
            <a:r>
              <a:rPr lang="en-US" dirty="0"/>
              <a:t>Is cheesecake a cake or a pie?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/>
              <a:t>Cake</a:t>
            </a:r>
          </a:p>
          <a:p>
            <a:pPr marL="514350" indent="-514350">
              <a:buAutoNum type="alphaUcPeriod"/>
            </a:pPr>
            <a:r>
              <a:rPr lang="en-US" dirty="0"/>
              <a:t>Pie</a:t>
            </a:r>
          </a:p>
          <a:p>
            <a:pPr marL="514350" indent="-514350">
              <a:buAutoNum type="alphaUcPeriod"/>
            </a:pPr>
            <a:r>
              <a:rPr lang="en-US" dirty="0"/>
              <a:t>Neither</a:t>
            </a:r>
          </a:p>
          <a:p>
            <a:pPr marL="514350" indent="-514350">
              <a:buAutoNum type="alphaUcPeriod"/>
            </a:pPr>
            <a:r>
              <a:rPr lang="en-US" dirty="0"/>
              <a:t>I need more time to decide</a:t>
            </a:r>
          </a:p>
        </p:txBody>
      </p:sp>
      <p:sp>
        <p:nvSpPr>
          <p:cNvPr id="5" name="AutoShape 6" descr="Original NY Plain Cheesecake Photo 2">
            <a:extLst>
              <a:ext uri="{FF2B5EF4-FFF2-40B4-BE49-F238E27FC236}">
                <a16:creationId xmlns:a16="http://schemas.microsoft.com/office/drawing/2014/main" id="{3BB124CD-10FB-E02E-3620-8D4CEDD5F7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9DC44184-1537-8E3E-C11A-DF67E4355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83" y="2895718"/>
            <a:ext cx="4486380" cy="299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46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BA630-D5DC-283F-A6CF-9261B2E0B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038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22670-183C-271C-ECCF-0C5968340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9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Do you want a printed copy of each handout?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/>
              <a:t>Yes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/>
              <a:t>No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/>
              <a:t>Sometimes/Maybe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448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A28B1-A451-99AE-B34C-40052CB6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79" y="-262899"/>
            <a:ext cx="10515600" cy="1325563"/>
          </a:xfrm>
        </p:spPr>
        <p:txBody>
          <a:bodyPr/>
          <a:lstStyle/>
          <a:p>
            <a:r>
              <a:rPr lang="en-US" dirty="0"/>
              <a:t>Tips for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8DD2C-BDE0-B117-3529-D9D30C8F1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79" y="954023"/>
            <a:ext cx="11576480" cy="570579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Know how to do every assigned homework problem.</a:t>
            </a:r>
          </a:p>
          <a:p>
            <a:pPr lvl="1"/>
            <a:r>
              <a:rPr lang="en-US" dirty="0"/>
              <a:t>“2</a:t>
            </a:r>
            <a:r>
              <a:rPr lang="en-US" baseline="30000" dirty="0"/>
              <a:t>nd</a:t>
            </a:r>
            <a:r>
              <a:rPr lang="en-US" dirty="0"/>
              <a:t> language” textbook has additional problems as well </a:t>
            </a:r>
            <a:br>
              <a:rPr lang="en-US" dirty="0"/>
            </a:br>
            <a:endParaRPr lang="en-US" dirty="0"/>
          </a:p>
          <a:p>
            <a:r>
              <a:rPr lang="en-US" dirty="0"/>
              <a:t>Use all the resources at your disposal.</a:t>
            </a:r>
          </a:p>
          <a:p>
            <a:pPr lvl="1"/>
            <a:r>
              <a:rPr lang="en-US" dirty="0"/>
              <a:t>Office hours, TA hours, textbook, email/talk to me!</a:t>
            </a:r>
            <a:br>
              <a:rPr lang="en-US" dirty="0"/>
            </a:br>
            <a:endParaRPr lang="en-US" dirty="0"/>
          </a:p>
          <a:p>
            <a:r>
              <a:rPr lang="en-US" dirty="0"/>
              <a:t>Study with others.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Practice consistently &amp; effectively.</a:t>
            </a:r>
          </a:p>
          <a:p>
            <a:pPr lvl="1"/>
            <a:r>
              <a:rPr lang="en-US" dirty="0"/>
              <a:t>“Retrieval Practice” versus re-reading/reviewing</a:t>
            </a:r>
          </a:p>
          <a:p>
            <a:pPr lvl="1"/>
            <a:r>
              <a:rPr lang="en-US" dirty="0"/>
              <a:t>Work problems!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Come to class prepared.</a:t>
            </a:r>
          </a:p>
          <a:p>
            <a:pPr lvl="1"/>
            <a:r>
              <a:rPr lang="en-US" dirty="0"/>
              <a:t>Read the assigned text sections before class.</a:t>
            </a:r>
          </a:p>
          <a:p>
            <a:pPr lvl="1"/>
            <a:r>
              <a:rPr lang="en-US" dirty="0"/>
              <a:t>Lectures will not be recorded.</a:t>
            </a:r>
            <a:br>
              <a:rPr lang="en-US" dirty="0"/>
            </a:br>
            <a:endParaRPr lang="en-US" dirty="0"/>
          </a:p>
          <a:p>
            <a:r>
              <a:rPr lang="en-US" dirty="0"/>
              <a:t>Be active in class.</a:t>
            </a:r>
          </a:p>
          <a:p>
            <a:pPr lvl="1"/>
            <a:r>
              <a:rPr lang="en-US" dirty="0"/>
              <a:t>Ask questions!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79DB9-1B7B-4069-3914-66062205D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38557"/>
            <a:ext cx="10515600" cy="1325563"/>
          </a:xfrm>
        </p:spPr>
        <p:txBody>
          <a:bodyPr/>
          <a:lstStyle/>
          <a:p>
            <a:r>
              <a:rPr lang="en-US"/>
              <a:t>What is organic chemistry?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91C28-D35D-6497-DAD6-D55F75101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870" y="1253330"/>
            <a:ext cx="10515600" cy="51474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Early 1800’s: </a:t>
            </a:r>
            <a:r>
              <a:rPr lang="en-US" i="1" dirty="0"/>
              <a:t>Organic matter </a:t>
            </a:r>
            <a:r>
              <a:rPr lang="en-US" dirty="0"/>
              <a:t>– derived from living things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i="1" dirty="0"/>
              <a:t> Inorganic matter</a:t>
            </a:r>
            <a:r>
              <a:rPr lang="en-US" dirty="0"/>
              <a:t> – derived from nonliving things 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Vitalism – organic matter is imbued with a “life force”</a:t>
            </a:r>
          </a:p>
          <a:p>
            <a:pPr marL="0" indent="0">
              <a:buNone/>
            </a:pPr>
            <a:r>
              <a:rPr lang="en-US" dirty="0"/>
              <a:t>	        inorganic is not, and cannot be converted to organic matter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A137D8-4D74-5FEB-0E52-5FCC1F6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30" y="4052626"/>
            <a:ext cx="6844959" cy="23481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8CB64C-E822-F078-7247-BCEA4F9C52B0}"/>
              </a:ext>
            </a:extLst>
          </p:cNvPr>
          <p:cNvSpPr txBox="1"/>
          <p:nvPr/>
        </p:nvSpPr>
        <p:spPr>
          <a:xfrm>
            <a:off x="8485045" y="4478694"/>
            <a:ext cx="3135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Friedrich Wohler, 1828</a:t>
            </a:r>
          </a:p>
          <a:p>
            <a:endParaRPr lang="en-US"/>
          </a:p>
          <a:p>
            <a:r>
              <a:rPr lang="en-US"/>
              <a:t>Called “vitalism” into question</a:t>
            </a:r>
          </a:p>
        </p:txBody>
      </p:sp>
    </p:spTree>
    <p:extLst>
      <p:ext uri="{BB962C8B-B14F-4D97-AF65-F5344CB8AC3E}">
        <p14:creationId xmlns:p14="http://schemas.microsoft.com/office/powerpoint/2010/main" val="10322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9E9B0-D3D1-6AF9-1CBA-C2FECD921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study of biomolecules, and their analogs (molecules with similar structures).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Most biomolecules are made from “Carbon and Friends”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Why does it matter to you?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97DF43-EADC-D6CA-24D4-6AD616604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75949"/>
            <a:ext cx="10515600" cy="1325563"/>
          </a:xfrm>
        </p:spPr>
        <p:txBody>
          <a:bodyPr/>
          <a:lstStyle/>
          <a:p>
            <a:r>
              <a:rPr lang="en-US" dirty="0"/>
              <a:t>What is organic chemistry?</a:t>
            </a:r>
          </a:p>
        </p:txBody>
      </p:sp>
    </p:spTree>
    <p:extLst>
      <p:ext uri="{BB962C8B-B14F-4D97-AF65-F5344CB8AC3E}">
        <p14:creationId xmlns:p14="http://schemas.microsoft.com/office/powerpoint/2010/main" val="2521098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9474DEC-FBEC-B03E-8B5C-24B9D1F8A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28"/>
          <a:stretch/>
        </p:blipFill>
        <p:spPr bwMode="auto">
          <a:xfrm>
            <a:off x="0" y="0"/>
            <a:ext cx="83939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0652FC-162C-94BF-5599-45211759815C}"/>
              </a:ext>
            </a:extLst>
          </p:cNvPr>
          <p:cNvSpPr txBox="1"/>
          <p:nvPr/>
        </p:nvSpPr>
        <p:spPr>
          <a:xfrm>
            <a:off x="8651909" y="584018"/>
            <a:ext cx="324922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“Electrons go from where they </a:t>
            </a:r>
            <a:r>
              <a:rPr lang="en-US" u="sng" dirty="0"/>
              <a:t>are</a:t>
            </a:r>
            <a:r>
              <a:rPr lang="en-US" dirty="0"/>
              <a:t> to where they </a:t>
            </a:r>
            <a:r>
              <a:rPr lang="en-US" u="sng" dirty="0"/>
              <a:t>aren’t</a:t>
            </a:r>
            <a:r>
              <a:rPr lang="en-US" dirty="0"/>
              <a:t>.” – describes most chemical processes.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 can electrons be in a molecule?</a:t>
            </a:r>
          </a:p>
        </p:txBody>
      </p:sp>
    </p:spTree>
    <p:extLst>
      <p:ext uri="{BB962C8B-B14F-4D97-AF65-F5344CB8AC3E}">
        <p14:creationId xmlns:p14="http://schemas.microsoft.com/office/powerpoint/2010/main" val="43184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B4E19-2FC8-5392-AB02-D368A595A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54" y="-341746"/>
            <a:ext cx="10515600" cy="1325563"/>
          </a:xfrm>
        </p:spPr>
        <p:txBody>
          <a:bodyPr/>
          <a:lstStyle/>
          <a:p>
            <a:r>
              <a:rPr lang="en-US" dirty="0"/>
              <a:t>Lewis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B445D-6B38-8DA6-8DB4-3A18F9297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54" y="716525"/>
            <a:ext cx="10919691" cy="593255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Represent valence electrons in a molecule as bonding or nonbonding (“lone pairs”)</a:t>
            </a:r>
          </a:p>
          <a:p>
            <a:pPr lvl="1"/>
            <a:r>
              <a:rPr lang="en-US" dirty="0"/>
              <a:t>Use “dots” to represent nonbonding electrons</a:t>
            </a:r>
          </a:p>
          <a:p>
            <a:pPr lvl="1"/>
            <a:r>
              <a:rPr lang="en-US" dirty="0"/>
              <a:t>Use lines to represent bonding electrons</a:t>
            </a:r>
          </a:p>
          <a:p>
            <a:pPr lvl="2"/>
            <a:r>
              <a:rPr lang="en-US" dirty="0"/>
              <a:t>1 line -&gt; single bond -&gt; 2 electrons</a:t>
            </a:r>
          </a:p>
          <a:p>
            <a:pPr marL="457200" lvl="1" indent="0">
              <a:buNone/>
            </a:pPr>
            <a:br>
              <a:rPr lang="en-US" dirty="0"/>
            </a:br>
            <a:r>
              <a:rPr lang="en-US" dirty="0"/>
              <a:t>Lewis Structures of Row 2 </a:t>
            </a:r>
            <a:r>
              <a:rPr lang="en-US" u="sng" dirty="0"/>
              <a:t>atoms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/>
              <a:t>Can predict geometry, polarity, and stability of a molecule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Based on the octet rule – atoms are most stable with 8 valence electrons</a:t>
            </a:r>
          </a:p>
          <a:p>
            <a:pPr lvl="1"/>
            <a:r>
              <a:rPr lang="en-US" sz="2000" dirty="0"/>
              <a:t>Hydrogen (and Helium): stable with 2 valence electrons</a:t>
            </a:r>
          </a:p>
          <a:p>
            <a:pPr lvl="1"/>
            <a:endParaRPr lang="en-US" sz="2000" dirty="0"/>
          </a:p>
          <a:p>
            <a:r>
              <a:rPr lang="en-US" sz="2400" dirty="0"/>
              <a:t>To generate Lewis Structure: count total valence electrons in molecule and distribute so every atom has an octet!</a:t>
            </a:r>
          </a:p>
        </p:txBody>
      </p:sp>
    </p:spTree>
    <p:extLst>
      <p:ext uri="{BB962C8B-B14F-4D97-AF65-F5344CB8AC3E}">
        <p14:creationId xmlns:p14="http://schemas.microsoft.com/office/powerpoint/2010/main" val="383309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918</Words>
  <Application>Microsoft Office PowerPoint</Application>
  <PresentationFormat>Widescreen</PresentationFormat>
  <Paragraphs>175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Source Sans Pro</vt:lpstr>
      <vt:lpstr>Times New Roman</vt:lpstr>
      <vt:lpstr>TimesNewRomanPSMT</vt:lpstr>
      <vt:lpstr>Wingdings</vt:lpstr>
      <vt:lpstr>Office Theme</vt:lpstr>
      <vt:lpstr>  Lewis Structure, Formal Charge, and Bonding </vt:lpstr>
      <vt:lpstr>Syllabus &amp; Course Resources</vt:lpstr>
      <vt:lpstr>In-class Polling with PollEverywhere</vt:lpstr>
      <vt:lpstr>Poll</vt:lpstr>
      <vt:lpstr>Tips for success</vt:lpstr>
      <vt:lpstr>What is organic chemistry?</vt:lpstr>
      <vt:lpstr>What is organic chemistry?</vt:lpstr>
      <vt:lpstr>PowerPoint Presentation</vt:lpstr>
      <vt:lpstr>Lewis Structures</vt:lpstr>
      <vt:lpstr>Example: Draw the Lewis Structure of CH2O </vt:lpstr>
      <vt:lpstr>Predicting stability</vt:lpstr>
      <vt:lpstr>Typical #’s of Covalent Bonds</vt:lpstr>
      <vt:lpstr>Formal charge</vt:lpstr>
      <vt:lpstr>Example: find the formal charge of each atom in the molecules below.</vt:lpstr>
      <vt:lpstr>Poll</vt:lpstr>
      <vt:lpstr>Poll **MCAT Question**</vt:lpstr>
      <vt:lpstr>Bond polarity</vt:lpstr>
      <vt:lpstr>Bond polarity (for Organic Chemists)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#1</dc:title>
  <dc:creator>Tim Cook</dc:creator>
  <cp:lastModifiedBy>Tim Cook</cp:lastModifiedBy>
  <cp:revision>2</cp:revision>
  <dcterms:created xsi:type="dcterms:W3CDTF">2022-08-13T19:39:25Z</dcterms:created>
  <dcterms:modified xsi:type="dcterms:W3CDTF">2026-08-30T22:16:43Z</dcterms:modified>
</cp:coreProperties>
</file>