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8288000" cy="10287000"/>
  <p:notesSz cx="6858000" cy="9144000"/>
  <p:embeddedFontLst>
    <p:embeddedFont>
      <p:font typeface="Linotype Feltpen" panose="03030506020000020004"/>
      <p:regular r:id="rId12"/>
    </p:embeddedFont>
    <p:embeddedFont>
      <p:font typeface="Linotype Feltpen Medium" panose="03030606020000020004"/>
      <p:regular r:id="rId13"/>
    </p:embeddedFont>
    <p:embeddedFont>
      <p:font typeface="Open Sauce"/>
      <p:regular r:id="rId14"/>
    </p:embeddedFont>
    <p:embeddedFont>
      <p:font typeface="Open Sauce Italics" pitchFamily="2" charset="77"/>
      <p:regular r:id="rId15"/>
      <p:italic r:id="rId16"/>
    </p:embeddedFont>
    <p:embeddedFont>
      <p:font typeface="Vollkorn"/>
      <p:regular r:id="rId17"/>
    </p:embeddedFont>
    <p:embeddedFont>
      <p:font typeface="Vollkorn Bold"/>
      <p:regular r:id="rId18"/>
      <p:bold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24" autoAdjust="0"/>
  </p:normalViewPr>
  <p:slideViewPr>
    <p:cSldViewPr>
      <p:cViewPr varScale="1">
        <p:scale>
          <a:sx n="71" d="100"/>
          <a:sy n="71" d="100"/>
        </p:scale>
        <p:origin x="664"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[Start with a warm and welcoming tone to engage the audience.]</a:t>
            </a:r>
          </a:p>
          <a:p>
            <a:endParaRPr lang="en-US"/>
          </a:p>
          <a:p>
            <a:r>
              <a:rPr lang="en-US"/>
              <a:t>Welcome, everyone! Today, we’re going to navigate through some exciting topics and discussions that will set the tone for our class. Let's dive in!</a:t>
            </a:r>
          </a:p>
          <a:p>
            <a:endParaRPr lang="en-US"/>
          </a:p>
          <a:p>
            <a:r>
              <a:rPr lang="en-US"/>
              <a:t>[Pause for a moment to allow the audience to settle in.]</a:t>
            </a:r>
          </a:p>
          <a:p>
            <a:endParaRPr lang="en-US"/>
          </a:p>
          <a:p>
            <a:r>
              <a:rPr lang="en-US"/>
              <a:t>First, let's look at what we’ll cover today and preview what’s coming up next. We'll start by reviewing the syllabus—it's our roadmap for the semester, so it's crucial to get familiar with it. [Emphasize the importance of understanding the syllabus.]</a:t>
            </a:r>
          </a:p>
          <a:p>
            <a:endParaRPr lang="en-US"/>
          </a:p>
          <a:p>
            <a:r>
              <a:rPr lang="en-US"/>
              <a:t>Now, an important part of today’s class is our discussion on “What’s in a Name? Labels as Limitations.” We’ll explore how names—and the labels we attach to them—can shape perceptions and experiences. It’s a powerful conversation that invites us to reflect on identity and meaning.</a:t>
            </a:r>
          </a:p>
          <a:p>
            <a:endParaRPr lang="en-US"/>
          </a:p>
          <a:p>
            <a:r>
              <a:rPr lang="en-US"/>
              <a:t>[Encourage participation.]</a:t>
            </a:r>
          </a:p>
          <a:p>
            <a:endParaRPr lang="en-US"/>
          </a:p>
          <a:p>
            <a:r>
              <a:rPr lang="en-US"/>
              <a:t>As we move through these topics, I invite you to think about your own experiences and prepare to share your thoughts. This is a space for open dialogue and learning from one another.</a:t>
            </a:r>
          </a:p>
          <a:p>
            <a:endParaRPr lang="en-US"/>
          </a:p>
          <a:p>
            <a:r>
              <a:rPr lang="en-US"/>
              <a:t>[Conclude with a positive note.]</a:t>
            </a:r>
          </a:p>
          <a:p>
            <a:endParaRPr lang="en-US"/>
          </a:p>
          <a:p>
            <a:r>
              <a:rPr lang="en-US"/>
              <a:t>Let's make this session interactive and insightful. I’m looking forward to hearing your perspectives and stories. Remember, your voice adds value to our collective learning experience.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https://www.youtube.com/watch?v=ST3LBmJt3nM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svg"/></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8.sv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3.svg"/><Relationship Id="rId7" Type="http://schemas.openxmlformats.org/officeDocument/2006/relationships/image" Target="../media/image26.png"/><Relationship Id="rId2" Type="http://schemas.openxmlformats.org/officeDocument/2006/relationships/image" Target="../media/image22.sv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25.sv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1.sv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DB94"/>
        </a:solidFill>
        <a:effectLst/>
      </p:bgPr>
    </p:bg>
    <p:spTree>
      <p:nvGrpSpPr>
        <p:cNvPr id="1" name=""/>
        <p:cNvGrpSpPr/>
        <p:nvPr/>
      </p:nvGrpSpPr>
      <p:grpSpPr>
        <a:xfrm>
          <a:off x="0" y="0"/>
          <a:ext cx="0" cy="0"/>
          <a:chOff x="0" y="0"/>
          <a:chExt cx="0" cy="0"/>
        </a:xfrm>
      </p:grpSpPr>
      <p:sp>
        <p:nvSpPr>
          <p:cNvPr id="2" name="Freeform 2"/>
          <p:cNvSpPr/>
          <p:nvPr/>
        </p:nvSpPr>
        <p:spPr>
          <a:xfrm flipH="1">
            <a:off x="1028700" y="813761"/>
            <a:ext cx="12273116" cy="8836643"/>
          </a:xfrm>
          <a:custGeom>
            <a:avLst/>
            <a:gdLst/>
            <a:ahLst/>
            <a:cxnLst/>
            <a:rect l="l" t="t" r="r" b="b"/>
            <a:pathLst>
              <a:path w="12273116" h="8836643">
                <a:moveTo>
                  <a:pt x="12273116" y="0"/>
                </a:moveTo>
                <a:lnTo>
                  <a:pt x="0" y="0"/>
                </a:lnTo>
                <a:lnTo>
                  <a:pt x="0" y="8836643"/>
                </a:lnTo>
                <a:lnTo>
                  <a:pt x="12273116" y="8836643"/>
                </a:lnTo>
                <a:lnTo>
                  <a:pt x="1227311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5074970" y="5190691"/>
            <a:ext cx="4180575" cy="234659"/>
            <a:chOff x="0" y="0"/>
            <a:chExt cx="6041073" cy="339090"/>
          </a:xfrm>
        </p:grpSpPr>
        <p:sp>
          <p:nvSpPr>
            <p:cNvPr id="4" name="Freeform 4"/>
            <p:cNvSpPr/>
            <p:nvPr/>
          </p:nvSpPr>
          <p:spPr>
            <a:xfrm>
              <a:off x="106511" y="43180"/>
              <a:ext cx="5841707" cy="259080"/>
            </a:xfrm>
            <a:custGeom>
              <a:avLst/>
              <a:gdLst/>
              <a:ahLst/>
              <a:cxnLst/>
              <a:rect l="l" t="t" r="r" b="b"/>
              <a:pathLst>
                <a:path w="5841707" h="259080">
                  <a:moveTo>
                    <a:pt x="125628" y="106680"/>
                  </a:moveTo>
                  <a:cubicBezTo>
                    <a:pt x="1480227" y="36830"/>
                    <a:pt x="2722852" y="16510"/>
                    <a:pt x="3539435" y="8890"/>
                  </a:cubicBezTo>
                  <a:cubicBezTo>
                    <a:pt x="4227659" y="1270"/>
                    <a:pt x="5090669" y="0"/>
                    <a:pt x="5445705" y="7620"/>
                  </a:cubicBezTo>
                  <a:cubicBezTo>
                    <a:pt x="5582258" y="10160"/>
                    <a:pt x="5666920" y="6350"/>
                    <a:pt x="5732465" y="20320"/>
                  </a:cubicBezTo>
                  <a:cubicBezTo>
                    <a:pt x="5773430" y="27940"/>
                    <a:pt x="5800741" y="40640"/>
                    <a:pt x="5814396" y="57150"/>
                  </a:cubicBezTo>
                  <a:cubicBezTo>
                    <a:pt x="5833514" y="77470"/>
                    <a:pt x="5833514" y="115570"/>
                    <a:pt x="5814396" y="135890"/>
                  </a:cubicBezTo>
                  <a:cubicBezTo>
                    <a:pt x="5800741" y="152400"/>
                    <a:pt x="5765238" y="165100"/>
                    <a:pt x="5732465" y="172720"/>
                  </a:cubicBezTo>
                  <a:cubicBezTo>
                    <a:pt x="5696961" y="180340"/>
                    <a:pt x="5653265" y="184150"/>
                    <a:pt x="5615030" y="179070"/>
                  </a:cubicBezTo>
                  <a:cubicBezTo>
                    <a:pt x="5571334" y="172720"/>
                    <a:pt x="5505788" y="148590"/>
                    <a:pt x="5486671" y="127000"/>
                  </a:cubicBezTo>
                  <a:cubicBezTo>
                    <a:pt x="5467554" y="105410"/>
                    <a:pt x="5478478" y="68580"/>
                    <a:pt x="5505788" y="49530"/>
                  </a:cubicBezTo>
                  <a:cubicBezTo>
                    <a:pt x="5533099" y="29210"/>
                    <a:pt x="5606837" y="12700"/>
                    <a:pt x="5655996" y="12700"/>
                  </a:cubicBezTo>
                  <a:cubicBezTo>
                    <a:pt x="5705154" y="12700"/>
                    <a:pt x="5776162" y="30480"/>
                    <a:pt x="5806203" y="49530"/>
                  </a:cubicBezTo>
                  <a:cubicBezTo>
                    <a:pt x="5833514" y="68580"/>
                    <a:pt x="5841707" y="106680"/>
                    <a:pt x="5822589" y="128270"/>
                  </a:cubicBezTo>
                  <a:cubicBezTo>
                    <a:pt x="5806203" y="148590"/>
                    <a:pt x="5773430" y="165100"/>
                    <a:pt x="5694231" y="179070"/>
                  </a:cubicBezTo>
                  <a:cubicBezTo>
                    <a:pt x="5396546" y="228600"/>
                    <a:pt x="4014637" y="154940"/>
                    <a:pt x="3269062" y="157480"/>
                  </a:cubicBezTo>
                  <a:cubicBezTo>
                    <a:pt x="2627266" y="160020"/>
                    <a:pt x="2034629" y="167640"/>
                    <a:pt x="1482958" y="184150"/>
                  </a:cubicBezTo>
                  <a:cubicBezTo>
                    <a:pt x="1002294" y="198120"/>
                    <a:pt x="327725" y="259080"/>
                    <a:pt x="139283" y="245110"/>
                  </a:cubicBezTo>
                  <a:cubicBezTo>
                    <a:pt x="87393" y="240030"/>
                    <a:pt x="68276" y="234950"/>
                    <a:pt x="43696" y="223520"/>
                  </a:cubicBezTo>
                  <a:cubicBezTo>
                    <a:pt x="21848" y="213360"/>
                    <a:pt x="2731" y="194310"/>
                    <a:pt x="2731" y="179070"/>
                  </a:cubicBezTo>
                  <a:cubicBezTo>
                    <a:pt x="0" y="163830"/>
                    <a:pt x="13655" y="143510"/>
                    <a:pt x="35503" y="132080"/>
                  </a:cubicBezTo>
                  <a:cubicBezTo>
                    <a:pt x="54621" y="120650"/>
                    <a:pt x="125628" y="106680"/>
                    <a:pt x="125628" y="106680"/>
                  </a:cubicBezTo>
                </a:path>
              </a:pathLst>
            </a:custGeom>
            <a:solidFill>
              <a:srgbClr val="A2C3CD"/>
            </a:solidFill>
            <a:ln cap="sq">
              <a:noFill/>
              <a:prstDash val="solid"/>
              <a:miter/>
            </a:ln>
          </p:spPr>
          <p:txBody>
            <a:bodyPr/>
            <a:lstStyle/>
            <a:p>
              <a:endParaRPr lang="en-US"/>
            </a:p>
          </p:txBody>
        </p:sp>
      </p:grpSp>
      <p:sp>
        <p:nvSpPr>
          <p:cNvPr id="5" name="Freeform 5"/>
          <p:cNvSpPr/>
          <p:nvPr/>
        </p:nvSpPr>
        <p:spPr>
          <a:xfrm>
            <a:off x="12204387" y="1459994"/>
            <a:ext cx="4902621" cy="7930710"/>
          </a:xfrm>
          <a:custGeom>
            <a:avLst/>
            <a:gdLst/>
            <a:ahLst/>
            <a:cxnLst/>
            <a:rect l="l" t="t" r="r" b="b"/>
            <a:pathLst>
              <a:path w="4902621" h="7930710">
                <a:moveTo>
                  <a:pt x="0" y="0"/>
                </a:moveTo>
                <a:lnTo>
                  <a:pt x="4902621" y="0"/>
                </a:lnTo>
                <a:lnTo>
                  <a:pt x="4902621" y="7930711"/>
                </a:lnTo>
                <a:lnTo>
                  <a:pt x="0" y="7930711"/>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6" name="Freeform 6"/>
          <p:cNvSpPr/>
          <p:nvPr/>
        </p:nvSpPr>
        <p:spPr>
          <a:xfrm>
            <a:off x="7760719" y="1028700"/>
            <a:ext cx="1230503" cy="1510663"/>
          </a:xfrm>
          <a:custGeom>
            <a:avLst/>
            <a:gdLst/>
            <a:ahLst/>
            <a:cxnLst/>
            <a:rect l="l" t="t" r="r" b="b"/>
            <a:pathLst>
              <a:path w="1230503" h="1510663">
                <a:moveTo>
                  <a:pt x="0" y="0"/>
                </a:moveTo>
                <a:lnTo>
                  <a:pt x="1230503" y="0"/>
                </a:lnTo>
                <a:lnTo>
                  <a:pt x="1230503" y="1510663"/>
                </a:lnTo>
                <a:lnTo>
                  <a:pt x="0" y="15106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rot="3620095">
            <a:off x="10258531" y="786614"/>
            <a:ext cx="858465" cy="1584415"/>
          </a:xfrm>
          <a:custGeom>
            <a:avLst/>
            <a:gdLst/>
            <a:ahLst/>
            <a:cxnLst/>
            <a:rect l="l" t="t" r="r" b="b"/>
            <a:pathLst>
              <a:path w="858465" h="1584415">
                <a:moveTo>
                  <a:pt x="0" y="0"/>
                </a:moveTo>
                <a:lnTo>
                  <a:pt x="858465" y="0"/>
                </a:lnTo>
                <a:lnTo>
                  <a:pt x="858465" y="1584415"/>
                </a:lnTo>
                <a:lnTo>
                  <a:pt x="0" y="158441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2259740" y="8294340"/>
            <a:ext cx="976387" cy="963960"/>
          </a:xfrm>
          <a:custGeom>
            <a:avLst/>
            <a:gdLst/>
            <a:ahLst/>
            <a:cxnLst/>
            <a:rect l="l" t="t" r="r" b="b"/>
            <a:pathLst>
              <a:path w="976387" h="963960">
                <a:moveTo>
                  <a:pt x="0" y="0"/>
                </a:moveTo>
                <a:lnTo>
                  <a:pt x="976387" y="0"/>
                </a:lnTo>
                <a:lnTo>
                  <a:pt x="976387" y="963960"/>
                </a:lnTo>
                <a:lnTo>
                  <a:pt x="0" y="96396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Freeform 9"/>
          <p:cNvSpPr/>
          <p:nvPr/>
        </p:nvSpPr>
        <p:spPr>
          <a:xfrm rot="-800762">
            <a:off x="1266653" y="7189673"/>
            <a:ext cx="1986176" cy="404458"/>
          </a:xfrm>
          <a:custGeom>
            <a:avLst/>
            <a:gdLst/>
            <a:ahLst/>
            <a:cxnLst/>
            <a:rect l="l" t="t" r="r" b="b"/>
            <a:pathLst>
              <a:path w="1986176" h="404458">
                <a:moveTo>
                  <a:pt x="0" y="0"/>
                </a:moveTo>
                <a:lnTo>
                  <a:pt x="1986175" y="0"/>
                </a:lnTo>
                <a:lnTo>
                  <a:pt x="1986175" y="404458"/>
                </a:lnTo>
                <a:lnTo>
                  <a:pt x="0" y="40445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TextBox 10"/>
          <p:cNvSpPr txBox="1"/>
          <p:nvPr/>
        </p:nvSpPr>
        <p:spPr>
          <a:xfrm>
            <a:off x="3272689" y="5587274"/>
            <a:ext cx="7754119" cy="1069027"/>
          </a:xfrm>
          <a:prstGeom prst="rect">
            <a:avLst/>
          </a:prstGeom>
        </p:spPr>
        <p:txBody>
          <a:bodyPr lIns="0" tIns="0" rIns="0" bIns="0" rtlCol="0" anchor="t">
            <a:spAutoFit/>
          </a:bodyPr>
          <a:lstStyle/>
          <a:p>
            <a:pPr algn="ctr">
              <a:lnSpc>
                <a:spcPts val="4249"/>
              </a:lnSpc>
            </a:pPr>
            <a:r>
              <a:rPr lang="en-US" sz="3268" spc="65" dirty="0">
                <a:solidFill>
                  <a:srgbClr val="000000"/>
                </a:solidFill>
                <a:latin typeface="Open Sauce"/>
                <a:ea typeface="Open Sauce"/>
                <a:cs typeface="Open Sauce"/>
                <a:sym typeface="Open Sauce"/>
              </a:rPr>
              <a:t>Fall 2026</a:t>
            </a:r>
          </a:p>
          <a:p>
            <a:pPr algn="ctr">
              <a:lnSpc>
                <a:spcPts val="4249"/>
              </a:lnSpc>
            </a:pPr>
            <a:r>
              <a:rPr lang="en-US" sz="3268" spc="65" dirty="0">
                <a:solidFill>
                  <a:srgbClr val="000000"/>
                </a:solidFill>
                <a:latin typeface="Open Sauce"/>
                <a:ea typeface="Open Sauce"/>
                <a:cs typeface="Open Sauce"/>
                <a:sym typeface="Open Sauce"/>
              </a:rPr>
              <a:t>Dr. Kelly Gavin Zuckerman</a:t>
            </a:r>
          </a:p>
        </p:txBody>
      </p:sp>
      <p:sp>
        <p:nvSpPr>
          <p:cNvPr id="11" name="TextBox 11"/>
          <p:cNvSpPr txBox="1"/>
          <p:nvPr/>
        </p:nvSpPr>
        <p:spPr>
          <a:xfrm>
            <a:off x="3284898" y="3312502"/>
            <a:ext cx="7760719" cy="1679860"/>
          </a:xfrm>
          <a:prstGeom prst="rect">
            <a:avLst/>
          </a:prstGeom>
        </p:spPr>
        <p:txBody>
          <a:bodyPr lIns="0" tIns="0" rIns="0" bIns="0" rtlCol="0" anchor="t">
            <a:spAutoFit/>
          </a:bodyPr>
          <a:lstStyle/>
          <a:p>
            <a:pPr algn="ctr">
              <a:lnSpc>
                <a:spcPts val="6511"/>
              </a:lnSpc>
              <a:spcBef>
                <a:spcPct val="0"/>
              </a:spcBef>
            </a:pPr>
            <a:r>
              <a:rPr lang="en-US" sz="6511" b="1" spc="-130">
                <a:solidFill>
                  <a:srgbClr val="000000"/>
                </a:solidFill>
                <a:latin typeface="Linotype Feltpen Medium"/>
                <a:ea typeface="Linotype Feltpen Medium"/>
                <a:cs typeface="Linotype Feltpen Medium"/>
                <a:sym typeface="Linotype Feltpen Medium"/>
              </a:rPr>
              <a:t>EMERGENT MULTILINGUAL LEARNERS IN U.S. SCHOOLS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2C3CD"/>
        </a:solidFill>
        <a:effectLst/>
      </p:bgPr>
    </p:bg>
    <p:spTree>
      <p:nvGrpSpPr>
        <p:cNvPr id="1" name=""/>
        <p:cNvGrpSpPr/>
        <p:nvPr/>
      </p:nvGrpSpPr>
      <p:grpSpPr>
        <a:xfrm>
          <a:off x="0" y="0"/>
          <a:ext cx="0" cy="0"/>
          <a:chOff x="0" y="0"/>
          <a:chExt cx="0" cy="0"/>
        </a:xfrm>
      </p:grpSpPr>
      <p:sp>
        <p:nvSpPr>
          <p:cNvPr id="2" name="Freeform 2"/>
          <p:cNvSpPr/>
          <p:nvPr/>
        </p:nvSpPr>
        <p:spPr>
          <a:xfrm>
            <a:off x="16291355" y="1028700"/>
            <a:ext cx="1153337" cy="1113494"/>
          </a:xfrm>
          <a:custGeom>
            <a:avLst/>
            <a:gdLst/>
            <a:ahLst/>
            <a:cxnLst/>
            <a:rect l="l" t="t" r="r" b="b"/>
            <a:pathLst>
              <a:path w="1153337" h="1113494">
                <a:moveTo>
                  <a:pt x="0" y="0"/>
                </a:moveTo>
                <a:lnTo>
                  <a:pt x="1153336" y="0"/>
                </a:lnTo>
                <a:lnTo>
                  <a:pt x="1153336" y="1113494"/>
                </a:lnTo>
                <a:lnTo>
                  <a:pt x="0" y="111349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474196">
            <a:off x="2426328" y="783066"/>
            <a:ext cx="1058987" cy="1045509"/>
          </a:xfrm>
          <a:custGeom>
            <a:avLst/>
            <a:gdLst/>
            <a:ahLst/>
            <a:cxnLst/>
            <a:rect l="l" t="t" r="r" b="b"/>
            <a:pathLst>
              <a:path w="1058987" h="1045509">
                <a:moveTo>
                  <a:pt x="0" y="0"/>
                </a:moveTo>
                <a:lnTo>
                  <a:pt x="1058987" y="0"/>
                </a:lnTo>
                <a:lnTo>
                  <a:pt x="1058987" y="1045508"/>
                </a:lnTo>
                <a:lnTo>
                  <a:pt x="0" y="10455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502930">
            <a:off x="16916339" y="9003365"/>
            <a:ext cx="685921" cy="713151"/>
          </a:xfrm>
          <a:custGeom>
            <a:avLst/>
            <a:gdLst/>
            <a:ahLst/>
            <a:cxnLst/>
            <a:rect l="l" t="t" r="r" b="b"/>
            <a:pathLst>
              <a:path w="685921" h="713151">
                <a:moveTo>
                  <a:pt x="0" y="0"/>
                </a:moveTo>
                <a:lnTo>
                  <a:pt x="685922" y="0"/>
                </a:lnTo>
                <a:lnTo>
                  <a:pt x="685922" y="713151"/>
                </a:lnTo>
                <a:lnTo>
                  <a:pt x="0" y="71315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rot="326883" flipH="1" flipV="1">
            <a:off x="6349525" y="63921"/>
            <a:ext cx="1418682" cy="1302608"/>
          </a:xfrm>
          <a:custGeom>
            <a:avLst/>
            <a:gdLst/>
            <a:ahLst/>
            <a:cxnLst/>
            <a:rect l="l" t="t" r="r" b="b"/>
            <a:pathLst>
              <a:path w="1418682" h="1302608">
                <a:moveTo>
                  <a:pt x="1418682" y="1302608"/>
                </a:moveTo>
                <a:lnTo>
                  <a:pt x="0" y="1302608"/>
                </a:lnTo>
                <a:lnTo>
                  <a:pt x="0" y="0"/>
                </a:lnTo>
                <a:lnTo>
                  <a:pt x="1418682" y="0"/>
                </a:lnTo>
                <a:lnTo>
                  <a:pt x="1418682" y="1302608"/>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rot="-3598045">
            <a:off x="2228821" y="7499737"/>
            <a:ext cx="795087" cy="1293781"/>
          </a:xfrm>
          <a:custGeom>
            <a:avLst/>
            <a:gdLst/>
            <a:ahLst/>
            <a:cxnLst/>
            <a:rect l="l" t="t" r="r" b="b"/>
            <a:pathLst>
              <a:path w="795087" h="1293781">
                <a:moveTo>
                  <a:pt x="0" y="0"/>
                </a:moveTo>
                <a:lnTo>
                  <a:pt x="795087" y="0"/>
                </a:lnTo>
                <a:lnTo>
                  <a:pt x="795087" y="1293780"/>
                </a:lnTo>
                <a:lnTo>
                  <a:pt x="0" y="129378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Freeform 7"/>
          <p:cNvSpPr/>
          <p:nvPr/>
        </p:nvSpPr>
        <p:spPr>
          <a:xfrm>
            <a:off x="3092375" y="1585447"/>
            <a:ext cx="12376356" cy="4733956"/>
          </a:xfrm>
          <a:custGeom>
            <a:avLst/>
            <a:gdLst/>
            <a:ahLst/>
            <a:cxnLst/>
            <a:rect l="l" t="t" r="r" b="b"/>
            <a:pathLst>
              <a:path w="12376356" h="4733956">
                <a:moveTo>
                  <a:pt x="0" y="0"/>
                </a:moveTo>
                <a:lnTo>
                  <a:pt x="12376356" y="0"/>
                </a:lnTo>
                <a:lnTo>
                  <a:pt x="12376356" y="4733956"/>
                </a:lnTo>
                <a:lnTo>
                  <a:pt x="0" y="473395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TextBox 8"/>
          <p:cNvSpPr txBox="1"/>
          <p:nvPr/>
        </p:nvSpPr>
        <p:spPr>
          <a:xfrm>
            <a:off x="3092375" y="6682952"/>
            <a:ext cx="12376356" cy="3079751"/>
          </a:xfrm>
          <a:prstGeom prst="rect">
            <a:avLst/>
          </a:prstGeom>
        </p:spPr>
        <p:txBody>
          <a:bodyPr lIns="0" tIns="0" rIns="0" bIns="0" rtlCol="0" anchor="t">
            <a:spAutoFit/>
          </a:bodyPr>
          <a:lstStyle/>
          <a:p>
            <a:pPr algn="ctr">
              <a:lnSpc>
                <a:spcPts val="8000"/>
              </a:lnSpc>
              <a:spcBef>
                <a:spcPct val="0"/>
              </a:spcBef>
            </a:pPr>
            <a:r>
              <a:rPr lang="en-US" sz="8000" spc="-160">
                <a:solidFill>
                  <a:srgbClr val="000000"/>
                </a:solidFill>
                <a:latin typeface="Vollkorn"/>
                <a:ea typeface="Vollkorn"/>
                <a:cs typeface="Vollkorn"/>
                <a:sym typeface="Vollkorn"/>
              </a:rPr>
              <a:t>Please make a name tent with your preferred name and pronouns.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269777" y="3431557"/>
            <a:ext cx="17748446" cy="5097571"/>
            <a:chOff x="0" y="0"/>
            <a:chExt cx="23664595" cy="6796761"/>
          </a:xfrm>
        </p:grpSpPr>
        <p:sp>
          <p:nvSpPr>
            <p:cNvPr id="3" name="Freeform 3"/>
            <p:cNvSpPr/>
            <p:nvPr/>
          </p:nvSpPr>
          <p:spPr>
            <a:xfrm>
              <a:off x="0" y="0"/>
              <a:ext cx="19269167" cy="6796761"/>
            </a:xfrm>
            <a:custGeom>
              <a:avLst/>
              <a:gdLst/>
              <a:ahLst/>
              <a:cxnLst/>
              <a:rect l="l" t="t" r="r" b="b"/>
              <a:pathLst>
                <a:path w="19269167" h="6796761">
                  <a:moveTo>
                    <a:pt x="0" y="0"/>
                  </a:moveTo>
                  <a:lnTo>
                    <a:pt x="19269167" y="0"/>
                  </a:lnTo>
                  <a:lnTo>
                    <a:pt x="19269167" y="6796761"/>
                  </a:lnTo>
                  <a:lnTo>
                    <a:pt x="0" y="67967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4395428" y="0"/>
              <a:ext cx="19269167" cy="6796761"/>
            </a:xfrm>
            <a:custGeom>
              <a:avLst/>
              <a:gdLst/>
              <a:ahLst/>
              <a:cxnLst/>
              <a:rect l="l" t="t" r="r" b="b"/>
              <a:pathLst>
                <a:path w="19269167" h="6796761">
                  <a:moveTo>
                    <a:pt x="0" y="0"/>
                  </a:moveTo>
                  <a:lnTo>
                    <a:pt x="19269167" y="0"/>
                  </a:lnTo>
                  <a:lnTo>
                    <a:pt x="19269167" y="6796761"/>
                  </a:lnTo>
                  <a:lnTo>
                    <a:pt x="0" y="67967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5" name="Freeform 5"/>
          <p:cNvSpPr/>
          <p:nvPr/>
        </p:nvSpPr>
        <p:spPr>
          <a:xfrm rot="1519396">
            <a:off x="4284108" y="4440707"/>
            <a:ext cx="937460" cy="974675"/>
          </a:xfrm>
          <a:custGeom>
            <a:avLst/>
            <a:gdLst/>
            <a:ahLst/>
            <a:cxnLst/>
            <a:rect l="l" t="t" r="r" b="b"/>
            <a:pathLst>
              <a:path w="937460" h="974675">
                <a:moveTo>
                  <a:pt x="0" y="0"/>
                </a:moveTo>
                <a:lnTo>
                  <a:pt x="937460" y="0"/>
                </a:lnTo>
                <a:lnTo>
                  <a:pt x="937460" y="974675"/>
                </a:lnTo>
                <a:lnTo>
                  <a:pt x="0" y="9746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5483310">
            <a:off x="12592615" y="4574636"/>
            <a:ext cx="1602558" cy="1471439"/>
          </a:xfrm>
          <a:custGeom>
            <a:avLst/>
            <a:gdLst/>
            <a:ahLst/>
            <a:cxnLst/>
            <a:rect l="l" t="t" r="r" b="b"/>
            <a:pathLst>
              <a:path w="1602558" h="1471439">
                <a:moveTo>
                  <a:pt x="0" y="0"/>
                </a:moveTo>
                <a:lnTo>
                  <a:pt x="1602558" y="0"/>
                </a:lnTo>
                <a:lnTo>
                  <a:pt x="1602558" y="1471439"/>
                </a:lnTo>
                <a:lnTo>
                  <a:pt x="0" y="147143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5142604" y="3106570"/>
            <a:ext cx="8314045" cy="5671345"/>
          </a:xfrm>
          <a:prstGeom prst="rect">
            <a:avLst/>
          </a:prstGeom>
        </p:spPr>
        <p:txBody>
          <a:bodyPr lIns="0" tIns="0" rIns="0" bIns="0" rtlCol="0" anchor="t">
            <a:spAutoFit/>
          </a:bodyPr>
          <a:lstStyle/>
          <a:p>
            <a:pPr algn="l">
              <a:lnSpc>
                <a:spcPts val="5624"/>
              </a:lnSpc>
            </a:pPr>
            <a:endParaRPr/>
          </a:p>
          <a:p>
            <a:pPr marL="867333" lvl="1" indent="-433666" algn="l">
              <a:lnSpc>
                <a:spcPts val="5624"/>
              </a:lnSpc>
              <a:buFont typeface="Arial"/>
              <a:buChar char="•"/>
            </a:pPr>
            <a:r>
              <a:rPr lang="en-US" sz="4017">
                <a:solidFill>
                  <a:srgbClr val="000000"/>
                </a:solidFill>
                <a:latin typeface="Open Sauce"/>
                <a:ea typeface="Open Sauce"/>
                <a:cs typeface="Open Sauce"/>
                <a:sym typeface="Open Sauce"/>
              </a:rPr>
              <a:t> Preview of Today’s Class and Next Class</a:t>
            </a:r>
          </a:p>
          <a:p>
            <a:pPr marL="867333" lvl="1" indent="-433666" algn="l">
              <a:lnSpc>
                <a:spcPts val="5624"/>
              </a:lnSpc>
              <a:buFont typeface="Arial"/>
              <a:buChar char="•"/>
            </a:pPr>
            <a:r>
              <a:rPr lang="en-US" sz="4017">
                <a:solidFill>
                  <a:srgbClr val="000000"/>
                </a:solidFill>
                <a:latin typeface="Open Sauce"/>
                <a:ea typeface="Open Sauce"/>
                <a:cs typeface="Open Sauce"/>
                <a:sym typeface="Open Sauce"/>
              </a:rPr>
              <a:t> Today’s Invitation</a:t>
            </a:r>
          </a:p>
          <a:p>
            <a:pPr marL="867333" lvl="1" indent="-433666" algn="l">
              <a:lnSpc>
                <a:spcPts val="5624"/>
              </a:lnSpc>
              <a:buFont typeface="Arial"/>
              <a:buChar char="•"/>
            </a:pPr>
            <a:r>
              <a:rPr lang="en-US" sz="4017">
                <a:solidFill>
                  <a:srgbClr val="000000"/>
                </a:solidFill>
                <a:latin typeface="Open Sauce"/>
                <a:ea typeface="Open Sauce"/>
                <a:cs typeface="Open Sauce"/>
                <a:sym typeface="Open Sauce"/>
              </a:rPr>
              <a:t> Syllabus Overview</a:t>
            </a:r>
          </a:p>
          <a:p>
            <a:pPr marL="867333" lvl="1" indent="-433666" algn="l">
              <a:lnSpc>
                <a:spcPts val="5624"/>
              </a:lnSpc>
              <a:buFont typeface="Arial"/>
              <a:buChar char="•"/>
            </a:pPr>
            <a:r>
              <a:rPr lang="en-US" sz="4017">
                <a:solidFill>
                  <a:srgbClr val="000000"/>
                </a:solidFill>
                <a:latin typeface="Open Sauce"/>
                <a:ea typeface="Open Sauce"/>
                <a:cs typeface="Open Sauce"/>
                <a:sym typeface="Open Sauce"/>
              </a:rPr>
              <a:t> What’s in a Name? </a:t>
            </a:r>
            <a:r>
              <a:rPr lang="en-US" sz="4017" i="1">
                <a:solidFill>
                  <a:srgbClr val="000000"/>
                </a:solidFill>
                <a:latin typeface="Open Sauce Italics"/>
                <a:ea typeface="Open Sauce Italics"/>
                <a:cs typeface="Open Sauce Italics"/>
                <a:sym typeface="Open Sauce Italics"/>
              </a:rPr>
              <a:t>Labels as Limitations </a:t>
            </a:r>
            <a:r>
              <a:rPr lang="en-US" sz="4017">
                <a:solidFill>
                  <a:srgbClr val="000000"/>
                </a:solidFill>
                <a:latin typeface="Open Sauce"/>
                <a:ea typeface="Open Sauce"/>
                <a:cs typeface="Open Sauce"/>
                <a:sym typeface="Open Sauce"/>
              </a:rPr>
              <a:t>Discussion</a:t>
            </a:r>
          </a:p>
          <a:p>
            <a:pPr algn="l">
              <a:lnSpc>
                <a:spcPts val="5624"/>
              </a:lnSpc>
            </a:pPr>
            <a:endParaRPr lang="en-US" sz="4017">
              <a:solidFill>
                <a:srgbClr val="000000"/>
              </a:solidFill>
              <a:latin typeface="Open Sauce"/>
              <a:ea typeface="Open Sauce"/>
              <a:cs typeface="Open Sauce"/>
              <a:sym typeface="Open Sauce"/>
            </a:endParaRPr>
          </a:p>
        </p:txBody>
      </p:sp>
      <p:sp>
        <p:nvSpPr>
          <p:cNvPr id="8" name="TextBox 8"/>
          <p:cNvSpPr txBox="1"/>
          <p:nvPr/>
        </p:nvSpPr>
        <p:spPr>
          <a:xfrm>
            <a:off x="6149026" y="1806310"/>
            <a:ext cx="7025749" cy="1060451"/>
          </a:xfrm>
          <a:prstGeom prst="rect">
            <a:avLst/>
          </a:prstGeom>
        </p:spPr>
        <p:txBody>
          <a:bodyPr lIns="0" tIns="0" rIns="0" bIns="0" rtlCol="0" anchor="t">
            <a:spAutoFit/>
          </a:bodyPr>
          <a:lstStyle/>
          <a:p>
            <a:pPr marL="0" lvl="1" indent="0" algn="ctr">
              <a:lnSpc>
                <a:spcPts val="8000"/>
              </a:lnSpc>
              <a:spcBef>
                <a:spcPct val="0"/>
              </a:spcBef>
            </a:pPr>
            <a:r>
              <a:rPr lang="en-US" sz="8000" spc="-160">
                <a:solidFill>
                  <a:srgbClr val="000000"/>
                </a:solidFill>
                <a:latin typeface="Vollkorn"/>
                <a:ea typeface="Vollkorn"/>
                <a:cs typeface="Vollkorn"/>
                <a:sym typeface="Vollkorn"/>
              </a:rPr>
              <a:t>Today’s Class</a:t>
            </a:r>
          </a:p>
        </p:txBody>
      </p:sp>
      <p:grpSp>
        <p:nvGrpSpPr>
          <p:cNvPr id="9" name="Group 9"/>
          <p:cNvGrpSpPr/>
          <p:nvPr/>
        </p:nvGrpSpPr>
        <p:grpSpPr>
          <a:xfrm>
            <a:off x="7945982" y="2790780"/>
            <a:ext cx="2707291" cy="151962"/>
            <a:chOff x="0" y="0"/>
            <a:chExt cx="6041073" cy="339090"/>
          </a:xfrm>
        </p:grpSpPr>
        <p:sp>
          <p:nvSpPr>
            <p:cNvPr id="10" name="Freeform 10"/>
            <p:cNvSpPr/>
            <p:nvPr/>
          </p:nvSpPr>
          <p:spPr>
            <a:xfrm>
              <a:off x="106511" y="43180"/>
              <a:ext cx="5841707" cy="259080"/>
            </a:xfrm>
            <a:custGeom>
              <a:avLst/>
              <a:gdLst/>
              <a:ahLst/>
              <a:cxnLst/>
              <a:rect l="l" t="t" r="r" b="b"/>
              <a:pathLst>
                <a:path w="5841707" h="259080">
                  <a:moveTo>
                    <a:pt x="125628" y="106680"/>
                  </a:moveTo>
                  <a:cubicBezTo>
                    <a:pt x="1480227" y="36830"/>
                    <a:pt x="2722852" y="16510"/>
                    <a:pt x="3539435" y="8890"/>
                  </a:cubicBezTo>
                  <a:cubicBezTo>
                    <a:pt x="4227659" y="1270"/>
                    <a:pt x="5090669" y="0"/>
                    <a:pt x="5445705" y="7620"/>
                  </a:cubicBezTo>
                  <a:cubicBezTo>
                    <a:pt x="5582258" y="10160"/>
                    <a:pt x="5666920" y="6350"/>
                    <a:pt x="5732465" y="20320"/>
                  </a:cubicBezTo>
                  <a:cubicBezTo>
                    <a:pt x="5773430" y="27940"/>
                    <a:pt x="5800741" y="40640"/>
                    <a:pt x="5814396" y="57150"/>
                  </a:cubicBezTo>
                  <a:cubicBezTo>
                    <a:pt x="5833514" y="77470"/>
                    <a:pt x="5833514" y="115570"/>
                    <a:pt x="5814396" y="135890"/>
                  </a:cubicBezTo>
                  <a:cubicBezTo>
                    <a:pt x="5800741" y="152400"/>
                    <a:pt x="5765238" y="165100"/>
                    <a:pt x="5732465" y="172720"/>
                  </a:cubicBezTo>
                  <a:cubicBezTo>
                    <a:pt x="5696961" y="180340"/>
                    <a:pt x="5653265" y="184150"/>
                    <a:pt x="5615030" y="179070"/>
                  </a:cubicBezTo>
                  <a:cubicBezTo>
                    <a:pt x="5571334" y="172720"/>
                    <a:pt x="5505788" y="148590"/>
                    <a:pt x="5486671" y="127000"/>
                  </a:cubicBezTo>
                  <a:cubicBezTo>
                    <a:pt x="5467554" y="105410"/>
                    <a:pt x="5478478" y="68580"/>
                    <a:pt x="5505788" y="49530"/>
                  </a:cubicBezTo>
                  <a:cubicBezTo>
                    <a:pt x="5533099" y="29210"/>
                    <a:pt x="5606837" y="12700"/>
                    <a:pt x="5655996" y="12700"/>
                  </a:cubicBezTo>
                  <a:cubicBezTo>
                    <a:pt x="5705154" y="12700"/>
                    <a:pt x="5776162" y="30480"/>
                    <a:pt x="5806203" y="49530"/>
                  </a:cubicBezTo>
                  <a:cubicBezTo>
                    <a:pt x="5833514" y="68580"/>
                    <a:pt x="5841707" y="106680"/>
                    <a:pt x="5822589" y="128270"/>
                  </a:cubicBezTo>
                  <a:cubicBezTo>
                    <a:pt x="5806203" y="148590"/>
                    <a:pt x="5773430" y="165100"/>
                    <a:pt x="5694231" y="179070"/>
                  </a:cubicBezTo>
                  <a:cubicBezTo>
                    <a:pt x="5396546" y="228600"/>
                    <a:pt x="4014637" y="154940"/>
                    <a:pt x="3269062" y="157480"/>
                  </a:cubicBezTo>
                  <a:cubicBezTo>
                    <a:pt x="2627266" y="160020"/>
                    <a:pt x="2034629" y="167640"/>
                    <a:pt x="1482958" y="184150"/>
                  </a:cubicBezTo>
                  <a:cubicBezTo>
                    <a:pt x="1002294" y="198120"/>
                    <a:pt x="327725" y="259080"/>
                    <a:pt x="139283" y="245110"/>
                  </a:cubicBezTo>
                  <a:cubicBezTo>
                    <a:pt x="87393" y="240030"/>
                    <a:pt x="68276" y="234950"/>
                    <a:pt x="43696" y="223520"/>
                  </a:cubicBezTo>
                  <a:cubicBezTo>
                    <a:pt x="21848" y="213360"/>
                    <a:pt x="2731" y="194310"/>
                    <a:pt x="2731" y="179070"/>
                  </a:cubicBezTo>
                  <a:cubicBezTo>
                    <a:pt x="0" y="163830"/>
                    <a:pt x="13655" y="143510"/>
                    <a:pt x="35503" y="132080"/>
                  </a:cubicBezTo>
                  <a:cubicBezTo>
                    <a:pt x="54621" y="120650"/>
                    <a:pt x="125628" y="106680"/>
                    <a:pt x="125628" y="106680"/>
                  </a:cubicBezTo>
                </a:path>
              </a:pathLst>
            </a:custGeom>
            <a:solidFill>
              <a:srgbClr val="3D6874"/>
            </a:solidFill>
            <a:ln cap="sq">
              <a:noFill/>
              <a:prstDash val="solid"/>
              <a:miter/>
            </a:ln>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2985040" y="3714292"/>
            <a:ext cx="13507429" cy="3879499"/>
            <a:chOff x="0" y="0"/>
            <a:chExt cx="18009905" cy="5172665"/>
          </a:xfrm>
        </p:grpSpPr>
        <p:sp>
          <p:nvSpPr>
            <p:cNvPr id="3" name="Freeform 3"/>
            <p:cNvSpPr/>
            <p:nvPr/>
          </p:nvSpPr>
          <p:spPr>
            <a:xfrm>
              <a:off x="0" y="0"/>
              <a:ext cx="14664771" cy="5172665"/>
            </a:xfrm>
            <a:custGeom>
              <a:avLst/>
              <a:gdLst/>
              <a:ahLst/>
              <a:cxnLst/>
              <a:rect l="l" t="t" r="r" b="b"/>
              <a:pathLst>
                <a:path w="14664771" h="5172665">
                  <a:moveTo>
                    <a:pt x="0" y="0"/>
                  </a:moveTo>
                  <a:lnTo>
                    <a:pt x="14664771" y="0"/>
                  </a:lnTo>
                  <a:lnTo>
                    <a:pt x="14664771" y="5172665"/>
                  </a:lnTo>
                  <a:lnTo>
                    <a:pt x="0" y="517266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3345134" y="0"/>
              <a:ext cx="14664771" cy="5172665"/>
            </a:xfrm>
            <a:custGeom>
              <a:avLst/>
              <a:gdLst/>
              <a:ahLst/>
              <a:cxnLst/>
              <a:rect l="l" t="t" r="r" b="b"/>
              <a:pathLst>
                <a:path w="14664771" h="5172665">
                  <a:moveTo>
                    <a:pt x="0" y="0"/>
                  </a:moveTo>
                  <a:lnTo>
                    <a:pt x="14664771" y="0"/>
                  </a:lnTo>
                  <a:lnTo>
                    <a:pt x="14664771" y="5172665"/>
                  </a:lnTo>
                  <a:lnTo>
                    <a:pt x="0" y="517266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5" name="Freeform 5"/>
          <p:cNvSpPr/>
          <p:nvPr/>
        </p:nvSpPr>
        <p:spPr>
          <a:xfrm>
            <a:off x="3407625" y="4231662"/>
            <a:ext cx="1035944" cy="1104204"/>
          </a:xfrm>
          <a:custGeom>
            <a:avLst/>
            <a:gdLst/>
            <a:ahLst/>
            <a:cxnLst/>
            <a:rect l="l" t="t" r="r" b="b"/>
            <a:pathLst>
              <a:path w="1035944" h="1104204">
                <a:moveTo>
                  <a:pt x="0" y="0"/>
                </a:moveTo>
                <a:lnTo>
                  <a:pt x="1035943" y="0"/>
                </a:lnTo>
                <a:lnTo>
                  <a:pt x="1035943" y="1104203"/>
                </a:lnTo>
                <a:lnTo>
                  <a:pt x="0" y="110420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5570229" y="1821827"/>
            <a:ext cx="6311352" cy="1060451"/>
          </a:xfrm>
          <a:prstGeom prst="rect">
            <a:avLst/>
          </a:prstGeom>
        </p:spPr>
        <p:txBody>
          <a:bodyPr lIns="0" tIns="0" rIns="0" bIns="0" rtlCol="0" anchor="t">
            <a:spAutoFit/>
          </a:bodyPr>
          <a:lstStyle/>
          <a:p>
            <a:pPr marL="0" lvl="1" indent="0" algn="ctr">
              <a:lnSpc>
                <a:spcPts val="8000"/>
              </a:lnSpc>
              <a:spcBef>
                <a:spcPct val="0"/>
              </a:spcBef>
            </a:pPr>
            <a:r>
              <a:rPr lang="en-US" sz="8000" spc="-160">
                <a:solidFill>
                  <a:srgbClr val="000000"/>
                </a:solidFill>
                <a:latin typeface="Vollkorn"/>
                <a:ea typeface="Vollkorn"/>
                <a:cs typeface="Vollkorn"/>
                <a:sym typeface="Vollkorn"/>
              </a:rPr>
              <a:t>For Next Class</a:t>
            </a:r>
          </a:p>
        </p:txBody>
      </p:sp>
      <p:sp>
        <p:nvSpPr>
          <p:cNvPr id="7" name="TextBox 7"/>
          <p:cNvSpPr txBox="1"/>
          <p:nvPr/>
        </p:nvSpPr>
        <p:spPr>
          <a:xfrm>
            <a:off x="5038322" y="7817266"/>
            <a:ext cx="9400864" cy="723901"/>
          </a:xfrm>
          <a:prstGeom prst="rect">
            <a:avLst/>
          </a:prstGeom>
        </p:spPr>
        <p:txBody>
          <a:bodyPr lIns="0" tIns="0" rIns="0" bIns="0" rtlCol="0" anchor="t">
            <a:spAutoFit/>
          </a:bodyPr>
          <a:lstStyle/>
          <a:p>
            <a:pPr marL="0" lvl="0" indent="0" algn="ctr">
              <a:lnSpc>
                <a:spcPts val="5849"/>
              </a:lnSpc>
              <a:spcBef>
                <a:spcPct val="0"/>
              </a:spcBef>
            </a:pPr>
            <a:r>
              <a:rPr lang="en-US" sz="4499" b="1">
                <a:solidFill>
                  <a:srgbClr val="000000"/>
                </a:solidFill>
                <a:latin typeface="Linotype Feltpen Medium"/>
                <a:ea typeface="Linotype Feltpen Medium"/>
                <a:cs typeface="Linotype Feltpen Medium"/>
                <a:sym typeface="Linotype Feltpen Medium"/>
              </a:rPr>
              <a:t>Discussion Post #1 Due Sunday by 12:59 pm</a:t>
            </a:r>
          </a:p>
        </p:txBody>
      </p:sp>
      <p:sp>
        <p:nvSpPr>
          <p:cNvPr id="8" name="Freeform 8"/>
          <p:cNvSpPr/>
          <p:nvPr/>
        </p:nvSpPr>
        <p:spPr>
          <a:xfrm rot="3620095">
            <a:off x="14611140" y="3991556"/>
            <a:ext cx="858465" cy="1584415"/>
          </a:xfrm>
          <a:custGeom>
            <a:avLst/>
            <a:gdLst/>
            <a:ahLst/>
            <a:cxnLst/>
            <a:rect l="l" t="t" r="r" b="b"/>
            <a:pathLst>
              <a:path w="858465" h="1584415">
                <a:moveTo>
                  <a:pt x="0" y="0"/>
                </a:moveTo>
                <a:lnTo>
                  <a:pt x="858465" y="0"/>
                </a:lnTo>
                <a:lnTo>
                  <a:pt x="858465" y="1584415"/>
                </a:lnTo>
                <a:lnTo>
                  <a:pt x="0" y="158441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4870726" y="4286984"/>
            <a:ext cx="8841673" cy="2077492"/>
          </a:xfrm>
          <a:prstGeom prst="rect">
            <a:avLst/>
          </a:prstGeom>
        </p:spPr>
        <p:txBody>
          <a:bodyPr lIns="0" tIns="0" rIns="0" bIns="0" rtlCol="0" anchor="t">
            <a:spAutoFit/>
          </a:bodyPr>
          <a:lstStyle/>
          <a:p>
            <a:pPr algn="ctr">
              <a:lnSpc>
                <a:spcPts val="4000"/>
              </a:lnSpc>
              <a:spcBef>
                <a:spcPct val="0"/>
              </a:spcBef>
            </a:pPr>
            <a:r>
              <a:rPr lang="en-US" sz="4000" spc="-80" dirty="0">
                <a:solidFill>
                  <a:srgbClr val="000000"/>
                </a:solidFill>
                <a:latin typeface="Vollkorn"/>
                <a:ea typeface="Vollkorn"/>
                <a:cs typeface="Vollkorn"/>
                <a:sym typeface="Vollkorn"/>
              </a:rPr>
              <a:t>“A Letter to Parents and Teachers on Some Ways of Looking and Reflecting on </a:t>
            </a:r>
            <a:r>
              <a:rPr lang="en-US" sz="4000" spc="-80" dirty="0" err="1">
                <a:solidFill>
                  <a:srgbClr val="000000"/>
                </a:solidFill>
                <a:latin typeface="Vollkorn"/>
                <a:ea typeface="Vollkorn"/>
                <a:cs typeface="Vollkorn"/>
                <a:sym typeface="Vollkorn"/>
              </a:rPr>
              <a:t>Children”by</a:t>
            </a:r>
            <a:r>
              <a:rPr lang="en-US" sz="4000" spc="-80" dirty="0">
                <a:solidFill>
                  <a:srgbClr val="000000"/>
                </a:solidFill>
                <a:latin typeface="Vollkorn"/>
                <a:ea typeface="Vollkorn"/>
                <a:cs typeface="Vollkorn"/>
                <a:sym typeface="Vollkorn"/>
              </a:rPr>
              <a:t> Patricia F. Carini , pp. 56-64)</a:t>
            </a:r>
          </a:p>
          <a:p>
            <a:pPr algn="ctr">
              <a:lnSpc>
                <a:spcPts val="4000"/>
              </a:lnSpc>
              <a:spcBef>
                <a:spcPct val="0"/>
              </a:spcBef>
            </a:pPr>
            <a:endParaRPr lang="en-US" sz="4000" spc="-80" dirty="0">
              <a:solidFill>
                <a:srgbClr val="000000"/>
              </a:solidFill>
              <a:latin typeface="Vollkorn"/>
              <a:ea typeface="Vollkorn"/>
              <a:cs typeface="Vollkorn"/>
              <a:sym typeface="Vollkor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Freeform 2"/>
          <p:cNvSpPr/>
          <p:nvPr/>
        </p:nvSpPr>
        <p:spPr>
          <a:xfrm>
            <a:off x="1286074" y="5634762"/>
            <a:ext cx="5824469" cy="3780610"/>
          </a:xfrm>
          <a:custGeom>
            <a:avLst/>
            <a:gdLst/>
            <a:ahLst/>
            <a:cxnLst/>
            <a:rect l="l" t="t" r="r" b="b"/>
            <a:pathLst>
              <a:path w="5824469" h="3780610">
                <a:moveTo>
                  <a:pt x="0" y="0"/>
                </a:moveTo>
                <a:lnTo>
                  <a:pt x="5824469" y="0"/>
                </a:lnTo>
                <a:lnTo>
                  <a:pt x="5824469" y="3780610"/>
                </a:lnTo>
                <a:lnTo>
                  <a:pt x="0" y="3780610"/>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txBody>
          <a:bodyPr/>
          <a:lstStyle/>
          <a:p>
            <a:endParaRPr lang="en-US"/>
          </a:p>
        </p:txBody>
      </p:sp>
      <p:sp>
        <p:nvSpPr>
          <p:cNvPr id="3" name="Freeform 3"/>
          <p:cNvSpPr/>
          <p:nvPr/>
        </p:nvSpPr>
        <p:spPr>
          <a:xfrm>
            <a:off x="1065522" y="5878580"/>
            <a:ext cx="533883" cy="555077"/>
          </a:xfrm>
          <a:custGeom>
            <a:avLst/>
            <a:gdLst/>
            <a:ahLst/>
            <a:cxnLst/>
            <a:rect l="l" t="t" r="r" b="b"/>
            <a:pathLst>
              <a:path w="533883" h="555077">
                <a:moveTo>
                  <a:pt x="0" y="0"/>
                </a:moveTo>
                <a:lnTo>
                  <a:pt x="533883" y="0"/>
                </a:lnTo>
                <a:lnTo>
                  <a:pt x="533883" y="555076"/>
                </a:lnTo>
                <a:lnTo>
                  <a:pt x="0" y="55507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021582">
            <a:off x="3999617" y="5922412"/>
            <a:ext cx="813220" cy="926026"/>
          </a:xfrm>
          <a:custGeom>
            <a:avLst/>
            <a:gdLst/>
            <a:ahLst/>
            <a:cxnLst/>
            <a:rect l="l" t="t" r="r" b="b"/>
            <a:pathLst>
              <a:path w="813220" h="926026">
                <a:moveTo>
                  <a:pt x="0" y="0"/>
                </a:moveTo>
                <a:lnTo>
                  <a:pt x="813220" y="0"/>
                </a:lnTo>
                <a:lnTo>
                  <a:pt x="813220" y="926026"/>
                </a:lnTo>
                <a:lnTo>
                  <a:pt x="0" y="92602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7779457" y="298638"/>
            <a:ext cx="9999974" cy="8945583"/>
            <a:chOff x="0" y="0"/>
            <a:chExt cx="13333299" cy="11927444"/>
          </a:xfrm>
        </p:grpSpPr>
        <p:sp>
          <p:nvSpPr>
            <p:cNvPr id="6" name="Freeform 6"/>
            <p:cNvSpPr/>
            <p:nvPr/>
          </p:nvSpPr>
          <p:spPr>
            <a:xfrm>
              <a:off x="5689593" y="0"/>
              <a:ext cx="7643706" cy="7629808"/>
            </a:xfrm>
            <a:custGeom>
              <a:avLst/>
              <a:gdLst/>
              <a:ahLst/>
              <a:cxnLst/>
              <a:rect l="l" t="t" r="r" b="b"/>
              <a:pathLst>
                <a:path w="7643706" h="7629808">
                  <a:moveTo>
                    <a:pt x="0" y="0"/>
                  </a:moveTo>
                  <a:lnTo>
                    <a:pt x="7643706" y="0"/>
                  </a:lnTo>
                  <a:lnTo>
                    <a:pt x="7643706" y="7629808"/>
                  </a:lnTo>
                  <a:lnTo>
                    <a:pt x="0" y="76298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0" y="39166"/>
              <a:ext cx="7643706" cy="7629808"/>
            </a:xfrm>
            <a:custGeom>
              <a:avLst/>
              <a:gdLst/>
              <a:ahLst/>
              <a:cxnLst/>
              <a:rect l="l" t="t" r="r" b="b"/>
              <a:pathLst>
                <a:path w="7643706" h="7629808">
                  <a:moveTo>
                    <a:pt x="0" y="0"/>
                  </a:moveTo>
                  <a:lnTo>
                    <a:pt x="7643706" y="0"/>
                  </a:lnTo>
                  <a:lnTo>
                    <a:pt x="7643706" y="7629808"/>
                  </a:lnTo>
                  <a:lnTo>
                    <a:pt x="0" y="76298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5689593" y="4258057"/>
              <a:ext cx="7643706" cy="7629808"/>
            </a:xfrm>
            <a:custGeom>
              <a:avLst/>
              <a:gdLst/>
              <a:ahLst/>
              <a:cxnLst/>
              <a:rect l="l" t="t" r="r" b="b"/>
              <a:pathLst>
                <a:path w="7643706" h="7629808">
                  <a:moveTo>
                    <a:pt x="0" y="0"/>
                  </a:moveTo>
                  <a:lnTo>
                    <a:pt x="7643706" y="0"/>
                  </a:lnTo>
                  <a:lnTo>
                    <a:pt x="7643706" y="7629808"/>
                  </a:lnTo>
                  <a:lnTo>
                    <a:pt x="0" y="76298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0" y="4297635"/>
              <a:ext cx="7643706" cy="7629808"/>
            </a:xfrm>
            <a:custGeom>
              <a:avLst/>
              <a:gdLst/>
              <a:ahLst/>
              <a:cxnLst/>
              <a:rect l="l" t="t" r="r" b="b"/>
              <a:pathLst>
                <a:path w="7643706" h="7629808">
                  <a:moveTo>
                    <a:pt x="0" y="0"/>
                  </a:moveTo>
                  <a:lnTo>
                    <a:pt x="7643706" y="0"/>
                  </a:lnTo>
                  <a:lnTo>
                    <a:pt x="7643706" y="7629809"/>
                  </a:lnTo>
                  <a:lnTo>
                    <a:pt x="0" y="762980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10" name="Group 10"/>
          <p:cNvGrpSpPr/>
          <p:nvPr/>
        </p:nvGrpSpPr>
        <p:grpSpPr>
          <a:xfrm>
            <a:off x="8363083" y="559288"/>
            <a:ext cx="8541351" cy="11748736"/>
            <a:chOff x="0" y="0"/>
            <a:chExt cx="11388468" cy="15664982"/>
          </a:xfrm>
        </p:grpSpPr>
        <p:sp>
          <p:nvSpPr>
            <p:cNvPr id="11" name="TextBox 11"/>
            <p:cNvSpPr txBox="1"/>
            <p:nvPr/>
          </p:nvSpPr>
          <p:spPr>
            <a:xfrm>
              <a:off x="0" y="66675"/>
              <a:ext cx="11388468" cy="11398070"/>
            </a:xfrm>
            <a:prstGeom prst="rect">
              <a:avLst/>
            </a:prstGeom>
          </p:spPr>
          <p:txBody>
            <a:bodyPr lIns="0" tIns="0" rIns="0" bIns="0" rtlCol="0" anchor="t">
              <a:spAutoFit/>
            </a:bodyPr>
            <a:lstStyle/>
            <a:p>
              <a:pPr algn="l">
                <a:lnSpc>
                  <a:spcPts val="3049"/>
                </a:lnSpc>
              </a:pPr>
              <a:r>
                <a:rPr lang="en-US" sz="3049" spc="-60" dirty="0">
                  <a:solidFill>
                    <a:srgbClr val="000000"/>
                  </a:solidFill>
                  <a:latin typeface="Vollkorn"/>
                  <a:ea typeface="Vollkorn"/>
                  <a:cs typeface="Vollkorn"/>
                  <a:sym typeface="Vollkorn"/>
                </a:rPr>
                <a:t>Read the “My Name” vignette by Sandra Cisneros in front of you. Consider the following questions:</a:t>
              </a:r>
            </a:p>
            <a:p>
              <a:pPr algn="l">
                <a:lnSpc>
                  <a:spcPts val="3049"/>
                </a:lnSpc>
              </a:pPr>
              <a:endParaRPr lang="en-US" sz="3049" spc="-60" dirty="0">
                <a:solidFill>
                  <a:srgbClr val="000000"/>
                </a:solidFill>
                <a:latin typeface="Vollkorn"/>
                <a:ea typeface="Vollkorn"/>
                <a:cs typeface="Vollkorn"/>
                <a:sym typeface="Vollkorn"/>
              </a:endParaRPr>
            </a:p>
            <a:p>
              <a:pPr algn="l">
                <a:lnSpc>
                  <a:spcPts val="3049"/>
                </a:lnSpc>
              </a:pPr>
              <a:r>
                <a:rPr lang="en-US" sz="3049" spc="-60" dirty="0">
                  <a:solidFill>
                    <a:srgbClr val="000000"/>
                  </a:solidFill>
                  <a:latin typeface="Vollkorn"/>
                  <a:ea typeface="Vollkorn"/>
                  <a:cs typeface="Vollkorn"/>
                  <a:sym typeface="Vollkorn"/>
                </a:rPr>
                <a:t>1. Is there a story behind your first name?  How and why was it chosen for you?</a:t>
              </a:r>
            </a:p>
            <a:p>
              <a:pPr algn="l">
                <a:lnSpc>
                  <a:spcPts val="3049"/>
                </a:lnSpc>
              </a:pPr>
              <a:endParaRPr lang="en-US" sz="3049" spc="-60" dirty="0">
                <a:solidFill>
                  <a:srgbClr val="000000"/>
                </a:solidFill>
                <a:latin typeface="Vollkorn"/>
                <a:ea typeface="Vollkorn"/>
                <a:cs typeface="Vollkorn"/>
                <a:sym typeface="Vollkorn"/>
              </a:endParaRPr>
            </a:p>
            <a:p>
              <a:pPr algn="l">
                <a:lnSpc>
                  <a:spcPts val="3049"/>
                </a:lnSpc>
              </a:pPr>
              <a:r>
                <a:rPr lang="en-US" sz="3049" spc="-60" dirty="0">
                  <a:solidFill>
                    <a:srgbClr val="000000"/>
                  </a:solidFill>
                  <a:latin typeface="Vollkorn"/>
                  <a:ea typeface="Vollkorn"/>
                  <a:cs typeface="Vollkorn"/>
                  <a:sym typeface="Vollkorn"/>
                </a:rPr>
                <a:t>2. What people, places, events, things or ideas do you associate with your name?</a:t>
              </a:r>
            </a:p>
            <a:p>
              <a:pPr algn="l">
                <a:lnSpc>
                  <a:spcPts val="3049"/>
                </a:lnSpc>
              </a:pPr>
              <a:endParaRPr lang="en-US" sz="3049" spc="-60" dirty="0">
                <a:solidFill>
                  <a:srgbClr val="000000"/>
                </a:solidFill>
                <a:latin typeface="Vollkorn"/>
                <a:ea typeface="Vollkorn"/>
                <a:cs typeface="Vollkorn"/>
                <a:sym typeface="Vollkorn"/>
              </a:endParaRPr>
            </a:p>
            <a:p>
              <a:pPr algn="l">
                <a:lnSpc>
                  <a:spcPts val="3049"/>
                </a:lnSpc>
              </a:pPr>
              <a:r>
                <a:rPr lang="en-US" sz="3049" spc="-60" dirty="0">
                  <a:solidFill>
                    <a:srgbClr val="000000"/>
                  </a:solidFill>
                  <a:latin typeface="Vollkorn"/>
                  <a:ea typeface="Vollkorn"/>
                  <a:cs typeface="Vollkorn"/>
                  <a:sym typeface="Vollkorn"/>
                </a:rPr>
                <a:t>3. If you go by a nickname, did you choose it or did others? What is the story behind it?</a:t>
              </a:r>
            </a:p>
            <a:p>
              <a:pPr algn="l">
                <a:lnSpc>
                  <a:spcPts val="3049"/>
                </a:lnSpc>
              </a:pPr>
              <a:endParaRPr lang="en-US" sz="3049" spc="-60" dirty="0">
                <a:solidFill>
                  <a:srgbClr val="000000"/>
                </a:solidFill>
                <a:latin typeface="Vollkorn"/>
                <a:ea typeface="Vollkorn"/>
                <a:cs typeface="Vollkorn"/>
                <a:sym typeface="Vollkorn"/>
              </a:endParaRPr>
            </a:p>
            <a:p>
              <a:pPr algn="l">
                <a:lnSpc>
                  <a:spcPts val="3049"/>
                </a:lnSpc>
              </a:pPr>
              <a:r>
                <a:rPr lang="en-US" sz="3049" spc="-60" dirty="0">
                  <a:solidFill>
                    <a:srgbClr val="000000"/>
                  </a:solidFill>
                  <a:latin typeface="Vollkorn"/>
                  <a:ea typeface="Vollkorn"/>
                  <a:cs typeface="Vollkorn"/>
                  <a:sym typeface="Vollkorn"/>
                </a:rPr>
                <a:t>4.What do you know about the history of your last name? </a:t>
              </a:r>
            </a:p>
            <a:p>
              <a:pPr algn="l">
                <a:lnSpc>
                  <a:spcPts val="3049"/>
                </a:lnSpc>
              </a:pPr>
              <a:endParaRPr lang="en-US" sz="3049" spc="-60" dirty="0">
                <a:solidFill>
                  <a:srgbClr val="000000"/>
                </a:solidFill>
                <a:latin typeface="Vollkorn"/>
                <a:ea typeface="Vollkorn"/>
                <a:cs typeface="Vollkorn"/>
                <a:sym typeface="Vollkorn"/>
              </a:endParaRPr>
            </a:p>
            <a:p>
              <a:pPr algn="l">
                <a:lnSpc>
                  <a:spcPts val="3049"/>
                </a:lnSpc>
              </a:pPr>
              <a:r>
                <a:rPr lang="en-US" sz="3049" spc="-60" dirty="0">
                  <a:solidFill>
                    <a:srgbClr val="000000"/>
                  </a:solidFill>
                  <a:latin typeface="Vollkorn"/>
                  <a:ea typeface="Vollkorn"/>
                  <a:cs typeface="Vollkorn"/>
                  <a:sym typeface="Vollkorn"/>
                </a:rPr>
                <a:t>5. How does your name represent and reflect who you are? </a:t>
              </a:r>
            </a:p>
            <a:p>
              <a:pPr algn="l">
                <a:lnSpc>
                  <a:spcPts val="3049"/>
                </a:lnSpc>
              </a:pPr>
              <a:endParaRPr lang="en-US" sz="3049" spc="-60" dirty="0">
                <a:solidFill>
                  <a:srgbClr val="000000"/>
                </a:solidFill>
                <a:latin typeface="Vollkorn"/>
                <a:ea typeface="Vollkorn"/>
                <a:cs typeface="Vollkorn"/>
                <a:sym typeface="Vollkorn"/>
              </a:endParaRPr>
            </a:p>
            <a:p>
              <a:pPr algn="l">
                <a:lnSpc>
                  <a:spcPts val="3049"/>
                </a:lnSpc>
              </a:pPr>
              <a:r>
                <a:rPr lang="en-US" sz="3049" spc="-60" dirty="0">
                  <a:solidFill>
                    <a:srgbClr val="000000"/>
                  </a:solidFill>
                  <a:latin typeface="Vollkorn"/>
                  <a:ea typeface="Vollkorn"/>
                  <a:cs typeface="Vollkorn"/>
                  <a:sym typeface="Vollkorn"/>
                </a:rPr>
                <a:t> </a:t>
              </a:r>
              <a:r>
                <a:rPr lang="en-US" sz="3049" b="1" spc="-60" dirty="0">
                  <a:solidFill>
                    <a:srgbClr val="000000"/>
                  </a:solidFill>
                  <a:latin typeface="Vollkorn Bold"/>
                  <a:ea typeface="Vollkorn Bold"/>
                  <a:cs typeface="Vollkorn Bold"/>
                  <a:sym typeface="Vollkorn Bold"/>
                </a:rPr>
                <a:t>Be prepared to share your answer to one of the questions above with the class as part of your introduction.</a:t>
              </a:r>
            </a:p>
            <a:p>
              <a:pPr marL="0" lvl="1" indent="0" algn="l">
                <a:lnSpc>
                  <a:spcPts val="3049"/>
                </a:lnSpc>
                <a:spcBef>
                  <a:spcPct val="0"/>
                </a:spcBef>
              </a:pPr>
              <a:endParaRPr lang="en-US" sz="3049" b="1" spc="-60" dirty="0">
                <a:solidFill>
                  <a:srgbClr val="000000"/>
                </a:solidFill>
                <a:latin typeface="Vollkorn Bold"/>
                <a:ea typeface="Vollkorn Bold"/>
                <a:cs typeface="Vollkorn Bold"/>
                <a:sym typeface="Vollkorn Bold"/>
              </a:endParaRPr>
            </a:p>
          </p:txBody>
        </p:sp>
        <p:sp>
          <p:nvSpPr>
            <p:cNvPr id="12" name="TextBox 12"/>
            <p:cNvSpPr txBox="1"/>
            <p:nvPr/>
          </p:nvSpPr>
          <p:spPr>
            <a:xfrm>
              <a:off x="0" y="14396987"/>
              <a:ext cx="11388468" cy="553041"/>
            </a:xfrm>
            <a:prstGeom prst="rect">
              <a:avLst/>
            </a:prstGeom>
          </p:spPr>
          <p:txBody>
            <a:bodyPr lIns="0" tIns="0" rIns="0" bIns="0" rtlCol="0" anchor="t">
              <a:spAutoFit/>
            </a:bodyPr>
            <a:lstStyle/>
            <a:p>
              <a:pPr marL="0" lvl="1" indent="0" algn="l">
                <a:lnSpc>
                  <a:spcPts val="3049"/>
                </a:lnSpc>
                <a:spcBef>
                  <a:spcPct val="0"/>
                </a:spcBef>
              </a:pPr>
              <a:endParaRPr/>
            </a:p>
          </p:txBody>
        </p:sp>
        <p:sp>
          <p:nvSpPr>
            <p:cNvPr id="13" name="TextBox 13"/>
            <p:cNvSpPr txBox="1"/>
            <p:nvPr/>
          </p:nvSpPr>
          <p:spPr>
            <a:xfrm>
              <a:off x="0" y="15268404"/>
              <a:ext cx="11388468" cy="396578"/>
            </a:xfrm>
            <a:prstGeom prst="rect">
              <a:avLst/>
            </a:prstGeom>
          </p:spPr>
          <p:txBody>
            <a:bodyPr lIns="0" tIns="0" rIns="0" bIns="0" rtlCol="0" anchor="t">
              <a:spAutoFit/>
            </a:bodyPr>
            <a:lstStyle/>
            <a:p>
              <a:pPr algn="l">
                <a:lnSpc>
                  <a:spcPts val="2460"/>
                </a:lnSpc>
              </a:pPr>
              <a:endParaRPr/>
            </a:p>
          </p:txBody>
        </p:sp>
      </p:grpSp>
      <p:sp>
        <p:nvSpPr>
          <p:cNvPr id="14" name="Freeform 14"/>
          <p:cNvSpPr/>
          <p:nvPr/>
        </p:nvSpPr>
        <p:spPr>
          <a:xfrm flipH="1">
            <a:off x="6802331" y="5169950"/>
            <a:ext cx="549155" cy="893596"/>
          </a:xfrm>
          <a:custGeom>
            <a:avLst/>
            <a:gdLst/>
            <a:ahLst/>
            <a:cxnLst/>
            <a:rect l="l" t="t" r="r" b="b"/>
            <a:pathLst>
              <a:path w="549155" h="893596">
                <a:moveTo>
                  <a:pt x="549155" y="0"/>
                </a:moveTo>
                <a:lnTo>
                  <a:pt x="0" y="0"/>
                </a:lnTo>
                <a:lnTo>
                  <a:pt x="0" y="893596"/>
                </a:lnTo>
                <a:lnTo>
                  <a:pt x="549155" y="893596"/>
                </a:lnTo>
                <a:lnTo>
                  <a:pt x="549155"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5" name="TextBox 15"/>
          <p:cNvSpPr txBox="1"/>
          <p:nvPr/>
        </p:nvSpPr>
        <p:spPr>
          <a:xfrm>
            <a:off x="1217261" y="2318579"/>
            <a:ext cx="5585070" cy="1050922"/>
          </a:xfrm>
          <a:prstGeom prst="rect">
            <a:avLst/>
          </a:prstGeom>
        </p:spPr>
        <p:txBody>
          <a:bodyPr lIns="0" tIns="0" rIns="0" bIns="0" rtlCol="0" anchor="t">
            <a:spAutoFit/>
          </a:bodyPr>
          <a:lstStyle/>
          <a:p>
            <a:pPr marL="0" lvl="1" indent="0" algn="l">
              <a:lnSpc>
                <a:spcPts val="7999"/>
              </a:lnSpc>
              <a:spcBef>
                <a:spcPct val="0"/>
              </a:spcBef>
            </a:pPr>
            <a:r>
              <a:rPr lang="en-US" sz="7999" spc="-159">
                <a:solidFill>
                  <a:srgbClr val="000000"/>
                </a:solidFill>
                <a:latin typeface="Vollkorn"/>
                <a:ea typeface="Vollkorn"/>
                <a:cs typeface="Vollkorn"/>
                <a:sym typeface="Vollkorn"/>
              </a:rPr>
              <a:t>Today’s</a:t>
            </a:r>
          </a:p>
        </p:txBody>
      </p:sp>
      <p:sp>
        <p:nvSpPr>
          <p:cNvPr id="16" name="TextBox 16"/>
          <p:cNvSpPr txBox="1"/>
          <p:nvPr/>
        </p:nvSpPr>
        <p:spPr>
          <a:xfrm>
            <a:off x="1065522" y="3369501"/>
            <a:ext cx="6750757" cy="1276350"/>
          </a:xfrm>
          <a:prstGeom prst="rect">
            <a:avLst/>
          </a:prstGeom>
        </p:spPr>
        <p:txBody>
          <a:bodyPr lIns="0" tIns="0" rIns="0" bIns="0" rtlCol="0" anchor="t">
            <a:spAutoFit/>
          </a:bodyPr>
          <a:lstStyle/>
          <a:p>
            <a:pPr algn="l">
              <a:lnSpc>
                <a:spcPts val="10079"/>
              </a:lnSpc>
            </a:pPr>
            <a:r>
              <a:rPr lang="en-US" sz="8399" b="1" spc="-167">
                <a:solidFill>
                  <a:srgbClr val="000000"/>
                </a:solidFill>
                <a:latin typeface="Linotype Feltpen Medium"/>
                <a:ea typeface="Linotype Feltpen Medium"/>
                <a:cs typeface="Linotype Feltpen Medium"/>
                <a:sym typeface="Linotype Feltpen Medium"/>
              </a:rPr>
              <a:t>invitation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grpSp>
        <p:nvGrpSpPr>
          <p:cNvPr id="2" name="Group 2"/>
          <p:cNvGrpSpPr/>
          <p:nvPr/>
        </p:nvGrpSpPr>
        <p:grpSpPr>
          <a:xfrm>
            <a:off x="966905" y="2345580"/>
            <a:ext cx="7953367" cy="7140386"/>
            <a:chOff x="0" y="0"/>
            <a:chExt cx="10604489" cy="9520515"/>
          </a:xfrm>
        </p:grpSpPr>
        <p:sp>
          <p:nvSpPr>
            <p:cNvPr id="3" name="Freeform 3"/>
            <p:cNvSpPr/>
            <p:nvPr/>
          </p:nvSpPr>
          <p:spPr>
            <a:xfrm>
              <a:off x="3183500" y="2074594"/>
              <a:ext cx="7420989" cy="7407496"/>
            </a:xfrm>
            <a:custGeom>
              <a:avLst/>
              <a:gdLst/>
              <a:ahLst/>
              <a:cxnLst/>
              <a:rect l="l" t="t" r="r" b="b"/>
              <a:pathLst>
                <a:path w="7420989" h="7407496">
                  <a:moveTo>
                    <a:pt x="0" y="0"/>
                  </a:moveTo>
                  <a:lnTo>
                    <a:pt x="7420989" y="0"/>
                  </a:lnTo>
                  <a:lnTo>
                    <a:pt x="7420989" y="7407496"/>
                  </a:lnTo>
                  <a:lnTo>
                    <a:pt x="0" y="74074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0" y="2113019"/>
              <a:ext cx="7420989" cy="7407496"/>
            </a:xfrm>
            <a:custGeom>
              <a:avLst/>
              <a:gdLst/>
              <a:ahLst/>
              <a:cxnLst/>
              <a:rect l="l" t="t" r="r" b="b"/>
              <a:pathLst>
                <a:path w="7420989" h="7407496">
                  <a:moveTo>
                    <a:pt x="0" y="0"/>
                  </a:moveTo>
                  <a:lnTo>
                    <a:pt x="7420989" y="0"/>
                  </a:lnTo>
                  <a:lnTo>
                    <a:pt x="7420989" y="7407496"/>
                  </a:lnTo>
                  <a:lnTo>
                    <a:pt x="0" y="74074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3183500" y="0"/>
              <a:ext cx="7420989" cy="7407496"/>
            </a:xfrm>
            <a:custGeom>
              <a:avLst/>
              <a:gdLst/>
              <a:ahLst/>
              <a:cxnLst/>
              <a:rect l="l" t="t" r="r" b="b"/>
              <a:pathLst>
                <a:path w="7420989" h="7407496">
                  <a:moveTo>
                    <a:pt x="0" y="0"/>
                  </a:moveTo>
                  <a:lnTo>
                    <a:pt x="7420989" y="0"/>
                  </a:lnTo>
                  <a:lnTo>
                    <a:pt x="7420989" y="7407496"/>
                  </a:lnTo>
                  <a:lnTo>
                    <a:pt x="0" y="74074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0" y="38425"/>
              <a:ext cx="7420989" cy="7407496"/>
            </a:xfrm>
            <a:custGeom>
              <a:avLst/>
              <a:gdLst/>
              <a:ahLst/>
              <a:cxnLst/>
              <a:rect l="l" t="t" r="r" b="b"/>
              <a:pathLst>
                <a:path w="7420989" h="7407496">
                  <a:moveTo>
                    <a:pt x="0" y="0"/>
                  </a:moveTo>
                  <a:lnTo>
                    <a:pt x="7420989" y="0"/>
                  </a:lnTo>
                  <a:lnTo>
                    <a:pt x="7420989" y="7407496"/>
                  </a:lnTo>
                  <a:lnTo>
                    <a:pt x="0" y="74074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grpSp>
        <p:nvGrpSpPr>
          <p:cNvPr id="7" name="Group 7"/>
          <p:cNvGrpSpPr/>
          <p:nvPr/>
        </p:nvGrpSpPr>
        <p:grpSpPr>
          <a:xfrm>
            <a:off x="9396522" y="2345580"/>
            <a:ext cx="7953367" cy="7140386"/>
            <a:chOff x="0" y="0"/>
            <a:chExt cx="10604489" cy="9520515"/>
          </a:xfrm>
        </p:grpSpPr>
        <p:sp>
          <p:nvSpPr>
            <p:cNvPr id="8" name="Freeform 8"/>
            <p:cNvSpPr/>
            <p:nvPr/>
          </p:nvSpPr>
          <p:spPr>
            <a:xfrm>
              <a:off x="3183500" y="2074594"/>
              <a:ext cx="7420989" cy="7407496"/>
            </a:xfrm>
            <a:custGeom>
              <a:avLst/>
              <a:gdLst/>
              <a:ahLst/>
              <a:cxnLst/>
              <a:rect l="l" t="t" r="r" b="b"/>
              <a:pathLst>
                <a:path w="7420989" h="7407496">
                  <a:moveTo>
                    <a:pt x="0" y="0"/>
                  </a:moveTo>
                  <a:lnTo>
                    <a:pt x="7420989" y="0"/>
                  </a:lnTo>
                  <a:lnTo>
                    <a:pt x="7420989" y="7407496"/>
                  </a:lnTo>
                  <a:lnTo>
                    <a:pt x="0" y="74074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a:off x="0" y="2113019"/>
              <a:ext cx="7420989" cy="7407496"/>
            </a:xfrm>
            <a:custGeom>
              <a:avLst/>
              <a:gdLst/>
              <a:ahLst/>
              <a:cxnLst/>
              <a:rect l="l" t="t" r="r" b="b"/>
              <a:pathLst>
                <a:path w="7420989" h="7407496">
                  <a:moveTo>
                    <a:pt x="0" y="0"/>
                  </a:moveTo>
                  <a:lnTo>
                    <a:pt x="7420989" y="0"/>
                  </a:lnTo>
                  <a:lnTo>
                    <a:pt x="7420989" y="7407496"/>
                  </a:lnTo>
                  <a:lnTo>
                    <a:pt x="0" y="74074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0" name="Freeform 10"/>
            <p:cNvSpPr/>
            <p:nvPr/>
          </p:nvSpPr>
          <p:spPr>
            <a:xfrm>
              <a:off x="3183500" y="0"/>
              <a:ext cx="7420989" cy="7407496"/>
            </a:xfrm>
            <a:custGeom>
              <a:avLst/>
              <a:gdLst/>
              <a:ahLst/>
              <a:cxnLst/>
              <a:rect l="l" t="t" r="r" b="b"/>
              <a:pathLst>
                <a:path w="7420989" h="7407496">
                  <a:moveTo>
                    <a:pt x="0" y="0"/>
                  </a:moveTo>
                  <a:lnTo>
                    <a:pt x="7420989" y="0"/>
                  </a:lnTo>
                  <a:lnTo>
                    <a:pt x="7420989" y="7407496"/>
                  </a:lnTo>
                  <a:lnTo>
                    <a:pt x="0" y="74074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1" name="Freeform 11"/>
            <p:cNvSpPr/>
            <p:nvPr/>
          </p:nvSpPr>
          <p:spPr>
            <a:xfrm>
              <a:off x="0" y="38425"/>
              <a:ext cx="7420989" cy="7407496"/>
            </a:xfrm>
            <a:custGeom>
              <a:avLst/>
              <a:gdLst/>
              <a:ahLst/>
              <a:cxnLst/>
              <a:rect l="l" t="t" r="r" b="b"/>
              <a:pathLst>
                <a:path w="7420989" h="7407496">
                  <a:moveTo>
                    <a:pt x="0" y="0"/>
                  </a:moveTo>
                  <a:lnTo>
                    <a:pt x="7420989" y="0"/>
                  </a:lnTo>
                  <a:lnTo>
                    <a:pt x="7420989" y="7407496"/>
                  </a:lnTo>
                  <a:lnTo>
                    <a:pt x="0" y="740749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12" name="Freeform 12"/>
          <p:cNvSpPr/>
          <p:nvPr/>
        </p:nvSpPr>
        <p:spPr>
          <a:xfrm>
            <a:off x="10206036" y="2808869"/>
            <a:ext cx="803132" cy="792910"/>
          </a:xfrm>
          <a:custGeom>
            <a:avLst/>
            <a:gdLst/>
            <a:ahLst/>
            <a:cxnLst/>
            <a:rect l="l" t="t" r="r" b="b"/>
            <a:pathLst>
              <a:path w="803132" h="792910">
                <a:moveTo>
                  <a:pt x="0" y="0"/>
                </a:moveTo>
                <a:lnTo>
                  <a:pt x="803132" y="0"/>
                </a:lnTo>
                <a:lnTo>
                  <a:pt x="803132" y="792910"/>
                </a:lnTo>
                <a:lnTo>
                  <a:pt x="0" y="79291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Freeform 13"/>
          <p:cNvSpPr/>
          <p:nvPr/>
        </p:nvSpPr>
        <p:spPr>
          <a:xfrm>
            <a:off x="9396522" y="3601779"/>
            <a:ext cx="7734057" cy="4979118"/>
          </a:xfrm>
          <a:custGeom>
            <a:avLst/>
            <a:gdLst/>
            <a:ahLst/>
            <a:cxnLst/>
            <a:rect l="l" t="t" r="r" b="b"/>
            <a:pathLst>
              <a:path w="7734057" h="4979118">
                <a:moveTo>
                  <a:pt x="0" y="0"/>
                </a:moveTo>
                <a:lnTo>
                  <a:pt x="7734057" y="0"/>
                </a:lnTo>
                <a:lnTo>
                  <a:pt x="7734057" y="4979118"/>
                </a:lnTo>
                <a:lnTo>
                  <a:pt x="0" y="4979118"/>
                </a:lnTo>
                <a:lnTo>
                  <a:pt x="0" y="0"/>
                </a:lnTo>
                <a:close/>
              </a:path>
            </a:pathLst>
          </a:custGeom>
          <a:blipFill>
            <a:blip r:embed="rId4"/>
            <a:stretch>
              <a:fillRect t="-1744" b="-1744"/>
            </a:stretch>
          </a:blipFill>
        </p:spPr>
        <p:txBody>
          <a:bodyPr/>
          <a:lstStyle/>
          <a:p>
            <a:endParaRPr lang="en-US"/>
          </a:p>
        </p:txBody>
      </p:sp>
      <p:sp>
        <p:nvSpPr>
          <p:cNvPr id="14" name="Freeform 14"/>
          <p:cNvSpPr/>
          <p:nvPr/>
        </p:nvSpPr>
        <p:spPr>
          <a:xfrm>
            <a:off x="15787639" y="3205324"/>
            <a:ext cx="733947" cy="901051"/>
          </a:xfrm>
          <a:custGeom>
            <a:avLst/>
            <a:gdLst/>
            <a:ahLst/>
            <a:cxnLst/>
            <a:rect l="l" t="t" r="r" b="b"/>
            <a:pathLst>
              <a:path w="733947" h="901051">
                <a:moveTo>
                  <a:pt x="0" y="0"/>
                </a:moveTo>
                <a:lnTo>
                  <a:pt x="733947" y="0"/>
                </a:lnTo>
                <a:lnTo>
                  <a:pt x="733947" y="901051"/>
                </a:lnTo>
                <a:lnTo>
                  <a:pt x="0" y="90105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Freeform 15"/>
          <p:cNvSpPr/>
          <p:nvPr/>
        </p:nvSpPr>
        <p:spPr>
          <a:xfrm>
            <a:off x="1787546" y="6758299"/>
            <a:ext cx="795087" cy="1293781"/>
          </a:xfrm>
          <a:custGeom>
            <a:avLst/>
            <a:gdLst/>
            <a:ahLst/>
            <a:cxnLst/>
            <a:rect l="l" t="t" r="r" b="b"/>
            <a:pathLst>
              <a:path w="795087" h="1293781">
                <a:moveTo>
                  <a:pt x="0" y="0"/>
                </a:moveTo>
                <a:lnTo>
                  <a:pt x="795087" y="0"/>
                </a:lnTo>
                <a:lnTo>
                  <a:pt x="795087" y="1293781"/>
                </a:lnTo>
                <a:lnTo>
                  <a:pt x="0" y="129378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Freeform 16"/>
          <p:cNvSpPr/>
          <p:nvPr/>
        </p:nvSpPr>
        <p:spPr>
          <a:xfrm>
            <a:off x="1503451" y="3335670"/>
            <a:ext cx="6880275" cy="5160206"/>
          </a:xfrm>
          <a:custGeom>
            <a:avLst/>
            <a:gdLst/>
            <a:ahLst/>
            <a:cxnLst/>
            <a:rect l="l" t="t" r="r" b="b"/>
            <a:pathLst>
              <a:path w="6880275" h="5160206">
                <a:moveTo>
                  <a:pt x="0" y="0"/>
                </a:moveTo>
                <a:lnTo>
                  <a:pt x="6880275" y="0"/>
                </a:lnTo>
                <a:lnTo>
                  <a:pt x="6880275" y="5160206"/>
                </a:lnTo>
                <a:lnTo>
                  <a:pt x="0" y="5160206"/>
                </a:lnTo>
                <a:lnTo>
                  <a:pt x="0" y="0"/>
                </a:lnTo>
                <a:close/>
              </a:path>
            </a:pathLst>
          </a:custGeom>
          <a:blipFill>
            <a:blip r:embed="rId7"/>
            <a:stretch>
              <a:fillRect/>
            </a:stretch>
          </a:blipFill>
        </p:spPr>
        <p:txBody>
          <a:bodyPr/>
          <a:lstStyle/>
          <a:p>
            <a:endParaRPr lang="en-US"/>
          </a:p>
        </p:txBody>
      </p:sp>
      <p:sp>
        <p:nvSpPr>
          <p:cNvPr id="17" name="Freeform 17"/>
          <p:cNvSpPr/>
          <p:nvPr/>
        </p:nvSpPr>
        <p:spPr>
          <a:xfrm>
            <a:off x="7202059" y="3123572"/>
            <a:ext cx="871320" cy="928732"/>
          </a:xfrm>
          <a:custGeom>
            <a:avLst/>
            <a:gdLst/>
            <a:ahLst/>
            <a:cxnLst/>
            <a:rect l="l" t="t" r="r" b="b"/>
            <a:pathLst>
              <a:path w="871320" h="928732">
                <a:moveTo>
                  <a:pt x="0" y="0"/>
                </a:moveTo>
                <a:lnTo>
                  <a:pt x="871320" y="0"/>
                </a:lnTo>
                <a:lnTo>
                  <a:pt x="871320" y="928733"/>
                </a:lnTo>
                <a:lnTo>
                  <a:pt x="0" y="92873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8" name="TextBox 18"/>
          <p:cNvSpPr txBox="1"/>
          <p:nvPr/>
        </p:nvSpPr>
        <p:spPr>
          <a:xfrm>
            <a:off x="1028700" y="1076325"/>
            <a:ext cx="11221563" cy="1060451"/>
          </a:xfrm>
          <a:prstGeom prst="rect">
            <a:avLst/>
          </a:prstGeom>
        </p:spPr>
        <p:txBody>
          <a:bodyPr lIns="0" tIns="0" rIns="0" bIns="0" rtlCol="0" anchor="t">
            <a:spAutoFit/>
          </a:bodyPr>
          <a:lstStyle/>
          <a:p>
            <a:pPr marL="0" lvl="1" indent="0" algn="l">
              <a:lnSpc>
                <a:spcPts val="8000"/>
              </a:lnSpc>
              <a:spcBef>
                <a:spcPct val="0"/>
              </a:spcBef>
            </a:pPr>
            <a:r>
              <a:rPr lang="en-US" sz="8000" spc="-160">
                <a:solidFill>
                  <a:srgbClr val="000000"/>
                </a:solidFill>
                <a:latin typeface="Vollkorn"/>
                <a:ea typeface="Vollkorn"/>
                <a:cs typeface="Vollkorn"/>
                <a:sym typeface="Vollkorn"/>
              </a:rPr>
              <a:t>What’s in a name?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BEAEF"/>
        </a:solidFill>
        <a:effectLst/>
      </p:bgPr>
    </p:bg>
    <p:spTree>
      <p:nvGrpSpPr>
        <p:cNvPr id="1" name=""/>
        <p:cNvGrpSpPr/>
        <p:nvPr/>
      </p:nvGrpSpPr>
      <p:grpSpPr>
        <a:xfrm>
          <a:off x="0" y="0"/>
          <a:ext cx="0" cy="0"/>
          <a:chOff x="0" y="0"/>
          <a:chExt cx="0" cy="0"/>
        </a:xfrm>
      </p:grpSpPr>
      <p:grpSp>
        <p:nvGrpSpPr>
          <p:cNvPr id="2" name="Group 2"/>
          <p:cNvGrpSpPr/>
          <p:nvPr/>
        </p:nvGrpSpPr>
        <p:grpSpPr>
          <a:xfrm>
            <a:off x="2390286" y="3299593"/>
            <a:ext cx="13507429" cy="5233319"/>
            <a:chOff x="0" y="0"/>
            <a:chExt cx="18009905" cy="6977758"/>
          </a:xfrm>
        </p:grpSpPr>
        <p:sp>
          <p:nvSpPr>
            <p:cNvPr id="3" name="Freeform 3"/>
            <p:cNvSpPr/>
            <p:nvPr/>
          </p:nvSpPr>
          <p:spPr>
            <a:xfrm>
              <a:off x="0" y="0"/>
              <a:ext cx="14664771" cy="5172665"/>
            </a:xfrm>
            <a:custGeom>
              <a:avLst/>
              <a:gdLst/>
              <a:ahLst/>
              <a:cxnLst/>
              <a:rect l="l" t="t" r="r" b="b"/>
              <a:pathLst>
                <a:path w="14664771" h="5172665">
                  <a:moveTo>
                    <a:pt x="0" y="0"/>
                  </a:moveTo>
                  <a:lnTo>
                    <a:pt x="14664771" y="0"/>
                  </a:lnTo>
                  <a:lnTo>
                    <a:pt x="14664771" y="5172665"/>
                  </a:lnTo>
                  <a:lnTo>
                    <a:pt x="0" y="51726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3345134" y="0"/>
              <a:ext cx="14664771" cy="5172665"/>
            </a:xfrm>
            <a:custGeom>
              <a:avLst/>
              <a:gdLst/>
              <a:ahLst/>
              <a:cxnLst/>
              <a:rect l="l" t="t" r="r" b="b"/>
              <a:pathLst>
                <a:path w="14664771" h="5172665">
                  <a:moveTo>
                    <a:pt x="0" y="0"/>
                  </a:moveTo>
                  <a:lnTo>
                    <a:pt x="14664771" y="0"/>
                  </a:lnTo>
                  <a:lnTo>
                    <a:pt x="14664771" y="5172665"/>
                  </a:lnTo>
                  <a:lnTo>
                    <a:pt x="0" y="51726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0" y="1805093"/>
              <a:ext cx="14664771" cy="5172665"/>
            </a:xfrm>
            <a:custGeom>
              <a:avLst/>
              <a:gdLst/>
              <a:ahLst/>
              <a:cxnLst/>
              <a:rect l="l" t="t" r="r" b="b"/>
              <a:pathLst>
                <a:path w="14664771" h="5172665">
                  <a:moveTo>
                    <a:pt x="0" y="0"/>
                  </a:moveTo>
                  <a:lnTo>
                    <a:pt x="14664771" y="0"/>
                  </a:lnTo>
                  <a:lnTo>
                    <a:pt x="14664771" y="5172665"/>
                  </a:lnTo>
                  <a:lnTo>
                    <a:pt x="0" y="51726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a:off x="3345134" y="1805093"/>
              <a:ext cx="14664771" cy="5172665"/>
            </a:xfrm>
            <a:custGeom>
              <a:avLst/>
              <a:gdLst/>
              <a:ahLst/>
              <a:cxnLst/>
              <a:rect l="l" t="t" r="r" b="b"/>
              <a:pathLst>
                <a:path w="14664771" h="5172665">
                  <a:moveTo>
                    <a:pt x="0" y="0"/>
                  </a:moveTo>
                  <a:lnTo>
                    <a:pt x="14664771" y="0"/>
                  </a:lnTo>
                  <a:lnTo>
                    <a:pt x="14664771" y="5172665"/>
                  </a:lnTo>
                  <a:lnTo>
                    <a:pt x="0" y="517266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7" name="TextBox 7"/>
          <p:cNvSpPr txBox="1"/>
          <p:nvPr/>
        </p:nvSpPr>
        <p:spPr>
          <a:xfrm>
            <a:off x="4841478" y="1648772"/>
            <a:ext cx="11832955" cy="1276350"/>
          </a:xfrm>
          <a:prstGeom prst="rect">
            <a:avLst/>
          </a:prstGeom>
        </p:spPr>
        <p:txBody>
          <a:bodyPr lIns="0" tIns="0" rIns="0" bIns="0" rtlCol="0" anchor="t">
            <a:spAutoFit/>
          </a:bodyPr>
          <a:lstStyle/>
          <a:p>
            <a:pPr algn="ctr">
              <a:lnSpc>
                <a:spcPts val="10080"/>
              </a:lnSpc>
            </a:pPr>
            <a:r>
              <a:rPr lang="en-US" sz="8400" b="1" spc="-168">
                <a:solidFill>
                  <a:srgbClr val="000000"/>
                </a:solidFill>
                <a:latin typeface="Linotype Feltpen Medium"/>
                <a:ea typeface="Linotype Feltpen Medium"/>
                <a:cs typeface="Linotype Feltpen Medium"/>
                <a:sym typeface="Linotype Feltpen Medium"/>
              </a:rPr>
              <a:t>Educating Emergent Bilinguals</a:t>
            </a:r>
          </a:p>
        </p:txBody>
      </p:sp>
      <p:grpSp>
        <p:nvGrpSpPr>
          <p:cNvPr id="8" name="Group 8"/>
          <p:cNvGrpSpPr/>
          <p:nvPr/>
        </p:nvGrpSpPr>
        <p:grpSpPr>
          <a:xfrm>
            <a:off x="5565231" y="2735351"/>
            <a:ext cx="9556518" cy="379543"/>
            <a:chOff x="0" y="0"/>
            <a:chExt cx="8537955" cy="339090"/>
          </a:xfrm>
        </p:grpSpPr>
        <p:sp>
          <p:nvSpPr>
            <p:cNvPr id="9" name="Freeform 9"/>
            <p:cNvSpPr/>
            <p:nvPr/>
          </p:nvSpPr>
          <p:spPr>
            <a:xfrm>
              <a:off x="150533" y="43180"/>
              <a:ext cx="8256187" cy="259080"/>
            </a:xfrm>
            <a:custGeom>
              <a:avLst/>
              <a:gdLst/>
              <a:ahLst/>
              <a:cxnLst/>
              <a:rect l="l" t="t" r="r" b="b"/>
              <a:pathLst>
                <a:path w="8256187" h="259080">
                  <a:moveTo>
                    <a:pt x="177553" y="106680"/>
                  </a:moveTo>
                  <a:cubicBezTo>
                    <a:pt x="2092031" y="36830"/>
                    <a:pt x="3848256" y="16510"/>
                    <a:pt x="5002347" y="8890"/>
                  </a:cubicBezTo>
                  <a:cubicBezTo>
                    <a:pt x="5975025" y="1270"/>
                    <a:pt x="7194733" y="0"/>
                    <a:pt x="7696512" y="7620"/>
                  </a:cubicBezTo>
                  <a:cubicBezTo>
                    <a:pt x="7889503" y="10160"/>
                    <a:pt x="8009159" y="6350"/>
                    <a:pt x="8101794" y="20320"/>
                  </a:cubicBezTo>
                  <a:cubicBezTo>
                    <a:pt x="8159692" y="27940"/>
                    <a:pt x="8198291" y="40640"/>
                    <a:pt x="8217590" y="57150"/>
                  </a:cubicBezTo>
                  <a:cubicBezTo>
                    <a:pt x="8244608" y="77470"/>
                    <a:pt x="8244608" y="115570"/>
                    <a:pt x="8217590" y="135890"/>
                  </a:cubicBezTo>
                  <a:cubicBezTo>
                    <a:pt x="8198291" y="152400"/>
                    <a:pt x="8148112" y="165100"/>
                    <a:pt x="8101794" y="172720"/>
                  </a:cubicBezTo>
                  <a:cubicBezTo>
                    <a:pt x="8051617" y="180340"/>
                    <a:pt x="7989859" y="184150"/>
                    <a:pt x="7935821" y="179070"/>
                  </a:cubicBezTo>
                  <a:cubicBezTo>
                    <a:pt x="7874065" y="172720"/>
                    <a:pt x="7781429" y="148590"/>
                    <a:pt x="7754409" y="127000"/>
                  </a:cubicBezTo>
                  <a:cubicBezTo>
                    <a:pt x="7727391" y="105410"/>
                    <a:pt x="7742830" y="68580"/>
                    <a:pt x="7781429" y="49530"/>
                  </a:cubicBezTo>
                  <a:cubicBezTo>
                    <a:pt x="7820026" y="29210"/>
                    <a:pt x="7924242" y="12700"/>
                    <a:pt x="7993719" y="12700"/>
                  </a:cubicBezTo>
                  <a:cubicBezTo>
                    <a:pt x="8063197" y="12700"/>
                    <a:pt x="8163553" y="30480"/>
                    <a:pt x="8206010" y="49530"/>
                  </a:cubicBezTo>
                  <a:cubicBezTo>
                    <a:pt x="8244608" y="68580"/>
                    <a:pt x="8256188" y="106680"/>
                    <a:pt x="8229169" y="128270"/>
                  </a:cubicBezTo>
                  <a:cubicBezTo>
                    <a:pt x="8206010" y="148590"/>
                    <a:pt x="8159692" y="165100"/>
                    <a:pt x="8047757" y="179070"/>
                  </a:cubicBezTo>
                  <a:cubicBezTo>
                    <a:pt x="7627035" y="228600"/>
                    <a:pt x="5673959" y="154940"/>
                    <a:pt x="4620223" y="157480"/>
                  </a:cubicBezTo>
                  <a:cubicBezTo>
                    <a:pt x="3713162" y="160020"/>
                    <a:pt x="2875578" y="167640"/>
                    <a:pt x="2095891" y="184150"/>
                  </a:cubicBezTo>
                  <a:cubicBezTo>
                    <a:pt x="1416560" y="198120"/>
                    <a:pt x="463181" y="259080"/>
                    <a:pt x="196852" y="245110"/>
                  </a:cubicBezTo>
                  <a:cubicBezTo>
                    <a:pt x="123515" y="240030"/>
                    <a:pt x="96496" y="234950"/>
                    <a:pt x="61758" y="223520"/>
                  </a:cubicBezTo>
                  <a:cubicBezTo>
                    <a:pt x="30879" y="213360"/>
                    <a:pt x="3860" y="194310"/>
                    <a:pt x="3860" y="179070"/>
                  </a:cubicBezTo>
                  <a:cubicBezTo>
                    <a:pt x="0" y="163830"/>
                    <a:pt x="19300" y="143510"/>
                    <a:pt x="50178" y="132080"/>
                  </a:cubicBezTo>
                  <a:cubicBezTo>
                    <a:pt x="77197" y="120650"/>
                    <a:pt x="177553" y="106680"/>
                    <a:pt x="177553" y="106680"/>
                  </a:cubicBezTo>
                </a:path>
              </a:pathLst>
            </a:custGeom>
            <a:solidFill>
              <a:srgbClr val="3D6874"/>
            </a:solidFill>
            <a:ln cap="sq">
              <a:noFill/>
              <a:prstDash val="solid"/>
              <a:miter/>
            </a:ln>
          </p:spPr>
          <p:txBody>
            <a:bodyPr/>
            <a:lstStyle/>
            <a:p>
              <a:endParaRPr lang="en-US"/>
            </a:p>
          </p:txBody>
        </p:sp>
      </p:grpSp>
      <p:sp>
        <p:nvSpPr>
          <p:cNvPr id="10" name="Freeform 10"/>
          <p:cNvSpPr/>
          <p:nvPr/>
        </p:nvSpPr>
        <p:spPr>
          <a:xfrm rot="2013755">
            <a:off x="13942488" y="3839400"/>
            <a:ext cx="826497" cy="1525413"/>
          </a:xfrm>
          <a:custGeom>
            <a:avLst/>
            <a:gdLst/>
            <a:ahLst/>
            <a:cxnLst/>
            <a:rect l="l" t="t" r="r" b="b"/>
            <a:pathLst>
              <a:path w="826497" h="1525413">
                <a:moveTo>
                  <a:pt x="0" y="0"/>
                </a:moveTo>
                <a:lnTo>
                  <a:pt x="826496" y="0"/>
                </a:lnTo>
                <a:lnTo>
                  <a:pt x="826496" y="1525413"/>
                </a:lnTo>
                <a:lnTo>
                  <a:pt x="0" y="152541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11"/>
          <p:cNvSpPr/>
          <p:nvPr/>
        </p:nvSpPr>
        <p:spPr>
          <a:xfrm>
            <a:off x="3052393" y="6835971"/>
            <a:ext cx="1014315" cy="979275"/>
          </a:xfrm>
          <a:custGeom>
            <a:avLst/>
            <a:gdLst/>
            <a:ahLst/>
            <a:cxnLst/>
            <a:rect l="l" t="t" r="r" b="b"/>
            <a:pathLst>
              <a:path w="1014315" h="979275">
                <a:moveTo>
                  <a:pt x="0" y="0"/>
                </a:moveTo>
                <a:lnTo>
                  <a:pt x="1014315" y="0"/>
                </a:lnTo>
                <a:lnTo>
                  <a:pt x="1014315" y="979275"/>
                </a:lnTo>
                <a:lnTo>
                  <a:pt x="0" y="97927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TextBox 12"/>
          <p:cNvSpPr txBox="1"/>
          <p:nvPr/>
        </p:nvSpPr>
        <p:spPr>
          <a:xfrm>
            <a:off x="403874" y="1864672"/>
            <a:ext cx="6311352" cy="1060451"/>
          </a:xfrm>
          <a:prstGeom prst="rect">
            <a:avLst/>
          </a:prstGeom>
        </p:spPr>
        <p:txBody>
          <a:bodyPr lIns="0" tIns="0" rIns="0" bIns="0" rtlCol="0" anchor="t">
            <a:spAutoFit/>
          </a:bodyPr>
          <a:lstStyle/>
          <a:p>
            <a:pPr marL="0" lvl="1" indent="0" algn="ctr">
              <a:lnSpc>
                <a:spcPts val="8000"/>
              </a:lnSpc>
              <a:spcBef>
                <a:spcPct val="0"/>
              </a:spcBef>
            </a:pPr>
            <a:r>
              <a:rPr lang="en-US" sz="8000" spc="-160">
                <a:solidFill>
                  <a:srgbClr val="000000"/>
                </a:solidFill>
                <a:latin typeface="Vollkorn"/>
                <a:ea typeface="Vollkorn"/>
                <a:cs typeface="Vollkorn"/>
                <a:sym typeface="Vollkorn"/>
              </a:rPr>
              <a:t>From</a:t>
            </a:r>
          </a:p>
        </p:txBody>
      </p:sp>
      <p:sp>
        <p:nvSpPr>
          <p:cNvPr id="13" name="TextBox 13"/>
          <p:cNvSpPr txBox="1"/>
          <p:nvPr/>
        </p:nvSpPr>
        <p:spPr>
          <a:xfrm>
            <a:off x="4041376" y="4376234"/>
            <a:ext cx="10015153" cy="3491399"/>
          </a:xfrm>
          <a:prstGeom prst="rect">
            <a:avLst/>
          </a:prstGeom>
        </p:spPr>
        <p:txBody>
          <a:bodyPr lIns="0" tIns="0" rIns="0" bIns="0" rtlCol="0" anchor="t">
            <a:spAutoFit/>
          </a:bodyPr>
          <a:lstStyle/>
          <a:p>
            <a:pPr algn="ctr">
              <a:lnSpc>
                <a:spcPts val="3956"/>
              </a:lnSpc>
              <a:spcBef>
                <a:spcPct val="0"/>
              </a:spcBef>
            </a:pPr>
            <a:r>
              <a:rPr lang="en-US" sz="3956" spc="-79">
                <a:solidFill>
                  <a:srgbClr val="000000"/>
                </a:solidFill>
                <a:latin typeface="Vollkorn"/>
                <a:ea typeface="Vollkorn"/>
                <a:cs typeface="Vollkorn"/>
                <a:sym typeface="Vollkorn"/>
              </a:rPr>
              <a:t>“The terms bilingual/multilingual learner or multilingual learner has many advantages over the English learner label. Identifying students as bilingual/multilingual learners does not focus on the needs of these students to learn English. Instead, it celebrates these students for their bilingual/multilingual capacities” (p. 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2C3CD"/>
        </a:solidFill>
        <a:effectLst/>
      </p:bgPr>
    </p:bg>
    <p:spTree>
      <p:nvGrpSpPr>
        <p:cNvPr id="1" name=""/>
        <p:cNvGrpSpPr/>
        <p:nvPr/>
      </p:nvGrpSpPr>
      <p:grpSpPr>
        <a:xfrm>
          <a:off x="0" y="0"/>
          <a:ext cx="0" cy="0"/>
          <a:chOff x="0" y="0"/>
          <a:chExt cx="0" cy="0"/>
        </a:xfrm>
      </p:grpSpPr>
      <p:sp>
        <p:nvSpPr>
          <p:cNvPr id="2" name="Freeform 2"/>
          <p:cNvSpPr/>
          <p:nvPr/>
        </p:nvSpPr>
        <p:spPr>
          <a:xfrm>
            <a:off x="5785907" y="6630371"/>
            <a:ext cx="1153337" cy="1113494"/>
          </a:xfrm>
          <a:custGeom>
            <a:avLst/>
            <a:gdLst/>
            <a:ahLst/>
            <a:cxnLst/>
            <a:rect l="l" t="t" r="r" b="b"/>
            <a:pathLst>
              <a:path w="1153337" h="1113494">
                <a:moveTo>
                  <a:pt x="0" y="0"/>
                </a:moveTo>
                <a:lnTo>
                  <a:pt x="1153336" y="0"/>
                </a:lnTo>
                <a:lnTo>
                  <a:pt x="1153336" y="1113494"/>
                </a:lnTo>
                <a:lnTo>
                  <a:pt x="0" y="111349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rot="474196">
            <a:off x="2855878" y="1441948"/>
            <a:ext cx="1058987" cy="1045509"/>
          </a:xfrm>
          <a:custGeom>
            <a:avLst/>
            <a:gdLst/>
            <a:ahLst/>
            <a:cxnLst/>
            <a:rect l="l" t="t" r="r" b="b"/>
            <a:pathLst>
              <a:path w="1058987" h="1045509">
                <a:moveTo>
                  <a:pt x="0" y="0"/>
                </a:moveTo>
                <a:lnTo>
                  <a:pt x="1058987" y="0"/>
                </a:lnTo>
                <a:lnTo>
                  <a:pt x="1058987" y="1045509"/>
                </a:lnTo>
                <a:lnTo>
                  <a:pt x="0" y="10455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502930">
            <a:off x="7186123" y="7790052"/>
            <a:ext cx="685921" cy="713151"/>
          </a:xfrm>
          <a:custGeom>
            <a:avLst/>
            <a:gdLst/>
            <a:ahLst/>
            <a:cxnLst/>
            <a:rect l="l" t="t" r="r" b="b"/>
            <a:pathLst>
              <a:path w="685921" h="713151">
                <a:moveTo>
                  <a:pt x="0" y="0"/>
                </a:moveTo>
                <a:lnTo>
                  <a:pt x="685921" y="0"/>
                </a:lnTo>
                <a:lnTo>
                  <a:pt x="685921" y="713150"/>
                </a:lnTo>
                <a:lnTo>
                  <a:pt x="0" y="71315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rot="326883" flipH="1" flipV="1">
            <a:off x="5276304" y="1378784"/>
            <a:ext cx="1418682" cy="1302608"/>
          </a:xfrm>
          <a:custGeom>
            <a:avLst/>
            <a:gdLst/>
            <a:ahLst/>
            <a:cxnLst/>
            <a:rect l="l" t="t" r="r" b="b"/>
            <a:pathLst>
              <a:path w="1418682" h="1302608">
                <a:moveTo>
                  <a:pt x="1418683" y="1302608"/>
                </a:moveTo>
                <a:lnTo>
                  <a:pt x="0" y="1302608"/>
                </a:lnTo>
                <a:lnTo>
                  <a:pt x="0" y="0"/>
                </a:lnTo>
                <a:lnTo>
                  <a:pt x="1418683" y="0"/>
                </a:lnTo>
                <a:lnTo>
                  <a:pt x="1418683" y="1302608"/>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1709565" y="3297434"/>
            <a:ext cx="15982291" cy="2771775"/>
          </a:xfrm>
          <a:prstGeom prst="rect">
            <a:avLst/>
          </a:prstGeom>
        </p:spPr>
        <p:txBody>
          <a:bodyPr lIns="0" tIns="0" rIns="0" bIns="0" rtlCol="0" anchor="t">
            <a:spAutoFit/>
          </a:bodyPr>
          <a:lstStyle/>
          <a:p>
            <a:pPr algn="l">
              <a:lnSpc>
                <a:spcPts val="21783"/>
              </a:lnSpc>
            </a:pPr>
            <a:r>
              <a:rPr lang="en-US" sz="18152" spc="-363">
                <a:solidFill>
                  <a:srgbClr val="000000"/>
                </a:solidFill>
                <a:latin typeface="Linotype Feltpen"/>
                <a:ea typeface="Linotype Feltpen"/>
                <a:cs typeface="Linotype Feltpen"/>
                <a:sym typeface="Linotype Feltpen"/>
              </a:rPr>
              <a:t>Syllabus Overview</a:t>
            </a:r>
          </a:p>
        </p:txBody>
      </p:sp>
      <p:sp>
        <p:nvSpPr>
          <p:cNvPr id="7" name="Freeform 7"/>
          <p:cNvSpPr/>
          <p:nvPr/>
        </p:nvSpPr>
        <p:spPr>
          <a:xfrm rot="-3598045">
            <a:off x="2228821" y="7499737"/>
            <a:ext cx="795087" cy="1293781"/>
          </a:xfrm>
          <a:custGeom>
            <a:avLst/>
            <a:gdLst/>
            <a:ahLst/>
            <a:cxnLst/>
            <a:rect l="l" t="t" r="r" b="b"/>
            <a:pathLst>
              <a:path w="795087" h="1293781">
                <a:moveTo>
                  <a:pt x="0" y="0"/>
                </a:moveTo>
                <a:lnTo>
                  <a:pt x="795087" y="0"/>
                </a:lnTo>
                <a:lnTo>
                  <a:pt x="795087" y="1293780"/>
                </a:lnTo>
                <a:lnTo>
                  <a:pt x="0" y="129378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BEAEF"/>
        </a:solidFill>
        <a:effectLst/>
      </p:bgPr>
    </p:bg>
    <p:spTree>
      <p:nvGrpSpPr>
        <p:cNvPr id="1" name=""/>
        <p:cNvGrpSpPr/>
        <p:nvPr/>
      </p:nvGrpSpPr>
      <p:grpSpPr>
        <a:xfrm>
          <a:off x="0" y="0"/>
          <a:ext cx="0" cy="0"/>
          <a:chOff x="0" y="0"/>
          <a:chExt cx="0" cy="0"/>
        </a:xfrm>
      </p:grpSpPr>
      <p:sp>
        <p:nvSpPr>
          <p:cNvPr id="2" name="Freeform 2"/>
          <p:cNvSpPr/>
          <p:nvPr/>
        </p:nvSpPr>
        <p:spPr>
          <a:xfrm>
            <a:off x="10394786" y="1496651"/>
            <a:ext cx="6399192" cy="5061179"/>
          </a:xfrm>
          <a:custGeom>
            <a:avLst/>
            <a:gdLst/>
            <a:ahLst/>
            <a:cxnLst/>
            <a:rect l="l" t="t" r="r" b="b"/>
            <a:pathLst>
              <a:path w="6399192" h="5061179">
                <a:moveTo>
                  <a:pt x="0" y="0"/>
                </a:moveTo>
                <a:lnTo>
                  <a:pt x="6399192" y="0"/>
                </a:lnTo>
                <a:lnTo>
                  <a:pt x="6399192" y="5061178"/>
                </a:lnTo>
                <a:lnTo>
                  <a:pt x="0" y="5061178"/>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txBody>
          <a:bodyPr/>
          <a:lstStyle/>
          <a:p>
            <a:endParaRPr lang="en-US"/>
          </a:p>
        </p:txBody>
      </p:sp>
      <p:sp>
        <p:nvSpPr>
          <p:cNvPr id="3" name="Freeform 3"/>
          <p:cNvSpPr/>
          <p:nvPr/>
        </p:nvSpPr>
        <p:spPr>
          <a:xfrm>
            <a:off x="14488627" y="5892429"/>
            <a:ext cx="1939239" cy="394900"/>
          </a:xfrm>
          <a:custGeom>
            <a:avLst/>
            <a:gdLst/>
            <a:ahLst/>
            <a:cxnLst/>
            <a:rect l="l" t="t" r="r" b="b"/>
            <a:pathLst>
              <a:path w="1939239" h="394900">
                <a:moveTo>
                  <a:pt x="0" y="0"/>
                </a:moveTo>
                <a:lnTo>
                  <a:pt x="1939239" y="0"/>
                </a:lnTo>
                <a:lnTo>
                  <a:pt x="1939239" y="394900"/>
                </a:lnTo>
                <a:lnTo>
                  <a:pt x="0" y="3949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152611" y="223264"/>
            <a:ext cx="9762711" cy="9952951"/>
            <a:chOff x="0" y="0"/>
            <a:chExt cx="13016947" cy="13270601"/>
          </a:xfrm>
        </p:grpSpPr>
        <p:sp>
          <p:nvSpPr>
            <p:cNvPr id="5" name="Freeform 5"/>
            <p:cNvSpPr/>
            <p:nvPr/>
          </p:nvSpPr>
          <p:spPr>
            <a:xfrm>
              <a:off x="4512479" y="0"/>
              <a:ext cx="8504469" cy="8489006"/>
            </a:xfrm>
            <a:custGeom>
              <a:avLst/>
              <a:gdLst/>
              <a:ahLst/>
              <a:cxnLst/>
              <a:rect l="l" t="t" r="r" b="b"/>
              <a:pathLst>
                <a:path w="8504469" h="8489006">
                  <a:moveTo>
                    <a:pt x="0" y="0"/>
                  </a:moveTo>
                  <a:lnTo>
                    <a:pt x="8504468" y="0"/>
                  </a:lnTo>
                  <a:lnTo>
                    <a:pt x="8504468" y="8489006"/>
                  </a:lnTo>
                  <a:lnTo>
                    <a:pt x="0" y="848900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0" y="43576"/>
              <a:ext cx="8504469" cy="8489006"/>
            </a:xfrm>
            <a:custGeom>
              <a:avLst/>
              <a:gdLst/>
              <a:ahLst/>
              <a:cxnLst/>
              <a:rect l="l" t="t" r="r" b="b"/>
              <a:pathLst>
                <a:path w="8504469" h="8489006">
                  <a:moveTo>
                    <a:pt x="0" y="0"/>
                  </a:moveTo>
                  <a:lnTo>
                    <a:pt x="8504469" y="0"/>
                  </a:lnTo>
                  <a:lnTo>
                    <a:pt x="8504469" y="8489006"/>
                  </a:lnTo>
                  <a:lnTo>
                    <a:pt x="0" y="848900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a:off x="4512479" y="4737560"/>
              <a:ext cx="8504469" cy="8489006"/>
            </a:xfrm>
            <a:custGeom>
              <a:avLst/>
              <a:gdLst/>
              <a:ahLst/>
              <a:cxnLst/>
              <a:rect l="l" t="t" r="r" b="b"/>
              <a:pathLst>
                <a:path w="8504469" h="8489006">
                  <a:moveTo>
                    <a:pt x="0" y="0"/>
                  </a:moveTo>
                  <a:lnTo>
                    <a:pt x="8504468" y="0"/>
                  </a:lnTo>
                  <a:lnTo>
                    <a:pt x="8504468" y="8489006"/>
                  </a:lnTo>
                  <a:lnTo>
                    <a:pt x="0" y="848900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a:off x="0" y="4781595"/>
              <a:ext cx="8504469" cy="8489006"/>
            </a:xfrm>
            <a:custGeom>
              <a:avLst/>
              <a:gdLst/>
              <a:ahLst/>
              <a:cxnLst/>
              <a:rect l="l" t="t" r="r" b="b"/>
              <a:pathLst>
                <a:path w="8504469" h="8489006">
                  <a:moveTo>
                    <a:pt x="0" y="0"/>
                  </a:moveTo>
                  <a:lnTo>
                    <a:pt x="8504469" y="0"/>
                  </a:lnTo>
                  <a:lnTo>
                    <a:pt x="8504469" y="8489006"/>
                  </a:lnTo>
                  <a:lnTo>
                    <a:pt x="0" y="848900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9" name="Freeform 9"/>
          <p:cNvSpPr/>
          <p:nvPr/>
        </p:nvSpPr>
        <p:spPr>
          <a:xfrm>
            <a:off x="7406885" y="2710342"/>
            <a:ext cx="1235489" cy="1316898"/>
          </a:xfrm>
          <a:custGeom>
            <a:avLst/>
            <a:gdLst/>
            <a:ahLst/>
            <a:cxnLst/>
            <a:rect l="l" t="t" r="r" b="b"/>
            <a:pathLst>
              <a:path w="1235489" h="1316898">
                <a:moveTo>
                  <a:pt x="0" y="0"/>
                </a:moveTo>
                <a:lnTo>
                  <a:pt x="1235490" y="0"/>
                </a:lnTo>
                <a:lnTo>
                  <a:pt x="1235490" y="1316898"/>
                </a:lnTo>
                <a:lnTo>
                  <a:pt x="0" y="131689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TextBox 10"/>
          <p:cNvSpPr txBox="1"/>
          <p:nvPr/>
        </p:nvSpPr>
        <p:spPr>
          <a:xfrm>
            <a:off x="9619457" y="6733069"/>
            <a:ext cx="8881227" cy="1276350"/>
          </a:xfrm>
          <a:prstGeom prst="rect">
            <a:avLst/>
          </a:prstGeom>
        </p:spPr>
        <p:txBody>
          <a:bodyPr lIns="0" tIns="0" rIns="0" bIns="0" rtlCol="0" anchor="t">
            <a:spAutoFit/>
          </a:bodyPr>
          <a:lstStyle/>
          <a:p>
            <a:pPr algn="l">
              <a:lnSpc>
                <a:spcPts val="10080"/>
              </a:lnSpc>
            </a:pPr>
            <a:r>
              <a:rPr lang="en-US" sz="8400" b="1" spc="-168">
                <a:solidFill>
                  <a:srgbClr val="000000"/>
                </a:solidFill>
                <a:latin typeface="Linotype Feltpen Medium"/>
                <a:ea typeface="Linotype Feltpen Medium"/>
                <a:cs typeface="Linotype Feltpen Medium"/>
                <a:sym typeface="Linotype Feltpen Medium"/>
              </a:rPr>
              <a:t>Labels as Limitations</a:t>
            </a:r>
          </a:p>
        </p:txBody>
      </p:sp>
      <p:sp>
        <p:nvSpPr>
          <p:cNvPr id="11" name="TextBox 11"/>
          <p:cNvSpPr txBox="1"/>
          <p:nvPr/>
        </p:nvSpPr>
        <p:spPr>
          <a:xfrm>
            <a:off x="1106435" y="1296854"/>
            <a:ext cx="7285780" cy="10493375"/>
          </a:xfrm>
          <a:prstGeom prst="rect">
            <a:avLst/>
          </a:prstGeom>
        </p:spPr>
        <p:txBody>
          <a:bodyPr lIns="0" tIns="0" rIns="0" bIns="0" rtlCol="0" anchor="t">
            <a:spAutoFit/>
          </a:bodyPr>
          <a:lstStyle/>
          <a:p>
            <a:pPr algn="l">
              <a:lnSpc>
                <a:spcPts val="5199"/>
              </a:lnSpc>
            </a:pPr>
            <a:r>
              <a:rPr lang="en-US" sz="3999">
                <a:solidFill>
                  <a:srgbClr val="000000"/>
                </a:solidFill>
                <a:latin typeface="Vollkorn"/>
                <a:ea typeface="Vollkorn"/>
                <a:cs typeface="Vollkorn"/>
                <a:sym typeface="Vollkorn"/>
              </a:rPr>
              <a:t>What stood out to you, surprised you, challenged you in the piece “Labels as Limitations”?</a:t>
            </a:r>
          </a:p>
          <a:p>
            <a:pPr algn="l">
              <a:lnSpc>
                <a:spcPts val="5199"/>
              </a:lnSpc>
            </a:pPr>
            <a:endParaRPr lang="en-US" sz="3999">
              <a:solidFill>
                <a:srgbClr val="000000"/>
              </a:solidFill>
              <a:latin typeface="Vollkorn"/>
              <a:ea typeface="Vollkorn"/>
              <a:cs typeface="Vollkorn"/>
              <a:sym typeface="Vollkorn"/>
            </a:endParaRPr>
          </a:p>
          <a:p>
            <a:pPr algn="l">
              <a:lnSpc>
                <a:spcPts val="5199"/>
              </a:lnSpc>
            </a:pPr>
            <a:r>
              <a:rPr lang="en-US" sz="3999">
                <a:solidFill>
                  <a:srgbClr val="000000"/>
                </a:solidFill>
                <a:latin typeface="Vollkorn"/>
                <a:ea typeface="Vollkorn"/>
                <a:cs typeface="Vollkorn"/>
                <a:sym typeface="Vollkorn"/>
              </a:rPr>
              <a:t>In what ways, if at all, have labels been limitations in your own life and educational experience?</a:t>
            </a:r>
          </a:p>
          <a:p>
            <a:pPr algn="l">
              <a:lnSpc>
                <a:spcPts val="5199"/>
              </a:lnSpc>
            </a:pPr>
            <a:endParaRPr lang="en-US" sz="3999">
              <a:solidFill>
                <a:srgbClr val="000000"/>
              </a:solidFill>
              <a:latin typeface="Vollkorn"/>
              <a:ea typeface="Vollkorn"/>
              <a:cs typeface="Vollkorn"/>
              <a:sym typeface="Vollkorn"/>
            </a:endParaRPr>
          </a:p>
          <a:p>
            <a:pPr algn="l">
              <a:lnSpc>
                <a:spcPts val="5199"/>
              </a:lnSpc>
            </a:pPr>
            <a:r>
              <a:rPr lang="en-US" sz="3999">
                <a:solidFill>
                  <a:srgbClr val="000000"/>
                </a:solidFill>
                <a:latin typeface="Vollkorn"/>
                <a:ea typeface="Vollkorn"/>
                <a:cs typeface="Vollkorn"/>
                <a:sym typeface="Vollkorn"/>
              </a:rPr>
              <a:t>What questions does this piece raise for you as we begin our journey together this semester?</a:t>
            </a:r>
          </a:p>
          <a:p>
            <a:pPr algn="l">
              <a:lnSpc>
                <a:spcPts val="5199"/>
              </a:lnSpc>
            </a:pPr>
            <a:endParaRPr lang="en-US" sz="3999">
              <a:solidFill>
                <a:srgbClr val="000000"/>
              </a:solidFill>
              <a:latin typeface="Vollkorn"/>
              <a:ea typeface="Vollkorn"/>
              <a:cs typeface="Vollkorn"/>
              <a:sym typeface="Vollkorn"/>
            </a:endParaRPr>
          </a:p>
          <a:p>
            <a:pPr algn="l">
              <a:lnSpc>
                <a:spcPts val="5199"/>
              </a:lnSpc>
            </a:pPr>
            <a:endParaRPr lang="en-US" sz="3999">
              <a:solidFill>
                <a:srgbClr val="000000"/>
              </a:solidFill>
              <a:latin typeface="Vollkorn"/>
              <a:ea typeface="Vollkorn"/>
              <a:cs typeface="Vollkorn"/>
              <a:sym typeface="Vollkorn"/>
            </a:endParaRPr>
          </a:p>
          <a:p>
            <a:pPr algn="l">
              <a:lnSpc>
                <a:spcPts val="5199"/>
              </a:lnSpc>
            </a:pPr>
            <a:endParaRPr lang="en-US" sz="3999">
              <a:solidFill>
                <a:srgbClr val="000000"/>
              </a:solidFill>
              <a:latin typeface="Vollkorn"/>
              <a:ea typeface="Vollkorn"/>
              <a:cs typeface="Vollkorn"/>
              <a:sym typeface="Vollkorn"/>
            </a:endParaRPr>
          </a:p>
          <a:p>
            <a:pPr algn="l">
              <a:lnSpc>
                <a:spcPts val="5199"/>
              </a:lnSpc>
            </a:pPr>
            <a:endParaRPr lang="en-US" sz="3999">
              <a:solidFill>
                <a:srgbClr val="000000"/>
              </a:solidFill>
              <a:latin typeface="Vollkorn"/>
              <a:ea typeface="Vollkorn"/>
              <a:cs typeface="Vollkorn"/>
              <a:sym typeface="Vollkor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606</Words>
  <Application>Microsoft Macintosh PowerPoint</Application>
  <PresentationFormat>Custom</PresentationFormat>
  <Paragraphs>63</Paragraphs>
  <Slides>9</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Open Sauce Italics</vt:lpstr>
      <vt:lpstr>Open Sauce</vt:lpstr>
      <vt:lpstr>Vollkorn Bold</vt:lpstr>
      <vt:lpstr>Linotype Feltpen</vt:lpstr>
      <vt:lpstr>Vollkorn</vt:lpstr>
      <vt:lpstr>Calibri</vt:lpstr>
      <vt:lpstr>Linotype Feltpen Medium</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275 Session 1 Fall 2025</dc:title>
  <cp:lastModifiedBy>Kelly G Zuckerman</cp:lastModifiedBy>
  <cp:revision>2</cp:revision>
  <dcterms:created xsi:type="dcterms:W3CDTF">2006-08-16T00:00:00Z</dcterms:created>
  <dcterms:modified xsi:type="dcterms:W3CDTF">2026-08-31T14:01:24Z</dcterms:modified>
  <dc:identifier>DAGxYxfuXWU</dc:identifier>
</cp:coreProperties>
</file>