
<file path=[Content_Types].xml><?xml version="1.0" encoding="utf-8"?>
<Types xmlns="http://schemas.openxmlformats.org/package/2006/content-types">
  <Default Extension="docx" ContentType="application/vnd.openxmlformats-officedocument.wordprocessingml.documen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91" r:id="rId2"/>
    <p:sldId id="275" r:id="rId3"/>
    <p:sldId id="276" r:id="rId4"/>
    <p:sldId id="282" r:id="rId5"/>
    <p:sldId id="283" r:id="rId6"/>
    <p:sldId id="285" r:id="rId7"/>
    <p:sldId id="284" r:id="rId8"/>
    <p:sldId id="288" r:id="rId9"/>
    <p:sldId id="28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p:cViewPr varScale="1">
        <p:scale>
          <a:sx n="122" d="100"/>
          <a:sy n="122" d="100"/>
        </p:scale>
        <p:origin x="744"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152067-F9A4-D249-A547-1EBA407EAE81}" type="datetimeFigureOut">
              <a:rPr lang="en-US" smtClean="0"/>
              <a:t>11/6/23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19C904-DCB8-B249-8DB7-4859956DE8F4}" type="slidenum">
              <a:rPr lang="en-US" smtClean="0"/>
              <a:t>‹#›</a:t>
            </a:fld>
            <a:endParaRPr lang="en-US"/>
          </a:p>
        </p:txBody>
      </p:sp>
    </p:spTree>
    <p:extLst>
      <p:ext uri="{BB962C8B-B14F-4D97-AF65-F5344CB8AC3E}">
        <p14:creationId xmlns:p14="http://schemas.microsoft.com/office/powerpoint/2010/main" val="3781144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B2AF22-12A7-4F4A-A0A4-055161E29469}" type="slidenum">
              <a:rPr lang="en-US" altLang="en-US" smtClean="0"/>
              <a:pPr/>
              <a:t>1</a:t>
            </a:fld>
            <a:endParaRPr lang="en-US" altLang="en-US"/>
          </a:p>
        </p:txBody>
      </p:sp>
    </p:spTree>
    <p:extLst>
      <p:ext uri="{BB962C8B-B14F-4D97-AF65-F5344CB8AC3E}">
        <p14:creationId xmlns:p14="http://schemas.microsoft.com/office/powerpoint/2010/main" val="4000364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0E36A755-6736-6506-4E19-A78354742E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EBE4796-FE8E-E44A-BD48-8CD328CA1F36}" type="slidenum">
              <a:rPr lang="en-US" altLang="en-US"/>
              <a:pPr>
                <a:spcBef>
                  <a:spcPct val="0"/>
                </a:spcBef>
              </a:pPr>
              <a:t>2</a:t>
            </a:fld>
            <a:endParaRPr lang="en-US" altLang="en-US"/>
          </a:p>
        </p:txBody>
      </p:sp>
      <p:sp>
        <p:nvSpPr>
          <p:cNvPr id="20482" name="Rectangle 2">
            <a:extLst>
              <a:ext uri="{FF2B5EF4-FFF2-40B4-BE49-F238E27FC236}">
                <a16:creationId xmlns:a16="http://schemas.microsoft.com/office/drawing/2014/main" id="{19D182BF-9F1A-D9DC-833D-BA63DEAAE94B}"/>
              </a:ext>
            </a:extLst>
          </p:cNvPr>
          <p:cNvSpPr>
            <a:spLocks noRot="1" noChangeArrowheads="1" noTextEdit="1"/>
          </p:cNvSpPr>
          <p:nvPr>
            <p:ph type="sldImg"/>
          </p:nvPr>
        </p:nvSpPr>
        <p:spPr>
          <a:ln/>
        </p:spPr>
      </p:sp>
      <p:sp>
        <p:nvSpPr>
          <p:cNvPr id="20483" name="Rectangle 3">
            <a:extLst>
              <a:ext uri="{FF2B5EF4-FFF2-40B4-BE49-F238E27FC236}">
                <a16:creationId xmlns:a16="http://schemas.microsoft.com/office/drawing/2014/main" id="{A22148E9-4F5D-4012-A991-D4951DCA89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7F1E3603-C79E-D82F-D142-706EBE6F0E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AA6BF24C-AFB7-E848-BAD8-7D100A6C4107}" type="slidenum">
              <a:rPr lang="en-US" altLang="en-US"/>
              <a:pPr>
                <a:spcBef>
                  <a:spcPct val="0"/>
                </a:spcBef>
              </a:pPr>
              <a:t>3</a:t>
            </a:fld>
            <a:endParaRPr lang="en-US" altLang="en-US"/>
          </a:p>
        </p:txBody>
      </p:sp>
      <p:sp>
        <p:nvSpPr>
          <p:cNvPr id="22530" name="Rectangle 2">
            <a:extLst>
              <a:ext uri="{FF2B5EF4-FFF2-40B4-BE49-F238E27FC236}">
                <a16:creationId xmlns:a16="http://schemas.microsoft.com/office/drawing/2014/main" id="{7DF59558-8D04-CBFB-A4EC-0AD64923BF27}"/>
              </a:ext>
            </a:extLst>
          </p:cNvPr>
          <p:cNvSpPr>
            <a:spLocks noRot="1" noChangeArrowheads="1" noTextEdit="1"/>
          </p:cNvSpPr>
          <p:nvPr>
            <p:ph type="sldImg"/>
          </p:nvPr>
        </p:nvSpPr>
        <p:spPr>
          <a:ln/>
        </p:spPr>
      </p:sp>
      <p:sp>
        <p:nvSpPr>
          <p:cNvPr id="22531" name="Rectangle 3">
            <a:extLst>
              <a:ext uri="{FF2B5EF4-FFF2-40B4-BE49-F238E27FC236}">
                <a16:creationId xmlns:a16="http://schemas.microsoft.com/office/drawing/2014/main" id="{91219DF4-241B-3F57-D205-46ED9F8BF0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B7352C7D-3DB6-9819-9F15-151F3473BFFF}"/>
              </a:ext>
            </a:extLst>
          </p:cNvPr>
          <p:cNvSpPr>
            <a:spLocks noGrp="1" noRot="1" noChangeAspect="1" noChangeArrowheads="1" noTextEdit="1"/>
          </p:cNvSpPr>
          <p:nvPr>
            <p:ph type="sldImg"/>
          </p:nvPr>
        </p:nvSpPr>
        <p:spPr>
          <a:ln/>
        </p:spPr>
      </p:sp>
      <p:sp>
        <p:nvSpPr>
          <p:cNvPr id="28674" name="Notes Placeholder 2">
            <a:extLst>
              <a:ext uri="{FF2B5EF4-FFF2-40B4-BE49-F238E27FC236}">
                <a16:creationId xmlns:a16="http://schemas.microsoft.com/office/drawing/2014/main" id="{FA330668-4AF8-2620-2654-BE713240D5B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cs typeface="Arial" panose="020B0604020202020204" pitchFamily="34" charset="0"/>
              </a:rPr>
              <a:t> </a:t>
            </a:r>
          </a:p>
          <a:p>
            <a:r>
              <a:rPr lang="en-US" altLang="en-US">
                <a:latin typeface="Arial" panose="020B0604020202020204" pitchFamily="34" charset="0"/>
                <a:ea typeface="ＭＳ Ｐゴシック" panose="020B0600070205080204" pitchFamily="34" charset="-128"/>
                <a:cs typeface="Arial" panose="020B0604020202020204" pitchFamily="34" charset="0"/>
              </a:rPr>
              <a:t>Bentinck concludes by arguing that the British in India should proceed: </a:t>
            </a:r>
          </a:p>
          <a:p>
            <a:r>
              <a:rPr lang="en-US" altLang="en-US">
                <a:latin typeface="Arial" panose="020B0604020202020204" pitchFamily="34" charset="0"/>
                <a:ea typeface="ＭＳ Ｐゴシック" panose="020B0600070205080204" pitchFamily="34" charset="-128"/>
                <a:cs typeface="Arial" panose="020B0604020202020204" pitchFamily="34" charset="0"/>
              </a:rPr>
              <a:t> </a:t>
            </a:r>
          </a:p>
          <a:p>
            <a:r>
              <a:rPr lang="en-US" altLang="en-US">
                <a:latin typeface="Arial" panose="020B0604020202020204" pitchFamily="34" charset="0"/>
                <a:ea typeface="ＭＳ Ｐゴシック" panose="020B0600070205080204" pitchFamily="34" charset="-128"/>
                <a:cs typeface="Arial" panose="020B0604020202020204" pitchFamily="34" charset="0"/>
              </a:rPr>
              <a:t>“</a:t>
            </a:r>
            <a:r>
              <a:rPr lang="en-US" altLang="ja-JP" i="1">
                <a:latin typeface="Arial" panose="020B0604020202020204" pitchFamily="34" charset="0"/>
                <a:ea typeface="ＭＳ Ｐゴシック" panose="020B0600070205080204" pitchFamily="34" charset="-128"/>
                <a:cs typeface="Arial" panose="020B0604020202020204" pitchFamily="34" charset="0"/>
              </a:rPr>
              <a:t>in accordance with the noble example set to us by the British Government at home, and that the adaptation, when practicable to the circs of this vast Indian population, of the same principles, may promote here as well as there the general prosperity, and may exalt the character of our nation</a:t>
            </a:r>
            <a:r>
              <a:rPr lang="en-US" altLang="ja-JP">
                <a:latin typeface="Arial" panose="020B0604020202020204" pitchFamily="34" charset="0"/>
                <a:ea typeface="ＭＳ Ｐゴシック" panose="020B0600070205080204" pitchFamily="34" charset="-128"/>
                <a:cs typeface="Arial" panose="020B0604020202020204" pitchFamily="34" charset="0"/>
              </a:rPr>
              <a:t>.</a:t>
            </a:r>
            <a:r>
              <a:rPr lang="en-US" altLang="en-US">
                <a:latin typeface="Arial" panose="020B0604020202020204" pitchFamily="34" charset="0"/>
                <a:ea typeface="ＭＳ Ｐゴシック" panose="020B0600070205080204" pitchFamily="34" charset="-128"/>
                <a:cs typeface="Arial" panose="020B0604020202020204" pitchFamily="34" charset="0"/>
              </a:rPr>
              <a:t>”</a:t>
            </a:r>
            <a:endParaRPr lang="en-US" altLang="ja-JP">
              <a:latin typeface="Arial" panose="020B0604020202020204" pitchFamily="34" charset="0"/>
              <a:ea typeface="ＭＳ Ｐゴシック" panose="020B0600070205080204" pitchFamily="34" charset="-128"/>
              <a:cs typeface="Arial" panose="020B0604020202020204" pitchFamily="34" charset="0"/>
            </a:endParaRPr>
          </a:p>
          <a:p>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
        <p:nvSpPr>
          <p:cNvPr id="28675" name="Slide Number Placeholder 3">
            <a:extLst>
              <a:ext uri="{FF2B5EF4-FFF2-40B4-BE49-F238E27FC236}">
                <a16:creationId xmlns:a16="http://schemas.microsoft.com/office/drawing/2014/main" id="{3EBCEB71-CB40-5EF2-B43A-6FBADDD679C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EDD94843-DF47-114C-A799-B3B08DEF07C0}" type="slidenum">
              <a:rPr lang="en-US" altLang="en-US"/>
              <a:pPr>
                <a:spcBef>
                  <a:spcPct val="0"/>
                </a:spcBef>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7BCF327E-0D4D-8E0B-89FC-18FD5A797D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26AE59B-AA30-F149-B30B-83AAAE7D6EAB}" type="slidenum">
              <a:rPr lang="en-US" altLang="en-US"/>
              <a:pPr>
                <a:spcBef>
                  <a:spcPct val="0"/>
                </a:spcBef>
              </a:pPr>
              <a:t>8</a:t>
            </a:fld>
            <a:endParaRPr lang="en-US" altLang="en-US"/>
          </a:p>
        </p:txBody>
      </p:sp>
      <p:sp>
        <p:nvSpPr>
          <p:cNvPr id="33794" name="Rectangle 2">
            <a:extLst>
              <a:ext uri="{FF2B5EF4-FFF2-40B4-BE49-F238E27FC236}">
                <a16:creationId xmlns:a16="http://schemas.microsoft.com/office/drawing/2014/main" id="{8C3A031B-3041-866B-7BBA-2A714CDF21FF}"/>
              </a:ext>
            </a:extLst>
          </p:cNvPr>
          <p:cNvSpPr>
            <a:spLocks noRot="1" noChangeArrowheads="1" noTextEdit="1"/>
          </p:cNvSpPr>
          <p:nvPr>
            <p:ph type="sldImg"/>
          </p:nvPr>
        </p:nvSpPr>
        <p:spPr>
          <a:ln/>
        </p:spPr>
      </p:sp>
      <p:sp>
        <p:nvSpPr>
          <p:cNvPr id="33795" name="Rectangle 3">
            <a:extLst>
              <a:ext uri="{FF2B5EF4-FFF2-40B4-BE49-F238E27FC236}">
                <a16:creationId xmlns:a16="http://schemas.microsoft.com/office/drawing/2014/main" id="{8897D2A6-16A3-9CB4-D56B-41E08395E3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DF1B0916-7A76-D6BB-A284-0EFCABA1FB03}"/>
              </a:ext>
            </a:extLst>
          </p:cNvPr>
          <p:cNvSpPr>
            <a:spLocks noGrp="1" noRot="1" noChangeAspect="1" noChangeArrowheads="1" noTextEdit="1"/>
          </p:cNvSpPr>
          <p:nvPr>
            <p:ph type="sldImg"/>
          </p:nvPr>
        </p:nvSpPr>
        <p:spPr>
          <a:ln/>
        </p:spPr>
      </p:sp>
      <p:sp>
        <p:nvSpPr>
          <p:cNvPr id="31746" name="Notes Placeholder 2">
            <a:extLst>
              <a:ext uri="{FF2B5EF4-FFF2-40B4-BE49-F238E27FC236}">
                <a16:creationId xmlns:a16="http://schemas.microsoft.com/office/drawing/2014/main" id="{F0481BE6-8C76-8808-22CB-76B045EE0B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
        <p:nvSpPr>
          <p:cNvPr id="31747" name="Slide Number Placeholder 3">
            <a:extLst>
              <a:ext uri="{FF2B5EF4-FFF2-40B4-BE49-F238E27FC236}">
                <a16:creationId xmlns:a16="http://schemas.microsoft.com/office/drawing/2014/main" id="{C88D9A83-0856-9067-DA87-91ADC08B52E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6EA39166-D07E-3C4B-8D04-8903574ADD33}" type="slidenum">
              <a:rPr lang="en-US" altLang="en-US"/>
              <a:pPr>
                <a:spcBef>
                  <a:spcPct val="0"/>
                </a:spcBef>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995F-1950-5D2F-B39F-6E016B43CE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3A7343-21E9-7211-2495-0B08BD403A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60C834-9AC6-65B5-C2F0-91A392D4406D}"/>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5" name="Footer Placeholder 4">
            <a:extLst>
              <a:ext uri="{FF2B5EF4-FFF2-40B4-BE49-F238E27FC236}">
                <a16:creationId xmlns:a16="http://schemas.microsoft.com/office/drawing/2014/main" id="{6AE5DD1A-B942-06F2-D7E8-FB580E4BAD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12241C-86E7-59D1-D664-6CB737F24280}"/>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4175256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12B48-A722-A9A6-DDFA-6218ED22F0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B78D97-1013-0702-8637-4701F322C5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B0CBBF-50C5-4041-BE03-C92BFC38ED29}"/>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5" name="Footer Placeholder 4">
            <a:extLst>
              <a:ext uri="{FF2B5EF4-FFF2-40B4-BE49-F238E27FC236}">
                <a16:creationId xmlns:a16="http://schemas.microsoft.com/office/drawing/2014/main" id="{11B72BEF-9D8A-E03C-31A8-1C1332DC1D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7D3192-CC3A-B42C-BA1D-634F9BA41468}"/>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2961258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20F9B3-2007-0891-8CAB-9379997BA6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8152C34-8E49-F898-E90B-F65C89FE0A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31FC9C-36ED-E7DE-6566-85B446D9CAAA}"/>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5" name="Footer Placeholder 4">
            <a:extLst>
              <a:ext uri="{FF2B5EF4-FFF2-40B4-BE49-F238E27FC236}">
                <a16:creationId xmlns:a16="http://schemas.microsoft.com/office/drawing/2014/main" id="{49199213-64A9-1BC6-FFDA-1DF8BF2925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462160-4E24-2227-4D80-9F82F9B3963A}"/>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87084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FA61F-1B29-E3CD-E189-D982DA8E7E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FBAB82-7901-A51B-F60B-B54A27FA3F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655FF0-27C6-E0E1-D438-763D257617F9}"/>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5" name="Footer Placeholder 4">
            <a:extLst>
              <a:ext uri="{FF2B5EF4-FFF2-40B4-BE49-F238E27FC236}">
                <a16:creationId xmlns:a16="http://schemas.microsoft.com/office/drawing/2014/main" id="{66EED64D-1B3B-966E-7025-A727EE1A93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2E012B-AF9C-2E64-6108-6923D445E9CD}"/>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3326041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F81DB-F714-8EBF-8A4E-6218B00EF7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610FBCC-549E-D4EC-B41D-B019FE592D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3B6AEF-3614-236D-3220-4C0B45E5A9E8}"/>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5" name="Footer Placeholder 4">
            <a:extLst>
              <a:ext uri="{FF2B5EF4-FFF2-40B4-BE49-F238E27FC236}">
                <a16:creationId xmlns:a16="http://schemas.microsoft.com/office/drawing/2014/main" id="{FEF5E45E-4F59-04F8-5932-3924C1AEB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09BB2D-B39C-8B7B-C004-86F0F5AC5AC9}"/>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2340713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3BD31-3DC5-9279-11B3-468C684F76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B16423-DD45-AAC2-626C-428C41A8E3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728DE2-E14F-A44F-AD99-DE6EE1A9CB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8EEC72-2851-DDF8-39D0-D8772B77C184}"/>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6" name="Footer Placeholder 5">
            <a:extLst>
              <a:ext uri="{FF2B5EF4-FFF2-40B4-BE49-F238E27FC236}">
                <a16:creationId xmlns:a16="http://schemas.microsoft.com/office/drawing/2014/main" id="{1463FC7F-6148-FF1C-1F35-6E6134513E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BB439A-922D-6409-9DCD-951572E5B484}"/>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187248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16C2C-7DA1-6C0D-1C44-AAD8B464F1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DBACC3-9925-710E-0006-7B26B94DE9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C2E18C-3F5B-4FB8-AD64-962D59E551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FFB1B8-0845-362A-E9A3-CF727F01B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32E9B0-4567-BBEF-B842-CF6340E29F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83680A-B60D-6C36-5295-184E31B52E58}"/>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8" name="Footer Placeholder 7">
            <a:extLst>
              <a:ext uri="{FF2B5EF4-FFF2-40B4-BE49-F238E27FC236}">
                <a16:creationId xmlns:a16="http://schemas.microsoft.com/office/drawing/2014/main" id="{C20EF531-1325-42B6-0241-357D3A9D68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98C2A4-6F31-7392-4993-DEEA132BBBE5}"/>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3229356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B98F0-4E5D-6B46-063C-8A6C7E58B3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7176B9-B59F-3BB0-C439-992E294EB7DF}"/>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4" name="Footer Placeholder 3">
            <a:extLst>
              <a:ext uri="{FF2B5EF4-FFF2-40B4-BE49-F238E27FC236}">
                <a16:creationId xmlns:a16="http://schemas.microsoft.com/office/drawing/2014/main" id="{685F43A0-FD1F-AC78-5A14-DCBB21F20E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52EF53-B13A-91ED-9C7C-E50C9D2A0CA1}"/>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3904744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359114-4991-E28B-1619-B548AB2D1C95}"/>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3" name="Footer Placeholder 2">
            <a:extLst>
              <a:ext uri="{FF2B5EF4-FFF2-40B4-BE49-F238E27FC236}">
                <a16:creationId xmlns:a16="http://schemas.microsoft.com/office/drawing/2014/main" id="{E3F85EE2-157E-E28B-406F-464C883514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A271473-892C-1F2C-E4FD-7F219C174225}"/>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2748226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867D5-F82B-C48F-8DBF-B9E723EFD4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19A264-4460-2541-F175-B7088BEF17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9E86E8-E1EE-5EF4-B967-94F02398AA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F9399C-0FDB-298E-34CF-57348FA5C20F}"/>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6" name="Footer Placeholder 5">
            <a:extLst>
              <a:ext uri="{FF2B5EF4-FFF2-40B4-BE49-F238E27FC236}">
                <a16:creationId xmlns:a16="http://schemas.microsoft.com/office/drawing/2014/main" id="{51064EDD-033F-1E98-0496-1552A44B32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B5D126-2231-0B13-F689-29DE222CCD1A}"/>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222092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FF620-57FF-77F3-227C-9E46AE8324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EFE55F-221B-7107-5735-75BC2E5D97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0DC149-E85C-CD48-09CF-A5D79C7DC3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0E945F-059A-BD06-9AEF-220CB9D2568B}"/>
              </a:ext>
            </a:extLst>
          </p:cNvPr>
          <p:cNvSpPr>
            <a:spLocks noGrp="1"/>
          </p:cNvSpPr>
          <p:nvPr>
            <p:ph type="dt" sz="half" idx="10"/>
          </p:nvPr>
        </p:nvSpPr>
        <p:spPr/>
        <p:txBody>
          <a:bodyPr/>
          <a:lstStyle/>
          <a:p>
            <a:fld id="{29C301D8-E211-B041-B6C0-827D7052FB2E}" type="datetimeFigureOut">
              <a:rPr lang="en-US" smtClean="0"/>
              <a:t>11/6/23</a:t>
            </a:fld>
            <a:endParaRPr lang="en-US"/>
          </a:p>
        </p:txBody>
      </p:sp>
      <p:sp>
        <p:nvSpPr>
          <p:cNvPr id="6" name="Footer Placeholder 5">
            <a:extLst>
              <a:ext uri="{FF2B5EF4-FFF2-40B4-BE49-F238E27FC236}">
                <a16:creationId xmlns:a16="http://schemas.microsoft.com/office/drawing/2014/main" id="{44918298-353B-BDB6-44DB-C20625285F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C10C63-0BC4-A0A6-43FD-64D1AC3F0A0C}"/>
              </a:ext>
            </a:extLst>
          </p:cNvPr>
          <p:cNvSpPr>
            <a:spLocks noGrp="1"/>
          </p:cNvSpPr>
          <p:nvPr>
            <p:ph type="sldNum" sz="quarter" idx="12"/>
          </p:nvPr>
        </p:nvSpPr>
        <p:spPr/>
        <p:txBody>
          <a:bodyPr/>
          <a:lstStyle/>
          <a:p>
            <a:fld id="{FE3791BE-957B-F141-96E2-465BCEE003D7}" type="slidenum">
              <a:rPr lang="en-US" smtClean="0"/>
              <a:t>‹#›</a:t>
            </a:fld>
            <a:endParaRPr lang="en-US"/>
          </a:p>
        </p:txBody>
      </p:sp>
    </p:spTree>
    <p:extLst>
      <p:ext uri="{BB962C8B-B14F-4D97-AF65-F5344CB8AC3E}">
        <p14:creationId xmlns:p14="http://schemas.microsoft.com/office/powerpoint/2010/main" val="4222209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54A866-7E97-CB36-82B2-523E8EA6ED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EBB68E-3E51-9335-FEEF-72978D6C08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32B9F3-5391-2DBF-8952-393A34CB01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C301D8-E211-B041-B6C0-827D7052FB2E}" type="datetimeFigureOut">
              <a:rPr lang="en-US" smtClean="0"/>
              <a:t>11/6/23</a:t>
            </a:fld>
            <a:endParaRPr lang="en-US"/>
          </a:p>
        </p:txBody>
      </p:sp>
      <p:sp>
        <p:nvSpPr>
          <p:cNvPr id="5" name="Footer Placeholder 4">
            <a:extLst>
              <a:ext uri="{FF2B5EF4-FFF2-40B4-BE49-F238E27FC236}">
                <a16:creationId xmlns:a16="http://schemas.microsoft.com/office/drawing/2014/main" id="{017E37BE-5B5C-1897-6FFA-8A2CA56539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1C21CE-067B-FCBA-8A59-4FAA0BAB6C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3791BE-957B-F141-96E2-465BCEE003D7}" type="slidenum">
              <a:rPr lang="en-US" smtClean="0"/>
              <a:t>‹#›</a:t>
            </a:fld>
            <a:endParaRPr lang="en-US"/>
          </a:p>
        </p:txBody>
      </p:sp>
    </p:spTree>
    <p:extLst>
      <p:ext uri="{BB962C8B-B14F-4D97-AF65-F5344CB8AC3E}">
        <p14:creationId xmlns:p14="http://schemas.microsoft.com/office/powerpoint/2010/main" val="3487951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hyperlink" Target="https://en.wikipedia.org/wiki/Francis_Hayman"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3" name="Object 5">
            <a:extLst>
              <a:ext uri="{FF2B5EF4-FFF2-40B4-BE49-F238E27FC236}">
                <a16:creationId xmlns:a16="http://schemas.microsoft.com/office/drawing/2014/main" id="{73EE35FE-27F1-7CCE-3FF0-7B48E76B3B97}"/>
              </a:ext>
            </a:extLst>
          </p:cNvPr>
          <p:cNvGraphicFramePr>
            <a:graphicFrameLocks noChangeAspect="1"/>
          </p:cNvGraphicFramePr>
          <p:nvPr/>
        </p:nvGraphicFramePr>
        <p:xfrm>
          <a:off x="5334000" y="685800"/>
          <a:ext cx="5214938" cy="4064000"/>
        </p:xfrm>
        <a:graphic>
          <a:graphicData uri="http://schemas.openxmlformats.org/presentationml/2006/ole">
            <mc:AlternateContent xmlns:mc="http://schemas.openxmlformats.org/markup-compatibility/2006">
              <mc:Choice xmlns:v="urn:schemas-microsoft-com:vml" Requires="v">
                <p:oleObj name="Document" r:id="rId3" imgW="19558000" imgH="15240000" progId="Word.Document.12">
                  <p:embed/>
                </p:oleObj>
              </mc:Choice>
              <mc:Fallback>
                <p:oleObj name="Document" r:id="rId3" imgW="19558000" imgH="15240000" progId="Word.Document.12">
                  <p:embed/>
                  <p:pic>
                    <p:nvPicPr>
                      <p:cNvPr id="18433" name="Object 5">
                        <a:extLst>
                          <a:ext uri="{FF2B5EF4-FFF2-40B4-BE49-F238E27FC236}">
                            <a16:creationId xmlns:a16="http://schemas.microsoft.com/office/drawing/2014/main" id="{73EE35FE-27F1-7CCE-3FF0-7B48E76B3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685800"/>
                        <a:ext cx="5214938" cy="4064000"/>
                      </a:xfrm>
                      <a:prstGeom prst="rect">
                        <a:avLst/>
                      </a:prstGeom>
                      <a:noFill/>
                      <a:ln>
                        <a:noFill/>
                      </a:ln>
                    </p:spPr>
                  </p:pic>
                </p:oleObj>
              </mc:Fallback>
            </mc:AlternateContent>
          </a:graphicData>
        </a:graphic>
      </p:graphicFrame>
      <p:sp>
        <p:nvSpPr>
          <p:cNvPr id="3" name="TextBox 2">
            <a:extLst>
              <a:ext uri="{FF2B5EF4-FFF2-40B4-BE49-F238E27FC236}">
                <a16:creationId xmlns:a16="http://schemas.microsoft.com/office/drawing/2014/main" id="{8C7F5AEF-941D-4AA5-3B5D-B9F9676BF445}"/>
              </a:ext>
            </a:extLst>
          </p:cNvPr>
          <p:cNvSpPr txBox="1"/>
          <p:nvPr/>
        </p:nvSpPr>
        <p:spPr>
          <a:xfrm>
            <a:off x="5696608" y="5013434"/>
            <a:ext cx="4742793" cy="923330"/>
          </a:xfrm>
          <a:prstGeom prst="rect">
            <a:avLst/>
          </a:prstGeom>
          <a:noFill/>
        </p:spPr>
        <p:txBody>
          <a:bodyPr wrap="square" rtlCol="0">
            <a:spAutoFit/>
          </a:bodyPr>
          <a:lstStyle/>
          <a:p>
            <a:r>
              <a:rPr lang="en-US" i="1" dirty="0">
                <a:solidFill>
                  <a:srgbClr val="000000"/>
                </a:solidFill>
                <a:latin typeface="Arial" panose="020B0604020202020204" pitchFamily="34" charset="0"/>
              </a:rPr>
              <a:t>Clive meeting Mir </a:t>
            </a:r>
            <a:r>
              <a:rPr lang="en-US" i="1" dirty="0" err="1">
                <a:solidFill>
                  <a:srgbClr val="000000"/>
                </a:solidFill>
                <a:latin typeface="Arial" panose="020B0604020202020204" pitchFamily="34" charset="0"/>
              </a:rPr>
              <a:t>Jafar</a:t>
            </a:r>
            <a:r>
              <a:rPr lang="en-US" i="1" dirty="0">
                <a:solidFill>
                  <a:srgbClr val="000000"/>
                </a:solidFill>
                <a:latin typeface="Arial" panose="020B0604020202020204" pitchFamily="34" charset="0"/>
              </a:rPr>
              <a:t> after the Battle of Plassey</a:t>
            </a:r>
            <a:r>
              <a:rPr lang="en-US" dirty="0">
                <a:solidFill>
                  <a:srgbClr val="000000"/>
                </a:solidFill>
                <a:latin typeface="Arial" panose="020B0604020202020204" pitchFamily="34" charset="0"/>
              </a:rPr>
              <a:t>, oil on canvas (</a:t>
            </a:r>
            <a:r>
              <a:rPr lang="en-US" dirty="0">
                <a:solidFill>
                  <a:srgbClr val="3366CC"/>
                </a:solidFill>
                <a:latin typeface="Arial" panose="020B0604020202020204" pitchFamily="34" charset="0"/>
                <a:hlinkClick r:id="rId5" tooltip="Francis Hayman"/>
              </a:rPr>
              <a:t>Francis Hayman</a:t>
            </a:r>
            <a:r>
              <a:rPr lang="en-US" dirty="0">
                <a:solidFill>
                  <a:srgbClr val="000000"/>
                </a:solidFill>
                <a:latin typeface="Arial" panose="020B0604020202020204" pitchFamily="34" charset="0"/>
              </a:rPr>
              <a:t>, </a:t>
            </a:r>
            <a:r>
              <a:rPr lang="en-US" dirty="0"/>
              <a:t>c.</a:t>
            </a:r>
            <a:r>
              <a:rPr lang="en-US" dirty="0">
                <a:solidFill>
                  <a:srgbClr val="000000"/>
                </a:solidFill>
                <a:latin typeface="Arial" panose="020B0604020202020204" pitchFamily="34" charset="0"/>
              </a:rPr>
              <a:t> 1762)</a:t>
            </a:r>
            <a:endParaRPr lang="en-US" dirty="0"/>
          </a:p>
        </p:txBody>
      </p:sp>
      <p:sp>
        <p:nvSpPr>
          <p:cNvPr id="5" name="TextBox 4">
            <a:extLst>
              <a:ext uri="{FF2B5EF4-FFF2-40B4-BE49-F238E27FC236}">
                <a16:creationId xmlns:a16="http://schemas.microsoft.com/office/drawing/2014/main" id="{976C2CF8-C617-A42C-573D-29DC5DE8D9C1}"/>
              </a:ext>
            </a:extLst>
          </p:cNvPr>
          <p:cNvSpPr txBox="1"/>
          <p:nvPr/>
        </p:nvSpPr>
        <p:spPr>
          <a:xfrm>
            <a:off x="-1786157" y="2948152"/>
            <a:ext cx="177001" cy="369332"/>
          </a:xfrm>
          <a:prstGeom prst="rect">
            <a:avLst/>
          </a:prstGeom>
          <a:noFill/>
        </p:spPr>
        <p:txBody>
          <a:bodyPr wrap="square" rtlCol="0">
            <a:spAutoFit/>
          </a:bodyPr>
          <a:lstStyle/>
          <a:p>
            <a:endParaRPr lang="en-US" dirty="0"/>
          </a:p>
        </p:txBody>
      </p:sp>
      <p:pic>
        <p:nvPicPr>
          <p:cNvPr id="18438" name="Picture 6">
            <a:extLst>
              <a:ext uri="{FF2B5EF4-FFF2-40B4-BE49-F238E27FC236}">
                <a16:creationId xmlns:a16="http://schemas.microsoft.com/office/drawing/2014/main" id="{FBC001E5-4B02-6F72-E559-5B0F2080A8B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524000" y="45272"/>
            <a:ext cx="3710092" cy="642131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D6CC66B-4764-BB1B-A0CE-9306A3E585A7}"/>
              </a:ext>
            </a:extLst>
          </p:cNvPr>
          <p:cNvSpPr txBox="1"/>
          <p:nvPr/>
        </p:nvSpPr>
        <p:spPr>
          <a:xfrm>
            <a:off x="2469931" y="3170017"/>
            <a:ext cx="5465378" cy="369332"/>
          </a:xfrm>
          <a:prstGeom prst="rect">
            <a:avLst/>
          </a:prstGeom>
          <a:noFill/>
        </p:spPr>
        <p:txBody>
          <a:bodyPr wrap="square">
            <a:spAutoFit/>
          </a:bodyPr>
          <a:lstStyle/>
          <a:p>
            <a:r>
              <a:rPr lang="en-US" dirty="0">
                <a:solidFill>
                  <a:srgbClr val="202122"/>
                </a:solidFill>
                <a:latin typeface="Arial" panose="020B0604020202020204" pitchFamily="34" charset="0"/>
              </a:rPr>
              <a:t>The Black Hole of Calcutta (20</a:t>
            </a:r>
            <a:endParaRPr lang="en-US" dirty="0"/>
          </a:p>
        </p:txBody>
      </p:sp>
      <p:sp>
        <p:nvSpPr>
          <p:cNvPr id="14" name="TextBox 13">
            <a:extLst>
              <a:ext uri="{FF2B5EF4-FFF2-40B4-BE49-F238E27FC236}">
                <a16:creationId xmlns:a16="http://schemas.microsoft.com/office/drawing/2014/main" id="{93AB74C8-2B6D-455E-7B99-F2F041815FB0}"/>
              </a:ext>
            </a:extLst>
          </p:cNvPr>
          <p:cNvSpPr txBox="1"/>
          <p:nvPr/>
        </p:nvSpPr>
        <p:spPr>
          <a:xfrm>
            <a:off x="1981200" y="6441816"/>
            <a:ext cx="5465378" cy="646331"/>
          </a:xfrm>
          <a:prstGeom prst="rect">
            <a:avLst/>
          </a:prstGeom>
          <a:noFill/>
        </p:spPr>
        <p:txBody>
          <a:bodyPr wrap="square">
            <a:spAutoFit/>
          </a:bodyPr>
          <a:lstStyle/>
          <a:p>
            <a:r>
              <a:rPr lang="en-US" dirty="0">
                <a:solidFill>
                  <a:srgbClr val="202122"/>
                </a:solidFill>
                <a:latin typeface="Arial" panose="020B0604020202020204" pitchFamily="34" charset="0"/>
              </a:rPr>
              <a:t>June 1756) from the </a:t>
            </a:r>
            <a:r>
              <a:rPr lang="en-US" i="1" dirty="0">
                <a:solidFill>
                  <a:srgbClr val="202122"/>
                </a:solidFill>
                <a:latin typeface="Arial" panose="020B0604020202020204" pitchFamily="34" charset="0"/>
              </a:rPr>
              <a:t>Hutchinson's story of the nations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4">
            <a:extLst>
              <a:ext uri="{FF2B5EF4-FFF2-40B4-BE49-F238E27FC236}">
                <a16:creationId xmlns:a16="http://schemas.microsoft.com/office/drawing/2014/main" id="{E9213DE3-3775-A9CC-06F5-5B74830CFF28}"/>
              </a:ext>
            </a:extLst>
          </p:cNvPr>
          <p:cNvSpPr>
            <a:spLocks noGrp="1" noChangeArrowheads="1"/>
          </p:cNvSpPr>
          <p:nvPr>
            <p:ph type="title"/>
          </p:nvPr>
        </p:nvSpPr>
        <p:spPr/>
        <p:txBody>
          <a:bodyPr/>
          <a:lstStyle/>
          <a:p>
            <a:pPr eaLnBrk="1" hangingPunct="1"/>
            <a:r>
              <a:rPr lang="en-US" altLang="en-US" sz="1600">
                <a:ea typeface="ＭＳ Ｐゴシック" panose="020B0600070205080204" pitchFamily="34" charset="-128"/>
              </a:rPr>
              <a:t>EIC to 1790</a:t>
            </a:r>
            <a:br>
              <a:rPr lang="en-US" altLang="en-US" sz="1600">
                <a:ea typeface="ＭＳ Ｐゴシック" panose="020B0600070205080204" pitchFamily="34" charset="-128"/>
              </a:rPr>
            </a:br>
            <a:r>
              <a:rPr lang="en-US" altLang="en-US" sz="1600">
                <a:ea typeface="ＭＳ Ｐゴシック" panose="020B0600070205080204" pitchFamily="34" charset="-128"/>
              </a:rPr>
              <a:t> EIC 1790-1815</a:t>
            </a:r>
            <a:br>
              <a:rPr lang="en-US" altLang="en-US" sz="1600">
                <a:ea typeface="ＭＳ Ｐゴシック" panose="020B0600070205080204" pitchFamily="34" charset="-128"/>
              </a:rPr>
            </a:br>
            <a:br>
              <a:rPr lang="en-US" altLang="en-US" sz="1600">
                <a:ea typeface="ＭＳ Ｐゴシック" panose="020B0600070205080204" pitchFamily="34" charset="-128"/>
              </a:rPr>
            </a:br>
            <a:r>
              <a:rPr lang="en-US" altLang="en-US" sz="1000">
                <a:ea typeface="ＭＳ Ｐゴシック" panose="020B0600070205080204" pitchFamily="34" charset="-128"/>
              </a:rPr>
              <a:t>http://www.zum.de/whkmla/histatlas/india/haxbrindia.html</a:t>
            </a:r>
          </a:p>
        </p:txBody>
      </p:sp>
      <p:pic>
        <p:nvPicPr>
          <p:cNvPr id="19458" name="Picture 5">
            <a:extLst>
              <a:ext uri="{FF2B5EF4-FFF2-40B4-BE49-F238E27FC236}">
                <a16:creationId xmlns:a16="http://schemas.microsoft.com/office/drawing/2014/main" id="{827E7656-613D-E68E-FBC1-0365B0A461AC}"/>
              </a:ext>
            </a:extLst>
          </p:cNvPr>
          <p:cNvPicPr>
            <a:picLocks noChangeAspect="1" noChangeArrowheads="1"/>
          </p:cNvPicPr>
          <p:nvPr>
            <p:ph type="body" sz="half" idx="1"/>
          </p:nvPr>
        </p:nvPicPr>
        <p:blipFill>
          <a:blip r:embed="rId3">
            <a:extLst>
              <a:ext uri="{28A0092B-C50C-407E-A947-70E740481C1C}">
                <a14:useLocalDpi xmlns:a14="http://schemas.microsoft.com/office/drawing/2010/main"/>
              </a:ext>
            </a:extLst>
          </a:blip>
          <a:srcRect/>
          <a:stretch>
            <a:fillRect/>
          </a:stretch>
        </p:blipFill>
        <p:spPr/>
      </p:pic>
      <p:pic>
        <p:nvPicPr>
          <p:cNvPr id="19459" name="Picture 6">
            <a:extLst>
              <a:ext uri="{FF2B5EF4-FFF2-40B4-BE49-F238E27FC236}">
                <a16:creationId xmlns:a16="http://schemas.microsoft.com/office/drawing/2014/main" id="{41E91417-F90D-9763-5A0C-059C74D32623}"/>
              </a:ext>
            </a:extLst>
          </p:cNvPr>
          <p:cNvPicPr>
            <a:picLocks noChangeAspect="1" noChangeArrowheads="1"/>
          </p:cNvPicPr>
          <p:nvPr>
            <p:ph type="body" sz="half" idx="2"/>
          </p:nvPr>
        </p:nvPicPr>
        <p:blipFill>
          <a:blip r:embed="rId4">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CA30ABFD-69BD-8B5A-48E4-7FC5F8759D10}"/>
              </a:ext>
            </a:extLst>
          </p:cNvPr>
          <p:cNvSpPr>
            <a:spLocks noGrp="1" noChangeArrowheads="1"/>
          </p:cNvSpPr>
          <p:nvPr>
            <p:ph type="title"/>
          </p:nvPr>
        </p:nvSpPr>
        <p:spPr/>
        <p:txBody>
          <a:bodyPr/>
          <a:lstStyle/>
          <a:p>
            <a:pPr eaLnBrk="1" hangingPunct="1"/>
            <a:r>
              <a:rPr lang="en-US" altLang="en-US" sz="1800">
                <a:ea typeface="ＭＳ Ｐゴシック" panose="020B0600070205080204" pitchFamily="34" charset="-128"/>
              </a:rPr>
              <a:t>EIC 1816-1857</a:t>
            </a:r>
            <a:br>
              <a:rPr lang="en-US" altLang="en-US" sz="1800">
                <a:ea typeface="ＭＳ Ｐゴシック" panose="020B0600070205080204" pitchFamily="34" charset="-128"/>
              </a:rPr>
            </a:br>
            <a:r>
              <a:rPr lang="en-US" altLang="en-US" sz="1800">
                <a:ea typeface="ＭＳ Ｐゴシック" panose="020B0600070205080204" pitchFamily="34" charset="-128"/>
              </a:rPr>
              <a:t> British India 1858-1918</a:t>
            </a:r>
            <a:br>
              <a:rPr lang="en-US" altLang="en-US" sz="1800">
                <a:ea typeface="ＭＳ Ｐゴシック" panose="020B0600070205080204" pitchFamily="34" charset="-128"/>
              </a:rPr>
            </a:br>
            <a:br>
              <a:rPr lang="en-US" altLang="en-US" sz="1800">
                <a:ea typeface="ＭＳ Ｐゴシック" panose="020B0600070205080204" pitchFamily="34" charset="-128"/>
              </a:rPr>
            </a:br>
            <a:r>
              <a:rPr lang="en-US" altLang="en-US" sz="1200">
                <a:ea typeface="ＭＳ Ｐゴシック" panose="020B0600070205080204" pitchFamily="34" charset="-128"/>
              </a:rPr>
              <a:t>http://www.zum.de/whkmla/histatlas/india/haxbrindia.html</a:t>
            </a:r>
          </a:p>
        </p:txBody>
      </p:sp>
      <p:pic>
        <p:nvPicPr>
          <p:cNvPr id="21506" name="Picture 8">
            <a:extLst>
              <a:ext uri="{FF2B5EF4-FFF2-40B4-BE49-F238E27FC236}">
                <a16:creationId xmlns:a16="http://schemas.microsoft.com/office/drawing/2014/main" id="{A276A4EA-0E05-D85B-6F2C-70667F41CD6B}"/>
              </a:ext>
            </a:extLst>
          </p:cNvPr>
          <p:cNvPicPr>
            <a:picLocks noChangeAspect="1" noChangeArrowheads="1"/>
          </p:cNvPicPr>
          <p:nvPr>
            <p:ph sz="half" idx="1"/>
          </p:nvPr>
        </p:nvPicPr>
        <p:blipFill>
          <a:blip r:embed="rId3">
            <a:extLst>
              <a:ext uri="{28A0092B-C50C-407E-A947-70E740481C1C}">
                <a14:useLocalDpi xmlns:a14="http://schemas.microsoft.com/office/drawing/2010/main"/>
              </a:ext>
            </a:extLst>
          </a:blip>
          <a:srcRect/>
          <a:stretch>
            <a:fillRect/>
          </a:stretch>
        </p:blipFill>
        <p:spPr/>
      </p:pic>
      <p:pic>
        <p:nvPicPr>
          <p:cNvPr id="21507" name="Picture 9">
            <a:extLst>
              <a:ext uri="{FF2B5EF4-FFF2-40B4-BE49-F238E27FC236}">
                <a16:creationId xmlns:a16="http://schemas.microsoft.com/office/drawing/2014/main" id="{65524C2E-491C-C50D-A5F2-BE403D837618}"/>
              </a:ext>
            </a:extLst>
          </p:cNvPr>
          <p:cNvPicPr>
            <a:picLocks noChangeAspect="1" noChangeArrowheads="1"/>
          </p:cNvPicPr>
          <p:nvPr>
            <p:ph sz="half" idx="2"/>
          </p:nvPr>
        </p:nvPicPr>
        <p:blipFill>
          <a:blip r:embed="rId4">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BBCD3F46-B0CF-3F2D-D400-20BD1E405616}"/>
              </a:ext>
            </a:extLst>
          </p:cNvPr>
          <p:cNvSpPr>
            <a:spLocks noGrp="1" noChangeArrowheads="1"/>
          </p:cNvSpPr>
          <p:nvPr>
            <p:ph type="title"/>
          </p:nvPr>
        </p:nvSpPr>
        <p:spPr/>
        <p:txBody>
          <a:bodyPr/>
          <a:lstStyle/>
          <a:p>
            <a:r>
              <a:rPr lang="en-US" altLang="en-US" sz="2400">
                <a:ea typeface="ＭＳ Ｐゴシック" panose="020B0600070205080204" pitchFamily="34" charset="-128"/>
              </a:rPr>
              <a:t>Bentinck’s </a:t>
            </a:r>
            <a:r>
              <a:rPr lang="en-US" altLang="en-US" sz="2400" i="1">
                <a:ea typeface="ＭＳ Ｐゴシック" panose="020B0600070205080204" pitchFamily="34" charset="-128"/>
              </a:rPr>
              <a:t>Minute on the Suppression of </a:t>
            </a:r>
            <a:r>
              <a:rPr lang="en-US" altLang="en-US" sz="2400" i="1" u="sng">
                <a:ea typeface="ＭＳ Ｐゴシック" panose="020B0600070205080204" pitchFamily="34" charset="-128"/>
              </a:rPr>
              <a:t>Sati</a:t>
            </a:r>
            <a:r>
              <a:rPr lang="en-US" altLang="en-US" sz="2400" i="1">
                <a:ea typeface="ＭＳ Ｐゴシック" panose="020B0600070205080204" pitchFamily="34" charset="-128"/>
              </a:rPr>
              <a:t> </a:t>
            </a:r>
            <a:r>
              <a:rPr lang="en-US" altLang="en-US" sz="2400">
                <a:ea typeface="ＭＳ Ｐゴシック" panose="020B0600070205080204" pitchFamily="34" charset="-128"/>
              </a:rPr>
              <a:t>(1829) notes that he was faced with the:</a:t>
            </a:r>
          </a:p>
        </p:txBody>
      </p:sp>
      <p:sp>
        <p:nvSpPr>
          <p:cNvPr id="25602" name="Content Placeholder 2">
            <a:extLst>
              <a:ext uri="{FF2B5EF4-FFF2-40B4-BE49-F238E27FC236}">
                <a16:creationId xmlns:a16="http://schemas.microsoft.com/office/drawing/2014/main" id="{9CEA116A-9958-D2ED-BFB0-494486F5450D}"/>
              </a:ext>
            </a:extLst>
          </p:cNvPr>
          <p:cNvSpPr>
            <a:spLocks noGrp="1" noChangeArrowheads="1"/>
          </p:cNvSpPr>
          <p:nvPr>
            <p:ph idx="1"/>
          </p:nvPr>
        </p:nvSpPr>
        <p:spPr/>
        <p:txBody>
          <a:bodyPr/>
          <a:lstStyle/>
          <a:p>
            <a:pPr marL="0" indent="0">
              <a:buNone/>
            </a:pPr>
            <a:r>
              <a:rPr lang="en-US" altLang="en-US" sz="2400">
                <a:latin typeface="Times New Roman" panose="02020603050405020304" pitchFamily="18" charset="0"/>
                <a:ea typeface="ＭＳ Ｐゴシック" panose="020B0600070205080204" pitchFamily="34" charset="-128"/>
              </a:rPr>
              <a:t>“</a:t>
            </a:r>
            <a:r>
              <a:rPr lang="en-US" altLang="ja-JP" sz="2400" i="1">
                <a:latin typeface="Times New Roman" panose="02020603050405020304" pitchFamily="18" charset="0"/>
                <a:ea typeface="ＭＳ Ｐゴシック" panose="020B0600070205080204" pitchFamily="34" charset="-128"/>
              </a:rPr>
              <a:t>awful responsibility</a:t>
            </a:r>
            <a:r>
              <a:rPr lang="en-US" altLang="en-US" sz="2400">
                <a:latin typeface="Times New Roman" panose="02020603050405020304" pitchFamily="18" charset="0"/>
                <a:ea typeface="ＭＳ Ｐゴシック" panose="020B0600070205080204" pitchFamily="34" charset="-128"/>
              </a:rPr>
              <a:t>”</a:t>
            </a:r>
            <a:r>
              <a:rPr lang="en-US" altLang="ja-JP" sz="2400">
                <a:latin typeface="Times New Roman" panose="02020603050405020304" pitchFamily="18" charset="0"/>
                <a:ea typeface="ＭＳ Ｐゴシック" panose="020B0600070205080204" pitchFamily="34" charset="-128"/>
              </a:rPr>
              <a:t> either to:</a:t>
            </a:r>
          </a:p>
          <a:p>
            <a:pPr marL="0" indent="0">
              <a:buNone/>
            </a:pPr>
            <a:endParaRPr lang="en-US" altLang="en-US" sz="2400">
              <a:latin typeface="Times New Roman" panose="02020603050405020304" pitchFamily="18" charset="0"/>
              <a:ea typeface="ＭＳ Ｐゴシック" panose="020B0600070205080204" pitchFamily="34" charset="-128"/>
            </a:endParaRPr>
          </a:p>
          <a:p>
            <a:pPr marL="0" indent="0"/>
            <a:r>
              <a:rPr lang="en-US" altLang="en-US" sz="1800">
                <a:ea typeface="ＭＳ Ｐゴシック" panose="020B0600070205080204" pitchFamily="34" charset="-128"/>
              </a:rPr>
              <a:t>“</a:t>
            </a:r>
            <a:r>
              <a:rPr lang="en-US" altLang="ja-JP" sz="1800" i="1">
                <a:ea typeface="ＭＳ Ｐゴシック" panose="020B0600070205080204" pitchFamily="34" charset="-128"/>
              </a:rPr>
              <a:t>consent to the consignment year after year of hundreds of innocent victims to a cruel and untimely end, when the power exists of preventing it…a predicament which no conscience can contemplate without horror</a:t>
            </a:r>
            <a:r>
              <a:rPr lang="en-US" altLang="en-US" sz="1800">
                <a:ea typeface="ＭＳ Ｐゴシック" panose="020B0600070205080204" pitchFamily="34" charset="-128"/>
              </a:rPr>
              <a:t>”</a:t>
            </a:r>
            <a:r>
              <a:rPr lang="en-US" altLang="ja-JP" sz="1800">
                <a:ea typeface="ＭＳ Ｐゴシック" panose="020B0600070205080204" pitchFamily="34" charset="-128"/>
              </a:rPr>
              <a:t> </a:t>
            </a:r>
          </a:p>
          <a:p>
            <a:pPr marL="0" indent="0">
              <a:buNone/>
            </a:pPr>
            <a:endParaRPr lang="en-US" altLang="en-US" sz="1800">
              <a:ea typeface="ＭＳ Ｐゴシック" panose="020B0600070205080204" pitchFamily="34" charset="-128"/>
            </a:endParaRPr>
          </a:p>
          <a:p>
            <a:pPr marL="0" indent="0">
              <a:buNone/>
            </a:pPr>
            <a:r>
              <a:rPr lang="en-US" altLang="en-US" sz="1800">
                <a:ea typeface="ＭＳ Ｐゴシック" panose="020B0600070205080204" pitchFamily="34" charset="-128"/>
              </a:rPr>
              <a:t>OR: </a:t>
            </a:r>
          </a:p>
          <a:p>
            <a:pPr marL="0" indent="0">
              <a:buNone/>
            </a:pPr>
            <a:r>
              <a:rPr lang="en-US" altLang="en-US" sz="1800">
                <a:ea typeface="ＭＳ Ｐゴシック" panose="020B0600070205080204" pitchFamily="34" charset="-128"/>
              </a:rPr>
              <a:t> </a:t>
            </a:r>
          </a:p>
          <a:p>
            <a:pPr marL="0" indent="0"/>
            <a:r>
              <a:rPr lang="en-US" altLang="en-US" sz="1800">
                <a:ea typeface="ＭＳ Ｐゴシック" panose="020B0600070205080204" pitchFamily="34" charset="-128"/>
              </a:rPr>
              <a:t>“</a:t>
            </a:r>
            <a:r>
              <a:rPr lang="en-US" altLang="ja-JP" sz="1800" i="1">
                <a:ea typeface="ＭＳ Ｐゴシック" panose="020B0600070205080204" pitchFamily="34" charset="-128"/>
              </a:rPr>
              <a:t>to put to hazard…the very safety of the British Empire in India, and to extinguish at once all hopes of those great improvements -- affecting the condition not of 100s and 1000s but of millions – which can only be expected from the continuance of our supremacy, is an alternative which even in the light of humanity itself may be considered as a still greater evil</a:t>
            </a:r>
            <a:r>
              <a:rPr lang="en-US" altLang="ja-JP" sz="1800">
                <a:ea typeface="ＭＳ Ｐゴシック" panose="020B0600070205080204" pitchFamily="34" charset="-128"/>
              </a:rPr>
              <a:t>.</a:t>
            </a:r>
            <a:r>
              <a:rPr lang="en-US" altLang="en-US" sz="1800">
                <a:ea typeface="ＭＳ Ｐゴシック" panose="020B0600070205080204" pitchFamily="34" charset="-128"/>
              </a:rPr>
              <a:t>”</a:t>
            </a:r>
            <a:r>
              <a:rPr lang="en-US" altLang="ja-JP" sz="1800">
                <a:ea typeface="ＭＳ Ｐゴシック" panose="020B0600070205080204" pitchFamily="34" charset="-128"/>
              </a:rPr>
              <a:t> </a:t>
            </a:r>
          </a:p>
          <a:p>
            <a:pPr marL="0" indent="0"/>
            <a:endParaRPr lang="en-US" altLang="en-US" sz="2400">
              <a:latin typeface="Times New Roman" panose="02020603050405020304" pitchFamily="18" charset="0"/>
              <a:ea typeface="ＭＳ Ｐゴシック" panose="020B0600070205080204" pitchFamily="34"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4D54319B-1B6F-8E23-0A73-98EA2BDB3182}"/>
              </a:ext>
            </a:extLst>
          </p:cNvPr>
          <p:cNvSpPr>
            <a:spLocks noGrp="1" noChangeArrowheads="1"/>
          </p:cNvSpPr>
          <p:nvPr>
            <p:ph type="title"/>
          </p:nvPr>
        </p:nvSpPr>
        <p:spPr/>
        <p:txBody>
          <a:bodyPr/>
          <a:lstStyle/>
          <a:p>
            <a:r>
              <a:rPr lang="en-US" altLang="en-US" sz="2400">
                <a:latin typeface="Times New Roman" panose="02020603050405020304" pitchFamily="18" charset="0"/>
                <a:ea typeface="ＭＳ Ｐゴシック" panose="020B0600070205080204" pitchFamily="34" charset="-128"/>
              </a:rPr>
              <a:t>The Stakes:</a:t>
            </a:r>
          </a:p>
        </p:txBody>
      </p:sp>
      <p:sp>
        <p:nvSpPr>
          <p:cNvPr id="26626" name="Content Placeholder 2">
            <a:extLst>
              <a:ext uri="{FF2B5EF4-FFF2-40B4-BE49-F238E27FC236}">
                <a16:creationId xmlns:a16="http://schemas.microsoft.com/office/drawing/2014/main" id="{0D988751-CC72-4557-8822-367B1C864562}"/>
              </a:ext>
            </a:extLst>
          </p:cNvPr>
          <p:cNvSpPr>
            <a:spLocks noGrp="1" noChangeArrowheads="1"/>
          </p:cNvSpPr>
          <p:nvPr>
            <p:ph idx="1"/>
          </p:nvPr>
        </p:nvSpPr>
        <p:spPr/>
        <p:txBody>
          <a:bodyPr/>
          <a:lstStyle/>
          <a:p>
            <a:r>
              <a:rPr lang="en-US" altLang="en-US" sz="2400">
                <a:latin typeface="Times New Roman" panose="02020603050405020304" pitchFamily="18" charset="0"/>
                <a:ea typeface="ＭＳ Ｐゴシック" panose="020B0600070205080204" pitchFamily="34" charset="-128"/>
              </a:rPr>
              <a:t>“</a:t>
            </a:r>
            <a:r>
              <a:rPr lang="en-US" altLang="ja-JP" sz="2400" i="1">
                <a:latin typeface="Times New Roman" panose="02020603050405020304" pitchFamily="18" charset="0"/>
                <a:ea typeface="ＭＳ Ｐゴシック" panose="020B0600070205080204" pitchFamily="34" charset="-128"/>
              </a:rPr>
              <a:t>On the one side, Religion, Humanity, under the most appalling form, as well as vanity and ambition – in short all of the most powerful influences over the human heart – are arrayed to bias and mislead judgment.  On the other side, the sanction of countless ages, the examples of all the Mussalman conquerers, the unanimous concurrence in the same policy of our own most able rulers, together with the universal veneration of the people, seem authoritatively to forbid, both to feeling and to reason, any interference in the exercise of their natural prerogative</a:t>
            </a:r>
            <a:r>
              <a:rPr lang="en-US" altLang="ja-JP" sz="2400">
                <a:latin typeface="Times New Roman" panose="02020603050405020304" pitchFamily="18" charset="0"/>
                <a:ea typeface="ＭＳ Ｐゴシック" panose="020B0600070205080204" pitchFamily="34" charset="-128"/>
              </a:rPr>
              <a:t>.</a:t>
            </a:r>
            <a:r>
              <a:rPr lang="en-US" altLang="en-US" sz="2400">
                <a:latin typeface="Times New Roman" panose="02020603050405020304" pitchFamily="18" charset="0"/>
                <a:ea typeface="ＭＳ Ｐゴシック" panose="020B0600070205080204" pitchFamily="34" charset="-128"/>
              </a:rPr>
              <a:t>”</a:t>
            </a:r>
            <a:endParaRPr lang="en-US" altLang="ja-JP" sz="2400">
              <a:latin typeface="Times New Roman" panose="02020603050405020304" pitchFamily="18" charset="0"/>
              <a:ea typeface="ＭＳ Ｐゴシック" panose="020B0600070205080204" pitchFamily="34" charset="-128"/>
            </a:endParaRPr>
          </a:p>
          <a:p>
            <a:endParaRPr lang="en-US" altLang="en-US">
              <a:ea typeface="ＭＳ Ｐゴシック" panose="020B060007020508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AAA10636-2AE1-7E95-92FD-93D3A6ED04F2}"/>
              </a:ext>
            </a:extLst>
          </p:cNvPr>
          <p:cNvSpPr>
            <a:spLocks noGrp="1" noChangeArrowheads="1"/>
          </p:cNvSpPr>
          <p:nvPr>
            <p:ph type="title"/>
          </p:nvPr>
        </p:nvSpPr>
        <p:spPr>
          <a:xfrm>
            <a:off x="1981200" y="274638"/>
            <a:ext cx="8229600" cy="792162"/>
          </a:xfrm>
        </p:spPr>
        <p:txBody>
          <a:bodyPr/>
          <a:lstStyle/>
          <a:p>
            <a:r>
              <a:rPr lang="en-US" altLang="en-US" sz="2800">
                <a:latin typeface="Times New Roman" panose="02020603050405020304" pitchFamily="18" charset="0"/>
                <a:ea typeface="ＭＳ Ｐゴシック" panose="020B0600070205080204" pitchFamily="34" charset="-128"/>
              </a:rPr>
              <a:t>Elaboration</a:t>
            </a:r>
          </a:p>
        </p:txBody>
      </p:sp>
      <p:sp>
        <p:nvSpPr>
          <p:cNvPr id="27650" name="Content Placeholder 2">
            <a:extLst>
              <a:ext uri="{FF2B5EF4-FFF2-40B4-BE49-F238E27FC236}">
                <a16:creationId xmlns:a16="http://schemas.microsoft.com/office/drawing/2014/main" id="{4B4B037E-12BC-C0DB-9427-596E34A63EA2}"/>
              </a:ext>
            </a:extLst>
          </p:cNvPr>
          <p:cNvSpPr>
            <a:spLocks noGrp="1" noChangeArrowheads="1"/>
          </p:cNvSpPr>
          <p:nvPr>
            <p:ph idx="1"/>
          </p:nvPr>
        </p:nvSpPr>
        <p:spPr>
          <a:xfrm>
            <a:off x="1981200" y="1143000"/>
            <a:ext cx="8229600" cy="5562600"/>
          </a:xfrm>
        </p:spPr>
        <p:txBody>
          <a:bodyPr/>
          <a:lstStyle/>
          <a:p>
            <a:pPr marL="0" indent="0">
              <a:buNone/>
            </a:pPr>
            <a:r>
              <a:rPr lang="en-US" altLang="en-US" i="1">
                <a:latin typeface="Times New Roman" panose="02020603050405020304" pitchFamily="18" charset="0"/>
                <a:ea typeface="ＭＳ Ｐゴシック" panose="020B0600070205080204" pitchFamily="34" charset="-128"/>
              </a:rPr>
              <a:t>“It might be very difficult to make a stranger to understand, much less believe, that in a population of so many millions…so great is the want of courage and vigour of character, and such the habitual submission of centuries, that insurrection or hostile position to the will of the ruling power may be affirmed to be an impossible danger….Were the scene of this sad destruction of human life [effected by sati] laid in the Upper instead of the Lower Provinces, in the midst of a bold and manly people, I might speak with less confidence upon the question of safety” </a:t>
            </a:r>
            <a:r>
              <a:rPr lang="en-US" altLang="en-US">
                <a:latin typeface="Times New Roman" panose="02020603050405020304" pitchFamily="18" charset="0"/>
                <a:ea typeface="ＭＳ Ｐゴシック" panose="020B0600070205080204" pitchFamily="34" charset="-128"/>
              </a:rPr>
              <a:t>[of outlawing </a:t>
            </a:r>
            <a:r>
              <a:rPr lang="en-US" altLang="en-US" i="1">
                <a:latin typeface="Times New Roman" panose="02020603050405020304" pitchFamily="18" charset="0"/>
                <a:ea typeface="ＭＳ Ｐゴシック" panose="020B0600070205080204" pitchFamily="34" charset="-128"/>
              </a:rPr>
              <a:t>sati</a:t>
            </a:r>
            <a:r>
              <a:rPr lang="en-US" altLang="en-US">
                <a:latin typeface="Times New Roman" panose="02020603050405020304" pitchFamily="18" charset="0"/>
                <a:ea typeface="ＭＳ Ｐゴシック" panose="020B0600070205080204" pitchFamily="34" charset="-128"/>
              </a:rPr>
              <a:t>]</a:t>
            </a:r>
            <a:endParaRPr lang="en-US" altLang="en-US">
              <a:ea typeface="ＭＳ Ｐゴシック" panose="020B0600070205080204" pitchFamily="34"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2E2CEE54-120E-D176-536E-4372935F3DCB}"/>
              </a:ext>
            </a:extLst>
          </p:cNvPr>
          <p:cNvSpPr>
            <a:spLocks noGrp="1" noChangeArrowheads="1"/>
          </p:cNvSpPr>
          <p:nvPr>
            <p:ph type="title"/>
          </p:nvPr>
        </p:nvSpPr>
        <p:spPr/>
        <p:txBody>
          <a:bodyPr/>
          <a:lstStyle/>
          <a:p>
            <a:r>
              <a:rPr lang="en-US" altLang="en-US" sz="2800">
                <a:latin typeface="Times New Roman" panose="02020603050405020304" pitchFamily="18" charset="0"/>
                <a:ea typeface="ＭＳ Ｐゴシック" panose="020B0600070205080204" pitchFamily="34" charset="-128"/>
              </a:rPr>
              <a:t>The conclusion:</a:t>
            </a:r>
            <a:br>
              <a:rPr lang="en-US" altLang="en-US" sz="2800">
                <a:latin typeface="Times New Roman" panose="02020603050405020304" pitchFamily="18" charset="0"/>
                <a:ea typeface="ＭＳ Ｐゴシック" panose="020B0600070205080204" pitchFamily="34" charset="-128"/>
              </a:rPr>
            </a:br>
            <a:endParaRPr lang="en-US" altLang="en-US" sz="2800">
              <a:latin typeface="Times New Roman" panose="02020603050405020304" pitchFamily="18" charset="0"/>
              <a:ea typeface="ＭＳ Ｐゴシック" panose="020B0600070205080204" pitchFamily="34" charset="-128"/>
            </a:endParaRPr>
          </a:p>
        </p:txBody>
      </p:sp>
      <p:sp>
        <p:nvSpPr>
          <p:cNvPr id="29698" name="Content Placeholder 2">
            <a:extLst>
              <a:ext uri="{FF2B5EF4-FFF2-40B4-BE49-F238E27FC236}">
                <a16:creationId xmlns:a16="http://schemas.microsoft.com/office/drawing/2014/main" id="{D08B2C7C-907A-B629-D4D6-5AE1AD1A56D9}"/>
              </a:ext>
            </a:extLst>
          </p:cNvPr>
          <p:cNvSpPr>
            <a:spLocks noGrp="1" noChangeArrowheads="1"/>
          </p:cNvSpPr>
          <p:nvPr>
            <p:ph idx="1"/>
          </p:nvPr>
        </p:nvSpPr>
        <p:spPr/>
        <p:txBody>
          <a:bodyPr/>
          <a:lstStyle/>
          <a:p>
            <a:r>
              <a:rPr lang="en-US" altLang="en-US" sz="2400">
                <a:latin typeface="Times New Roman" panose="02020603050405020304" pitchFamily="18" charset="0"/>
                <a:ea typeface="ＭＳ Ｐゴシック" panose="020B0600070205080204" pitchFamily="34" charset="-128"/>
              </a:rPr>
              <a:t>“</a:t>
            </a:r>
            <a:r>
              <a:rPr lang="en-US" altLang="ja-JP" sz="2400" i="1">
                <a:latin typeface="Times New Roman" panose="02020603050405020304" pitchFamily="18" charset="0"/>
                <a:ea typeface="ＭＳ Ｐゴシック" panose="020B0600070205080204" pitchFamily="34" charset="-128"/>
              </a:rPr>
              <a:t>With the firm undoubting conviction entertained upon this question, I should be guilty of little short of the crime of multiplied murder if I could hesitate in the performance of this solemn obligation</a:t>
            </a:r>
            <a:r>
              <a:rPr lang="en-US" altLang="ja-JP" sz="2400">
                <a:latin typeface="Times New Roman" panose="02020603050405020304" pitchFamily="18" charset="0"/>
                <a:ea typeface="ＭＳ Ｐゴシック" panose="020B0600070205080204" pitchFamily="34" charset="-128"/>
              </a:rPr>
              <a:t>.</a:t>
            </a:r>
            <a:r>
              <a:rPr lang="en-US" altLang="en-US" sz="2400">
                <a:latin typeface="Times New Roman" panose="02020603050405020304" pitchFamily="18" charset="0"/>
                <a:ea typeface="ＭＳ Ｐゴシック" panose="020B0600070205080204" pitchFamily="34" charset="-128"/>
              </a:rPr>
              <a:t>”</a:t>
            </a:r>
            <a:r>
              <a:rPr lang="en-US" altLang="ja-JP" sz="2400">
                <a:latin typeface="Times New Roman" panose="02020603050405020304" pitchFamily="18" charset="0"/>
                <a:ea typeface="ＭＳ Ｐゴシック" panose="020B0600070205080204" pitchFamily="34" charset="-128"/>
              </a:rPr>
              <a:t> </a:t>
            </a:r>
          </a:p>
          <a:p>
            <a:pPr>
              <a:buFontTx/>
              <a:buNone/>
            </a:pPr>
            <a:endParaRPr lang="en-US" altLang="en-US" sz="2400">
              <a:latin typeface="Times New Roman" panose="02020603050405020304" pitchFamily="18" charset="0"/>
              <a:ea typeface="ＭＳ Ｐゴシック" panose="020B0600070205080204" pitchFamily="34" charset="-128"/>
            </a:endParaRPr>
          </a:p>
          <a:p>
            <a:pPr>
              <a:buFontTx/>
              <a:buNone/>
            </a:pPr>
            <a:r>
              <a:rPr lang="en-US" altLang="en-US" sz="2400">
                <a:latin typeface="Times New Roman" panose="02020603050405020304" pitchFamily="18" charset="0"/>
                <a:ea typeface="ＭＳ Ｐゴシック" panose="020B0600070205080204" pitchFamily="34" charset="-128"/>
              </a:rPr>
              <a:t>Bentinck goes on to enumerate the reasons why, under the conditions that prevailed to 1829, the EIC gov’t could be excused for leaving alone this question of absolute morality, all of which have dissolved “</a:t>
            </a:r>
            <a:r>
              <a:rPr lang="en-US" altLang="ja-JP" sz="2400" i="1">
                <a:latin typeface="Times New Roman" panose="02020603050405020304" pitchFamily="18" charset="0"/>
                <a:ea typeface="ＭＳ Ｐゴシック" panose="020B0600070205080204" pitchFamily="34" charset="-128"/>
              </a:rPr>
              <a:t>now that we are supreme</a:t>
            </a:r>
            <a:r>
              <a:rPr lang="en-US" altLang="ja-JP" sz="2400">
                <a:latin typeface="Times New Roman" panose="02020603050405020304" pitchFamily="18" charset="0"/>
                <a:ea typeface="ＭＳ Ｐゴシック" panose="020B0600070205080204" pitchFamily="34" charset="-128"/>
              </a:rPr>
              <a:t>.</a:t>
            </a:r>
            <a:r>
              <a:rPr lang="en-US" altLang="en-US" sz="2400">
                <a:latin typeface="Times New Roman" panose="02020603050405020304" pitchFamily="18" charset="0"/>
                <a:ea typeface="ＭＳ Ｐゴシック" panose="020B0600070205080204" pitchFamily="34" charset="-128"/>
              </a:rPr>
              <a:t>”</a:t>
            </a:r>
            <a:endParaRPr lang="en-US" altLang="ja-JP" sz="2400">
              <a:latin typeface="Times New Roman" panose="02020603050405020304" pitchFamily="18" charset="0"/>
              <a:ea typeface="ＭＳ Ｐゴシック" panose="020B0600070205080204" pitchFamily="34" charset="-128"/>
            </a:endParaRPr>
          </a:p>
          <a:p>
            <a:pPr>
              <a:buFontTx/>
              <a:buNone/>
            </a:pPr>
            <a:endParaRPr lang="en-US" altLang="en-US" sz="2400">
              <a:latin typeface="Times New Roman" panose="02020603050405020304" pitchFamily="18" charset="0"/>
              <a:ea typeface="ＭＳ Ｐゴシック" panose="020B0600070205080204"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F0FA4E6F-66F2-A371-F555-883F2180782B}"/>
              </a:ext>
            </a:extLst>
          </p:cNvPr>
          <p:cNvSpPr>
            <a:spLocks noGrp="1" noChangeArrowheads="1"/>
          </p:cNvSpPr>
          <p:nvPr>
            <p:ph type="body" idx="4294967295"/>
          </p:nvPr>
        </p:nvSpPr>
        <p:spPr>
          <a:xfrm>
            <a:off x="1981200" y="609601"/>
            <a:ext cx="8229600" cy="4525963"/>
          </a:xfrm>
        </p:spPr>
        <p:txBody>
          <a:bodyPr/>
          <a:lstStyle/>
          <a:p>
            <a:pPr eaLnBrk="1" hangingPunct="1">
              <a:lnSpc>
                <a:spcPct val="80000"/>
              </a:lnSpc>
              <a:buFontTx/>
              <a:buNone/>
            </a:pPr>
            <a:r>
              <a:rPr lang="en-US" altLang="en-US" sz="1000">
                <a:ea typeface="ＭＳ Ｐゴシック" panose="020B0600070205080204" pitchFamily="34" charset="-128"/>
              </a:rPr>
              <a:t>   </a:t>
            </a:r>
            <a:r>
              <a:rPr lang="en-US" altLang="en-US" sz="2000">
                <a:ea typeface="ＭＳ Ｐゴシック" panose="020B0600070205080204" pitchFamily="34" charset="-128"/>
              </a:rPr>
              <a:t>  </a:t>
            </a:r>
            <a:r>
              <a:rPr lang="ja-JP" altLang="en-US" sz="2000">
                <a:ea typeface="ＭＳ Ｐゴシック" panose="020B0600070205080204" pitchFamily="34" charset="-128"/>
              </a:rPr>
              <a:t>“</a:t>
            </a:r>
            <a:r>
              <a:rPr lang="en-US" altLang="ja-JP">
                <a:ea typeface="ＭＳ Ｐゴシック" panose="020B0600070205080204" pitchFamily="34" charset="-128"/>
              </a:rPr>
              <a:t>We must at present do our best to form a class who may be interpreters between us and the millions whom we govern; a class of persons, Indian in blood and colour, but English in taste, in opinions, in morals, and in intellect. To that class we may leave it to refine the vernacular dialects of the country, to enrich those dialects with terms of science borrowed from the Western nomenclature, and to render them by degrees fit vehicles for conveying knowledge to the great mass of the population.</a:t>
            </a:r>
            <a:r>
              <a:rPr lang="ja-JP" altLang="en-US">
                <a:ea typeface="ＭＳ Ｐゴシック" panose="020B0600070205080204" pitchFamily="34" charset="-128"/>
              </a:rPr>
              <a:t>”</a:t>
            </a:r>
            <a:r>
              <a:rPr lang="en-US" altLang="ja-JP">
                <a:ea typeface="ＭＳ Ｐゴシック" panose="020B0600070205080204" pitchFamily="34" charset="-128"/>
              </a:rPr>
              <a:t>  </a:t>
            </a:r>
          </a:p>
          <a:p>
            <a:pPr eaLnBrk="1" hangingPunct="1">
              <a:lnSpc>
                <a:spcPct val="80000"/>
              </a:lnSpc>
              <a:buFontTx/>
              <a:buNone/>
            </a:pPr>
            <a:r>
              <a:rPr lang="en-US" altLang="en-US" sz="1000">
                <a:ea typeface="ＭＳ Ｐゴシック" panose="020B0600070205080204" pitchFamily="34" charset="-128"/>
              </a:rPr>
              <a:t>			 </a:t>
            </a:r>
            <a:r>
              <a:rPr lang="en-US" altLang="en-US" sz="2000">
                <a:ea typeface="ＭＳ Ｐゴシック" panose="020B0600070205080204" pitchFamily="34" charset="-128"/>
              </a:rPr>
              <a:t>Thomas Babington Macaulay, Law member, Council of India, </a:t>
            </a:r>
            <a:r>
              <a:rPr lang="ja-JP" altLang="en-US" sz="2000">
                <a:ea typeface="ＭＳ Ｐゴシック" panose="020B0600070205080204" pitchFamily="34" charset="-128"/>
              </a:rPr>
              <a:t>“</a:t>
            </a:r>
            <a:r>
              <a:rPr lang="en-US" altLang="ja-JP" sz="2000">
                <a:ea typeface="ＭＳ Ｐゴシック" panose="020B0600070205080204" pitchFamily="34" charset="-128"/>
              </a:rPr>
              <a:t>Minute on Indian Education,</a:t>
            </a:r>
            <a:r>
              <a:rPr lang="ja-JP" altLang="en-US" sz="2000">
                <a:ea typeface="ＭＳ Ｐゴシック" panose="020B0600070205080204" pitchFamily="34" charset="-128"/>
              </a:rPr>
              <a:t>”</a:t>
            </a:r>
            <a:r>
              <a:rPr lang="en-US" altLang="ja-JP" sz="2000">
                <a:ea typeface="ＭＳ Ｐゴシック" panose="020B0600070205080204" pitchFamily="34" charset="-128"/>
              </a:rPr>
              <a:t> February 2, 1835</a:t>
            </a:r>
            <a:endParaRPr lang="en-US" altLang="en-US" sz="2000">
              <a:ea typeface="ＭＳ Ｐゴシック" panose="020B0600070205080204"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4">
            <a:extLst>
              <a:ext uri="{FF2B5EF4-FFF2-40B4-BE49-F238E27FC236}">
                <a16:creationId xmlns:a16="http://schemas.microsoft.com/office/drawing/2014/main" id="{F11DA0CE-BA94-2AB5-DA4A-322C88D35BC8}"/>
              </a:ext>
            </a:extLst>
          </p:cNvPr>
          <p:cNvSpPr>
            <a:spLocks noGrp="1" noChangeArrowheads="1"/>
          </p:cNvSpPr>
          <p:nvPr>
            <p:ph type="title"/>
          </p:nvPr>
        </p:nvSpPr>
        <p:spPr/>
        <p:txBody>
          <a:bodyPr/>
          <a:lstStyle/>
          <a:p>
            <a:r>
              <a:rPr lang="en-US" altLang="en-US" sz="2400">
                <a:ea typeface="ＭＳ Ｐゴシック" panose="020B0600070205080204" pitchFamily="34" charset="-128"/>
              </a:rPr>
              <a:t>Ludden (</a:t>
            </a:r>
            <a:r>
              <a:rPr lang="en-US" altLang="en-US" sz="2400" i="1">
                <a:ea typeface="ＭＳ Ｐゴシック" panose="020B0600070205080204" pitchFamily="34" charset="-128"/>
              </a:rPr>
              <a:t>A Short History) </a:t>
            </a:r>
            <a:r>
              <a:rPr lang="en-US" altLang="en-US" sz="2400">
                <a:ea typeface="ＭＳ Ｐゴシック" panose="020B0600070205080204" pitchFamily="34" charset="-128"/>
              </a:rPr>
              <a:t>on EIC governance:</a:t>
            </a:r>
          </a:p>
        </p:txBody>
      </p:sp>
      <p:sp>
        <p:nvSpPr>
          <p:cNvPr id="30722" name="Content Placeholder 5">
            <a:extLst>
              <a:ext uri="{FF2B5EF4-FFF2-40B4-BE49-F238E27FC236}">
                <a16:creationId xmlns:a16="http://schemas.microsoft.com/office/drawing/2014/main" id="{EA432148-1F20-BF24-AEDD-96E34D19F323}"/>
              </a:ext>
            </a:extLst>
          </p:cNvPr>
          <p:cNvSpPr>
            <a:spLocks noGrp="1" noChangeArrowheads="1"/>
          </p:cNvSpPr>
          <p:nvPr>
            <p:ph idx="1"/>
          </p:nvPr>
        </p:nvSpPr>
        <p:spPr/>
        <p:txBody>
          <a:bodyPr/>
          <a:lstStyle/>
          <a:p>
            <a:r>
              <a:rPr lang="en-US" altLang="en-US" sz="1600" dirty="0">
                <a:ea typeface="ＭＳ Ｐゴシック" panose="020B0600070205080204" pitchFamily="34" charset="-128"/>
              </a:rPr>
              <a:t>“</a:t>
            </a:r>
            <a:r>
              <a:rPr lang="en-US" altLang="ja-JP" sz="1600" dirty="0">
                <a:ea typeface="ＭＳ Ｐゴシック" panose="020B0600070205080204" pitchFamily="34" charset="-128"/>
              </a:rPr>
              <a:t>Defining tradition became an integral feature of imperial governance.</a:t>
            </a:r>
            <a:r>
              <a:rPr lang="en-US" altLang="en-US" sz="1600" dirty="0">
                <a:ea typeface="ＭＳ Ｐゴシック" panose="020B0600070205080204" pitchFamily="34" charset="-128"/>
              </a:rPr>
              <a:t>”</a:t>
            </a:r>
            <a:r>
              <a:rPr lang="en-US" altLang="ja-JP" sz="1600" dirty="0">
                <a:ea typeface="ＭＳ Ｐゴシック" panose="020B0600070205080204" pitchFamily="34" charset="-128"/>
              </a:rPr>
              <a:t> (179)  Further, </a:t>
            </a:r>
            <a:r>
              <a:rPr lang="en-US" altLang="en-US" sz="1600" dirty="0">
                <a:ea typeface="ＭＳ Ｐゴシック" panose="020B0600070205080204" pitchFamily="34" charset="-128"/>
              </a:rPr>
              <a:t>“</a:t>
            </a:r>
            <a:r>
              <a:rPr lang="en-US" altLang="ja-JP" sz="1600" dirty="0">
                <a:ea typeface="ＭＳ Ｐゴシック" panose="020B0600070205080204" pitchFamily="34" charset="-128"/>
              </a:rPr>
              <a:t>The government needed native authority to determine what native tradition </a:t>
            </a:r>
            <a:r>
              <a:rPr lang="en-US" altLang="ja-JP" sz="1600" i="1" dirty="0">
                <a:ea typeface="ＭＳ Ｐゴシック" panose="020B0600070205080204" pitchFamily="34" charset="-128"/>
              </a:rPr>
              <a:t>should be</a:t>
            </a:r>
            <a:r>
              <a:rPr lang="en-US" altLang="ja-JP" sz="1600" dirty="0">
                <a:ea typeface="ＭＳ Ｐゴシック" panose="020B0600070205080204" pitchFamily="34" charset="-128"/>
              </a:rPr>
              <a:t>…[making] native experts prominent public figures in cosmopolitan circles where interpreting native tradition became a professional activity for public intellectuals…Empire provoked endless disputes about the legitimacy of practices deemed to be traditional.  In this disputation, recognized authorities in imperial society constructed tradition as the ancient inheritance of native cultures.</a:t>
            </a:r>
          </a:p>
          <a:p>
            <a:r>
              <a:rPr lang="en-US" altLang="en-US" sz="1600" dirty="0">
                <a:ea typeface="ＭＳ Ｐゴシック" panose="020B0600070205080204" pitchFamily="34" charset="-128"/>
              </a:rPr>
              <a:t>	Thus the rhetorical and analytical opposition of change and stability, reform and orthodoxy, Europe and Asia, and modernity and tradition became ingrained in imperial society…</a:t>
            </a:r>
            <a:r>
              <a:rPr lang="en-US" altLang="en-US" sz="1600" dirty="0" err="1">
                <a:ea typeface="ＭＳ Ｐゴシック" panose="020B0600070205080204" pitchFamily="34" charset="-128"/>
              </a:rPr>
              <a:t>structur</a:t>
            </a:r>
            <a:r>
              <a:rPr lang="en-US" altLang="en-US" sz="1600" dirty="0">
                <a:ea typeface="ＭＳ Ｐゴシック" panose="020B0600070205080204" pitchFamily="34" charset="-128"/>
              </a:rPr>
              <a:t>[</a:t>
            </a:r>
            <a:r>
              <a:rPr lang="en-US" altLang="en-US" sz="1600" dirty="0" err="1">
                <a:ea typeface="ＭＳ Ｐゴシック" panose="020B0600070205080204" pitchFamily="34" charset="-128"/>
              </a:rPr>
              <a:t>ing</a:t>
            </a:r>
            <a:r>
              <a:rPr lang="en-US" altLang="en-US" sz="1600" dirty="0">
                <a:ea typeface="ＭＳ Ｐゴシック" panose="020B0600070205080204" pitchFamily="34" charset="-128"/>
              </a:rPr>
              <a:t>] public discourse.  Traditionalists sought to protect what they claimed to be ancient rights.  Modernists fought for what they imagined to be universal rights.  Reformers worked to reinterpret and change tradition on what they saw as modern lines.  </a:t>
            </a:r>
            <a:r>
              <a:rPr lang="en-US" altLang="en-US" sz="1600">
                <a:ea typeface="ＭＳ Ｐゴシック" panose="020B0600070205080204" pitchFamily="34" charset="-128"/>
              </a:rPr>
              <a:t>Meanwhile…people gained new entitlements based on ancient rights, people sued for new rights by invoking tradition, and people used sacred texts to fight for and against innovations in law and social practice.” (180)</a:t>
            </a:r>
          </a:p>
          <a:p>
            <a:endParaRPr lang="en-US" altLang="en-US" sz="1600">
              <a:ea typeface="ＭＳ Ｐゴシック" panose="020B0600070205080204" pitchFamily="34"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959</Words>
  <Application>Microsoft Macintosh PowerPoint</Application>
  <PresentationFormat>Widescreen</PresentationFormat>
  <Paragraphs>36</Paragraphs>
  <Slides>9</Slides>
  <Notes>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5" baseType="lpstr">
      <vt:lpstr>Arial</vt:lpstr>
      <vt:lpstr>Calibri</vt:lpstr>
      <vt:lpstr>Calibri Light</vt:lpstr>
      <vt:lpstr>Times New Roman</vt:lpstr>
      <vt:lpstr>Office Theme</vt:lpstr>
      <vt:lpstr>Microsoft Word Document</vt:lpstr>
      <vt:lpstr>PowerPoint Presentation</vt:lpstr>
      <vt:lpstr>EIC to 1790  EIC 1790-1815  http://www.zum.de/whkmla/histatlas/india/haxbrindia.html</vt:lpstr>
      <vt:lpstr>EIC 1816-1857  British India 1858-1918  http://www.zum.de/whkmla/histatlas/india/haxbrindia.html</vt:lpstr>
      <vt:lpstr>Bentinck’s Minute on the Suppression of Sati (1829) notes that he was faced with the:</vt:lpstr>
      <vt:lpstr>The Stakes:</vt:lpstr>
      <vt:lpstr>Elaboration</vt:lpstr>
      <vt:lpstr>The conclusion: </vt:lpstr>
      <vt:lpstr>PowerPoint Presentation</vt:lpstr>
      <vt:lpstr>Ludden (A Short History) on EIC governance: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Madhavi Kale</dc:creator>
  <cp:lastModifiedBy>Madhavi Kale</cp:lastModifiedBy>
  <cp:revision>1</cp:revision>
  <dcterms:created xsi:type="dcterms:W3CDTF">2023-11-06T18:43:09Z</dcterms:created>
  <dcterms:modified xsi:type="dcterms:W3CDTF">2023-11-06T18:50:14Z</dcterms:modified>
</cp:coreProperties>
</file>