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754" r:id="rId2"/>
    <p:sldId id="1093" r:id="rId3"/>
    <p:sldId id="1110" r:id="rId4"/>
    <p:sldId id="990" r:id="rId5"/>
    <p:sldId id="1274" r:id="rId6"/>
    <p:sldId id="1444" r:id="rId7"/>
    <p:sldId id="1057" r:id="rId8"/>
    <p:sldId id="1448" r:id="rId9"/>
    <p:sldId id="1059" r:id="rId10"/>
    <p:sldId id="266" r:id="rId11"/>
    <p:sldId id="1058" r:id="rId12"/>
    <p:sldId id="1061" r:id="rId13"/>
    <p:sldId id="1062" r:id="rId14"/>
    <p:sldId id="1447" r:id="rId15"/>
    <p:sldId id="1446" r:id="rId16"/>
    <p:sldId id="1354" r:id="rId17"/>
    <p:sldId id="992" r:id="rId18"/>
    <p:sldId id="1262" r:id="rId19"/>
    <p:sldId id="1282" r:id="rId20"/>
    <p:sldId id="1064" r:id="rId21"/>
    <p:sldId id="1303" r:id="rId22"/>
    <p:sldId id="1099" r:id="rId23"/>
    <p:sldId id="1105" r:id="rId24"/>
    <p:sldId id="1276" r:id="rId25"/>
    <p:sldId id="1451" r:id="rId26"/>
    <p:sldId id="1452" r:id="rId27"/>
    <p:sldId id="1453" r:id="rId28"/>
    <p:sldId id="1454" r:id="rId29"/>
    <p:sldId id="1400" r:id="rId30"/>
    <p:sldId id="1403" r:id="rId31"/>
    <p:sldId id="14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p:scale>
          <a:sx n="75" d="100"/>
          <a:sy n="75" d="100"/>
        </p:scale>
        <p:origin x="43"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FA984-3687-468F-ABC1-F7F1E7121D7F}" type="datetimeFigureOut">
              <a:rPr lang="en-US" smtClean="0"/>
              <a:t>8/30/2026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716AD-6ECC-40CA-A1F6-6A283A50F1BB}" type="slidenum">
              <a:rPr lang="en-US" smtClean="0"/>
              <a:t>‹#›</a:t>
            </a:fld>
            <a:endParaRPr lang="en-US"/>
          </a:p>
        </p:txBody>
      </p:sp>
    </p:spTree>
    <p:extLst>
      <p:ext uri="{BB962C8B-B14F-4D97-AF65-F5344CB8AC3E}">
        <p14:creationId xmlns:p14="http://schemas.microsoft.com/office/powerpoint/2010/main" val="3991380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Only navigable</a:t>
            </a:r>
            <a:r>
              <a:rPr lang="en-US" baseline="0" dirty="0"/>
              <a:t> between August and February at the latest</a:t>
            </a:r>
          </a:p>
          <a:p>
            <a:pPr marL="171450" indent="-171450">
              <a:buFontTx/>
              <a:buChar char="-"/>
            </a:pPr>
            <a:r>
              <a:rPr lang="en-US" baseline="0" dirty="0"/>
              <a:t>Too late to the northerly winds on the Red Sea or the Indian Ocean monsoons</a:t>
            </a:r>
          </a:p>
          <a:p>
            <a:pPr marL="171450" indent="-171450">
              <a:buFontTx/>
              <a:buChar char="-"/>
            </a:pPr>
            <a:r>
              <a:rPr lang="en-US" baseline="0" dirty="0"/>
              <a:t>But people having been sailing around the coast of the Arabian peninsula for ages</a:t>
            </a:r>
          </a:p>
          <a:p>
            <a:pPr marL="171450" indent="-171450">
              <a:buFontTx/>
              <a:buChar char="-"/>
            </a:pPr>
            <a:r>
              <a:rPr lang="en-US" baseline="0" dirty="0"/>
              <a:t>Thor </a:t>
            </a:r>
            <a:r>
              <a:rPr lang="en-US" baseline="0" dirty="0" err="1"/>
              <a:t>Heyerdal</a:t>
            </a:r>
            <a:r>
              <a:rPr lang="en-US" baseline="0" dirty="0"/>
              <a:t> did it with a reed boat in 1978!</a:t>
            </a:r>
          </a:p>
          <a:p>
            <a:pPr marL="171450" indent="-171450">
              <a:buFontTx/>
              <a:buChar char="-"/>
            </a:pPr>
            <a:r>
              <a:rPr lang="en-US" baseline="0" dirty="0"/>
              <a:t>And in the cuneiform text of the canal stelae Darius </a:t>
            </a:r>
            <a:r>
              <a:rPr lang="en-US" baseline="0" dirty="0" err="1"/>
              <a:t>explicits</a:t>
            </a:r>
            <a:r>
              <a:rPr lang="en-US" baseline="0" dirty="0"/>
              <a:t> identifies the canal as a connection between Egypt and Persia</a:t>
            </a:r>
            <a:endParaRPr lang="en-US" dirty="0"/>
          </a:p>
        </p:txBody>
      </p:sp>
      <p:sp>
        <p:nvSpPr>
          <p:cNvPr id="4" name="Slide Number Placeholder 3"/>
          <p:cNvSpPr>
            <a:spLocks noGrp="1"/>
          </p:cNvSpPr>
          <p:nvPr>
            <p:ph type="sldNum" sz="quarter" idx="10"/>
          </p:nvPr>
        </p:nvSpPr>
        <p:spPr/>
        <p:txBody>
          <a:bodyPr/>
          <a:lstStyle/>
          <a:p>
            <a:fld id="{DB4EF020-D208-4AA7-830B-AEA1A21F080D}" type="slidenum">
              <a:rPr lang="en-US" smtClean="0"/>
              <a:t>12</a:t>
            </a:fld>
            <a:endParaRPr lang="en-US"/>
          </a:p>
        </p:txBody>
      </p:sp>
    </p:spTree>
    <p:extLst>
      <p:ext uri="{BB962C8B-B14F-4D97-AF65-F5344CB8AC3E}">
        <p14:creationId xmlns:p14="http://schemas.microsoft.com/office/powerpoint/2010/main" val="29584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Only navigable</a:t>
            </a:r>
            <a:r>
              <a:rPr lang="en-US" baseline="0" dirty="0"/>
              <a:t> between August and February at the latest</a:t>
            </a:r>
          </a:p>
          <a:p>
            <a:pPr marL="171450" indent="-171450">
              <a:buFontTx/>
              <a:buChar char="-"/>
            </a:pPr>
            <a:r>
              <a:rPr lang="en-US" baseline="0" dirty="0"/>
              <a:t>Too late to the northerly winds on the Red Sea or the Indian Ocean monsoons</a:t>
            </a:r>
          </a:p>
          <a:p>
            <a:pPr marL="171450" indent="-171450">
              <a:buFontTx/>
              <a:buChar char="-"/>
            </a:pPr>
            <a:r>
              <a:rPr lang="en-US" baseline="0" dirty="0"/>
              <a:t>But people having been sailing around the coast of the Arabian peninsula for ages</a:t>
            </a:r>
          </a:p>
          <a:p>
            <a:pPr marL="171450" indent="-171450">
              <a:buFontTx/>
              <a:buChar char="-"/>
            </a:pPr>
            <a:r>
              <a:rPr lang="en-US" baseline="0" dirty="0"/>
              <a:t>Thor </a:t>
            </a:r>
            <a:r>
              <a:rPr lang="en-US" baseline="0" dirty="0" err="1"/>
              <a:t>Heyerdal</a:t>
            </a:r>
            <a:r>
              <a:rPr lang="en-US" baseline="0" dirty="0"/>
              <a:t> did it with a reed boat in 1978!</a:t>
            </a:r>
          </a:p>
          <a:p>
            <a:pPr marL="171450" indent="-171450">
              <a:buFontTx/>
              <a:buChar char="-"/>
            </a:pPr>
            <a:r>
              <a:rPr lang="en-US" baseline="0" dirty="0"/>
              <a:t>And in the cuneiform text of the canal stelae Darius </a:t>
            </a:r>
            <a:r>
              <a:rPr lang="en-US" baseline="0" dirty="0" err="1"/>
              <a:t>explicits</a:t>
            </a:r>
            <a:r>
              <a:rPr lang="en-US" baseline="0" dirty="0"/>
              <a:t> identifies the canal as a connection between Egypt and Persia</a:t>
            </a:r>
            <a:endParaRPr lang="en-US" dirty="0"/>
          </a:p>
        </p:txBody>
      </p:sp>
      <p:sp>
        <p:nvSpPr>
          <p:cNvPr id="4" name="Slide Number Placeholder 3"/>
          <p:cNvSpPr>
            <a:spLocks noGrp="1"/>
          </p:cNvSpPr>
          <p:nvPr>
            <p:ph type="sldNum" sz="quarter" idx="10"/>
          </p:nvPr>
        </p:nvSpPr>
        <p:spPr/>
        <p:txBody>
          <a:bodyPr/>
          <a:lstStyle/>
          <a:p>
            <a:fld id="{DB4EF020-D208-4AA7-830B-AEA1A21F080D}" type="slidenum">
              <a:rPr lang="en-US" smtClean="0"/>
              <a:t>13</a:t>
            </a:fld>
            <a:endParaRPr lang="en-US"/>
          </a:p>
        </p:txBody>
      </p:sp>
    </p:spTree>
    <p:extLst>
      <p:ext uri="{BB962C8B-B14F-4D97-AF65-F5344CB8AC3E}">
        <p14:creationId xmlns:p14="http://schemas.microsoft.com/office/powerpoint/2010/main" val="1251631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8/30/2026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8/30/2026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8/30/2026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8/30/2026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tiff"/></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5" Type="http://schemas.openxmlformats.org/officeDocument/2006/relationships/image" Target="../media/image34.jpeg"/><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7CF2582-C2BA-BB9C-9F3D-5B08DD67A2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12" t="30297" r="61651" b="45588"/>
          <a:stretch>
            <a:fillRect/>
          </a:stretch>
        </p:blipFill>
        <p:spPr bwMode="auto">
          <a:xfrm>
            <a:off x="10675621" y="129956"/>
            <a:ext cx="1211578" cy="10150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Preliminaries</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August 31</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49015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dirty="0"/>
              <a:t>ARCH B101 – The Age of Alexander</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0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Persian Pony Express</a:t>
            </a:r>
          </a:p>
        </p:txBody>
      </p:sp>
      <p:sp>
        <p:nvSpPr>
          <p:cNvPr id="3" name="Content Placeholder 2"/>
          <p:cNvSpPr>
            <a:spLocks noGrp="1"/>
          </p:cNvSpPr>
          <p:nvPr>
            <p:ph idx="1"/>
          </p:nvPr>
        </p:nvSpPr>
        <p:spPr>
          <a:xfrm>
            <a:off x="609600" y="1600201"/>
            <a:ext cx="10972800" cy="4983161"/>
          </a:xfrm>
        </p:spPr>
        <p:txBody>
          <a:bodyPr>
            <a:normAutofit fontScale="92500"/>
          </a:bodyPr>
          <a:lstStyle/>
          <a:p>
            <a:pPr marL="171450" indent="-171450">
              <a:buNone/>
            </a:pPr>
            <a:r>
              <a:rPr lang="en-US" dirty="0"/>
              <a:t>“There is nothing mortal that is faster than the system that the Persians have devised for sending messages. Apparently, they have horses and men posted at intervals along the route, the same number in total as the overall length in days of the journey, with a fresh horse and rider for every day of travel. Whatever the conditions – it may be snowing, raining, blazing hot, or dark – they never fail to complete their assigned journey in the fastest possible time. The first man passes his instructions on to the second, the second to the third, and so on.”</a:t>
            </a:r>
          </a:p>
          <a:p>
            <a:pPr marL="0" indent="0" algn="r">
              <a:buNone/>
            </a:pPr>
            <a:r>
              <a:rPr lang="en-US" dirty="0"/>
              <a:t>- Herodotus 8.98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2087-1024.jpg">
            <a:extLst>
              <a:ext uri="{FF2B5EF4-FFF2-40B4-BE49-F238E27FC236}">
                <a16:creationId xmlns:a16="http://schemas.microsoft.com/office/drawing/2014/main" id="{81EDC24A-7BB7-4B9E-AE51-7F443769066C}"/>
              </a:ext>
            </a:extLst>
          </p:cNvPr>
          <p:cNvPicPr>
            <a:picLocks noChangeAspect="1"/>
          </p:cNvPicPr>
          <p:nvPr/>
        </p:nvPicPr>
        <p:blipFill>
          <a:blip r:embed="rId2"/>
          <a:stretch>
            <a:fillRect/>
          </a:stretch>
        </p:blipFill>
        <p:spPr>
          <a:xfrm>
            <a:off x="1524000" y="392906"/>
            <a:ext cx="9144000" cy="6072188"/>
          </a:xfrm>
          <a:prstGeom prst="rect">
            <a:avLst/>
          </a:prstGeom>
        </p:spPr>
      </p:pic>
      <p:sp>
        <p:nvSpPr>
          <p:cNvPr id="6" name="TextBox 5">
            <a:extLst>
              <a:ext uri="{FF2B5EF4-FFF2-40B4-BE49-F238E27FC236}">
                <a16:creationId xmlns:a16="http://schemas.microsoft.com/office/drawing/2014/main" id="{3BC51603-51A4-F157-5EB4-3F5C5D286DD7}"/>
              </a:ext>
            </a:extLst>
          </p:cNvPr>
          <p:cNvSpPr txBox="1"/>
          <p:nvPr/>
        </p:nvSpPr>
        <p:spPr>
          <a:xfrm>
            <a:off x="1524000" y="6465094"/>
            <a:ext cx="9144000" cy="369332"/>
          </a:xfrm>
          <a:prstGeom prst="rect">
            <a:avLst/>
          </a:prstGeom>
          <a:noFill/>
        </p:spPr>
        <p:txBody>
          <a:bodyPr wrap="square">
            <a:spAutoFit/>
          </a:bodyPr>
          <a:lstStyle/>
          <a:p>
            <a:pPr algn="ctr"/>
            <a:r>
              <a:rPr lang="en-US" dirty="0">
                <a:solidFill>
                  <a:schemeClr val="bg1"/>
                </a:solidFill>
                <a:latin typeface="Candara" panose="020E0502030303020204" pitchFamily="34" charset="0"/>
              </a:rPr>
              <a:t>James A. Farley Building (formerly U. S. General Post Office), New York (built 1911-1914)</a:t>
            </a:r>
          </a:p>
        </p:txBody>
      </p:sp>
    </p:spTree>
    <p:extLst>
      <p:ext uri="{BB962C8B-B14F-4D97-AF65-F5344CB8AC3E}">
        <p14:creationId xmlns:p14="http://schemas.microsoft.com/office/powerpoint/2010/main" val="346574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Red Sea Canal</a:t>
            </a:r>
            <a:endParaRPr lang="en-US" dirty="0"/>
          </a:p>
        </p:txBody>
      </p:sp>
      <p:pic>
        <p:nvPicPr>
          <p:cNvPr id="8" name="Content Placeholder 6"/>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63268" b="2157"/>
          <a:stretch/>
        </p:blipFill>
        <p:spPr>
          <a:xfrm>
            <a:off x="6937814" y="1373015"/>
            <a:ext cx="4894114" cy="4111970"/>
          </a:xfrm>
        </p:spPr>
      </p:pic>
      <p:pic>
        <p:nvPicPr>
          <p:cNvPr id="9" name="Content Placeholder 8" descr="Chalouf.tiff"/>
          <p:cNvPicPr>
            <a:picLocks noGrp="1" noChangeAspect="1"/>
          </p:cNvPicPr>
          <p:nvPr>
            <p:ph sz="half" idx="2"/>
          </p:nvPr>
        </p:nvPicPr>
        <p:blipFill>
          <a:blip r:embed="rId4"/>
          <a:stretch>
            <a:fillRect/>
          </a:stretch>
        </p:blipFill>
        <p:spPr>
          <a:xfrm>
            <a:off x="3545447" y="2424884"/>
            <a:ext cx="3169571" cy="3002995"/>
          </a:xfrm>
          <a:prstGeom prst="rect">
            <a:avLst/>
          </a:prstGeom>
        </p:spPr>
      </p:pic>
      <p:sp>
        <p:nvSpPr>
          <p:cNvPr id="10" name="TextBox 9"/>
          <p:cNvSpPr txBox="1"/>
          <p:nvPr/>
        </p:nvSpPr>
        <p:spPr>
          <a:xfrm>
            <a:off x="132736" y="5611725"/>
            <a:ext cx="11926528" cy="1107996"/>
          </a:xfrm>
          <a:prstGeom prst="rect">
            <a:avLst/>
          </a:prstGeom>
          <a:noFill/>
        </p:spPr>
        <p:txBody>
          <a:bodyPr wrap="square" rtlCol="0">
            <a:spAutoFit/>
          </a:bodyPr>
          <a:lstStyle/>
          <a:p>
            <a:r>
              <a:rPr lang="en-US" sz="2200" dirty="0">
                <a:solidFill>
                  <a:schemeClr val="bg1"/>
                </a:solidFill>
                <a:latin typeface="Candara" panose="020E0502030303020204" pitchFamily="34" charset="0"/>
              </a:rPr>
              <a:t>“I ordered this canal to be dug, from a river called Nile, which flows in Egypt, to the sea which goes to Persia. So this canal was dug as I had ordered, and ships went from Egypt through this canal to Persia, as was my desire (</a:t>
            </a:r>
            <a:r>
              <a:rPr lang="en-US" sz="2200" dirty="0" err="1">
                <a:solidFill>
                  <a:schemeClr val="bg1"/>
                </a:solidFill>
                <a:latin typeface="Candara" panose="020E0502030303020204" pitchFamily="34" charset="0"/>
              </a:rPr>
              <a:t>DZc</a:t>
            </a:r>
            <a:r>
              <a:rPr lang="en-US" sz="2200" dirty="0">
                <a:solidFill>
                  <a:schemeClr val="bg1"/>
                </a:solidFill>
                <a:latin typeface="Candara" panose="020E0502030303020204" pitchFamily="34" charset="0"/>
              </a:rPr>
              <a:t>).”</a:t>
            </a:r>
          </a:p>
        </p:txBody>
      </p:sp>
      <p:pic>
        <p:nvPicPr>
          <p:cNvPr id="11" name="Content Placeholder 8">
            <a:extLst>
              <a:ext uri="{FF2B5EF4-FFF2-40B4-BE49-F238E27FC236}">
                <a16:creationId xmlns:a16="http://schemas.microsoft.com/office/drawing/2014/main" id="{4F0C26EA-E9F8-4EDA-A91A-F4FA185BBC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356" y="846138"/>
            <a:ext cx="3108296" cy="4581741"/>
          </a:xfrm>
          <a:prstGeom prst="rect">
            <a:avLst/>
          </a:prstGeom>
        </p:spPr>
      </p:pic>
    </p:spTree>
    <p:extLst>
      <p:ext uri="{BB962C8B-B14F-4D97-AF65-F5344CB8AC3E}">
        <p14:creationId xmlns:p14="http://schemas.microsoft.com/office/powerpoint/2010/main" val="2171511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small" dirty="0"/>
              <a:t>The Red Sea Canal</a:t>
            </a:r>
            <a:endParaRPr lang="en-US" dirty="0"/>
          </a:p>
        </p:txBody>
      </p:sp>
      <p:pic>
        <p:nvPicPr>
          <p:cNvPr id="8"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258433" y="1925574"/>
            <a:ext cx="5323966" cy="4495794"/>
          </a:xfrm>
        </p:spPr>
      </p:pic>
      <p:pic>
        <p:nvPicPr>
          <p:cNvPr id="7" name="Picture 6">
            <a:extLst>
              <a:ext uri="{FF2B5EF4-FFF2-40B4-BE49-F238E27FC236}">
                <a16:creationId xmlns:a16="http://schemas.microsoft.com/office/drawing/2014/main" id="{B5E63886-0E50-4A60-8210-A3192AEA02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1925573"/>
            <a:ext cx="5179447" cy="3511665"/>
          </a:xfrm>
          <a:prstGeom prst="rect">
            <a:avLst/>
          </a:prstGeom>
        </p:spPr>
      </p:pic>
      <p:sp>
        <p:nvSpPr>
          <p:cNvPr id="10" name="TextBox 9">
            <a:extLst>
              <a:ext uri="{FF2B5EF4-FFF2-40B4-BE49-F238E27FC236}">
                <a16:creationId xmlns:a16="http://schemas.microsoft.com/office/drawing/2014/main" id="{CA2BC8E6-F575-49B8-9729-C37D4EFED45F}"/>
              </a:ext>
            </a:extLst>
          </p:cNvPr>
          <p:cNvSpPr txBox="1"/>
          <p:nvPr/>
        </p:nvSpPr>
        <p:spPr>
          <a:xfrm>
            <a:off x="609599" y="5437238"/>
            <a:ext cx="5179447"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Thor </a:t>
            </a:r>
            <a:r>
              <a:rPr lang="en-US" dirty="0" err="1">
                <a:solidFill>
                  <a:schemeClr val="bg1"/>
                </a:solidFill>
                <a:latin typeface="Candara" panose="020E0502030303020204" pitchFamily="34" charset="0"/>
              </a:rPr>
              <a:t>Heyerdal’s</a:t>
            </a:r>
            <a:r>
              <a:rPr lang="en-US" dirty="0">
                <a:solidFill>
                  <a:schemeClr val="bg1"/>
                </a:solidFill>
                <a:latin typeface="Candara" panose="020E0502030303020204" pitchFamily="34" charset="0"/>
              </a:rPr>
              <a:t> </a:t>
            </a:r>
            <a:r>
              <a:rPr lang="en-US" i="1" dirty="0">
                <a:solidFill>
                  <a:schemeClr val="bg1"/>
                </a:solidFill>
                <a:latin typeface="Candara" panose="020E0502030303020204" pitchFamily="34" charset="0"/>
              </a:rPr>
              <a:t>Tigris </a:t>
            </a:r>
            <a:r>
              <a:rPr lang="en-US" dirty="0">
                <a:solidFill>
                  <a:schemeClr val="bg1"/>
                </a:solidFill>
                <a:latin typeface="Candara" panose="020E0502030303020204" pitchFamily="34" charset="0"/>
              </a:rPr>
              <a:t>(1978-9)</a:t>
            </a:r>
          </a:p>
        </p:txBody>
      </p:sp>
    </p:spTree>
    <p:extLst>
      <p:ext uri="{BB962C8B-B14F-4D97-AF65-F5344CB8AC3E}">
        <p14:creationId xmlns:p14="http://schemas.microsoft.com/office/powerpoint/2010/main" val="353953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8AF9C-8517-19AE-336E-2DC74DCA5E69}"/>
            </a:ext>
          </a:extLst>
        </p:cNvPr>
        <p:cNvGrpSpPr/>
        <p:nvPr/>
      </p:nvGrpSpPr>
      <p:grpSpPr>
        <a:xfrm>
          <a:off x="0" y="0"/>
          <a:ext cx="0" cy="0"/>
          <a:chOff x="0" y="0"/>
          <a:chExt cx="0" cy="0"/>
        </a:xfrm>
      </p:grpSpPr>
      <p:pic>
        <p:nvPicPr>
          <p:cNvPr id="6" name="图片 5" descr="地图&#10;&#10;AI 生成的内容可能不正确。">
            <a:extLst>
              <a:ext uri="{FF2B5EF4-FFF2-40B4-BE49-F238E27FC236}">
                <a16:creationId xmlns:a16="http://schemas.microsoft.com/office/drawing/2014/main" id="{A7C0B887-1C6E-BA43-E52B-7CC06C35B7A1}"/>
              </a:ext>
            </a:extLst>
          </p:cNvPr>
          <p:cNvPicPr>
            <a:picLocks noChangeAspect="1"/>
          </p:cNvPicPr>
          <p:nvPr/>
        </p:nvPicPr>
        <p:blipFill>
          <a:blip r:embed="rId2"/>
          <a:stretch>
            <a:fillRect/>
          </a:stretch>
        </p:blipFill>
        <p:spPr>
          <a:xfrm>
            <a:off x="1520687" y="0"/>
            <a:ext cx="9150626" cy="6862970"/>
          </a:xfrm>
          <a:prstGeom prst="rect">
            <a:avLst/>
          </a:prstGeom>
        </p:spPr>
      </p:pic>
      <p:grpSp>
        <p:nvGrpSpPr>
          <p:cNvPr id="9" name="Group 8">
            <a:extLst>
              <a:ext uri="{FF2B5EF4-FFF2-40B4-BE49-F238E27FC236}">
                <a16:creationId xmlns:a16="http://schemas.microsoft.com/office/drawing/2014/main" id="{D239555A-44B4-C459-204C-53AC7D64F1FF}"/>
              </a:ext>
            </a:extLst>
          </p:cNvPr>
          <p:cNvGrpSpPr/>
          <p:nvPr/>
        </p:nvGrpSpPr>
        <p:grpSpPr>
          <a:xfrm>
            <a:off x="6664960" y="3972560"/>
            <a:ext cx="2231939" cy="550704"/>
            <a:chOff x="6664960" y="3972560"/>
            <a:chExt cx="2231939" cy="550704"/>
          </a:xfrm>
        </p:grpSpPr>
        <p:sp>
          <p:nvSpPr>
            <p:cNvPr id="10" name="Oval 9">
              <a:extLst>
                <a:ext uri="{FF2B5EF4-FFF2-40B4-BE49-F238E27FC236}">
                  <a16:creationId xmlns:a16="http://schemas.microsoft.com/office/drawing/2014/main" id="{0DC9344E-ABC5-FFB8-CBEF-85274BB73CC3}"/>
                </a:ext>
              </a:extLst>
            </p:cNvPr>
            <p:cNvSpPr/>
            <p:nvPr/>
          </p:nvSpPr>
          <p:spPr>
            <a:xfrm>
              <a:off x="6664960" y="3972560"/>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EA30FADA-EE15-11A1-587B-5B6D89B66425}"/>
                </a:ext>
              </a:extLst>
            </p:cNvPr>
            <p:cNvCxnSpPr>
              <a:endCxn id="10" idx="6"/>
            </p:cNvCxnSpPr>
            <p:nvPr/>
          </p:nvCxnSpPr>
          <p:spPr>
            <a:xfrm flipH="1" flipV="1">
              <a:off x="7020560" y="4150360"/>
              <a:ext cx="670560" cy="17780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33CBC01-97D5-EAF0-5FED-51E738241A67}"/>
                </a:ext>
              </a:extLst>
            </p:cNvPr>
            <p:cNvSpPr txBox="1"/>
            <p:nvPr/>
          </p:nvSpPr>
          <p:spPr>
            <a:xfrm>
              <a:off x="7691120" y="4153932"/>
              <a:ext cx="1205779" cy="369332"/>
            </a:xfrm>
            <a:prstGeom prst="rect">
              <a:avLst/>
            </a:prstGeom>
            <a:noFill/>
          </p:spPr>
          <p:txBody>
            <a:bodyPr wrap="none" rtlCol="0">
              <a:spAutoFit/>
            </a:bodyPr>
            <a:lstStyle/>
            <a:p>
              <a:r>
                <a:rPr lang="en-US" b="1" dirty="0">
                  <a:solidFill>
                    <a:srgbClr val="0070C0"/>
                  </a:solidFill>
                  <a:latin typeface="Candara" panose="020E0502030303020204" pitchFamily="34" charset="0"/>
                </a:rPr>
                <a:t>Persepolis</a:t>
              </a:r>
            </a:p>
          </p:txBody>
        </p:sp>
      </p:grpSp>
    </p:spTree>
    <p:extLst>
      <p:ext uri="{BB962C8B-B14F-4D97-AF65-F5344CB8AC3E}">
        <p14:creationId xmlns:p14="http://schemas.microsoft.com/office/powerpoint/2010/main" val="105454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49497ED-781C-7B65-8CF3-F8C024365C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188"/>
            <a:ext cx="12192000" cy="6650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993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F2FAC5D-096D-4BFD-8DC7-8119A0143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7413" y="0"/>
            <a:ext cx="7877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39F6C86F-C9AB-4333-9B61-F1D8B869B1AD}"/>
              </a:ext>
            </a:extLst>
          </p:cNvPr>
          <p:cNvSpPr/>
          <p:nvPr/>
        </p:nvSpPr>
        <p:spPr>
          <a:xfrm>
            <a:off x="4029933" y="2779295"/>
            <a:ext cx="2656001" cy="94713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Candara" panose="020E0502030303020204" pitchFamily="34" charset="0"/>
            </a:endParaRPr>
          </a:p>
        </p:txBody>
      </p:sp>
      <p:sp>
        <p:nvSpPr>
          <p:cNvPr id="4" name="TextBox 3">
            <a:extLst>
              <a:ext uri="{FF2B5EF4-FFF2-40B4-BE49-F238E27FC236}">
                <a16:creationId xmlns:a16="http://schemas.microsoft.com/office/drawing/2014/main" id="{D4988436-D141-4A96-9312-D077A644ECDC}"/>
              </a:ext>
            </a:extLst>
          </p:cNvPr>
          <p:cNvSpPr txBox="1"/>
          <p:nvPr/>
        </p:nvSpPr>
        <p:spPr>
          <a:xfrm>
            <a:off x="609600" y="5359322"/>
            <a:ext cx="1547812"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Greeks</a:t>
            </a:r>
          </a:p>
        </p:txBody>
      </p:sp>
      <p:sp>
        <p:nvSpPr>
          <p:cNvPr id="5" name="TextBox 4">
            <a:extLst>
              <a:ext uri="{FF2B5EF4-FFF2-40B4-BE49-F238E27FC236}">
                <a16:creationId xmlns:a16="http://schemas.microsoft.com/office/drawing/2014/main" id="{35AE557B-CC33-4984-B778-86EA54A8409A}"/>
              </a:ext>
            </a:extLst>
          </p:cNvPr>
          <p:cNvSpPr txBox="1"/>
          <p:nvPr/>
        </p:nvSpPr>
        <p:spPr>
          <a:xfrm>
            <a:off x="609600" y="2505670"/>
            <a:ext cx="1547812" cy="923330"/>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Scythians</a:t>
            </a:r>
          </a:p>
          <a:p>
            <a:pPr algn="ctr"/>
            <a:r>
              <a:rPr lang="en-US" dirty="0">
                <a:solidFill>
                  <a:schemeClr val="bg1"/>
                </a:solidFill>
                <a:latin typeface="Candara" panose="020E0502030303020204" pitchFamily="34" charset="0"/>
              </a:rPr>
              <a:t>(from Central Asia)</a:t>
            </a:r>
          </a:p>
        </p:txBody>
      </p:sp>
    </p:spTree>
    <p:extLst>
      <p:ext uri="{BB962C8B-B14F-4D97-AF65-F5344CB8AC3E}">
        <p14:creationId xmlns:p14="http://schemas.microsoft.com/office/powerpoint/2010/main" val="97566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Tree>
    <p:extLst>
      <p:ext uri="{BB962C8B-B14F-4D97-AF65-F5344CB8AC3E}">
        <p14:creationId xmlns:p14="http://schemas.microsoft.com/office/powerpoint/2010/main" val="355608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A4728-8B2A-4B53-908C-2A0AF4BF38E8}"/>
              </a:ext>
            </a:extLst>
          </p:cNvPr>
          <p:cNvSpPr>
            <a:spLocks noGrp="1"/>
          </p:cNvSpPr>
          <p:nvPr>
            <p:ph type="title"/>
          </p:nvPr>
        </p:nvSpPr>
        <p:spPr/>
        <p:txBody>
          <a:bodyPr/>
          <a:lstStyle/>
          <a:p>
            <a:r>
              <a:rPr lang="en-US" dirty="0"/>
              <a:t>(Some) </a:t>
            </a:r>
            <a:r>
              <a:rPr lang="en-US" dirty="0" err="1"/>
              <a:t>Alexandrias</a:t>
            </a:r>
            <a:endParaRPr lang="en-US" dirty="0"/>
          </a:p>
        </p:txBody>
      </p:sp>
      <p:sp>
        <p:nvSpPr>
          <p:cNvPr id="3" name="Content Placeholder 2">
            <a:extLst>
              <a:ext uri="{FF2B5EF4-FFF2-40B4-BE49-F238E27FC236}">
                <a16:creationId xmlns:a16="http://schemas.microsoft.com/office/drawing/2014/main" id="{EC680353-994B-4659-B697-D5491D391320}"/>
              </a:ext>
            </a:extLst>
          </p:cNvPr>
          <p:cNvSpPr>
            <a:spLocks noGrp="1"/>
          </p:cNvSpPr>
          <p:nvPr>
            <p:ph idx="1"/>
          </p:nvPr>
        </p:nvSpPr>
        <p:spPr/>
        <p:txBody>
          <a:bodyPr>
            <a:normAutofit fontScale="85000" lnSpcReduction="20000"/>
          </a:bodyPr>
          <a:lstStyle/>
          <a:p>
            <a:r>
              <a:rPr lang="en-US" dirty="0"/>
              <a:t>Alexandria in Troas (modern </a:t>
            </a:r>
            <a:r>
              <a:rPr lang="en-US" dirty="0" err="1"/>
              <a:t>Dalyan</a:t>
            </a:r>
            <a:r>
              <a:rPr lang="en-US" dirty="0"/>
              <a:t>, Türkiye)</a:t>
            </a:r>
          </a:p>
          <a:p>
            <a:r>
              <a:rPr lang="en-US" dirty="0"/>
              <a:t>Alexandria by the </a:t>
            </a:r>
            <a:r>
              <a:rPr lang="en-US" dirty="0" err="1"/>
              <a:t>Latmus</a:t>
            </a:r>
            <a:r>
              <a:rPr lang="en-US" dirty="0"/>
              <a:t> (near modern </a:t>
            </a:r>
            <a:r>
              <a:rPr lang="en-US" dirty="0" err="1"/>
              <a:t>Karpuzlu</a:t>
            </a:r>
            <a:r>
              <a:rPr lang="en-US" dirty="0"/>
              <a:t>, Türkiye)</a:t>
            </a:r>
          </a:p>
          <a:p>
            <a:r>
              <a:rPr lang="en-US" dirty="0"/>
              <a:t>Alexandria at Issus (modern İskenderun, Türkiye, formerly known as Alexandretta)</a:t>
            </a:r>
          </a:p>
          <a:p>
            <a:r>
              <a:rPr lang="en-US" dirty="0"/>
              <a:t>Alexandria in Egypt (still called Alexandria)</a:t>
            </a:r>
          </a:p>
          <a:p>
            <a:r>
              <a:rPr lang="en-US" dirty="0"/>
              <a:t>Alexandria Susiana (Jabal </a:t>
            </a:r>
            <a:r>
              <a:rPr lang="en-US" dirty="0" err="1"/>
              <a:t>Khayabar</a:t>
            </a:r>
            <a:r>
              <a:rPr lang="en-US" dirty="0"/>
              <a:t> in southern Iraq)</a:t>
            </a:r>
          </a:p>
          <a:p>
            <a:r>
              <a:rPr lang="en-US" dirty="0"/>
              <a:t>Alexandria Asiana and Alexandria Carmania (both in eastern Iran)</a:t>
            </a:r>
          </a:p>
          <a:p>
            <a:r>
              <a:rPr lang="en-US" dirty="0"/>
              <a:t>Alexandria </a:t>
            </a:r>
            <a:r>
              <a:rPr lang="en-US" dirty="0" err="1"/>
              <a:t>Arachosia</a:t>
            </a:r>
            <a:r>
              <a:rPr lang="en-US" dirty="0"/>
              <a:t> (modern Kandahar, Afghanistan)</a:t>
            </a:r>
          </a:p>
          <a:p>
            <a:r>
              <a:rPr lang="en-US" dirty="0"/>
              <a:t>Alexandria </a:t>
            </a:r>
            <a:r>
              <a:rPr lang="en-US" dirty="0" err="1"/>
              <a:t>Paropamisadai</a:t>
            </a:r>
            <a:r>
              <a:rPr lang="en-US" dirty="0"/>
              <a:t> (near modern </a:t>
            </a:r>
            <a:r>
              <a:rPr lang="en-US" dirty="0" err="1"/>
              <a:t>Begram</a:t>
            </a:r>
            <a:r>
              <a:rPr lang="en-US" dirty="0"/>
              <a:t>, Afghanistan)</a:t>
            </a:r>
          </a:p>
          <a:p>
            <a:r>
              <a:rPr lang="en-US" dirty="0"/>
              <a:t>Alexandria on the Indus (modern </a:t>
            </a:r>
            <a:r>
              <a:rPr lang="en-US" dirty="0" err="1"/>
              <a:t>Uch</a:t>
            </a:r>
            <a:r>
              <a:rPr lang="en-US" dirty="0"/>
              <a:t>, Pakistan?)</a:t>
            </a:r>
          </a:p>
          <a:p>
            <a:r>
              <a:rPr lang="en-US" dirty="0"/>
              <a:t>Alexandria the Furthest (near modern Khujand, Tajikistan)</a:t>
            </a:r>
          </a:p>
        </p:txBody>
      </p:sp>
    </p:spTree>
    <p:extLst>
      <p:ext uri="{BB962C8B-B14F-4D97-AF65-F5344CB8AC3E}">
        <p14:creationId xmlns:p14="http://schemas.microsoft.com/office/powerpoint/2010/main" val="627502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64" y="531904"/>
            <a:ext cx="12058673" cy="5794193"/>
          </a:xfrm>
        </p:spPr>
      </p:pic>
    </p:spTree>
    <p:extLst>
      <p:ext uri="{BB962C8B-B14F-4D97-AF65-F5344CB8AC3E}">
        <p14:creationId xmlns:p14="http://schemas.microsoft.com/office/powerpoint/2010/main" val="55456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E9EFD-96FD-4251-BBFA-B42D6DF332E3}"/>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1B9C4991-3409-4CB0-94DF-90263F940846}"/>
              </a:ext>
            </a:extLst>
          </p:cNvPr>
          <p:cNvSpPr>
            <a:spLocks noGrp="1"/>
          </p:cNvSpPr>
          <p:nvPr>
            <p:ph idx="1"/>
          </p:nvPr>
        </p:nvSpPr>
        <p:spPr/>
        <p:txBody>
          <a:bodyPr/>
          <a:lstStyle/>
          <a:p>
            <a:r>
              <a:rPr lang="en-US" dirty="0"/>
              <a:t>Name</a:t>
            </a:r>
          </a:p>
          <a:p>
            <a:r>
              <a:rPr lang="en-US" dirty="0"/>
              <a:t>Where you’re from (however you wish to understand this question)</a:t>
            </a:r>
          </a:p>
          <a:p>
            <a:r>
              <a:rPr lang="en-US" dirty="0"/>
              <a:t>Who your pets are</a:t>
            </a:r>
          </a:p>
        </p:txBody>
      </p:sp>
    </p:spTree>
    <p:extLst>
      <p:ext uri="{BB962C8B-B14F-4D97-AF65-F5344CB8AC3E}">
        <p14:creationId xmlns:p14="http://schemas.microsoft.com/office/powerpoint/2010/main" val="3737855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Successors (‘</a:t>
            </a:r>
            <a:r>
              <a:rPr lang="en-US" b="1" cap="small" dirty="0" err="1"/>
              <a:t>Diadochoi</a:t>
            </a:r>
            <a:r>
              <a:rPr lang="en-US" b="1" cap="small" dirty="0"/>
              <a:t>’)</a:t>
            </a:r>
          </a:p>
        </p:txBody>
      </p:sp>
      <p:sp>
        <p:nvSpPr>
          <p:cNvPr id="3" name="Text Placeholder 2"/>
          <p:cNvSpPr>
            <a:spLocks noGrp="1"/>
          </p:cNvSpPr>
          <p:nvPr>
            <p:ph type="body" idx="1"/>
          </p:nvPr>
        </p:nvSpPr>
        <p:spPr>
          <a:xfrm>
            <a:off x="859972" y="1524000"/>
            <a:ext cx="2601686" cy="639762"/>
          </a:xfrm>
        </p:spPr>
        <p:txBody>
          <a:bodyPr>
            <a:normAutofit fontScale="77500" lnSpcReduction="20000"/>
          </a:bodyPr>
          <a:lstStyle/>
          <a:p>
            <a:pPr algn="ctr"/>
            <a:r>
              <a:rPr lang="en-US" dirty="0"/>
              <a:t>Ptolemaic Kingdom</a:t>
            </a:r>
          </a:p>
          <a:p>
            <a:pPr algn="ctr"/>
            <a:r>
              <a:rPr lang="en-US" dirty="0"/>
              <a:t>(Egypt)</a:t>
            </a:r>
          </a:p>
        </p:txBody>
      </p:sp>
      <p:sp>
        <p:nvSpPr>
          <p:cNvPr id="5" name="Text Placeholder 4"/>
          <p:cNvSpPr>
            <a:spLocks noGrp="1"/>
          </p:cNvSpPr>
          <p:nvPr>
            <p:ph type="body" sz="quarter" idx="3"/>
          </p:nvPr>
        </p:nvSpPr>
        <p:spPr>
          <a:xfrm>
            <a:off x="3746047" y="1524001"/>
            <a:ext cx="2926895" cy="639762"/>
          </a:xfrm>
        </p:spPr>
        <p:txBody>
          <a:bodyPr>
            <a:normAutofit fontScale="77500" lnSpcReduction="20000"/>
          </a:bodyPr>
          <a:lstStyle/>
          <a:p>
            <a:pPr algn="ctr"/>
            <a:r>
              <a:rPr lang="en-US" dirty="0"/>
              <a:t>Seleucid Empire</a:t>
            </a:r>
          </a:p>
          <a:p>
            <a:pPr algn="ctr"/>
            <a:r>
              <a:rPr lang="en-US" dirty="0"/>
              <a:t>(Middle East)</a:t>
            </a:r>
          </a:p>
        </p:txBody>
      </p:sp>
      <p:pic>
        <p:nvPicPr>
          <p:cNvPr id="9" name="Content Placeholder 8"/>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3702504" y="2209800"/>
            <a:ext cx="2926896" cy="3902528"/>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59971" y="2209800"/>
            <a:ext cx="2601686" cy="3902529"/>
          </a:xfrm>
        </p:spPr>
      </p:pic>
      <p:sp>
        <p:nvSpPr>
          <p:cNvPr id="10" name="Text Placeholder 4"/>
          <p:cNvSpPr txBox="1">
            <a:spLocks/>
          </p:cNvSpPr>
          <p:nvPr/>
        </p:nvSpPr>
        <p:spPr>
          <a:xfrm>
            <a:off x="6957331" y="1524001"/>
            <a:ext cx="4374697" cy="411161"/>
          </a:xfrm>
          <a:prstGeom prst="rect">
            <a:avLst/>
          </a:prstGeom>
        </p:spPr>
        <p:txBody>
          <a:bodyPr vert="horz" lIns="91440" tIns="45720" rIns="91440" bIns="45720" rtlCol="0" anchor="ctr">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900" dirty="0">
                <a:solidFill>
                  <a:schemeClr val="bg1"/>
                </a:solidFill>
                <a:latin typeface="Candara" panose="020E0502030303020204" pitchFamily="34" charset="0"/>
              </a:rPr>
              <a:t>Elsewhere</a:t>
            </a:r>
          </a:p>
        </p:txBody>
      </p:sp>
      <p:sp>
        <p:nvSpPr>
          <p:cNvPr id="11" name="Text Placeholder 2"/>
          <p:cNvSpPr txBox="1">
            <a:spLocks/>
          </p:cNvSpPr>
          <p:nvPr/>
        </p:nvSpPr>
        <p:spPr>
          <a:xfrm>
            <a:off x="1981200" y="5410200"/>
            <a:ext cx="2057400"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en-US" b="0" dirty="0">
              <a:solidFill>
                <a:schemeClr val="bg1"/>
              </a:solidFill>
              <a:latin typeface="Candara" panose="020E0502030303020204" pitchFamily="34" charset="0"/>
            </a:endParaRPr>
          </a:p>
        </p:txBody>
      </p:sp>
      <p:sp>
        <p:nvSpPr>
          <p:cNvPr id="12" name="Text Placeholder 2"/>
          <p:cNvSpPr txBox="1">
            <a:spLocks/>
          </p:cNvSpPr>
          <p:nvPr/>
        </p:nvSpPr>
        <p:spPr>
          <a:xfrm>
            <a:off x="859971" y="6156323"/>
            <a:ext cx="2601686" cy="564357"/>
          </a:xfrm>
          <a:prstGeom prst="rect">
            <a:avLst/>
          </a:prstGeom>
        </p:spPr>
        <p:txBody>
          <a:bodyPr vert="horz" lIns="91440" tIns="45720" rIns="91440" bIns="45720" rtlCol="0" anchor="ctr">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600" b="0" dirty="0">
                <a:solidFill>
                  <a:schemeClr val="bg1"/>
                </a:solidFill>
                <a:latin typeface="Candara" panose="020E0502030303020204" pitchFamily="34" charset="0"/>
              </a:rPr>
              <a:t>Kings named ‘Ptolemy’</a:t>
            </a:r>
          </a:p>
        </p:txBody>
      </p:sp>
      <p:sp>
        <p:nvSpPr>
          <p:cNvPr id="13" name="Text Placeholder 2"/>
          <p:cNvSpPr txBox="1">
            <a:spLocks/>
          </p:cNvSpPr>
          <p:nvPr/>
        </p:nvSpPr>
        <p:spPr>
          <a:xfrm>
            <a:off x="3702504" y="6264728"/>
            <a:ext cx="2926896"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600" b="0" dirty="0">
                <a:solidFill>
                  <a:schemeClr val="bg1"/>
                </a:solidFill>
                <a:latin typeface="Candara" panose="020E0502030303020204" pitchFamily="34" charset="0"/>
              </a:rPr>
              <a:t>Kings named ‘</a:t>
            </a:r>
            <a:r>
              <a:rPr lang="en-US" sz="1600" b="0" dirty="0" err="1">
                <a:solidFill>
                  <a:schemeClr val="bg1"/>
                </a:solidFill>
                <a:latin typeface="Candara" panose="020E0502030303020204" pitchFamily="34" charset="0"/>
              </a:rPr>
              <a:t>Seleucus</a:t>
            </a:r>
            <a:r>
              <a:rPr lang="en-US" sz="1600" b="0" dirty="0">
                <a:solidFill>
                  <a:schemeClr val="bg1"/>
                </a:solidFill>
                <a:latin typeface="Candara" panose="020E0502030303020204" pitchFamily="34" charset="0"/>
              </a:rPr>
              <a:t>’ and ‘Antiochus’</a:t>
            </a:r>
          </a:p>
        </p:txBody>
      </p:sp>
      <p:sp>
        <p:nvSpPr>
          <p:cNvPr id="14" name="Text Placeholder 2"/>
          <p:cNvSpPr txBox="1">
            <a:spLocks/>
          </p:cNvSpPr>
          <p:nvPr/>
        </p:nvSpPr>
        <p:spPr>
          <a:xfrm>
            <a:off x="6962274" y="2163762"/>
            <a:ext cx="4620126" cy="4618038"/>
          </a:xfrm>
          <a:prstGeom prst="rect">
            <a:avLst/>
          </a:prstGeom>
        </p:spPr>
        <p:txBody>
          <a:bodyPr vert="horz" lIns="91440" tIns="45720" rIns="91440" bIns="45720" numCol="2" rtlCol="0" anchor="t">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sz="1800" dirty="0">
                <a:solidFill>
                  <a:schemeClr val="bg1"/>
                </a:solidFill>
                <a:latin typeface="Candara" panose="020E0502030303020204" pitchFamily="34" charset="0"/>
              </a:rPr>
              <a:t>Kingdom of Macedonia</a:t>
            </a:r>
          </a:p>
          <a:p>
            <a:r>
              <a:rPr lang="en-US" sz="1800" b="0" dirty="0">
                <a:solidFill>
                  <a:schemeClr val="bg1"/>
                </a:solidFill>
                <a:latin typeface="Candara" panose="020E0502030303020204" pitchFamily="34" charset="0"/>
              </a:rPr>
              <a:t>Included most of mainland Greece</a:t>
            </a:r>
          </a:p>
          <a:p>
            <a:r>
              <a:rPr lang="en-US" sz="1800" b="0" dirty="0">
                <a:solidFill>
                  <a:schemeClr val="bg1"/>
                </a:solidFill>
                <a:latin typeface="Candara" panose="020E0502030303020204" pitchFamily="34" charset="0"/>
              </a:rPr>
              <a:t>(Kings named ‘Philip’)</a:t>
            </a: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Kingdom of Epirus</a:t>
            </a:r>
          </a:p>
          <a:p>
            <a:r>
              <a:rPr lang="en-US" sz="1800" b="0" dirty="0">
                <a:solidFill>
                  <a:schemeClr val="bg1"/>
                </a:solidFill>
                <a:latin typeface="Candara" panose="020E0502030303020204" pitchFamily="34" charset="0"/>
              </a:rPr>
              <a:t>Included parts of northwestern Greece</a:t>
            </a:r>
          </a:p>
          <a:p>
            <a:r>
              <a:rPr lang="en-US" sz="1800" b="0" dirty="0">
                <a:solidFill>
                  <a:schemeClr val="bg1"/>
                </a:solidFill>
                <a:latin typeface="Candara" panose="020E0502030303020204" pitchFamily="34" charset="0"/>
              </a:rPr>
              <a:t>(Most famous king was Pyrrhus)</a:t>
            </a: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Kingdom of Thrace</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Northern Greece and western Asia Minor</a:t>
            </a:r>
          </a:p>
          <a:p>
            <a:r>
              <a:rPr lang="en-US" sz="1800" b="0" dirty="0">
                <a:solidFill>
                  <a:schemeClr val="bg1"/>
                </a:solidFill>
                <a:latin typeface="Candara" panose="020E0502030303020204" pitchFamily="34" charset="0"/>
              </a:rPr>
              <a:t>(Ruled by Lysimachus)</a:t>
            </a:r>
          </a:p>
          <a:p>
            <a:endParaRPr lang="en-US" sz="1800" b="0" dirty="0">
              <a:solidFill>
                <a:schemeClr val="bg1"/>
              </a:solidFill>
              <a:latin typeface="Candara" panose="020E0502030303020204" pitchFamily="34" charset="0"/>
            </a:endParaRPr>
          </a:p>
          <a:p>
            <a:r>
              <a:rPr lang="en-US" sz="1800" dirty="0" err="1">
                <a:solidFill>
                  <a:schemeClr val="bg1"/>
                </a:solidFill>
                <a:latin typeface="Candara" panose="020E0502030303020204" pitchFamily="34" charset="0"/>
              </a:rPr>
              <a:t>Attalid</a:t>
            </a:r>
            <a:r>
              <a:rPr lang="en-US" sz="1800" dirty="0">
                <a:solidFill>
                  <a:schemeClr val="bg1"/>
                </a:solidFill>
                <a:latin typeface="Candara" panose="020E0502030303020204" pitchFamily="34" charset="0"/>
              </a:rPr>
              <a:t> Kingdom</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Based in Pergamum in Asia Minor</a:t>
            </a:r>
            <a:endParaRPr lang="en-US" sz="180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(Kings named ‘Attalus’ and ‘Eumenes’)</a:t>
            </a: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Greco-Bactrian Kingdom</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Central Asia and northern India</a:t>
            </a:r>
            <a:endParaRPr lang="en-US" sz="1800" dirty="0">
              <a:solidFill>
                <a:schemeClr val="bg1"/>
              </a:solidFill>
              <a:latin typeface="Candara" panose="020E0502030303020204" pitchFamily="34" charset="0"/>
            </a:endParaRPr>
          </a:p>
        </p:txBody>
      </p:sp>
    </p:spTree>
    <p:extLst>
      <p:ext uri="{BB962C8B-B14F-4D97-AF65-F5344CB8AC3E}">
        <p14:creationId xmlns:p14="http://schemas.microsoft.com/office/powerpoint/2010/main" val="630230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ACAC0-FDE2-4932-88C2-5726113FE6BB}"/>
              </a:ext>
            </a:extLst>
          </p:cNvPr>
          <p:cNvSpPr>
            <a:spLocks noGrp="1"/>
          </p:cNvSpPr>
          <p:nvPr>
            <p:ph type="title"/>
          </p:nvPr>
        </p:nvSpPr>
        <p:spPr/>
        <p:txBody>
          <a:bodyPr/>
          <a:lstStyle/>
          <a:p>
            <a:r>
              <a:rPr lang="en-US" dirty="0"/>
              <a:t>What is ‘Hellenistic?’</a:t>
            </a:r>
          </a:p>
        </p:txBody>
      </p:sp>
      <p:sp>
        <p:nvSpPr>
          <p:cNvPr id="3" name="Content Placeholder 2">
            <a:extLst>
              <a:ext uri="{FF2B5EF4-FFF2-40B4-BE49-F238E27FC236}">
                <a16:creationId xmlns:a16="http://schemas.microsoft.com/office/drawing/2014/main" id="{3970E6E3-EE4A-400A-B600-4FA56936F029}"/>
              </a:ext>
            </a:extLst>
          </p:cNvPr>
          <p:cNvSpPr>
            <a:spLocks noGrp="1"/>
          </p:cNvSpPr>
          <p:nvPr>
            <p:ph sz="half" idx="1"/>
          </p:nvPr>
        </p:nvSpPr>
        <p:spPr/>
        <p:txBody>
          <a:bodyPr>
            <a:normAutofit fontScale="92500"/>
          </a:bodyPr>
          <a:lstStyle/>
          <a:p>
            <a:r>
              <a:rPr lang="en-US" dirty="0"/>
              <a:t>Hellenes = ‘Greeks’</a:t>
            </a:r>
          </a:p>
          <a:p>
            <a:r>
              <a:rPr lang="en-US" dirty="0" err="1"/>
              <a:t>Hellenistes</a:t>
            </a:r>
            <a:r>
              <a:rPr lang="en-US" dirty="0"/>
              <a:t> = ‘Greek speaker’</a:t>
            </a:r>
          </a:p>
          <a:p>
            <a:r>
              <a:rPr lang="en-US" dirty="0"/>
              <a:t>In German </a:t>
            </a:r>
            <a:r>
              <a:rPr lang="en-US" i="1" dirty="0" err="1"/>
              <a:t>Hellenistes</a:t>
            </a:r>
            <a:r>
              <a:rPr lang="en-US" i="1" dirty="0"/>
              <a:t> </a:t>
            </a:r>
            <a:r>
              <a:rPr lang="en-US" dirty="0"/>
              <a:t>is </a:t>
            </a:r>
            <a:r>
              <a:rPr lang="en-US" i="1" dirty="0" err="1"/>
              <a:t>Hellenistisch</a:t>
            </a:r>
            <a:endParaRPr lang="en-US" i="1" dirty="0"/>
          </a:p>
          <a:p>
            <a:pPr lvl="1"/>
            <a:r>
              <a:rPr lang="en-US" dirty="0"/>
              <a:t>Coined by J. G. </a:t>
            </a:r>
            <a:r>
              <a:rPr lang="en-US" dirty="0" err="1"/>
              <a:t>Droysen</a:t>
            </a:r>
            <a:r>
              <a:rPr lang="en-US" dirty="0"/>
              <a:t> in </a:t>
            </a:r>
            <a:r>
              <a:rPr lang="de-DE" i="1" dirty="0"/>
              <a:t>Geschichte des Hellenismus </a:t>
            </a:r>
            <a:r>
              <a:rPr lang="de-DE" dirty="0"/>
              <a:t>(</a:t>
            </a:r>
            <a:r>
              <a:rPr lang="en-US" dirty="0"/>
              <a:t>1836-1843</a:t>
            </a:r>
            <a:r>
              <a:rPr lang="de-DE" dirty="0"/>
              <a:t>)</a:t>
            </a:r>
            <a:endParaRPr lang="en-US" i="1" dirty="0"/>
          </a:p>
          <a:p>
            <a:r>
              <a:rPr lang="en-US" dirty="0"/>
              <a:t>So the ‘Hellenistic Period’ is literally the ‘Greek Speaker Period’</a:t>
            </a:r>
          </a:p>
          <a:p>
            <a:r>
              <a:rPr lang="en-US" dirty="0"/>
              <a:t>Why would he call it this? What does this really mean?</a:t>
            </a:r>
          </a:p>
        </p:txBody>
      </p:sp>
      <p:sp>
        <p:nvSpPr>
          <p:cNvPr id="4" name="Content Placeholder 3">
            <a:extLst>
              <a:ext uri="{FF2B5EF4-FFF2-40B4-BE49-F238E27FC236}">
                <a16:creationId xmlns:a16="http://schemas.microsoft.com/office/drawing/2014/main" id="{F74E8DD2-543E-6A45-5309-C0E24ECFE758}"/>
              </a:ext>
            </a:extLst>
          </p:cNvPr>
          <p:cNvSpPr>
            <a:spLocks noGrp="1"/>
          </p:cNvSpPr>
          <p:nvPr>
            <p:ph sz="half" idx="2"/>
          </p:nvPr>
        </p:nvSpPr>
        <p:spPr/>
        <p:txBody>
          <a:bodyPr>
            <a:normAutofit fontScale="92500"/>
          </a:bodyPr>
          <a:lstStyle/>
          <a:p>
            <a:endParaRPr lang="en-US"/>
          </a:p>
        </p:txBody>
      </p:sp>
      <p:pic>
        <p:nvPicPr>
          <p:cNvPr id="1026" name="Picture 2" descr="undefined">
            <a:extLst>
              <a:ext uri="{FF2B5EF4-FFF2-40B4-BE49-F238E27FC236}">
                <a16:creationId xmlns:a16="http://schemas.microsoft.com/office/drawing/2014/main" id="{282A3E4B-EF85-AE17-6C80-789FA26134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0740" y="1600201"/>
            <a:ext cx="2998519" cy="4322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00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13937"/>
            <a:ext cx="10972800" cy="6430125"/>
          </a:xfrm>
        </p:spPr>
      </p:pic>
    </p:spTree>
    <p:extLst>
      <p:ext uri="{BB962C8B-B14F-4D97-AF65-F5344CB8AC3E}">
        <p14:creationId xmlns:p14="http://schemas.microsoft.com/office/powerpoint/2010/main" val="320582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326" y="228600"/>
            <a:ext cx="9097348" cy="3820886"/>
          </a:xfrm>
        </p:spPr>
      </p:pic>
      <p:sp>
        <p:nvSpPr>
          <p:cNvPr id="8" name="Content Placeholder 2"/>
          <p:cNvSpPr txBox="1">
            <a:spLocks/>
          </p:cNvSpPr>
          <p:nvPr/>
        </p:nvSpPr>
        <p:spPr>
          <a:xfrm>
            <a:off x="299357" y="4299857"/>
            <a:ext cx="11593286" cy="240574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4625" indent="-174625">
              <a:buNone/>
            </a:pPr>
            <a:r>
              <a:rPr lang="en-US" dirty="0">
                <a:solidFill>
                  <a:schemeClr val="bg1"/>
                </a:solidFill>
                <a:latin typeface="Candara" panose="020E0502030303020204" pitchFamily="34" charset="0"/>
              </a:rPr>
              <a:t>“These wise commandments of men of old – words of well-known thinkers – stand dedicated in the most holy Pythian shrine. From there Clearchus, having copied them carefully, set them up, shining from afar, in the sanctuary of </a:t>
            </a:r>
            <a:r>
              <a:rPr lang="en-US" dirty="0" err="1">
                <a:solidFill>
                  <a:schemeClr val="bg1"/>
                </a:solidFill>
                <a:latin typeface="Candara" panose="020E0502030303020204" pitchFamily="34" charset="0"/>
              </a:rPr>
              <a:t>Cineas</a:t>
            </a:r>
            <a:r>
              <a:rPr lang="en-US" dirty="0">
                <a:solidFill>
                  <a:schemeClr val="bg1"/>
                </a:solidFill>
                <a:latin typeface="Candara" panose="020E0502030303020204" pitchFamily="34" charset="0"/>
              </a:rPr>
              <a:t>.”</a:t>
            </a:r>
          </a:p>
          <a:p>
            <a:pPr marL="0" indent="0" algn="r">
              <a:buNone/>
            </a:pPr>
            <a:r>
              <a:rPr lang="en-US" dirty="0">
                <a:solidFill>
                  <a:schemeClr val="bg1"/>
                </a:solidFill>
                <a:latin typeface="Candara" panose="020E0502030303020204" pitchFamily="34" charset="0"/>
              </a:rPr>
              <a:t>- Inscription from the </a:t>
            </a:r>
            <a:r>
              <a:rPr lang="en-US" dirty="0" err="1">
                <a:solidFill>
                  <a:schemeClr val="bg1"/>
                </a:solidFill>
                <a:latin typeface="Candara" panose="020E0502030303020204" pitchFamily="34" charset="0"/>
              </a:rPr>
              <a:t>Heroon</a:t>
            </a:r>
            <a:r>
              <a:rPr lang="en-US" dirty="0">
                <a:solidFill>
                  <a:schemeClr val="bg1"/>
                </a:solidFill>
                <a:latin typeface="Candara" panose="020E0502030303020204" pitchFamily="34" charset="0"/>
              </a:rPr>
              <a:t> of </a:t>
            </a:r>
            <a:r>
              <a:rPr lang="en-US" dirty="0" err="1">
                <a:solidFill>
                  <a:schemeClr val="bg1"/>
                </a:solidFill>
                <a:latin typeface="Candara" panose="020E0502030303020204" pitchFamily="34" charset="0"/>
              </a:rPr>
              <a:t>Cineas</a:t>
            </a:r>
            <a:r>
              <a:rPr lang="en-US" dirty="0">
                <a:solidFill>
                  <a:schemeClr val="bg1"/>
                </a:solidFill>
                <a:latin typeface="Candara" panose="020E0502030303020204" pitchFamily="34" charset="0"/>
              </a:rPr>
              <a:t> at Ai Khanum, ca. 325-300 BCE</a:t>
            </a:r>
          </a:p>
        </p:txBody>
      </p:sp>
    </p:spTree>
    <p:extLst>
      <p:ext uri="{BB962C8B-B14F-4D97-AF65-F5344CB8AC3E}">
        <p14:creationId xmlns:p14="http://schemas.microsoft.com/office/powerpoint/2010/main" val="1112464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3952A7-93FD-4111-A16A-AA3C85F82F38}"/>
              </a:ext>
            </a:extLst>
          </p:cNvPr>
          <p:cNvPicPr>
            <a:picLocks noChangeAspect="1"/>
          </p:cNvPicPr>
          <p:nvPr/>
        </p:nvPicPr>
        <p:blipFill>
          <a:blip r:embed="rId2"/>
          <a:stretch>
            <a:fillRect/>
          </a:stretch>
        </p:blipFill>
        <p:spPr>
          <a:xfrm>
            <a:off x="6629400" y="822961"/>
            <a:ext cx="4953000" cy="4953000"/>
          </a:xfrm>
          <a:prstGeom prst="rect">
            <a:avLst/>
          </a:prstGeom>
        </p:spPr>
      </p:pic>
      <p:pic>
        <p:nvPicPr>
          <p:cNvPr id="2056" name="Picture 8" descr="Gold Coin of the Parisii, Gold, Celtic">
            <a:extLst>
              <a:ext uri="{FF2B5EF4-FFF2-40B4-BE49-F238E27FC236}">
                <a16:creationId xmlns:a16="http://schemas.microsoft.com/office/drawing/2014/main" id="{663413C5-AE96-4E00-84F9-A0279D6497CA}"/>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2329" t="20810" r="22328" b="24035"/>
          <a:stretch/>
        </p:blipFill>
        <p:spPr bwMode="auto">
          <a:xfrm>
            <a:off x="609600" y="1664208"/>
            <a:ext cx="2861056" cy="285061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old Coin of the Parisii, Gold, Celtic ">
            <a:extLst>
              <a:ext uri="{FF2B5EF4-FFF2-40B4-BE49-F238E27FC236}">
                <a16:creationId xmlns:a16="http://schemas.microsoft.com/office/drawing/2014/main" id="{10F27843-6E6A-4ED6-A10D-FE64C9FF41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97" t="20810" r="26308" b="24035"/>
          <a:stretch/>
        </p:blipFill>
        <p:spPr bwMode="auto">
          <a:xfrm>
            <a:off x="3470656" y="1664208"/>
            <a:ext cx="2861056" cy="285061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7569491-8E93-417D-B4EA-D1649D7A3F84}"/>
              </a:ext>
            </a:extLst>
          </p:cNvPr>
          <p:cNvSpPr txBox="1"/>
          <p:nvPr/>
        </p:nvSpPr>
        <p:spPr>
          <a:xfrm>
            <a:off x="609600" y="4514822"/>
            <a:ext cx="5722112" cy="669582"/>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Gold coin of the </a:t>
            </a:r>
            <a:r>
              <a:rPr lang="en-US" dirty="0" err="1">
                <a:solidFill>
                  <a:schemeClr val="bg1"/>
                </a:solidFill>
                <a:latin typeface="Candara" panose="020E0502030303020204" pitchFamily="34" charset="0"/>
              </a:rPr>
              <a:t>Parisii</a:t>
            </a:r>
            <a:r>
              <a:rPr lang="en-US" dirty="0">
                <a:solidFill>
                  <a:schemeClr val="bg1"/>
                </a:solidFill>
                <a:latin typeface="Candara" panose="020E0502030303020204" pitchFamily="34" charset="0"/>
              </a:rPr>
              <a:t>, Gaul, 2</a:t>
            </a:r>
            <a:r>
              <a:rPr lang="en-US" baseline="30000" dirty="0">
                <a:solidFill>
                  <a:schemeClr val="bg1"/>
                </a:solidFill>
                <a:latin typeface="Candara" panose="020E0502030303020204" pitchFamily="34" charset="0"/>
              </a:rPr>
              <a:t>nd</a:t>
            </a:r>
            <a:r>
              <a:rPr lang="en-US" dirty="0">
                <a:solidFill>
                  <a:schemeClr val="bg1"/>
                </a:solidFill>
                <a:latin typeface="Candara" panose="020E0502030303020204" pitchFamily="34" charset="0"/>
              </a:rPr>
              <a:t> cen.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Herakles? rev.: charioteer?</a:t>
            </a:r>
          </a:p>
        </p:txBody>
      </p:sp>
      <p:sp>
        <p:nvSpPr>
          <p:cNvPr id="14" name="TextBox 13">
            <a:extLst>
              <a:ext uri="{FF2B5EF4-FFF2-40B4-BE49-F238E27FC236}">
                <a16:creationId xmlns:a16="http://schemas.microsoft.com/office/drawing/2014/main" id="{2BD8DBC3-3BA6-4843-B81A-E01DDA48000B}"/>
              </a:ext>
            </a:extLst>
          </p:cNvPr>
          <p:cNvSpPr txBox="1"/>
          <p:nvPr/>
        </p:nvSpPr>
        <p:spPr>
          <a:xfrm>
            <a:off x="6629400" y="5184404"/>
            <a:ext cx="4953000" cy="669582"/>
          </a:xfrm>
          <a:prstGeom prst="rect">
            <a:avLst/>
          </a:prstGeom>
          <a:noFill/>
        </p:spPr>
        <p:txBody>
          <a:bodyPr wrap="square" rtlCol="0">
            <a:noAutofit/>
          </a:bodyPr>
          <a:lstStyle/>
          <a:p>
            <a:pPr algn="ctr"/>
            <a:r>
              <a:rPr lang="en-US" dirty="0">
                <a:solidFill>
                  <a:schemeClr val="bg1"/>
                </a:solidFill>
                <a:latin typeface="Candara" panose="020E0502030303020204" pitchFamily="34" charset="0"/>
              </a:rPr>
              <a:t>Inlaid gold plaque depicting </a:t>
            </a:r>
            <a:r>
              <a:rPr lang="en-US" dirty="0" err="1">
                <a:solidFill>
                  <a:schemeClr val="bg1"/>
                </a:solidFill>
                <a:latin typeface="Candara" panose="020E0502030303020204" pitchFamily="34" charset="0"/>
              </a:rPr>
              <a:t>Dionysos</a:t>
            </a:r>
            <a:r>
              <a:rPr lang="en-US" dirty="0">
                <a:solidFill>
                  <a:schemeClr val="bg1"/>
                </a:solidFill>
                <a:latin typeface="Candara" panose="020E0502030303020204" pitchFamily="34" charset="0"/>
              </a:rPr>
              <a:t>, Ariadne and </a:t>
            </a:r>
            <a:r>
              <a:rPr lang="en-US" dirty="0" err="1">
                <a:solidFill>
                  <a:schemeClr val="bg1"/>
                </a:solidFill>
                <a:latin typeface="Candara" panose="020E0502030303020204" pitchFamily="34" charset="0"/>
              </a:rPr>
              <a:t>Silenos</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Tilya</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Tepe</a:t>
            </a:r>
            <a:r>
              <a:rPr lang="en-US" dirty="0">
                <a:solidFill>
                  <a:schemeClr val="bg1"/>
                </a:solidFill>
                <a:latin typeface="Candara" panose="020E0502030303020204" pitchFamily="34" charset="0"/>
              </a:rPr>
              <a:t>, Afghanistan, 1</a:t>
            </a:r>
            <a:r>
              <a:rPr lang="en-US" baseline="30000" dirty="0">
                <a:solidFill>
                  <a:schemeClr val="bg1"/>
                </a:solidFill>
                <a:latin typeface="Candara" panose="020E0502030303020204" pitchFamily="34" charset="0"/>
              </a:rPr>
              <a:t>st</a:t>
            </a:r>
            <a:r>
              <a:rPr lang="en-US" dirty="0">
                <a:solidFill>
                  <a:schemeClr val="bg1"/>
                </a:solidFill>
                <a:latin typeface="Candara" panose="020E0502030303020204" pitchFamily="34" charset="0"/>
              </a:rPr>
              <a:t> cen. BCE-1</a:t>
            </a:r>
            <a:r>
              <a:rPr lang="en-US" baseline="30000" dirty="0">
                <a:solidFill>
                  <a:schemeClr val="bg1"/>
                </a:solidFill>
                <a:latin typeface="Candara" panose="020E0502030303020204" pitchFamily="34" charset="0"/>
              </a:rPr>
              <a:t>st</a:t>
            </a:r>
            <a:r>
              <a:rPr lang="en-US" dirty="0">
                <a:solidFill>
                  <a:schemeClr val="bg1"/>
                </a:solidFill>
                <a:latin typeface="Candara" panose="020E0502030303020204" pitchFamily="34" charset="0"/>
              </a:rPr>
              <a:t> cen. CE</a:t>
            </a:r>
          </a:p>
        </p:txBody>
      </p:sp>
    </p:spTree>
    <p:extLst>
      <p:ext uri="{BB962C8B-B14F-4D97-AF65-F5344CB8AC3E}">
        <p14:creationId xmlns:p14="http://schemas.microsoft.com/office/powerpoint/2010/main" val="556749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DD656-743C-BA28-4E1B-75F682B55EF5}"/>
              </a:ext>
            </a:extLst>
          </p:cNvPr>
          <p:cNvSpPr>
            <a:spLocks noGrp="1"/>
          </p:cNvSpPr>
          <p:nvPr>
            <p:ph type="title"/>
          </p:nvPr>
        </p:nvSpPr>
        <p:spPr/>
        <p:txBody>
          <a:bodyPr/>
          <a:lstStyle/>
          <a:p>
            <a:r>
              <a:rPr lang="en-US" dirty="0"/>
              <a:t>Colonialism</a:t>
            </a:r>
          </a:p>
        </p:txBody>
      </p:sp>
      <p:sp>
        <p:nvSpPr>
          <p:cNvPr id="3" name="Content Placeholder 2">
            <a:extLst>
              <a:ext uri="{FF2B5EF4-FFF2-40B4-BE49-F238E27FC236}">
                <a16:creationId xmlns:a16="http://schemas.microsoft.com/office/drawing/2014/main" id="{B13AE37C-92F6-BDA8-E39E-FBD7F49E1270}"/>
              </a:ext>
            </a:extLst>
          </p:cNvPr>
          <p:cNvSpPr>
            <a:spLocks noGrp="1"/>
          </p:cNvSpPr>
          <p:nvPr>
            <p:ph idx="1"/>
          </p:nvPr>
        </p:nvSpPr>
        <p:spPr/>
        <p:txBody>
          <a:bodyPr/>
          <a:lstStyle/>
          <a:p>
            <a:r>
              <a:rPr lang="en-US" dirty="0"/>
              <a:t>Domination of one political entity by another, usually involving direct rule and the physical presence of members of the dominant party</a:t>
            </a:r>
          </a:p>
          <a:p>
            <a:r>
              <a:rPr lang="en-US" dirty="0"/>
              <a:t>How can one group dominate another? What purposes might this domination serve?</a:t>
            </a:r>
          </a:p>
        </p:txBody>
      </p:sp>
    </p:spTree>
    <p:extLst>
      <p:ext uri="{BB962C8B-B14F-4D97-AF65-F5344CB8AC3E}">
        <p14:creationId xmlns:p14="http://schemas.microsoft.com/office/powerpoint/2010/main" val="259207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DADE6-0C6F-D4D0-0D38-2A43505A4F8E}"/>
              </a:ext>
            </a:extLst>
          </p:cNvPr>
          <p:cNvSpPr>
            <a:spLocks noGrp="1"/>
          </p:cNvSpPr>
          <p:nvPr>
            <p:ph type="title"/>
          </p:nvPr>
        </p:nvSpPr>
        <p:spPr/>
        <p:txBody>
          <a:bodyPr/>
          <a:lstStyle/>
          <a:p>
            <a:r>
              <a:rPr lang="en-US" dirty="0"/>
              <a:t>Ethnicity</a:t>
            </a:r>
          </a:p>
        </p:txBody>
      </p:sp>
      <p:sp>
        <p:nvSpPr>
          <p:cNvPr id="3" name="Content Placeholder 2">
            <a:extLst>
              <a:ext uri="{FF2B5EF4-FFF2-40B4-BE49-F238E27FC236}">
                <a16:creationId xmlns:a16="http://schemas.microsoft.com/office/drawing/2014/main" id="{5C9182FE-89D9-A876-2B92-34CE679042FB}"/>
              </a:ext>
            </a:extLst>
          </p:cNvPr>
          <p:cNvSpPr>
            <a:spLocks noGrp="1"/>
          </p:cNvSpPr>
          <p:nvPr>
            <p:ph idx="1"/>
          </p:nvPr>
        </p:nvSpPr>
        <p:spPr/>
        <p:txBody>
          <a:bodyPr/>
          <a:lstStyle/>
          <a:p>
            <a:r>
              <a:rPr lang="en-US" dirty="0"/>
              <a:t>A group of people sharing common culture, language and religion, and typically linked to a share region of origin</a:t>
            </a:r>
          </a:p>
          <a:p>
            <a:r>
              <a:rPr lang="en-US" dirty="0"/>
              <a:t>What determines ethnicity? Is it fixed or fluid?</a:t>
            </a:r>
          </a:p>
          <a:p>
            <a:r>
              <a:rPr lang="en-US" dirty="0"/>
              <a:t>How does ethnicity affect material culture?</a:t>
            </a:r>
          </a:p>
        </p:txBody>
      </p:sp>
    </p:spTree>
    <p:extLst>
      <p:ext uri="{BB962C8B-B14F-4D97-AF65-F5344CB8AC3E}">
        <p14:creationId xmlns:p14="http://schemas.microsoft.com/office/powerpoint/2010/main" val="189464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6AF9-7D3F-ED2F-BE6F-0F58C91BDEA0}"/>
              </a:ext>
            </a:extLst>
          </p:cNvPr>
          <p:cNvSpPr>
            <a:spLocks noGrp="1"/>
          </p:cNvSpPr>
          <p:nvPr>
            <p:ph type="title"/>
          </p:nvPr>
        </p:nvSpPr>
        <p:spPr/>
        <p:txBody>
          <a:bodyPr/>
          <a:lstStyle/>
          <a:p>
            <a:r>
              <a:rPr lang="en-US" dirty="0"/>
              <a:t>Identity</a:t>
            </a:r>
          </a:p>
        </p:txBody>
      </p:sp>
      <p:sp>
        <p:nvSpPr>
          <p:cNvPr id="3" name="Content Placeholder 2">
            <a:extLst>
              <a:ext uri="{FF2B5EF4-FFF2-40B4-BE49-F238E27FC236}">
                <a16:creationId xmlns:a16="http://schemas.microsoft.com/office/drawing/2014/main" id="{C9EFA136-4D78-9E60-248B-7CAAF4939E15}"/>
              </a:ext>
            </a:extLst>
          </p:cNvPr>
          <p:cNvSpPr>
            <a:spLocks noGrp="1"/>
          </p:cNvSpPr>
          <p:nvPr>
            <p:ph idx="1"/>
          </p:nvPr>
        </p:nvSpPr>
        <p:spPr/>
        <p:txBody>
          <a:bodyPr/>
          <a:lstStyle/>
          <a:p>
            <a:r>
              <a:rPr lang="en-US" dirty="0"/>
              <a:t>The sum total of an individual or group’s affinities or non-affinities with groups characterized by a shared trait</a:t>
            </a:r>
          </a:p>
          <a:p>
            <a:r>
              <a:rPr lang="en-US" dirty="0"/>
              <a:t>E.g. Québecois, clowns, Red Sox fans, Hindus, tall people</a:t>
            </a:r>
          </a:p>
          <a:p>
            <a:r>
              <a:rPr lang="en-US" dirty="0"/>
              <a:t>How does identity relate to material culture? How does your identity affect your decisions about stuff?</a:t>
            </a:r>
          </a:p>
        </p:txBody>
      </p:sp>
    </p:spTree>
    <p:extLst>
      <p:ext uri="{BB962C8B-B14F-4D97-AF65-F5344CB8AC3E}">
        <p14:creationId xmlns:p14="http://schemas.microsoft.com/office/powerpoint/2010/main" val="41419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57ACC-EE6D-682B-46A7-3D019D7DAC6F}"/>
              </a:ext>
            </a:extLst>
          </p:cNvPr>
          <p:cNvSpPr>
            <a:spLocks noGrp="1"/>
          </p:cNvSpPr>
          <p:nvPr>
            <p:ph type="title"/>
          </p:nvPr>
        </p:nvSpPr>
        <p:spPr/>
        <p:txBody>
          <a:bodyPr/>
          <a:lstStyle/>
          <a:p>
            <a:r>
              <a:rPr lang="en-US" dirty="0"/>
              <a:t>Style</a:t>
            </a:r>
          </a:p>
        </p:txBody>
      </p:sp>
      <p:sp>
        <p:nvSpPr>
          <p:cNvPr id="3" name="Content Placeholder 2">
            <a:extLst>
              <a:ext uri="{FF2B5EF4-FFF2-40B4-BE49-F238E27FC236}">
                <a16:creationId xmlns:a16="http://schemas.microsoft.com/office/drawing/2014/main" id="{ED439A2C-D9BF-09F3-FD8F-2E3D733B6E7C}"/>
              </a:ext>
            </a:extLst>
          </p:cNvPr>
          <p:cNvSpPr>
            <a:spLocks noGrp="1"/>
          </p:cNvSpPr>
          <p:nvPr>
            <p:ph idx="1"/>
          </p:nvPr>
        </p:nvSpPr>
        <p:spPr/>
        <p:txBody>
          <a:bodyPr/>
          <a:lstStyle/>
          <a:p>
            <a:r>
              <a:rPr lang="en-US" dirty="0"/>
              <a:t>Any characteristic way of doing something, on the part of an individual or a group</a:t>
            </a:r>
          </a:p>
          <a:p>
            <a:pPr lvl="1"/>
            <a:r>
              <a:rPr lang="en-US" dirty="0"/>
              <a:t>From the Latin </a:t>
            </a:r>
            <a:r>
              <a:rPr lang="en-US" i="1" dirty="0" err="1"/>
              <a:t>stilus</a:t>
            </a:r>
            <a:endParaRPr lang="en-US" dirty="0"/>
          </a:p>
        </p:txBody>
      </p:sp>
    </p:spTree>
    <p:extLst>
      <p:ext uri="{BB962C8B-B14F-4D97-AF65-F5344CB8AC3E}">
        <p14:creationId xmlns:p14="http://schemas.microsoft.com/office/powerpoint/2010/main" val="370612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5503-A7F3-125A-3F59-098799FA7660}"/>
              </a:ext>
            </a:extLst>
          </p:cNvPr>
          <p:cNvSpPr>
            <a:spLocks noGrp="1"/>
          </p:cNvSpPr>
          <p:nvPr>
            <p:ph type="title"/>
          </p:nvPr>
        </p:nvSpPr>
        <p:spPr/>
        <p:txBody>
          <a:bodyPr/>
          <a:lstStyle/>
          <a:p>
            <a:r>
              <a:rPr lang="en-US" dirty="0"/>
              <a:t>Style</a:t>
            </a:r>
          </a:p>
        </p:txBody>
      </p:sp>
      <p:pic>
        <p:nvPicPr>
          <p:cNvPr id="3074" name="Picture 2" descr="Fragment of a terracotta kylix: band-cup (drinking cup), Attributed to the Amasis Painter, Terracotta, Greek, Attic">
            <a:extLst>
              <a:ext uri="{FF2B5EF4-FFF2-40B4-BE49-F238E27FC236}">
                <a16:creationId xmlns:a16="http://schemas.microsoft.com/office/drawing/2014/main" id="{2E94E338-8B80-2638-A149-114F079E4D6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58" t="12191" r="14225" b="13604"/>
          <a:stretch/>
        </p:blipFill>
        <p:spPr bwMode="auto">
          <a:xfrm>
            <a:off x="5238320" y="3619894"/>
            <a:ext cx="2605777" cy="25570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ragment of a terracotta oinochoe: olpe (jug), Attributed to the Gorgon Painter, Terracotta, Greek, Attic">
            <a:extLst>
              <a:ext uri="{FF2B5EF4-FFF2-40B4-BE49-F238E27FC236}">
                <a16:creationId xmlns:a16="http://schemas.microsoft.com/office/drawing/2014/main" id="{A8C349E5-D532-F96E-6D00-57EEA8DF22B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957" t="11902" r="11021" b="16010"/>
          <a:stretch/>
        </p:blipFill>
        <p:spPr bwMode="auto">
          <a:xfrm>
            <a:off x="5902929" y="1466851"/>
            <a:ext cx="1941166" cy="17712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erracotta amphora (jar), Attributed to the Group of Brussels R 243, Terracotta, Greek, Attic">
            <a:extLst>
              <a:ext uri="{FF2B5EF4-FFF2-40B4-BE49-F238E27FC236}">
                <a16:creationId xmlns:a16="http://schemas.microsoft.com/office/drawing/2014/main" id="{233E0EBD-5430-18E8-8337-D60EA27DCF5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223" r="18005"/>
          <a:stretch/>
        </p:blipFill>
        <p:spPr bwMode="auto">
          <a:xfrm>
            <a:off x="8255859" y="1466851"/>
            <a:ext cx="3097941" cy="47101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E459174-236D-EE89-0A90-93996A8F7871}"/>
              </a:ext>
            </a:extLst>
          </p:cNvPr>
          <p:cNvSpPr txBox="1"/>
          <p:nvPr/>
        </p:nvSpPr>
        <p:spPr>
          <a:xfrm>
            <a:off x="7609840" y="6169705"/>
            <a:ext cx="4445272"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Amphora attributed to the Group of Brussels R 243, ca. 540 BCE (MMA 40.11.20)</a:t>
            </a:r>
          </a:p>
        </p:txBody>
      </p:sp>
      <p:sp>
        <p:nvSpPr>
          <p:cNvPr id="10" name="TextBox 9">
            <a:extLst>
              <a:ext uri="{FF2B5EF4-FFF2-40B4-BE49-F238E27FC236}">
                <a16:creationId xmlns:a16="http://schemas.microsoft.com/office/drawing/2014/main" id="{EF9DC26F-B73F-76FE-CC78-E59B7E7E73F3}"/>
              </a:ext>
            </a:extLst>
          </p:cNvPr>
          <p:cNvSpPr txBox="1"/>
          <p:nvPr/>
        </p:nvSpPr>
        <p:spPr>
          <a:xfrm>
            <a:off x="2916471" y="5041078"/>
            <a:ext cx="2302657" cy="1200329"/>
          </a:xfrm>
          <a:prstGeom prst="rect">
            <a:avLst/>
          </a:prstGeom>
          <a:noFill/>
        </p:spPr>
        <p:txBody>
          <a:bodyPr wrap="square" rtlCol="0">
            <a:spAutoFit/>
          </a:bodyPr>
          <a:lstStyle/>
          <a:p>
            <a:pPr algn="r"/>
            <a:r>
              <a:rPr lang="en-US" dirty="0">
                <a:solidFill>
                  <a:schemeClr val="bg1"/>
                </a:solidFill>
                <a:latin typeface="Candara" panose="020E0502030303020204" pitchFamily="34" charset="0"/>
              </a:rPr>
              <a:t>Kylix sherd attributed to the Amasis Painter, ca. 550 BCE (MMA 1986.99.6)</a:t>
            </a:r>
          </a:p>
        </p:txBody>
      </p:sp>
      <p:sp>
        <p:nvSpPr>
          <p:cNvPr id="11" name="TextBox 10">
            <a:extLst>
              <a:ext uri="{FF2B5EF4-FFF2-40B4-BE49-F238E27FC236}">
                <a16:creationId xmlns:a16="http://schemas.microsoft.com/office/drawing/2014/main" id="{B4F7DEAA-8F09-32A5-BA77-7D9B2440DDE4}"/>
              </a:ext>
            </a:extLst>
          </p:cNvPr>
          <p:cNvSpPr txBox="1"/>
          <p:nvPr/>
        </p:nvSpPr>
        <p:spPr>
          <a:xfrm>
            <a:off x="4191000" y="1463915"/>
            <a:ext cx="1704915" cy="1754326"/>
          </a:xfrm>
          <a:prstGeom prst="rect">
            <a:avLst/>
          </a:prstGeom>
          <a:noFill/>
        </p:spPr>
        <p:txBody>
          <a:bodyPr wrap="square" rtlCol="0">
            <a:spAutoFit/>
          </a:bodyPr>
          <a:lstStyle/>
          <a:p>
            <a:pPr algn="r"/>
            <a:r>
              <a:rPr lang="en-US" dirty="0">
                <a:solidFill>
                  <a:schemeClr val="bg1"/>
                </a:solidFill>
                <a:latin typeface="Candara" panose="020E0502030303020204" pitchFamily="34" charset="0"/>
              </a:rPr>
              <a:t>Olpe sherd attributed to the Gorgon Painter, ca. 580 BCE (MMA 60.92.3)</a:t>
            </a:r>
          </a:p>
        </p:txBody>
      </p:sp>
    </p:spTree>
    <p:extLst>
      <p:ext uri="{BB962C8B-B14F-4D97-AF65-F5344CB8AC3E}">
        <p14:creationId xmlns:p14="http://schemas.microsoft.com/office/powerpoint/2010/main" val="1867321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dog and cat lying on a dog bed&#10;&#10;AI-generated content may be incorrect.">
            <a:extLst>
              <a:ext uri="{FF2B5EF4-FFF2-40B4-BE49-F238E27FC236}">
                <a16:creationId xmlns:a16="http://schemas.microsoft.com/office/drawing/2014/main" id="{F961C1FB-D98A-C690-C3E7-58D07F3ABD69}"/>
              </a:ext>
            </a:extLst>
          </p:cNvPr>
          <p:cNvPicPr>
            <a:picLocks noChangeAspect="1"/>
          </p:cNvPicPr>
          <p:nvPr/>
        </p:nvPicPr>
        <p:blipFill>
          <a:blip r:embed="rId2">
            <a:extLst>
              <a:ext uri="{28A0092B-C50C-407E-A947-70E740481C1C}">
                <a14:useLocalDpi xmlns:a14="http://schemas.microsoft.com/office/drawing/2010/main" val="0"/>
              </a:ext>
            </a:extLst>
          </a:blip>
          <a:srcRect l="4461" t="7989" b="12247"/>
          <a:stretch>
            <a:fillRect/>
          </a:stretch>
        </p:blipFill>
        <p:spPr>
          <a:xfrm>
            <a:off x="3108959" y="2540494"/>
            <a:ext cx="5779589" cy="3618936"/>
          </a:xfrm>
          <a:prstGeom prst="rect">
            <a:avLst/>
          </a:prstGeom>
        </p:spPr>
      </p:pic>
      <p:sp>
        <p:nvSpPr>
          <p:cNvPr id="2" name="Title 1">
            <a:extLst>
              <a:ext uri="{FF2B5EF4-FFF2-40B4-BE49-F238E27FC236}">
                <a16:creationId xmlns:a16="http://schemas.microsoft.com/office/drawing/2014/main" id="{65187094-80DF-D3D7-BFA2-F66389A2BD3D}"/>
              </a:ext>
            </a:extLst>
          </p:cNvPr>
          <p:cNvSpPr>
            <a:spLocks noGrp="1"/>
          </p:cNvSpPr>
          <p:nvPr>
            <p:ph type="title"/>
          </p:nvPr>
        </p:nvSpPr>
        <p:spPr/>
        <p:txBody>
          <a:bodyPr/>
          <a:lstStyle/>
          <a:p>
            <a:r>
              <a:rPr lang="en-US" dirty="0"/>
              <a:t>Henry Colburn</a:t>
            </a:r>
          </a:p>
        </p:txBody>
      </p:sp>
      <p:pic>
        <p:nvPicPr>
          <p:cNvPr id="13" name="Picture 12" descr="A cat lying in a round grey object&#10;&#10;AI-generated content may be incorrect.">
            <a:extLst>
              <a:ext uri="{FF2B5EF4-FFF2-40B4-BE49-F238E27FC236}">
                <a16:creationId xmlns:a16="http://schemas.microsoft.com/office/drawing/2014/main" id="{82A923EE-95A4-C148-DCC7-B4D3172F13EA}"/>
              </a:ext>
            </a:extLst>
          </p:cNvPr>
          <p:cNvPicPr>
            <a:picLocks noChangeAspect="1"/>
          </p:cNvPicPr>
          <p:nvPr/>
        </p:nvPicPr>
        <p:blipFill>
          <a:blip r:embed="rId3">
            <a:extLst>
              <a:ext uri="{28A0092B-C50C-407E-A947-70E740481C1C}">
                <a14:useLocalDpi xmlns:a14="http://schemas.microsoft.com/office/drawing/2010/main" val="0"/>
              </a:ext>
            </a:extLst>
          </a:blip>
          <a:srcRect r="21219"/>
          <a:stretch>
            <a:fillRect/>
          </a:stretch>
        </p:blipFill>
        <p:spPr>
          <a:xfrm rot="5400000">
            <a:off x="8425187" y="2630660"/>
            <a:ext cx="3615526" cy="3442013"/>
          </a:xfrm>
          <a:prstGeom prst="rect">
            <a:avLst/>
          </a:prstGeom>
        </p:spPr>
      </p:pic>
      <p:sp>
        <p:nvSpPr>
          <p:cNvPr id="14" name="TextBox 13">
            <a:extLst>
              <a:ext uri="{FF2B5EF4-FFF2-40B4-BE49-F238E27FC236}">
                <a16:creationId xmlns:a16="http://schemas.microsoft.com/office/drawing/2014/main" id="{9019A988-55A0-FAFE-A97B-910666A61F72}"/>
              </a:ext>
            </a:extLst>
          </p:cNvPr>
          <p:cNvSpPr txBox="1"/>
          <p:nvPr/>
        </p:nvSpPr>
        <p:spPr>
          <a:xfrm>
            <a:off x="238041" y="1400904"/>
            <a:ext cx="10668719"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hcolburn@brynmawr.edu</a:t>
            </a:r>
          </a:p>
        </p:txBody>
      </p:sp>
      <p:sp>
        <p:nvSpPr>
          <p:cNvPr id="15" name="TextBox 14">
            <a:extLst>
              <a:ext uri="{FF2B5EF4-FFF2-40B4-BE49-F238E27FC236}">
                <a16:creationId xmlns:a16="http://schemas.microsoft.com/office/drawing/2014/main" id="{32FA6ABA-1323-4C6B-9660-1434BFA11D97}"/>
              </a:ext>
            </a:extLst>
          </p:cNvPr>
          <p:cNvSpPr txBox="1"/>
          <p:nvPr/>
        </p:nvSpPr>
        <p:spPr>
          <a:xfrm>
            <a:off x="1285240" y="1400903"/>
            <a:ext cx="10668717" cy="461665"/>
          </a:xfrm>
          <a:prstGeom prst="rect">
            <a:avLst/>
          </a:prstGeom>
          <a:noFill/>
        </p:spPr>
        <p:txBody>
          <a:bodyPr wrap="square" rtlCol="0">
            <a:spAutoFit/>
          </a:bodyPr>
          <a:lstStyle/>
          <a:p>
            <a:pPr algn="r"/>
            <a:r>
              <a:rPr lang="en-US" sz="2400" b="1" dirty="0">
                <a:solidFill>
                  <a:schemeClr val="bg1"/>
                </a:solidFill>
                <a:latin typeface="Candara" panose="020E0502030303020204" pitchFamily="34" charset="0"/>
              </a:rPr>
              <a:t>Office hours: Wed, 1:00-2:00, Fri 12:00-1:00, Old Library 223</a:t>
            </a:r>
          </a:p>
        </p:txBody>
      </p:sp>
      <p:sp>
        <p:nvSpPr>
          <p:cNvPr id="16" name="TextBox 15">
            <a:extLst>
              <a:ext uri="{FF2B5EF4-FFF2-40B4-BE49-F238E27FC236}">
                <a16:creationId xmlns:a16="http://schemas.microsoft.com/office/drawing/2014/main" id="{3F93E2FA-37D2-1C1C-BA5C-0830FE323ABD}"/>
              </a:ext>
            </a:extLst>
          </p:cNvPr>
          <p:cNvSpPr txBox="1"/>
          <p:nvPr/>
        </p:nvSpPr>
        <p:spPr>
          <a:xfrm>
            <a:off x="1371707" y="6159430"/>
            <a:ext cx="808235"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Albert</a:t>
            </a:r>
          </a:p>
        </p:txBody>
      </p:sp>
      <p:sp>
        <p:nvSpPr>
          <p:cNvPr id="17" name="TextBox 16">
            <a:extLst>
              <a:ext uri="{FF2B5EF4-FFF2-40B4-BE49-F238E27FC236}">
                <a16:creationId xmlns:a16="http://schemas.microsoft.com/office/drawing/2014/main" id="{B43CBBB3-D24C-9BCD-637D-DF175454F97F}"/>
              </a:ext>
            </a:extLst>
          </p:cNvPr>
          <p:cNvSpPr txBox="1"/>
          <p:nvPr/>
        </p:nvSpPr>
        <p:spPr>
          <a:xfrm>
            <a:off x="4966543" y="6159430"/>
            <a:ext cx="692818"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Olive</a:t>
            </a:r>
          </a:p>
        </p:txBody>
      </p:sp>
      <p:sp>
        <p:nvSpPr>
          <p:cNvPr id="18" name="TextBox 17">
            <a:extLst>
              <a:ext uri="{FF2B5EF4-FFF2-40B4-BE49-F238E27FC236}">
                <a16:creationId xmlns:a16="http://schemas.microsoft.com/office/drawing/2014/main" id="{072DB85B-1483-F97F-6092-33784174245E}"/>
              </a:ext>
            </a:extLst>
          </p:cNvPr>
          <p:cNvSpPr txBox="1"/>
          <p:nvPr/>
        </p:nvSpPr>
        <p:spPr>
          <a:xfrm>
            <a:off x="6991163" y="6159430"/>
            <a:ext cx="490840"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Iris</a:t>
            </a:r>
          </a:p>
        </p:txBody>
      </p:sp>
      <p:sp>
        <p:nvSpPr>
          <p:cNvPr id="19" name="TextBox 18">
            <a:extLst>
              <a:ext uri="{FF2B5EF4-FFF2-40B4-BE49-F238E27FC236}">
                <a16:creationId xmlns:a16="http://schemas.microsoft.com/office/drawing/2014/main" id="{8B53B6A4-FE0E-34FF-85AE-5A1B9F4FAC12}"/>
              </a:ext>
            </a:extLst>
          </p:cNvPr>
          <p:cNvSpPr txBox="1"/>
          <p:nvPr/>
        </p:nvSpPr>
        <p:spPr>
          <a:xfrm>
            <a:off x="9958004" y="6159430"/>
            <a:ext cx="692818"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Hilda</a:t>
            </a:r>
          </a:p>
        </p:txBody>
      </p:sp>
      <p:pic>
        <p:nvPicPr>
          <p:cNvPr id="21" name="Picture 20" descr="A dog lying on a rug&#10;&#10;AI-generated content may be incorrect.">
            <a:extLst>
              <a:ext uri="{FF2B5EF4-FFF2-40B4-BE49-F238E27FC236}">
                <a16:creationId xmlns:a16="http://schemas.microsoft.com/office/drawing/2014/main" id="{9AF9CFF0-AB59-AEF1-DDC8-7AE61F344D8A}"/>
              </a:ext>
            </a:extLst>
          </p:cNvPr>
          <p:cNvPicPr>
            <a:picLocks noChangeAspect="1"/>
          </p:cNvPicPr>
          <p:nvPr/>
        </p:nvPicPr>
        <p:blipFill>
          <a:blip r:embed="rId4">
            <a:extLst>
              <a:ext uri="{28A0092B-C50C-407E-A947-70E740481C1C}">
                <a14:useLocalDpi xmlns:a14="http://schemas.microsoft.com/office/drawing/2010/main" val="0"/>
              </a:ext>
            </a:extLst>
          </a:blip>
          <a:srcRect l="10820" r="13967"/>
          <a:stretch>
            <a:fillRect/>
          </a:stretch>
        </p:blipFill>
        <p:spPr>
          <a:xfrm rot="5400000">
            <a:off x="232844" y="2497359"/>
            <a:ext cx="3667265" cy="3656875"/>
          </a:xfrm>
          <a:prstGeom prst="rect">
            <a:avLst/>
          </a:prstGeom>
        </p:spPr>
      </p:pic>
    </p:spTree>
    <p:extLst>
      <p:ext uri="{BB962C8B-B14F-4D97-AF65-F5344CB8AC3E}">
        <p14:creationId xmlns:p14="http://schemas.microsoft.com/office/powerpoint/2010/main" val="1624440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5503-A7F3-125A-3F59-098799FA7660}"/>
              </a:ext>
            </a:extLst>
          </p:cNvPr>
          <p:cNvSpPr>
            <a:spLocks noGrp="1"/>
          </p:cNvSpPr>
          <p:nvPr>
            <p:ph type="title"/>
          </p:nvPr>
        </p:nvSpPr>
        <p:spPr/>
        <p:txBody>
          <a:bodyPr/>
          <a:lstStyle/>
          <a:p>
            <a:r>
              <a:rPr lang="en-US" dirty="0"/>
              <a:t>Style</a:t>
            </a:r>
          </a:p>
        </p:txBody>
      </p:sp>
      <p:pic>
        <p:nvPicPr>
          <p:cNvPr id="3074" name="Picture 2" descr="Fragment of a terracotta kylix: band-cup (drinking cup), Attributed to the Amasis Painter, Terracotta, Greek, Attic">
            <a:extLst>
              <a:ext uri="{FF2B5EF4-FFF2-40B4-BE49-F238E27FC236}">
                <a16:creationId xmlns:a16="http://schemas.microsoft.com/office/drawing/2014/main" id="{2E94E338-8B80-2638-A149-114F079E4D6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58" t="12191" r="14225" b="13604"/>
          <a:stretch/>
        </p:blipFill>
        <p:spPr bwMode="auto">
          <a:xfrm>
            <a:off x="5238320" y="3619894"/>
            <a:ext cx="2605777" cy="25570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ragment of a terracotta oinochoe: olpe (jug), Attributed to the Gorgon Painter, Terracotta, Greek, Attic">
            <a:extLst>
              <a:ext uri="{FF2B5EF4-FFF2-40B4-BE49-F238E27FC236}">
                <a16:creationId xmlns:a16="http://schemas.microsoft.com/office/drawing/2014/main" id="{A8C349E5-D532-F96E-6D00-57EEA8DF22B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957" t="11902" r="11021" b="16010"/>
          <a:stretch/>
        </p:blipFill>
        <p:spPr bwMode="auto">
          <a:xfrm>
            <a:off x="5902929" y="1466851"/>
            <a:ext cx="1941166" cy="17712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erracotta amphora (jar), Attributed to the Group of Brussels R 243, Terracotta, Greek, Attic">
            <a:extLst>
              <a:ext uri="{FF2B5EF4-FFF2-40B4-BE49-F238E27FC236}">
                <a16:creationId xmlns:a16="http://schemas.microsoft.com/office/drawing/2014/main" id="{233E0EBD-5430-18E8-8337-D60EA27DCF5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223" r="18005"/>
          <a:stretch/>
        </p:blipFill>
        <p:spPr bwMode="auto">
          <a:xfrm>
            <a:off x="8255859" y="1466851"/>
            <a:ext cx="3097941" cy="471011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Terracotta aryballos (oil flask), Terracotta, Greek, Corinthian">
            <a:extLst>
              <a:ext uri="{FF2B5EF4-FFF2-40B4-BE49-F238E27FC236}">
                <a16:creationId xmlns:a16="http://schemas.microsoft.com/office/drawing/2014/main" id="{1DA6D9A8-8CCA-2342-68F8-0FB2CB0A40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200" y="1466851"/>
            <a:ext cx="3352800" cy="335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EFB7539-995C-1A09-11C0-C74C0F80AFEE}"/>
              </a:ext>
            </a:extLst>
          </p:cNvPr>
          <p:cNvSpPr txBox="1"/>
          <p:nvPr/>
        </p:nvSpPr>
        <p:spPr>
          <a:xfrm>
            <a:off x="7609840" y="6169705"/>
            <a:ext cx="4445272"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Amphora attributed to the Group of Brussels R 243, ca. 540 BCE (MMA 40.11.20)</a:t>
            </a:r>
          </a:p>
        </p:txBody>
      </p:sp>
      <p:sp>
        <p:nvSpPr>
          <p:cNvPr id="5" name="TextBox 4">
            <a:extLst>
              <a:ext uri="{FF2B5EF4-FFF2-40B4-BE49-F238E27FC236}">
                <a16:creationId xmlns:a16="http://schemas.microsoft.com/office/drawing/2014/main" id="{CC56F4BD-CEB9-0D78-60E9-B20F0DF6FAFD}"/>
              </a:ext>
            </a:extLst>
          </p:cNvPr>
          <p:cNvSpPr txBox="1"/>
          <p:nvPr/>
        </p:nvSpPr>
        <p:spPr>
          <a:xfrm>
            <a:off x="2916471" y="5041078"/>
            <a:ext cx="2302657" cy="1200329"/>
          </a:xfrm>
          <a:prstGeom prst="rect">
            <a:avLst/>
          </a:prstGeom>
          <a:noFill/>
        </p:spPr>
        <p:txBody>
          <a:bodyPr wrap="square" rtlCol="0">
            <a:spAutoFit/>
          </a:bodyPr>
          <a:lstStyle/>
          <a:p>
            <a:pPr algn="r"/>
            <a:r>
              <a:rPr lang="en-US" dirty="0">
                <a:solidFill>
                  <a:schemeClr val="bg1"/>
                </a:solidFill>
                <a:latin typeface="Candara" panose="020E0502030303020204" pitchFamily="34" charset="0"/>
              </a:rPr>
              <a:t>Kylix sherd attributed to the Amasis Painter, ca. 550 BCE (MMA 1986.99.6)</a:t>
            </a:r>
          </a:p>
        </p:txBody>
      </p:sp>
      <p:sp>
        <p:nvSpPr>
          <p:cNvPr id="6" name="TextBox 5">
            <a:extLst>
              <a:ext uri="{FF2B5EF4-FFF2-40B4-BE49-F238E27FC236}">
                <a16:creationId xmlns:a16="http://schemas.microsoft.com/office/drawing/2014/main" id="{6135FA16-765C-C39B-9E04-49B3CDBB7009}"/>
              </a:ext>
            </a:extLst>
          </p:cNvPr>
          <p:cNvSpPr txBox="1"/>
          <p:nvPr/>
        </p:nvSpPr>
        <p:spPr>
          <a:xfrm>
            <a:off x="4191000" y="1463915"/>
            <a:ext cx="1704915" cy="1754326"/>
          </a:xfrm>
          <a:prstGeom prst="rect">
            <a:avLst/>
          </a:prstGeom>
          <a:noFill/>
        </p:spPr>
        <p:txBody>
          <a:bodyPr wrap="square" rtlCol="0">
            <a:spAutoFit/>
          </a:bodyPr>
          <a:lstStyle/>
          <a:p>
            <a:pPr algn="r"/>
            <a:r>
              <a:rPr lang="en-US" dirty="0">
                <a:solidFill>
                  <a:schemeClr val="bg1"/>
                </a:solidFill>
                <a:latin typeface="Candara" panose="020E0502030303020204" pitchFamily="34" charset="0"/>
              </a:rPr>
              <a:t>Olpe sherd attributed to the Gorgon Painter, ca. 580 BCE (MMA 60.92.6)</a:t>
            </a:r>
          </a:p>
        </p:txBody>
      </p:sp>
      <p:sp>
        <p:nvSpPr>
          <p:cNvPr id="7" name="TextBox 6">
            <a:extLst>
              <a:ext uri="{FF2B5EF4-FFF2-40B4-BE49-F238E27FC236}">
                <a16:creationId xmlns:a16="http://schemas.microsoft.com/office/drawing/2014/main" id="{E9A91686-2437-B45E-238F-FCCEF591CDFA}"/>
              </a:ext>
            </a:extLst>
          </p:cNvPr>
          <p:cNvSpPr txBox="1"/>
          <p:nvPr/>
        </p:nvSpPr>
        <p:spPr>
          <a:xfrm>
            <a:off x="838200" y="4819651"/>
            <a:ext cx="2302657" cy="923330"/>
          </a:xfrm>
          <a:prstGeom prst="rect">
            <a:avLst/>
          </a:prstGeom>
          <a:noFill/>
        </p:spPr>
        <p:txBody>
          <a:bodyPr wrap="square" rtlCol="0">
            <a:spAutoFit/>
          </a:bodyPr>
          <a:lstStyle/>
          <a:p>
            <a:r>
              <a:rPr lang="en-US" dirty="0">
                <a:solidFill>
                  <a:schemeClr val="bg1"/>
                </a:solidFill>
                <a:latin typeface="Candara" panose="020E0502030303020204" pitchFamily="34" charset="0"/>
              </a:rPr>
              <a:t>Corinthian aryballos, ca. 620-590 BCE (MMA 41.162.59)</a:t>
            </a:r>
          </a:p>
        </p:txBody>
      </p:sp>
    </p:spTree>
    <p:extLst>
      <p:ext uri="{BB962C8B-B14F-4D97-AF65-F5344CB8AC3E}">
        <p14:creationId xmlns:p14="http://schemas.microsoft.com/office/powerpoint/2010/main" val="2360233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1B0A-FAEE-C172-7D58-B151C3689CD1}"/>
              </a:ext>
            </a:extLst>
          </p:cNvPr>
          <p:cNvSpPr>
            <a:spLocks noGrp="1"/>
          </p:cNvSpPr>
          <p:nvPr>
            <p:ph type="title"/>
          </p:nvPr>
        </p:nvSpPr>
        <p:spPr/>
        <p:txBody>
          <a:bodyPr/>
          <a:lstStyle/>
          <a:p>
            <a:r>
              <a:rPr lang="en-US" dirty="0"/>
              <a:t>Style</a:t>
            </a:r>
          </a:p>
        </p:txBody>
      </p:sp>
      <p:pic>
        <p:nvPicPr>
          <p:cNvPr id="5" name="Picture 2" descr="Terracotta aryballos (oil flask), Terracotta, Greek, Corinthian">
            <a:extLst>
              <a:ext uri="{FF2B5EF4-FFF2-40B4-BE49-F238E27FC236}">
                <a16:creationId xmlns:a16="http://schemas.microsoft.com/office/drawing/2014/main" id="{3E0CB7DF-9AD3-85BC-BAB9-CE7A68EC27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0635" y="1825625"/>
            <a:ext cx="4116729" cy="41167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6CC9C7-D9B4-EFE7-E074-404E5F9384D1}"/>
              </a:ext>
            </a:extLst>
          </p:cNvPr>
          <p:cNvSpPr txBox="1"/>
          <p:nvPr/>
        </p:nvSpPr>
        <p:spPr>
          <a:xfrm>
            <a:off x="1370635" y="5934670"/>
            <a:ext cx="4116729"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Corinthian aryballos, ca. 620-590 BCE (MMA 41.162.59)</a:t>
            </a:r>
          </a:p>
        </p:txBody>
      </p:sp>
      <p:sp>
        <p:nvSpPr>
          <p:cNvPr id="7" name="TextBox 6">
            <a:extLst>
              <a:ext uri="{FF2B5EF4-FFF2-40B4-BE49-F238E27FC236}">
                <a16:creationId xmlns:a16="http://schemas.microsoft.com/office/drawing/2014/main" id="{925C3A7F-DFA3-8D4D-FF87-8EE95E5B26FA}"/>
              </a:ext>
            </a:extLst>
          </p:cNvPr>
          <p:cNvSpPr txBox="1"/>
          <p:nvPr/>
        </p:nvSpPr>
        <p:spPr>
          <a:xfrm>
            <a:off x="7386533" y="5470273"/>
            <a:ext cx="2707511" cy="923330"/>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Sherd attributed to the Lion Painter, ca. 630-620 BCE (MMA 38.11.10)</a:t>
            </a:r>
          </a:p>
        </p:txBody>
      </p:sp>
      <p:pic>
        <p:nvPicPr>
          <p:cNvPr id="8" name="Picture 2" descr="Fragment of a terracotta vase, Attributed to the Lion Painter, Terracotta, Greek, Attic ">
            <a:extLst>
              <a:ext uri="{FF2B5EF4-FFF2-40B4-BE49-F238E27FC236}">
                <a16:creationId xmlns:a16="http://schemas.microsoft.com/office/drawing/2014/main" id="{17184DF6-6410-AE90-6223-54352364C3A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185" t="12666" r="23666" b="8992"/>
          <a:stretch/>
        </p:blipFill>
        <p:spPr bwMode="auto">
          <a:xfrm>
            <a:off x="7386533" y="2532314"/>
            <a:ext cx="2707511" cy="2937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261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Alexander ‘the Great’</a:t>
            </a:r>
            <a:endParaRPr lang="en-US" dirty="0"/>
          </a:p>
        </p:txBody>
      </p:sp>
      <p:sp>
        <p:nvSpPr>
          <p:cNvPr id="4" name="Content Placeholder 3"/>
          <p:cNvSpPr>
            <a:spLocks noGrp="1"/>
          </p:cNvSpPr>
          <p:nvPr>
            <p:ph sz="half" idx="2"/>
          </p:nvPr>
        </p:nvSpPr>
        <p:spPr/>
        <p:txBody>
          <a:bodyPr>
            <a:normAutofit fontScale="92500" lnSpcReduction="10000"/>
          </a:bodyPr>
          <a:lstStyle/>
          <a:p>
            <a:r>
              <a:rPr lang="en-US" dirty="0"/>
              <a:t>356-323 BCE</a:t>
            </a:r>
          </a:p>
          <a:p>
            <a:r>
              <a:rPr lang="en-US" dirty="0"/>
              <a:t>King of Macedon in northern Greece from 336 to 323 BCE</a:t>
            </a:r>
          </a:p>
          <a:p>
            <a:r>
              <a:rPr lang="en-US" dirty="0"/>
              <a:t>Invaded the Persian Empire in 334 BCE</a:t>
            </a:r>
          </a:p>
          <a:p>
            <a:pPr lvl="1"/>
            <a:r>
              <a:rPr lang="en-US" dirty="0"/>
              <a:t>Defeated the Persians at Granicus, Issus and Gaugamela</a:t>
            </a:r>
          </a:p>
          <a:p>
            <a:pPr lvl="1"/>
            <a:r>
              <a:rPr lang="en-US" dirty="0"/>
              <a:t>Burned Persepolis</a:t>
            </a:r>
          </a:p>
          <a:p>
            <a:r>
              <a:rPr lang="en-US" dirty="0"/>
              <a:t>Went east to Afghanistan and India before returning to Babylon, where he died</a:t>
            </a: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91343" y="1600201"/>
            <a:ext cx="3484411" cy="4684922"/>
          </a:xfrm>
        </p:spPr>
      </p:pic>
      <p:sp>
        <p:nvSpPr>
          <p:cNvPr id="6" name="TextBox 5"/>
          <p:cNvSpPr txBox="1"/>
          <p:nvPr/>
        </p:nvSpPr>
        <p:spPr>
          <a:xfrm>
            <a:off x="651592" y="6211669"/>
            <a:ext cx="516391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a:t>
            </a:r>
            <a:r>
              <a:rPr lang="en-US" dirty="0" err="1">
                <a:solidFill>
                  <a:schemeClr val="bg1"/>
                </a:solidFill>
                <a:latin typeface="Candara" panose="020E0502030303020204" pitchFamily="34" charset="0"/>
              </a:rPr>
              <a:t>Azara</a:t>
            </a:r>
            <a:r>
              <a:rPr lang="en-US" dirty="0">
                <a:solidFill>
                  <a:schemeClr val="bg1"/>
                </a:solidFill>
                <a:latin typeface="Candara" panose="020E0502030303020204" pitchFamily="34" charset="0"/>
              </a:rPr>
              <a:t> Herm, with a Roman version of Lysippus’ statue of Alexander, ca. 335-320 BCE (Louvre)</a:t>
            </a:r>
          </a:p>
        </p:txBody>
      </p:sp>
    </p:spTree>
    <p:extLst>
      <p:ext uri="{BB962C8B-B14F-4D97-AF65-F5344CB8AC3E}">
        <p14:creationId xmlns:p14="http://schemas.microsoft.com/office/powerpoint/2010/main" val="1240110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11630" y="252867"/>
            <a:ext cx="7793540" cy="6238730"/>
          </a:xfrm>
        </p:spPr>
      </p:pic>
      <p:sp>
        <p:nvSpPr>
          <p:cNvPr id="4" name="Title 1">
            <a:extLst>
              <a:ext uri="{FF2B5EF4-FFF2-40B4-BE49-F238E27FC236}">
                <a16:creationId xmlns:a16="http://schemas.microsoft.com/office/drawing/2014/main" id="{407CD02C-08FF-4981-A74E-3AFC35AD0589}"/>
              </a:ext>
            </a:extLst>
          </p:cNvPr>
          <p:cNvSpPr txBox="1">
            <a:spLocks/>
          </p:cNvSpPr>
          <p:nvPr/>
        </p:nvSpPr>
        <p:spPr>
          <a:xfrm>
            <a:off x="8588830" y="274638"/>
            <a:ext cx="299356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r>
              <a:rPr lang="en-US" dirty="0"/>
              <a:t>Macedon</a:t>
            </a:r>
          </a:p>
        </p:txBody>
      </p:sp>
      <p:sp>
        <p:nvSpPr>
          <p:cNvPr id="6" name="Content Placeholder 3">
            <a:extLst>
              <a:ext uri="{FF2B5EF4-FFF2-40B4-BE49-F238E27FC236}">
                <a16:creationId xmlns:a16="http://schemas.microsoft.com/office/drawing/2014/main" id="{6362706B-771C-4723-8A1E-BEFF57BDCEE0}"/>
              </a:ext>
            </a:extLst>
          </p:cNvPr>
          <p:cNvSpPr>
            <a:spLocks noGrp="1"/>
          </p:cNvSpPr>
          <p:nvPr>
            <p:ph sz="half" idx="2"/>
          </p:nvPr>
        </p:nvSpPr>
        <p:spPr>
          <a:xfrm>
            <a:off x="8588830" y="1760231"/>
            <a:ext cx="2991648" cy="4967140"/>
          </a:xfrm>
        </p:spPr>
        <p:txBody>
          <a:bodyPr>
            <a:normAutofit fontScale="92500" lnSpcReduction="20000"/>
          </a:bodyPr>
          <a:lstStyle/>
          <a:p>
            <a:r>
              <a:rPr lang="en-US" sz="2200" dirty="0"/>
              <a:t>Kingdom in the northern Greek mainland</a:t>
            </a:r>
          </a:p>
          <a:p>
            <a:r>
              <a:rPr lang="en-US" sz="2200" dirty="0"/>
              <a:t>Consisted of the plain around Pella and the mountains to the west</a:t>
            </a:r>
          </a:p>
          <a:p>
            <a:r>
              <a:rPr lang="en-US" sz="2200" dirty="0"/>
              <a:t>Beginning in the 7</a:t>
            </a:r>
            <a:r>
              <a:rPr lang="en-US" sz="2200" baseline="30000" dirty="0"/>
              <a:t>th</a:t>
            </a:r>
            <a:r>
              <a:rPr lang="en-US" sz="2200" dirty="0"/>
              <a:t> cen. BCE kings in the plain began to conquer tribes to the east and west</a:t>
            </a:r>
          </a:p>
          <a:p>
            <a:r>
              <a:rPr lang="en-US" sz="2200" dirty="0"/>
              <a:t>Spoke a dialect of Greek</a:t>
            </a:r>
          </a:p>
          <a:p>
            <a:r>
              <a:rPr lang="en-US" sz="2200" dirty="0"/>
              <a:t>Considered themselves Greek, and kings claimed descent from Heracles</a:t>
            </a:r>
          </a:p>
        </p:txBody>
      </p:sp>
    </p:spTree>
    <p:extLst>
      <p:ext uri="{BB962C8B-B14F-4D97-AF65-F5344CB8AC3E}">
        <p14:creationId xmlns:p14="http://schemas.microsoft.com/office/powerpoint/2010/main" val="2691365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地图&#10;&#10;AI 生成的内容可能不正确。">
            <a:extLst>
              <a:ext uri="{FF2B5EF4-FFF2-40B4-BE49-F238E27FC236}">
                <a16:creationId xmlns:a16="http://schemas.microsoft.com/office/drawing/2014/main" id="{BA4E7824-F21D-1169-57D5-DAB58C1BA2BF}"/>
              </a:ext>
            </a:extLst>
          </p:cNvPr>
          <p:cNvPicPr>
            <a:picLocks noChangeAspect="1"/>
          </p:cNvPicPr>
          <p:nvPr/>
        </p:nvPicPr>
        <p:blipFill>
          <a:blip r:embed="rId2"/>
          <a:stretch>
            <a:fillRect/>
          </a:stretch>
        </p:blipFill>
        <p:spPr>
          <a:xfrm>
            <a:off x="1520687" y="0"/>
            <a:ext cx="9150626" cy="6862970"/>
          </a:xfrm>
          <a:prstGeom prst="rect">
            <a:avLst/>
          </a:prstGeom>
        </p:spPr>
      </p:pic>
      <p:sp>
        <p:nvSpPr>
          <p:cNvPr id="8" name="TextBox 7">
            <a:extLst>
              <a:ext uri="{FF2B5EF4-FFF2-40B4-BE49-F238E27FC236}">
                <a16:creationId xmlns:a16="http://schemas.microsoft.com/office/drawing/2014/main" id="{DBFA9895-BA4E-A88D-BEEA-1C08A8DF1EF3}"/>
              </a:ext>
            </a:extLst>
          </p:cNvPr>
          <p:cNvSpPr txBox="1"/>
          <p:nvPr/>
        </p:nvSpPr>
        <p:spPr>
          <a:xfrm>
            <a:off x="4572000" y="132080"/>
            <a:ext cx="5770880" cy="1754326"/>
          </a:xfrm>
          <a:prstGeom prst="rect">
            <a:avLst/>
          </a:prstGeom>
          <a:solidFill>
            <a:schemeClr val="bg1">
              <a:alpha val="65000"/>
            </a:schemeClr>
          </a:solidFill>
        </p:spPr>
        <p:txBody>
          <a:bodyPr wrap="square" numCol="2" rtlCol="0">
            <a:spAutoFit/>
          </a:bodyPr>
          <a:lstStyle/>
          <a:p>
            <a:pPr marL="285750" indent="-285750">
              <a:buFont typeface="Arial" panose="020B0604020202020204" pitchFamily="34" charset="0"/>
              <a:buChar char="•"/>
            </a:pPr>
            <a:r>
              <a:rPr lang="en-US" dirty="0">
                <a:latin typeface="Candara" panose="020E0502030303020204" pitchFamily="34" charset="0"/>
              </a:rPr>
              <a:t>Cyrus (r. ca. 559-530 BCE)</a:t>
            </a:r>
          </a:p>
          <a:p>
            <a:pPr marL="285750" indent="-285750">
              <a:buFont typeface="Arial" panose="020B0604020202020204" pitchFamily="34" charset="0"/>
              <a:buChar char="•"/>
            </a:pPr>
            <a:r>
              <a:rPr lang="en-US" dirty="0">
                <a:latin typeface="Candara" panose="020E0502030303020204" pitchFamily="34" charset="0"/>
              </a:rPr>
              <a:t>Cambyses (r. 530-522 BCE)</a:t>
            </a:r>
          </a:p>
          <a:p>
            <a:pPr marL="285750" indent="-285750">
              <a:buFont typeface="Arial" panose="020B0604020202020204" pitchFamily="34" charset="0"/>
              <a:buChar char="•"/>
            </a:pPr>
            <a:r>
              <a:rPr lang="en-US" dirty="0">
                <a:latin typeface="Candara" panose="020E0502030303020204" pitchFamily="34" charset="0"/>
              </a:rPr>
              <a:t>Darius I (r. 522-486 BCE)</a:t>
            </a:r>
          </a:p>
          <a:p>
            <a:pPr marL="285750" indent="-285750">
              <a:buFont typeface="Arial" panose="020B0604020202020204" pitchFamily="34" charset="0"/>
              <a:buChar char="•"/>
            </a:pPr>
            <a:r>
              <a:rPr lang="en-US" dirty="0">
                <a:latin typeface="Candara" panose="020E0502030303020204" pitchFamily="34" charset="0"/>
              </a:rPr>
              <a:t>Xerxes (r. 486-465 BCE)</a:t>
            </a:r>
          </a:p>
          <a:p>
            <a:pPr marL="285750" indent="-285750">
              <a:buFont typeface="Arial" panose="020B0604020202020204" pitchFamily="34" charset="0"/>
              <a:buChar char="•"/>
            </a:pPr>
            <a:r>
              <a:rPr lang="en-US" dirty="0">
                <a:latin typeface="Candara" panose="020E0502030303020204" pitchFamily="34" charset="0"/>
              </a:rPr>
              <a:t>Artaxerxes I (r. 465-424)</a:t>
            </a:r>
          </a:p>
          <a:p>
            <a:pPr marL="285750" indent="-285750">
              <a:buFont typeface="Arial" panose="020B0604020202020204" pitchFamily="34" charset="0"/>
              <a:buChar char="•"/>
            </a:pPr>
            <a:r>
              <a:rPr lang="en-US" dirty="0">
                <a:latin typeface="Candara" panose="020E0502030303020204" pitchFamily="34" charset="0"/>
              </a:rPr>
              <a:t>Darius II (r. 423-404)</a:t>
            </a:r>
          </a:p>
          <a:p>
            <a:pPr marL="285750" indent="-285750">
              <a:buFont typeface="Arial" panose="020B0604020202020204" pitchFamily="34" charset="0"/>
              <a:buChar char="•"/>
            </a:pPr>
            <a:r>
              <a:rPr lang="en-US" dirty="0">
                <a:latin typeface="Candara" panose="020E0502030303020204" pitchFamily="34" charset="0"/>
              </a:rPr>
              <a:t>Artaxerxes II (r. 404-359)</a:t>
            </a:r>
          </a:p>
          <a:p>
            <a:pPr marL="285750" indent="-285750">
              <a:buFont typeface="Arial" panose="020B0604020202020204" pitchFamily="34" charset="0"/>
              <a:buChar char="•"/>
            </a:pPr>
            <a:r>
              <a:rPr lang="en-US" dirty="0">
                <a:latin typeface="Candara" panose="020E0502030303020204" pitchFamily="34" charset="0"/>
              </a:rPr>
              <a:t>Artaxerxes III (r. 359-338)</a:t>
            </a:r>
          </a:p>
          <a:p>
            <a:pPr marL="285750" indent="-285750">
              <a:buFont typeface="Arial" panose="020B0604020202020204" pitchFamily="34" charset="0"/>
              <a:buChar char="•"/>
            </a:pPr>
            <a:r>
              <a:rPr lang="en-US" dirty="0">
                <a:latin typeface="Candara" panose="020E0502030303020204" pitchFamily="34" charset="0"/>
              </a:rPr>
              <a:t>Artaxerxes IV (r. 338-336)</a:t>
            </a:r>
          </a:p>
          <a:p>
            <a:pPr marL="285750" indent="-285750">
              <a:buFont typeface="Arial" panose="020B0604020202020204" pitchFamily="34" charset="0"/>
              <a:buChar char="•"/>
            </a:pPr>
            <a:r>
              <a:rPr lang="en-US" dirty="0">
                <a:latin typeface="Candara" panose="020E0502030303020204" pitchFamily="34" charset="0"/>
              </a:rPr>
              <a:t>Darius III (r. 336-330)</a:t>
            </a:r>
          </a:p>
        </p:txBody>
      </p:sp>
      <p:grpSp>
        <p:nvGrpSpPr>
          <p:cNvPr id="13" name="Group 12">
            <a:extLst>
              <a:ext uri="{FF2B5EF4-FFF2-40B4-BE49-F238E27FC236}">
                <a16:creationId xmlns:a16="http://schemas.microsoft.com/office/drawing/2014/main" id="{A9978B80-226E-C9D0-0836-A5043CEF95AB}"/>
              </a:ext>
            </a:extLst>
          </p:cNvPr>
          <p:cNvGrpSpPr/>
          <p:nvPr/>
        </p:nvGrpSpPr>
        <p:grpSpPr>
          <a:xfrm>
            <a:off x="6664960" y="3972560"/>
            <a:ext cx="2231939" cy="550704"/>
            <a:chOff x="6664960" y="3972560"/>
            <a:chExt cx="2231939" cy="550704"/>
          </a:xfrm>
        </p:grpSpPr>
        <p:sp>
          <p:nvSpPr>
            <p:cNvPr id="14" name="Oval 13">
              <a:extLst>
                <a:ext uri="{FF2B5EF4-FFF2-40B4-BE49-F238E27FC236}">
                  <a16:creationId xmlns:a16="http://schemas.microsoft.com/office/drawing/2014/main" id="{9D86D9ED-69A8-2B36-2240-A602F96ED2E6}"/>
                </a:ext>
              </a:extLst>
            </p:cNvPr>
            <p:cNvSpPr/>
            <p:nvPr/>
          </p:nvSpPr>
          <p:spPr>
            <a:xfrm>
              <a:off x="6664960" y="3972560"/>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22B1E2A7-873C-F8FC-049A-D0A2419FF7A6}"/>
                </a:ext>
              </a:extLst>
            </p:cNvPr>
            <p:cNvCxnSpPr>
              <a:endCxn id="14" idx="6"/>
            </p:cNvCxnSpPr>
            <p:nvPr/>
          </p:nvCxnSpPr>
          <p:spPr>
            <a:xfrm flipH="1" flipV="1">
              <a:off x="7020560" y="4150360"/>
              <a:ext cx="670560" cy="17780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357BF93-593F-9CEB-1491-6F6702E4C138}"/>
                </a:ext>
              </a:extLst>
            </p:cNvPr>
            <p:cNvSpPr txBox="1"/>
            <p:nvPr/>
          </p:nvSpPr>
          <p:spPr>
            <a:xfrm>
              <a:off x="7691120" y="4153932"/>
              <a:ext cx="1205779" cy="369332"/>
            </a:xfrm>
            <a:prstGeom prst="rect">
              <a:avLst/>
            </a:prstGeom>
            <a:noFill/>
          </p:spPr>
          <p:txBody>
            <a:bodyPr wrap="none" rtlCol="0">
              <a:spAutoFit/>
            </a:bodyPr>
            <a:lstStyle/>
            <a:p>
              <a:r>
                <a:rPr lang="en-US" b="1" dirty="0">
                  <a:solidFill>
                    <a:srgbClr val="0070C0"/>
                  </a:solidFill>
                  <a:latin typeface="Candara" panose="020E0502030303020204" pitchFamily="34" charset="0"/>
                </a:rPr>
                <a:t>Persepolis</a:t>
              </a:r>
            </a:p>
          </p:txBody>
        </p:sp>
      </p:grpSp>
      <p:sp>
        <p:nvSpPr>
          <p:cNvPr id="18" name="Oval 17">
            <a:extLst>
              <a:ext uri="{FF2B5EF4-FFF2-40B4-BE49-F238E27FC236}">
                <a16:creationId xmlns:a16="http://schemas.microsoft.com/office/drawing/2014/main" id="{11F6F6DE-5D2B-D1CC-6BB5-A6209711A617}"/>
              </a:ext>
            </a:extLst>
          </p:cNvPr>
          <p:cNvSpPr/>
          <p:nvPr/>
        </p:nvSpPr>
        <p:spPr>
          <a:xfrm>
            <a:off x="5916706" y="3608308"/>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2C791D62-4BDA-4DE1-0CB3-8E75AADF719C}"/>
              </a:ext>
            </a:extLst>
          </p:cNvPr>
          <p:cNvCxnSpPr>
            <a:cxnSpLocks/>
            <a:stCxn id="20" idx="0"/>
          </p:cNvCxnSpPr>
          <p:nvPr/>
        </p:nvCxnSpPr>
        <p:spPr>
          <a:xfrm flipV="1">
            <a:off x="5625572" y="3910357"/>
            <a:ext cx="291134" cy="30204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1C203E8-901E-ED05-638F-D5132A423AFF}"/>
              </a:ext>
            </a:extLst>
          </p:cNvPr>
          <p:cNvSpPr txBox="1"/>
          <p:nvPr/>
        </p:nvSpPr>
        <p:spPr>
          <a:xfrm>
            <a:off x="5305612" y="4212406"/>
            <a:ext cx="639919" cy="369332"/>
          </a:xfrm>
          <a:prstGeom prst="rect">
            <a:avLst/>
          </a:prstGeom>
          <a:noFill/>
        </p:spPr>
        <p:txBody>
          <a:bodyPr wrap="none" rtlCol="0">
            <a:spAutoFit/>
          </a:bodyPr>
          <a:lstStyle/>
          <a:p>
            <a:pPr algn="ctr"/>
            <a:r>
              <a:rPr lang="en-US" b="1" dirty="0">
                <a:solidFill>
                  <a:srgbClr val="0070C0"/>
                </a:solidFill>
                <a:latin typeface="Candara" panose="020E0502030303020204" pitchFamily="34" charset="0"/>
              </a:rPr>
              <a:t>Susa</a:t>
            </a:r>
          </a:p>
        </p:txBody>
      </p:sp>
      <p:sp>
        <p:nvSpPr>
          <p:cNvPr id="23" name="Oval 22">
            <a:extLst>
              <a:ext uri="{FF2B5EF4-FFF2-40B4-BE49-F238E27FC236}">
                <a16:creationId xmlns:a16="http://schemas.microsoft.com/office/drawing/2014/main" id="{EFC383DA-F111-2361-3667-EB6797FDF684}"/>
              </a:ext>
            </a:extLst>
          </p:cNvPr>
          <p:cNvSpPr/>
          <p:nvPr/>
        </p:nvSpPr>
        <p:spPr>
          <a:xfrm>
            <a:off x="5548990" y="3265673"/>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96F40C02-4A4E-2DC9-0714-B4C899C024A5}"/>
              </a:ext>
            </a:extLst>
          </p:cNvPr>
          <p:cNvCxnSpPr>
            <a:cxnSpLocks/>
            <a:stCxn id="25" idx="1"/>
          </p:cNvCxnSpPr>
          <p:nvPr/>
        </p:nvCxnSpPr>
        <p:spPr>
          <a:xfrm flipH="1">
            <a:off x="5904590" y="3265673"/>
            <a:ext cx="215990" cy="5355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D4FD3D9-E4D9-60AE-980E-628B38FBC7EF}"/>
              </a:ext>
            </a:extLst>
          </p:cNvPr>
          <p:cNvSpPr txBox="1"/>
          <p:nvPr/>
        </p:nvSpPr>
        <p:spPr>
          <a:xfrm>
            <a:off x="6120580" y="3081007"/>
            <a:ext cx="1088760" cy="369332"/>
          </a:xfrm>
          <a:prstGeom prst="rect">
            <a:avLst/>
          </a:prstGeom>
          <a:noFill/>
        </p:spPr>
        <p:txBody>
          <a:bodyPr wrap="none" rtlCol="0">
            <a:spAutoFit/>
          </a:bodyPr>
          <a:lstStyle/>
          <a:p>
            <a:r>
              <a:rPr lang="en-US" b="1" dirty="0">
                <a:solidFill>
                  <a:srgbClr val="0070C0"/>
                </a:solidFill>
                <a:latin typeface="Candara" panose="020E0502030303020204" pitchFamily="34" charset="0"/>
              </a:rPr>
              <a:t>Ecbatana</a:t>
            </a:r>
          </a:p>
        </p:txBody>
      </p:sp>
      <p:sp>
        <p:nvSpPr>
          <p:cNvPr id="29" name="Oval 28">
            <a:extLst>
              <a:ext uri="{FF2B5EF4-FFF2-40B4-BE49-F238E27FC236}">
                <a16:creationId xmlns:a16="http://schemas.microsoft.com/office/drawing/2014/main" id="{BA59A516-5E00-6DD0-72FB-37D502B920F8}"/>
              </a:ext>
            </a:extLst>
          </p:cNvPr>
          <p:cNvSpPr/>
          <p:nvPr/>
        </p:nvSpPr>
        <p:spPr>
          <a:xfrm>
            <a:off x="5305612" y="3579442"/>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98F35586-F8B2-0C58-D2DB-A7CE0763F148}"/>
              </a:ext>
            </a:extLst>
          </p:cNvPr>
          <p:cNvCxnSpPr>
            <a:cxnSpLocks/>
          </p:cNvCxnSpPr>
          <p:nvPr/>
        </p:nvCxnSpPr>
        <p:spPr>
          <a:xfrm flipV="1">
            <a:off x="4996384" y="3843074"/>
            <a:ext cx="273588" cy="18466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E340FD5-0868-D8C0-C5C2-D19C8EF17693}"/>
              </a:ext>
            </a:extLst>
          </p:cNvPr>
          <p:cNvSpPr txBox="1"/>
          <p:nvPr/>
        </p:nvSpPr>
        <p:spPr>
          <a:xfrm>
            <a:off x="4038360" y="3843074"/>
            <a:ext cx="990977" cy="369332"/>
          </a:xfrm>
          <a:prstGeom prst="rect">
            <a:avLst/>
          </a:prstGeom>
          <a:noFill/>
        </p:spPr>
        <p:txBody>
          <a:bodyPr wrap="none" rtlCol="0">
            <a:spAutoFit/>
          </a:bodyPr>
          <a:lstStyle/>
          <a:p>
            <a:pPr algn="r"/>
            <a:r>
              <a:rPr lang="en-US" b="1" dirty="0">
                <a:solidFill>
                  <a:srgbClr val="0070C0"/>
                </a:solidFill>
                <a:latin typeface="Candara" panose="020E0502030303020204" pitchFamily="34" charset="0"/>
              </a:rPr>
              <a:t>Babylon</a:t>
            </a:r>
          </a:p>
        </p:txBody>
      </p:sp>
    </p:spTree>
    <p:extLst>
      <p:ext uri="{BB962C8B-B14F-4D97-AF65-F5344CB8AC3E}">
        <p14:creationId xmlns:p14="http://schemas.microsoft.com/office/powerpoint/2010/main" val="1492457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C7D18D55-878B-4C75-83B8-A7785ECF02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909" y="78872"/>
            <a:ext cx="10540182" cy="6700256"/>
          </a:xfrm>
          <a:prstGeom prst="rect">
            <a:avLst/>
          </a:prstGeom>
        </p:spPr>
      </p:pic>
    </p:spTree>
    <p:extLst>
      <p:ext uri="{BB962C8B-B14F-4D97-AF65-F5344CB8AC3E}">
        <p14:creationId xmlns:p14="http://schemas.microsoft.com/office/powerpoint/2010/main" val="215453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5AD18-414C-9D4F-4BF2-1098772A96DA}"/>
              </a:ext>
            </a:extLst>
          </p:cNvPr>
          <p:cNvSpPr>
            <a:spLocks noGrp="1"/>
          </p:cNvSpPr>
          <p:nvPr>
            <p:ph type="title"/>
          </p:nvPr>
        </p:nvSpPr>
        <p:spPr/>
        <p:txBody>
          <a:bodyPr/>
          <a:lstStyle/>
          <a:p>
            <a:r>
              <a:rPr lang="en-US" dirty="0"/>
              <a:t>Travel on the Roads</a:t>
            </a:r>
          </a:p>
        </p:txBody>
      </p:sp>
      <p:sp>
        <p:nvSpPr>
          <p:cNvPr id="3" name="Content Placeholder 2">
            <a:extLst>
              <a:ext uri="{FF2B5EF4-FFF2-40B4-BE49-F238E27FC236}">
                <a16:creationId xmlns:a16="http://schemas.microsoft.com/office/drawing/2014/main" id="{D127D426-791D-2690-20B2-11C181C89880}"/>
              </a:ext>
            </a:extLst>
          </p:cNvPr>
          <p:cNvSpPr>
            <a:spLocks noGrp="1"/>
          </p:cNvSpPr>
          <p:nvPr>
            <p:ph sz="half" idx="1"/>
          </p:nvPr>
        </p:nvSpPr>
        <p:spPr/>
        <p:txBody>
          <a:bodyPr>
            <a:normAutofit fontScale="92500"/>
          </a:bodyPr>
          <a:lstStyle/>
          <a:p>
            <a:pPr marL="0" indent="0">
              <a:buNone/>
            </a:pPr>
            <a:r>
              <a:rPr lang="en-US" dirty="0"/>
              <a:t>“1 QA (of) wine (was) supplied by </a:t>
            </a:r>
            <a:r>
              <a:rPr lang="en-US" dirty="0" err="1"/>
              <a:t>Karkašša</a:t>
            </a:r>
            <a:r>
              <a:rPr lang="en-US" dirty="0"/>
              <a:t>. 1 woman went from Susa (to) Kandahar. She carried a sealed document of the king, and she received (it). </a:t>
            </a:r>
            <a:r>
              <a:rPr lang="en-US" dirty="0" err="1"/>
              <a:t>Zišanduš</a:t>
            </a:r>
            <a:r>
              <a:rPr lang="en-US" dirty="0"/>
              <a:t> (is) her elite guide. Twenty-second year, second month.” (PF 1550)</a:t>
            </a:r>
          </a:p>
        </p:txBody>
      </p:sp>
      <p:sp>
        <p:nvSpPr>
          <p:cNvPr id="4" name="Content Placeholder 3">
            <a:extLst>
              <a:ext uri="{FF2B5EF4-FFF2-40B4-BE49-F238E27FC236}">
                <a16:creationId xmlns:a16="http://schemas.microsoft.com/office/drawing/2014/main" id="{BF661197-8B68-2ACF-1C38-138ADC293FD5}"/>
              </a:ext>
            </a:extLst>
          </p:cNvPr>
          <p:cNvSpPr>
            <a:spLocks noGrp="1"/>
          </p:cNvSpPr>
          <p:nvPr>
            <p:ph sz="half" idx="2"/>
          </p:nvPr>
        </p:nvSpPr>
        <p:spPr/>
        <p:txBody>
          <a:bodyPr>
            <a:normAutofit fontScale="92500"/>
          </a:bodyPr>
          <a:lstStyle/>
          <a:p>
            <a:pPr marL="0" indent="0">
              <a:buNone/>
            </a:pPr>
            <a:r>
              <a:rPr lang="en-US" dirty="0"/>
              <a:t>“260 l flour, allocation from Karma, (a man) named </a:t>
            </a:r>
            <a:r>
              <a:rPr lang="en-US" dirty="0" err="1"/>
              <a:t>Mit‹ra›badda</a:t>
            </a:r>
            <a:r>
              <a:rPr lang="en-US" dirty="0"/>
              <a:t>, treasurer (</a:t>
            </a:r>
            <a:r>
              <a:rPr lang="en-US" i="1" dirty="0" err="1"/>
              <a:t>kanzabara</a:t>
            </a:r>
            <a:r>
              <a:rPr lang="en-US" dirty="0"/>
              <a:t>), received (as) rations. 107 free men each received 1 l, 153 servants each received 1 l. He (M.) carried a sealed document (</a:t>
            </a:r>
            <a:r>
              <a:rPr lang="en-US" dirty="0" err="1"/>
              <a:t>authorisation</a:t>
            </a:r>
            <a:r>
              <a:rPr lang="en-US" dirty="0"/>
              <a:t>) from Parnakka; they went to the King (at) Susa. Twelfth month, 21st year (Feb.-March 500 BCE). The treasury (</a:t>
            </a:r>
            <a:r>
              <a:rPr lang="en-US" i="1" dirty="0" err="1"/>
              <a:t>kanzam</a:t>
            </a:r>
            <a:r>
              <a:rPr lang="en-US" dirty="0"/>
              <a:t>) that is located (at) </a:t>
            </a:r>
            <a:r>
              <a:rPr lang="en-US" dirty="0" err="1"/>
              <a:t>Hidali</a:t>
            </a:r>
            <a:r>
              <a:rPr lang="en-US" dirty="0"/>
              <a:t>.” (PF-NN 1564)</a:t>
            </a:r>
          </a:p>
        </p:txBody>
      </p:sp>
      <p:pic>
        <p:nvPicPr>
          <p:cNvPr id="3076" name="Picture 4">
            <a:extLst>
              <a:ext uri="{FF2B5EF4-FFF2-40B4-BE49-F238E27FC236}">
                <a16:creationId xmlns:a16="http://schemas.microsoft.com/office/drawing/2014/main" id="{82FAFDA6-1B43-2C81-34F1-06CCD24A56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214" t="23333" r="23311" b="23334"/>
          <a:stretch>
            <a:fillRect/>
          </a:stretch>
        </p:blipFill>
        <p:spPr bwMode="auto">
          <a:xfrm>
            <a:off x="812802" y="4663184"/>
            <a:ext cx="2702560" cy="205257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1A5DA97C-3A87-07DF-FBAF-32F142D079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362" y="4239786"/>
            <a:ext cx="2082798" cy="2475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892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7E10565C-42E9-47BB-A8DE-DBB23E44C8B5}"/>
              </a:ext>
            </a:extLst>
          </p:cNvPr>
          <p:cNvSpPr txBox="1">
            <a:spLocks/>
          </p:cNvSpPr>
          <p:nvPr/>
        </p:nvSpPr>
        <p:spPr>
          <a:xfrm>
            <a:off x="6197600" y="1600201"/>
            <a:ext cx="53848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166688" indent="-166688">
              <a:buFont typeface="Arial" panose="020B0604020202020204" pitchFamily="34" charset="0"/>
              <a:buNone/>
            </a:pPr>
            <a:r>
              <a:rPr lang="en-US" dirty="0"/>
              <a:t>“The tribute is stored by the king in this fashion: he melts it down and pours it into earthen vessels; when the vessel is full he breaks the earthenware away, and when he needs money cuts off as much as will serve his purpose.”</a:t>
            </a:r>
          </a:p>
          <a:p>
            <a:pPr marL="166688" indent="-166688" algn="r">
              <a:buFont typeface="Arial" panose="020B0604020202020204" pitchFamily="34" charset="0"/>
              <a:buNone/>
            </a:pPr>
            <a:r>
              <a:rPr lang="en-US" dirty="0"/>
              <a:t>- Herodotus 3.96</a:t>
            </a:r>
          </a:p>
        </p:txBody>
      </p:sp>
      <p:sp>
        <p:nvSpPr>
          <p:cNvPr id="2" name="Title 1"/>
          <p:cNvSpPr>
            <a:spLocks noGrp="1"/>
          </p:cNvSpPr>
          <p:nvPr>
            <p:ph type="title"/>
          </p:nvPr>
        </p:nvSpPr>
        <p:spPr/>
        <p:txBody>
          <a:bodyPr/>
          <a:lstStyle/>
          <a:p>
            <a:r>
              <a:rPr lang="en-US" b="1" cap="small" dirty="0" err="1"/>
              <a:t>Achaemenid</a:t>
            </a:r>
            <a:r>
              <a:rPr lang="en-US" b="1" cap="small" dirty="0"/>
              <a:t> Coins</a:t>
            </a:r>
            <a:endParaRPr lang="en-US" dirty="0">
              <a:cs typeface="Cambria"/>
            </a:endParaRPr>
          </a:p>
        </p:txBody>
      </p:sp>
      <p:pic>
        <p:nvPicPr>
          <p:cNvPr id="21" name="Content Placeholder 20" descr="1977.158.11.obvrev.width350.jpg"/>
          <p:cNvPicPr>
            <a:picLocks noGrp="1" noChangeAspect="1"/>
          </p:cNvPicPr>
          <p:nvPr>
            <p:ph sz="half" idx="1"/>
          </p:nvPr>
        </p:nvPicPr>
        <p:blipFill>
          <a:blip r:embed="rId2"/>
          <a:srcRect t="-54318" b="-54318"/>
          <a:stretch>
            <a:fillRect/>
          </a:stretch>
        </p:blipFill>
        <p:spPr>
          <a:xfrm>
            <a:off x="1412158" y="404915"/>
            <a:ext cx="4038600" cy="4525963"/>
          </a:xfrm>
        </p:spPr>
      </p:pic>
      <p:sp>
        <p:nvSpPr>
          <p:cNvPr id="23" name="TextBox 22"/>
          <p:cNvSpPr txBox="1"/>
          <p:nvPr/>
        </p:nvSpPr>
        <p:spPr>
          <a:xfrm>
            <a:off x="470310" y="6072752"/>
            <a:ext cx="5922296" cy="754063"/>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Achaemenid gold and silver coins minted in Sardis, ca. 500-400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Great King as archer; rev.: incuse punch</a:t>
            </a:r>
          </a:p>
        </p:txBody>
      </p:sp>
      <p:pic>
        <p:nvPicPr>
          <p:cNvPr id="12" name="Content Placeholder 28" descr="1941.153.939.obvrev.width350.jpg"/>
          <p:cNvPicPr>
            <a:picLocks noGrp="1" noChangeAspect="1"/>
          </p:cNvPicPr>
          <p:nvPr>
            <p:ph sz="half" idx="2"/>
          </p:nvPr>
        </p:nvPicPr>
        <p:blipFill>
          <a:blip r:embed="rId3"/>
          <a:srcRect t="-58955" b="-58955"/>
          <a:stretch>
            <a:fillRect/>
          </a:stretch>
        </p:blipFill>
        <p:spPr>
          <a:xfrm>
            <a:off x="1412158" y="2667896"/>
            <a:ext cx="4038600" cy="4525963"/>
          </a:xfrm>
        </p:spPr>
      </p:pic>
    </p:spTree>
    <p:extLst>
      <p:ext uri="{BB962C8B-B14F-4D97-AF65-F5344CB8AC3E}">
        <p14:creationId xmlns:p14="http://schemas.microsoft.com/office/powerpoint/2010/main" val="2976986688"/>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Seminar for Iranian Studies</Template>
  <TotalTime>6331</TotalTime>
  <Words>1517</Words>
  <Application>Microsoft Office PowerPoint</Application>
  <PresentationFormat>Widescreen</PresentationFormat>
  <Paragraphs>150</Paragraphs>
  <Slides>31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Aptos</vt:lpstr>
      <vt:lpstr>Arial</vt:lpstr>
      <vt:lpstr>Cambria</vt:lpstr>
      <vt:lpstr>Candara</vt:lpstr>
      <vt:lpstr>Seminar for Iranian Studies</vt:lpstr>
      <vt:lpstr>Preliminaries</vt:lpstr>
      <vt:lpstr>Introductions</vt:lpstr>
      <vt:lpstr>Henry Colburn</vt:lpstr>
      <vt:lpstr>Alexander ‘the Great’</vt:lpstr>
      <vt:lpstr>PowerPoint Presentation</vt:lpstr>
      <vt:lpstr>PowerPoint Presentation</vt:lpstr>
      <vt:lpstr>PowerPoint Presentation</vt:lpstr>
      <vt:lpstr>Travel on the Roads</vt:lpstr>
      <vt:lpstr>Achaemenid Coins</vt:lpstr>
      <vt:lpstr>The Persian Pony Express</vt:lpstr>
      <vt:lpstr>PowerPoint Presentation</vt:lpstr>
      <vt:lpstr>The Red Sea Canal</vt:lpstr>
      <vt:lpstr>The Red Sea Canal</vt:lpstr>
      <vt:lpstr>PowerPoint Presentation</vt:lpstr>
      <vt:lpstr>PowerPoint Presentation</vt:lpstr>
      <vt:lpstr>PowerPoint Presentation</vt:lpstr>
      <vt:lpstr>PowerPoint Presentation</vt:lpstr>
      <vt:lpstr>(Some) Alexandrias</vt:lpstr>
      <vt:lpstr>PowerPoint Presentation</vt:lpstr>
      <vt:lpstr>The Successors (‘Diadochoi’)</vt:lpstr>
      <vt:lpstr>What is ‘Hellenistic?’</vt:lpstr>
      <vt:lpstr>PowerPoint Presentation</vt:lpstr>
      <vt:lpstr>PowerPoint Presentation</vt:lpstr>
      <vt:lpstr>PowerPoint Presentation</vt:lpstr>
      <vt:lpstr>Colonialism</vt:lpstr>
      <vt:lpstr>Ethnicity</vt:lpstr>
      <vt:lpstr>Identity</vt:lpstr>
      <vt:lpstr>Style</vt:lpstr>
      <vt:lpstr>Style</vt:lpstr>
      <vt:lpstr>Style</vt:lpstr>
      <vt:lpstr>Style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677</cp:revision>
  <dcterms:created xsi:type="dcterms:W3CDTF">2021-01-02T14:12:07Z</dcterms:created>
  <dcterms:modified xsi:type="dcterms:W3CDTF">2026-08-30T20:30:44Z</dcterms:modified>
</cp:coreProperties>
</file>