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1"/>
  </p:sldMasterIdLst>
  <p:sldIdLst>
    <p:sldId id="256" r:id="rId2"/>
    <p:sldId id="257" r:id="rId3"/>
    <p:sldId id="258" r:id="rId4"/>
    <p:sldId id="261" r:id="rId5"/>
    <p:sldId id="262" r:id="rId6"/>
    <p:sldId id="259" r:id="rId7"/>
    <p:sldId id="266" r:id="rId8"/>
    <p:sldId id="264" r:id="rId9"/>
    <p:sldId id="260" r:id="rId10"/>
    <p:sldId id="270" r:id="rId11"/>
    <p:sldId id="267" r:id="rId12"/>
    <p:sldId id="268" r:id="rId13"/>
    <p:sldId id="26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79"/>
    <p:restoredTop sz="94680"/>
  </p:normalViewPr>
  <p:slideViewPr>
    <p:cSldViewPr snapToGrid="0">
      <p:cViewPr varScale="1">
        <p:scale>
          <a:sx n="145" d="100"/>
          <a:sy n="145" d="100"/>
        </p:scale>
        <p:origin x="2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088" y="889820"/>
            <a:ext cx="9989574" cy="359860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088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1EADE-8E88-4C7C-8AC5-FB148DE4940E}" type="datetime1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545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8B9C-477D-492A-96AD-1FC2CC997A73}" type="datetime1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406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42322" y="997974"/>
            <a:ext cx="2349043" cy="49849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8927" y="997973"/>
            <a:ext cx="8473395" cy="49849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3AED5-E26D-4E29-B1B3-7847B6779594}" type="datetime1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13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7CA6-BFD9-4CB1-8892-F6B062E8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6794-849E-4626-908B-D15793550EFB}" type="datetime1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088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709738"/>
            <a:ext cx="1063206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4589463"/>
            <a:ext cx="1063206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64E7-5594-42A3-ADBF-E95A7ACEAD64}" type="datetime1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996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4088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1344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62B0B-D248-4FFB-8695-AD7FA4B1284A}" type="datetime1">
              <a:rPr lang="en-US" smtClean="0"/>
              <a:t>8/31/26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244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7" y="929147"/>
            <a:ext cx="10689336" cy="79845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088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4088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1344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1344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8EFB-9159-4510-B73F-4F0409ADE937}" type="datetime1">
              <a:rPr lang="en-US" smtClean="0"/>
              <a:t>8/31/26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100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9412-2452-4BED-A324-9D8C115361AD}" type="datetime1">
              <a:rPr lang="en-US" smtClean="0"/>
              <a:t>8/31/26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178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18F62-D251-40E8-A23C-F4CFE9FEAB41}" type="datetime1">
              <a:rPr lang="en-US" smtClean="0"/>
              <a:t>8/31/26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748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9848"/>
            <a:ext cx="4093599" cy="131673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69848"/>
            <a:ext cx="6172200" cy="47912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1176"/>
            <a:ext cx="4093599" cy="33192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76144-149E-4874-93A5-554A0357CF82}" type="datetime1">
              <a:rPr lang="en-US" smtClean="0"/>
              <a:t>8/31/26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310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6800"/>
            <a:ext cx="4103431" cy="131752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05F473-761A-4002-AF70-9FF878D01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6172200" cy="4794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2700"/>
            <a:ext cx="4103431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A65D8-0540-4835-AE5C-25D29DBA01BE}" type="datetime1">
              <a:rPr lang="en-US" smtClean="0"/>
              <a:t>8/31/26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390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21992"/>
            <a:ext cx="10691265" cy="37398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495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E31BA835-12AC-4E8F-955A-EA3F4DE2791F}" type="datetime1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4088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78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5" r:id="rId6"/>
    <p:sldLayoutId id="2147483680" r:id="rId7"/>
    <p:sldLayoutId id="2147483681" r:id="rId8"/>
    <p:sldLayoutId id="2147483682" r:id="rId9"/>
    <p:sldLayoutId id="2147483684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EECA69B-4C2A-7F31-8019-E90DB3BD49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pic>
        <p:nvPicPr>
          <p:cNvPr id="4" name="Picture 3" descr="A green building with windows&#10;&#10;Description automatically generated">
            <a:extLst>
              <a:ext uri="{FF2B5EF4-FFF2-40B4-BE49-F238E27FC236}">
                <a16:creationId xmlns:a16="http://schemas.microsoft.com/office/drawing/2014/main" id="{847F1CE5-7BDC-3D4C-F5D0-DF949F59BF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45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57DEAC1-B3AA-6569-0A44-A191DF2F3C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86400"/>
            <a:ext cx="12191999" cy="1371600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1BF52C-E55A-1DA5-6933-286FF8E9C5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040" y="5715000"/>
            <a:ext cx="8027544" cy="960120"/>
          </a:xfrm>
          <a:ln>
            <a:noFill/>
          </a:ln>
        </p:spPr>
        <p:txBody>
          <a:bodyPr anchor="ctr">
            <a:normAutofit/>
          </a:bodyPr>
          <a:lstStyle/>
          <a:p>
            <a:r>
              <a:rPr lang="en-US" sz="3600" dirty="0"/>
              <a:t>Gentrification (CITY B207)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C938D7-0642-03B4-3DF0-31E04F72A0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47585" y="5715000"/>
            <a:ext cx="3630168" cy="960120"/>
          </a:xfrm>
        </p:spPr>
        <p:txBody>
          <a:bodyPr anchor="ctr">
            <a:normAutofit/>
          </a:bodyPr>
          <a:lstStyle/>
          <a:p>
            <a:pPr algn="r"/>
            <a:r>
              <a:rPr lang="en-US" sz="1800" dirty="0"/>
              <a:t>Dr. Stanley Collins, Ph.D.</a:t>
            </a:r>
          </a:p>
        </p:txBody>
      </p:sp>
    </p:spTree>
    <p:extLst>
      <p:ext uri="{BB962C8B-B14F-4D97-AF65-F5344CB8AC3E}">
        <p14:creationId xmlns:p14="http://schemas.microsoft.com/office/powerpoint/2010/main" val="487123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16F06-3E4C-4919-07A1-D08286036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E78C93-79E7-92B6-0351-EFF4D5CB1F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Foundations (Weeks 1 – 4)</a:t>
            </a:r>
          </a:p>
          <a:p>
            <a:r>
              <a:rPr lang="en-US" dirty="0"/>
              <a:t>Race and Gentrification (Weeks 5 – 6)</a:t>
            </a:r>
          </a:p>
          <a:p>
            <a:r>
              <a:rPr lang="en-US" dirty="0"/>
              <a:t>Gender, Sexuality, and Gentrification (8 – 9) </a:t>
            </a:r>
          </a:p>
          <a:p>
            <a:r>
              <a:rPr lang="en-US" dirty="0"/>
              <a:t>Commercial Gentrification (Week 10)</a:t>
            </a:r>
          </a:p>
          <a:p>
            <a:r>
              <a:rPr lang="en-US" dirty="0"/>
              <a:t>Reputations and Gentrification (Weeks 11 – 13)</a:t>
            </a:r>
          </a:p>
          <a:p>
            <a:r>
              <a:rPr lang="en-US" dirty="0"/>
              <a:t>Resisting Gentrification (Week 14)</a:t>
            </a:r>
          </a:p>
          <a:p>
            <a:r>
              <a:rPr lang="en-US" dirty="0"/>
              <a:t>Review (Week 15)</a:t>
            </a:r>
          </a:p>
          <a:p>
            <a:r>
              <a:rPr lang="en-US" dirty="0"/>
              <a:t>Finals (Week 16)</a:t>
            </a:r>
          </a:p>
        </p:txBody>
      </p:sp>
    </p:spTree>
    <p:extLst>
      <p:ext uri="{BB962C8B-B14F-4D97-AF65-F5344CB8AC3E}">
        <p14:creationId xmlns:p14="http://schemas.microsoft.com/office/powerpoint/2010/main" val="19389734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F343B-7592-1EFE-F385-01153E3D3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overview: 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6F32A3-B08B-18AD-2AA9-7FC49A8222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35" y="1875763"/>
            <a:ext cx="10691265" cy="373989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Fieldnotes (20%) </a:t>
            </a:r>
            <a:r>
              <a:rPr lang="en-US" dirty="0">
                <a:sym typeface="Wingdings" pitchFamily="2" charset="2"/>
              </a:rPr>
              <a:t> l</a:t>
            </a:r>
            <a:r>
              <a:rPr lang="en-US" dirty="0"/>
              <a:t>earning in real world environments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/>
              <a:t>Walking Tour (led by me)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/>
              <a:t>Philadelphia Gayborhood Tour with Beyond the Bells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/>
              <a:t>Commercial Gentrification in Fishtown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/>
              <a:t>Group Tour</a:t>
            </a:r>
          </a:p>
          <a:p>
            <a:r>
              <a:rPr lang="en-US" dirty="0"/>
              <a:t>2 Exams (50%)</a:t>
            </a:r>
          </a:p>
          <a:p>
            <a:pPr lvl="1"/>
            <a:r>
              <a:rPr lang="en-US" dirty="0"/>
              <a:t>Mid-term</a:t>
            </a:r>
          </a:p>
          <a:p>
            <a:pPr lvl="1"/>
            <a:r>
              <a:rPr lang="en-US" dirty="0"/>
              <a:t>Final </a:t>
            </a:r>
          </a:p>
          <a:p>
            <a:r>
              <a:rPr lang="en-US" dirty="0"/>
              <a:t>Reading Notes (15%) </a:t>
            </a:r>
            <a:r>
              <a:rPr lang="en-US" dirty="0">
                <a:sym typeface="Wingdings" pitchFamily="2" charset="2"/>
              </a:rPr>
              <a:t> submitted periodically throughout the semester </a:t>
            </a:r>
          </a:p>
          <a:p>
            <a:r>
              <a:rPr lang="en-US" dirty="0"/>
              <a:t>Attendance </a:t>
            </a:r>
            <a:r>
              <a:rPr lang="en-US"/>
              <a:t>&amp; In-class contribution (15%)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7860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31CF30-43FD-CAA5-52B6-902CE935B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Course Overview: In-class contribution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5AAD6F-E2E5-4FEB-8E64-444D220066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/>
              <a:t>What does it mean to be a community member in this classroom? </a:t>
            </a:r>
          </a:p>
          <a:p>
            <a:pPr marL="0" indent="0" algn="ctr">
              <a:buNone/>
            </a:pPr>
            <a:r>
              <a:rPr lang="en-US" sz="3200" dirty="0"/>
              <a:t>What does contribution look like? </a:t>
            </a:r>
          </a:p>
        </p:txBody>
      </p:sp>
    </p:spTree>
    <p:extLst>
      <p:ext uri="{BB962C8B-B14F-4D97-AF65-F5344CB8AC3E}">
        <p14:creationId xmlns:p14="http://schemas.microsoft.com/office/powerpoint/2010/main" val="28260765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07FE8-C3F2-3FDD-06FC-E63613BE4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 next class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91FFC0-62DF-C143-9262-57C5EE5F1A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Required Reading: Ruth Glass, Aspects of Change (1964), Pp. 19 – 30 </a:t>
            </a:r>
          </a:p>
          <a:p>
            <a:r>
              <a:rPr lang="en-US" dirty="0"/>
              <a:t>To do: </a:t>
            </a:r>
          </a:p>
          <a:p>
            <a:pPr lvl="1"/>
            <a:r>
              <a:rPr lang="en-US" dirty="0"/>
              <a:t>When you hear the word “gentrification” what comes to mind? What is your relationship to it? Does gentrification have a positive or negative connotation, or both, to you? Explain your answer. Your response should be between 100 – 300 words. </a:t>
            </a:r>
          </a:p>
          <a:p>
            <a:pPr lvl="1"/>
            <a:r>
              <a:rPr lang="en-US" dirty="0"/>
              <a:t>Submit by 11:59 PM, Wednesday, 9/1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2197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B748E5-E293-8CD6-070E-ACC93AD91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Welcome!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1622F7-3A4B-D397-0AB0-59B7C55A79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Introductions</a:t>
            </a:r>
          </a:p>
          <a:p>
            <a:r>
              <a:rPr lang="en-US" dirty="0"/>
              <a:t>What is Gentrification? </a:t>
            </a:r>
          </a:p>
          <a:p>
            <a:r>
              <a:rPr lang="en-US" dirty="0"/>
              <a:t>Course Overview</a:t>
            </a:r>
          </a:p>
          <a:p>
            <a:r>
              <a:rPr lang="en-US" dirty="0"/>
              <a:t>Learning Objectives &amp; Using Moodle</a:t>
            </a:r>
          </a:p>
          <a:p>
            <a:r>
              <a:rPr lang="en-US" dirty="0"/>
              <a:t>For Next Class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40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E0969A-7AD9-0727-7B8F-4922DC56F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914400"/>
            <a:ext cx="3799763" cy="1473200"/>
          </a:xfrm>
        </p:spPr>
        <p:txBody>
          <a:bodyPr>
            <a:normAutofit/>
          </a:bodyPr>
          <a:lstStyle/>
          <a:p>
            <a:r>
              <a:rPr lang="en-US" sz="3600"/>
              <a:t>Who am i?</a:t>
            </a:r>
            <a:br>
              <a:rPr lang="en-US" sz="3600"/>
            </a:br>
            <a:endParaRPr lang="en-US" sz="360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4672" y="722376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3D7AD3-2D95-9CAA-71E9-79C5BBD3F2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088" y="2387600"/>
            <a:ext cx="3799763" cy="376732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1400" dirty="0"/>
              <a:t>You can call me Professor Collins or Dr. Collins</a:t>
            </a:r>
          </a:p>
          <a:p>
            <a:pPr>
              <a:lnSpc>
                <a:spcPct val="100000"/>
              </a:lnSpc>
            </a:pPr>
            <a:r>
              <a:rPr lang="en-US" sz="1400" dirty="0"/>
              <a:t>I use He/Him/His pronouns </a:t>
            </a:r>
          </a:p>
          <a:p>
            <a:pPr>
              <a:lnSpc>
                <a:spcPct val="100000"/>
              </a:lnSpc>
            </a:pPr>
            <a:r>
              <a:rPr lang="en-US" sz="1400" dirty="0"/>
              <a:t>I was born and raised in Philadelphia’s Logan neighborhood</a:t>
            </a:r>
          </a:p>
          <a:p>
            <a:pPr>
              <a:lnSpc>
                <a:spcPct val="100000"/>
              </a:lnSpc>
            </a:pPr>
            <a:r>
              <a:rPr lang="en-US" sz="1400" dirty="0"/>
              <a:t>Hobbies: playing guitar, watching movies, photography, writing about music </a:t>
            </a:r>
          </a:p>
          <a:p>
            <a:pPr>
              <a:lnSpc>
                <a:spcPct val="100000"/>
              </a:lnSpc>
            </a:pPr>
            <a:r>
              <a:rPr lang="en-US" sz="1400" dirty="0"/>
              <a:t>Morehouse College (BA, Economics); Oklahoma State University (MS, Sociology); Temple University (PhD, Sociology)</a:t>
            </a:r>
          </a:p>
          <a:p>
            <a:pPr>
              <a:lnSpc>
                <a:spcPct val="100000"/>
              </a:lnSpc>
            </a:pPr>
            <a:r>
              <a:rPr lang="en-US" sz="1400" dirty="0"/>
              <a:t>Post-Doctoral Fellow, University of Pennsylvania, Weitzman School of Design, City and Regional Planning </a:t>
            </a:r>
          </a:p>
          <a:p>
            <a:pPr>
              <a:lnSpc>
                <a:spcPct val="100000"/>
              </a:lnSpc>
            </a:pPr>
            <a:endParaRPr lang="en-US" sz="1400" dirty="0"/>
          </a:p>
        </p:txBody>
      </p:sp>
      <p:pic>
        <p:nvPicPr>
          <p:cNvPr id="4" name="Picture 3" descr="A person playing a guitar on stage&#10;&#10;Description automatically generated">
            <a:extLst>
              <a:ext uri="{FF2B5EF4-FFF2-40B4-BE49-F238E27FC236}">
                <a16:creationId xmlns:a16="http://schemas.microsoft.com/office/drawing/2014/main" id="{208CC050-7289-05B2-41A3-495540FDFF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80" r="18024" b="-1"/>
          <a:stretch>
            <a:fillRect/>
          </a:stretch>
        </p:blipFill>
        <p:spPr>
          <a:xfrm>
            <a:off x="4981575" y="735286"/>
            <a:ext cx="6495042" cy="5419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181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E53615EE-C559-4E03-999B-5477F1626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4E8B57-3399-A602-42F4-4902C8638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8" y="909637"/>
            <a:ext cx="5958216" cy="1316736"/>
          </a:xfrm>
        </p:spPr>
        <p:txBody>
          <a:bodyPr>
            <a:normAutofit/>
          </a:bodyPr>
          <a:lstStyle/>
          <a:p>
            <a:r>
              <a:rPr lang="en-US" dirty="0"/>
              <a:t>Research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99A8EBD-049C-48E6-97ED-C9102D78FC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2376"/>
            <a:ext cx="57150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978AF3-A3CA-1CC0-C83F-94277DF933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088" y="2235251"/>
            <a:ext cx="5958216" cy="3713109"/>
          </a:xfrm>
        </p:spPr>
        <p:txBody>
          <a:bodyPr>
            <a:normAutofit/>
          </a:bodyPr>
          <a:lstStyle/>
          <a:p>
            <a:r>
              <a:rPr lang="en-US" dirty="0"/>
              <a:t>Gentrification, place, race, sound/music</a:t>
            </a:r>
          </a:p>
          <a:p>
            <a:r>
              <a:rPr lang="en-US" dirty="0"/>
              <a:t>Going to concerts in Fishtown. Where am I?</a:t>
            </a:r>
          </a:p>
          <a:p>
            <a:r>
              <a:rPr lang="en-US" dirty="0"/>
              <a:t>Historically white, working-class neighborhood located along the Delaware River</a:t>
            </a:r>
          </a:p>
          <a:p>
            <a:r>
              <a:rPr lang="en-US" dirty="0"/>
              <a:t>Place reputation: how does a neighborhood go from being white and “racist” to white and “cool?”</a:t>
            </a:r>
          </a:p>
          <a:p>
            <a:r>
              <a:rPr lang="en-US" dirty="0"/>
              <a:t>Music and music venues as part of reputational change</a:t>
            </a:r>
          </a:p>
          <a:p>
            <a:endParaRPr lang="en-US" dirty="0"/>
          </a:p>
        </p:txBody>
      </p:sp>
      <p:pic>
        <p:nvPicPr>
          <p:cNvPr id="5" name="Content Placeholder 3" descr="A screenshot of a phone&#10;&#10;Description automatically generated">
            <a:extLst>
              <a:ext uri="{FF2B5EF4-FFF2-40B4-BE49-F238E27FC236}">
                <a16:creationId xmlns:a16="http://schemas.microsoft.com/office/drawing/2014/main" id="{1833310A-564A-B232-8D04-DA097345A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0811" y="719455"/>
            <a:ext cx="1525477" cy="2596557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7AB7C5C-C091-4C25-B1BD-93E2F6948C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38546"/>
            <a:ext cx="5715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screenshot of a newspaper&#10;&#10;AI-generated content may be incorrect.">
            <a:extLst>
              <a:ext uri="{FF2B5EF4-FFF2-40B4-BE49-F238E27FC236}">
                <a16:creationId xmlns:a16="http://schemas.microsoft.com/office/drawing/2014/main" id="{B9240E5C-C93C-3907-4310-1ED398B322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9197" y="3602695"/>
            <a:ext cx="3648706" cy="253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370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660EB578-C970-4186-B93C-45851BBC6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E863BF-7F70-5B61-5738-4F1672D54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6968" y="914400"/>
            <a:ext cx="6627924" cy="1307592"/>
          </a:xfrm>
        </p:spPr>
        <p:txBody>
          <a:bodyPr>
            <a:normAutofit/>
          </a:bodyPr>
          <a:lstStyle/>
          <a:p>
            <a:r>
              <a:rPr lang="en-US" dirty="0"/>
              <a:t>teaching</a:t>
            </a:r>
          </a:p>
        </p:txBody>
      </p:sp>
      <p:pic>
        <p:nvPicPr>
          <p:cNvPr id="4" name="Picture 3" descr="A poster for a music event&#10;&#10;AI-generated content may be incorrect.">
            <a:extLst>
              <a:ext uri="{FF2B5EF4-FFF2-40B4-BE49-F238E27FC236}">
                <a16:creationId xmlns:a16="http://schemas.microsoft.com/office/drawing/2014/main" id="{3204C87F-3C64-FA22-CCAE-A601551604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92" r="3" b="3"/>
          <a:stretch>
            <a:fillRect/>
          </a:stretch>
        </p:blipFill>
        <p:spPr>
          <a:xfrm>
            <a:off x="20" y="-17929"/>
            <a:ext cx="4206220" cy="6875929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F57B02-07BB-407B-BB36-06D9C64A67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17665" y="722376"/>
            <a:ext cx="6476356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C1EAD5-C5DB-C135-DD91-B85A4CD06E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6968" y="2221992"/>
            <a:ext cx="6627924" cy="3739896"/>
          </a:xfrm>
        </p:spPr>
        <p:txBody>
          <a:bodyPr>
            <a:normAutofit/>
          </a:bodyPr>
          <a:lstStyle/>
          <a:p>
            <a:r>
              <a:rPr lang="en-US"/>
              <a:t>Fall 2026 Courses </a:t>
            </a:r>
          </a:p>
          <a:p>
            <a:pPr lvl="1"/>
            <a:r>
              <a:rPr lang="en-US"/>
              <a:t>Gentrification </a:t>
            </a:r>
            <a:endParaRPr lang="en-US" dirty="0"/>
          </a:p>
          <a:p>
            <a:r>
              <a:rPr lang="en-US"/>
              <a:t>Spring 2027 Courses</a:t>
            </a:r>
          </a:p>
          <a:p>
            <a:pPr lvl="1"/>
            <a:r>
              <a:rPr lang="en-US"/>
              <a:t>Listening </a:t>
            </a:r>
            <a:r>
              <a:rPr lang="en-US" dirty="0"/>
              <a:t>to the City: Soundscapes, Music, and Place</a:t>
            </a:r>
          </a:p>
          <a:p>
            <a:pPr lvl="1"/>
            <a:r>
              <a:rPr lang="en-US" dirty="0"/>
              <a:t>Urban Ethnography</a:t>
            </a:r>
          </a:p>
          <a:p>
            <a:pPr lvl="1"/>
            <a:r>
              <a:rPr lang="en-US" dirty="0"/>
              <a:t>Making Race and the City </a:t>
            </a:r>
          </a:p>
          <a:p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6855964-C920-48EB-8804-74291211C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17665" y="6144768"/>
            <a:ext cx="647635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679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9E6ED3-5DD6-FE9A-FC64-458F8D27F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are you?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93E3C8-E2C1-1695-B2F6-DF84390EED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Name</a:t>
            </a:r>
          </a:p>
          <a:p>
            <a:r>
              <a:rPr lang="en-US" dirty="0"/>
              <a:t>Major </a:t>
            </a:r>
          </a:p>
          <a:p>
            <a:r>
              <a:rPr lang="en-US" dirty="0"/>
              <a:t>Class</a:t>
            </a:r>
          </a:p>
          <a:p>
            <a:r>
              <a:rPr lang="en-US" dirty="0"/>
              <a:t>Hometown</a:t>
            </a:r>
          </a:p>
          <a:p>
            <a:r>
              <a:rPr lang="en-US" dirty="0"/>
              <a:t>Last Movie You’ve Seen (Or Your Favorite Movie)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19994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2B3529-CB48-3324-7FF7-18FF19A35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 is gentrification?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DBE8E1-B55D-3239-C834-74DAE61654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 groups, discuss what you think gentrification is.</a:t>
            </a:r>
          </a:p>
        </p:txBody>
      </p:sp>
    </p:spTree>
    <p:extLst>
      <p:ext uri="{BB962C8B-B14F-4D97-AF65-F5344CB8AC3E}">
        <p14:creationId xmlns:p14="http://schemas.microsoft.com/office/powerpoint/2010/main" val="1312875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71A4B-833A-A24B-91F1-093F1C0B5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A7FF3F-09A0-69AF-763A-AEF4229A02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To understand the </a:t>
            </a:r>
            <a:r>
              <a:rPr lang="en-US" b="1" dirty="0"/>
              <a:t>origins</a:t>
            </a:r>
            <a:r>
              <a:rPr lang="en-US" dirty="0"/>
              <a:t> and </a:t>
            </a:r>
            <a:r>
              <a:rPr lang="en-US" b="1" dirty="0"/>
              <a:t>evolution</a:t>
            </a:r>
            <a:r>
              <a:rPr lang="en-US" dirty="0"/>
              <a:t> of </a:t>
            </a:r>
            <a:r>
              <a:rPr lang="en-US" b="1" dirty="0"/>
              <a:t>gentrification</a:t>
            </a:r>
            <a:r>
              <a:rPr lang="en-US" dirty="0"/>
              <a:t> as both a concept and process. </a:t>
            </a:r>
          </a:p>
          <a:p>
            <a:pPr lvl="0"/>
            <a:r>
              <a:rPr lang="en-US" dirty="0"/>
              <a:t>To understand the relationship between gentrification and </a:t>
            </a:r>
            <a:r>
              <a:rPr lang="en-US" b="1" dirty="0"/>
              <a:t>race</a:t>
            </a:r>
            <a:r>
              <a:rPr lang="en-US" dirty="0"/>
              <a:t>, </a:t>
            </a:r>
            <a:r>
              <a:rPr lang="en-US" b="1" dirty="0"/>
              <a:t>gender</a:t>
            </a:r>
            <a:r>
              <a:rPr lang="en-US" dirty="0"/>
              <a:t>, </a:t>
            </a:r>
            <a:r>
              <a:rPr lang="en-US" b="1" dirty="0"/>
              <a:t>sexuality</a:t>
            </a:r>
            <a:r>
              <a:rPr lang="en-US" dirty="0"/>
              <a:t>, and </a:t>
            </a:r>
            <a:r>
              <a:rPr lang="en-US" b="1" dirty="0"/>
              <a:t>place</a:t>
            </a:r>
            <a:r>
              <a:rPr lang="en-US" dirty="0"/>
              <a:t>, respectively.</a:t>
            </a:r>
          </a:p>
          <a:p>
            <a:pPr lvl="0"/>
            <a:r>
              <a:rPr lang="en-US" dirty="0"/>
              <a:t>To acquaint students with </a:t>
            </a:r>
            <a:r>
              <a:rPr lang="en-US" b="1" dirty="0"/>
              <a:t>quantitative</a:t>
            </a:r>
            <a:r>
              <a:rPr lang="en-US" dirty="0"/>
              <a:t> and </a:t>
            </a:r>
            <a:r>
              <a:rPr lang="en-US" b="1" dirty="0"/>
              <a:t>qualitative</a:t>
            </a:r>
            <a:r>
              <a:rPr lang="en-US" dirty="0"/>
              <a:t> methods for studying gentrification.</a:t>
            </a:r>
          </a:p>
          <a:p>
            <a:pPr lvl="0"/>
            <a:r>
              <a:rPr lang="en-US" dirty="0"/>
              <a:t>To build </a:t>
            </a:r>
            <a:r>
              <a:rPr lang="en-US" b="1" dirty="0"/>
              <a:t>critical writing</a:t>
            </a:r>
            <a:r>
              <a:rPr lang="en-US" dirty="0"/>
              <a:t>, </a:t>
            </a:r>
            <a:r>
              <a:rPr lang="en-US" b="1" dirty="0"/>
              <a:t>presentation</a:t>
            </a:r>
            <a:r>
              <a:rPr lang="en-US" dirty="0"/>
              <a:t>, and </a:t>
            </a:r>
            <a:r>
              <a:rPr lang="en-US" b="1" dirty="0"/>
              <a:t>analytical skills </a:t>
            </a:r>
            <a:r>
              <a:rPr lang="en-US" dirty="0"/>
              <a:t>for social inquiry that empowers students to ask questions and communicate their unique analysis of historical and contemporary debates related to gentrification.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0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E53615EE-C559-4E03-999B-5477F1626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3EB9A6-9E12-2B83-9928-574AF0F3F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7" y="909637"/>
            <a:ext cx="10691814" cy="981914"/>
          </a:xfrm>
        </p:spPr>
        <p:txBody>
          <a:bodyPr>
            <a:noAutofit/>
          </a:bodyPr>
          <a:lstStyle/>
          <a:p>
            <a:r>
              <a:rPr lang="en-US" sz="3300" dirty="0"/>
              <a:t>Course overview: Required texts &amp; other materials</a:t>
            </a:r>
          </a:p>
        </p:txBody>
      </p:sp>
      <p:cxnSp>
        <p:nvCxnSpPr>
          <p:cNvPr id="1033" name="Straight Connector 1032">
            <a:extLst>
              <a:ext uri="{FF2B5EF4-FFF2-40B4-BE49-F238E27FC236}">
                <a16:creationId xmlns:a16="http://schemas.microsoft.com/office/drawing/2014/main" id="{B43766AD-6614-4710-B2A4-7BB682EE3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96107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94898F-194E-4A6C-2952-306983B8C3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088" y="2226373"/>
            <a:ext cx="4087065" cy="3935127"/>
          </a:xfrm>
        </p:spPr>
        <p:txBody>
          <a:bodyPr>
            <a:normAutofit/>
          </a:bodyPr>
          <a:lstStyle/>
          <a:p>
            <a:r>
              <a:rPr lang="en-US" dirty="0"/>
              <a:t>Required Texts: </a:t>
            </a:r>
          </a:p>
          <a:p>
            <a:pPr lvl="1"/>
            <a:r>
              <a:rPr lang="en-US" dirty="0"/>
              <a:t>A Good Reputation: How Residents Fight for An American Barrio </a:t>
            </a:r>
          </a:p>
          <a:p>
            <a:pPr lvl="1"/>
            <a:r>
              <a:rPr lang="en-US" dirty="0"/>
              <a:t>Feels Right: Black Queer Women and the Politics of Partying in Chicago</a:t>
            </a:r>
          </a:p>
          <a:p>
            <a:r>
              <a:rPr lang="en-US" dirty="0"/>
              <a:t>Peer-reviewed journal articles, book chapters, magazine articles, movies 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92085AE-9517-24FD-86DF-B9D1C80696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7816" y="2226373"/>
            <a:ext cx="2608406" cy="3907725"/>
          </a:xfrm>
          <a:prstGeom prst="rect">
            <a:avLst/>
          </a:prstGeom>
        </p:spPr>
      </p:pic>
      <p:pic>
        <p:nvPicPr>
          <p:cNvPr id="1026" name="Picture 2" descr="Feels Right: Black Queer Women and the Politics of Partying in Chicago">
            <a:extLst>
              <a:ext uri="{FF2B5EF4-FFF2-40B4-BE49-F238E27FC236}">
                <a16:creationId xmlns:a16="http://schemas.microsoft.com/office/drawing/2014/main" id="{F712895C-68FF-E402-5919-4109D914F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14138" y="2226373"/>
            <a:ext cx="2608406" cy="390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A Good Reputation: How Residents Fight for an American Barrio,  Korver-Glenn, Mayorga">
            <a:extLst>
              <a:ext uri="{FF2B5EF4-FFF2-40B4-BE49-F238E27FC236}">
                <a16:creationId xmlns:a16="http://schemas.microsoft.com/office/drawing/2014/main" id="{6A5BC11F-0785-4FD3-6386-21CBDD45C2E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6" descr="A Good Reputation: How Residents Fight for an American Barrio,  Korver-Glenn, Mayorga">
            <a:extLst>
              <a:ext uri="{FF2B5EF4-FFF2-40B4-BE49-F238E27FC236}">
                <a16:creationId xmlns:a16="http://schemas.microsoft.com/office/drawing/2014/main" id="{52FC05BD-1B91-8CB1-41F9-CF91FBBD14D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8" descr="A Good Reputation: How Residents Fight for an American Barrio,  Korver-Glenn, Mayorga">
            <a:extLst>
              <a:ext uri="{FF2B5EF4-FFF2-40B4-BE49-F238E27FC236}">
                <a16:creationId xmlns:a16="http://schemas.microsoft.com/office/drawing/2014/main" id="{E7367F21-563E-D9C0-B809-01DB2372B85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449519"/>
      </p:ext>
    </p:extLst>
  </p:cSld>
  <p:clrMapOvr>
    <a:masterClrMapping/>
  </p:clrMapOvr>
</p:sld>
</file>

<file path=ppt/theme/theme1.xml><?xml version="1.0" encoding="utf-8"?>
<a:theme xmlns:a="http://schemas.openxmlformats.org/drawingml/2006/main" name="ChronicleVTI">
  <a:themeElements>
    <a:clrScheme name="Chronicle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Univers Calisto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12700" cap="flat" cmpd="sng" algn="ctr">
          <a:noFill/>
          <a:prstDash val="solid"/>
          <a:miter lim="800000"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chemeClr val="accent1">
                  <a:shade val="50000"/>
                </a:schemeClr>
              </a:solidFill>
              <a:prstDash val="solid"/>
              <a:miter lim="800000"/>
            </a14:hiddenLine>
          </a:ext>
        </a:ex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207 - Intro" id="{99D66C84-C47C-164F-B225-8AE8CCB6E33B}" vid="{1F98B3D9-06D8-5542-80A5-C9262FDF19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975</TotalTime>
  <Words>581</Words>
  <Application>Microsoft Macintosh PowerPoint</Application>
  <PresentationFormat>Widescreen</PresentationFormat>
  <Paragraphs>74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Calisto MT</vt:lpstr>
      <vt:lpstr>Univers Condensed</vt:lpstr>
      <vt:lpstr>Wingdings</vt:lpstr>
      <vt:lpstr>ChronicleVTI</vt:lpstr>
      <vt:lpstr>Gentrification (CITY B207)</vt:lpstr>
      <vt:lpstr>Welcome! </vt:lpstr>
      <vt:lpstr>Who am i? </vt:lpstr>
      <vt:lpstr>Research</vt:lpstr>
      <vt:lpstr>teaching</vt:lpstr>
      <vt:lpstr>Who are you? </vt:lpstr>
      <vt:lpstr>What is gentrification?</vt:lpstr>
      <vt:lpstr>Learning objectives </vt:lpstr>
      <vt:lpstr>Course overview: Required texts &amp; other materials</vt:lpstr>
      <vt:lpstr>Course Overview</vt:lpstr>
      <vt:lpstr>Course overview: assessment</vt:lpstr>
      <vt:lpstr>Course Overview: In-class contribution</vt:lpstr>
      <vt:lpstr>For next class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Stanley J Collins</dc:creator>
  <cp:lastModifiedBy>Stanley J Collins</cp:lastModifiedBy>
  <cp:revision>7</cp:revision>
  <dcterms:created xsi:type="dcterms:W3CDTF">2026-08-28T21:45:14Z</dcterms:created>
  <dcterms:modified xsi:type="dcterms:W3CDTF">2026-09-01T12:32:41Z</dcterms:modified>
</cp:coreProperties>
</file>