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20B0604020202020204" charset="0"/>
      <p:regular r:id="rId14"/>
      <p:bold r:id="rId15"/>
      <p:italic r:id="rId16"/>
      <p:boldItalic r:id="rId17"/>
    </p:embeddedFont>
    <p:embeddedFont>
      <p:font typeface="Poppins Bold" panose="020B0604020202020204" charset="0"/>
      <p:regular r:id="rId18"/>
      <p:bold r:id="rId19"/>
    </p:embeddedFont>
    <p:embeddedFont>
      <p:font typeface="Poppins Medium" panose="020B0604020202020204" charset="0"/>
      <p:regular r:id="rId20"/>
      <p: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24E81A-2171-43B1-70C6-38A95B29E72F}" v="17" dt="2026-08-28T17:03:09.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ie Hernan" userId="S::mhernan@brynmawr.edu::9ce1beb5-300c-4909-96f3-57b9802dd026" providerId="AD" clId="Web-{EC24E81A-2171-43B1-70C6-38A95B29E72F}"/>
    <pc:docChg chg="modSld">
      <pc:chgData name="Maggie Hernan" userId="S::mhernan@brynmawr.edu::9ce1beb5-300c-4909-96f3-57b9802dd026" providerId="AD" clId="Web-{EC24E81A-2171-43B1-70C6-38A95B29E72F}" dt="2026-08-28T17:03:09.083" v="15"/>
      <pc:docMkLst>
        <pc:docMk/>
      </pc:docMkLst>
      <pc:sldChg chg="modSp">
        <pc:chgData name="Maggie Hernan" userId="S::mhernan@brynmawr.edu::9ce1beb5-300c-4909-96f3-57b9802dd026" providerId="AD" clId="Web-{EC24E81A-2171-43B1-70C6-38A95B29E72F}" dt="2026-08-28T17:03:09.083" v="15"/>
        <pc:sldMkLst>
          <pc:docMk/>
          <pc:sldMk cId="0" sldId="256"/>
        </pc:sldMkLst>
        <pc:spChg chg="mod">
          <ac:chgData name="Maggie Hernan" userId="S::mhernan@brynmawr.edu::9ce1beb5-300c-4909-96f3-57b9802dd026" providerId="AD" clId="Web-{EC24E81A-2171-43B1-70C6-38A95B29E72F}" dt="2026-08-28T17:03:09.083" v="15"/>
          <ac:spMkLst>
            <pc:docMk/>
            <pc:sldMk cId="0" sldId="256"/>
            <ac:spMk id="4" creationId="{00000000-0000-0000-0000-000000000000}"/>
          </ac:spMkLst>
        </pc:spChg>
        <pc:spChg chg="mod">
          <ac:chgData name="Maggie Hernan" userId="S::mhernan@brynmawr.edu::9ce1beb5-300c-4909-96f3-57b9802dd026" providerId="AD" clId="Web-{EC24E81A-2171-43B1-70C6-38A95B29E72F}" dt="2026-08-28T17:03:09.083" v="14"/>
          <ac:spMkLst>
            <pc:docMk/>
            <pc:sldMk cId="0" sldId="256"/>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614654" y="0"/>
            <a:ext cx="6673346" cy="9258300"/>
          </a:xfrm>
          <a:custGeom>
            <a:avLst/>
            <a:gdLst/>
            <a:ahLst/>
            <a:cxnLst/>
            <a:rect l="l" t="t" r="r" b="b"/>
            <a:pathLst>
              <a:path w="6673346" h="9258300">
                <a:moveTo>
                  <a:pt x="0" y="0"/>
                </a:moveTo>
                <a:lnTo>
                  <a:pt x="6673346" y="0"/>
                </a:lnTo>
                <a:lnTo>
                  <a:pt x="6673346" y="9258300"/>
                </a:lnTo>
                <a:lnTo>
                  <a:pt x="0" y="9258300"/>
                </a:lnTo>
                <a:lnTo>
                  <a:pt x="0" y="0"/>
                </a:lnTo>
                <a:close/>
              </a:path>
            </a:pathLst>
          </a:custGeom>
          <a:blipFill>
            <a:blip r:embed="rId2"/>
            <a:stretch>
              <a:fillRect l="-54241" r="-54241"/>
            </a:stretch>
          </a:blipFill>
        </p:spPr>
        <p:txBody>
          <a:bodyPr/>
          <a:lstStyle/>
          <a:p>
            <a:endParaRPr lang="en-US"/>
          </a:p>
        </p:txBody>
      </p:sp>
      <p:grpSp>
        <p:nvGrpSpPr>
          <p:cNvPr id="3" name="Group 3"/>
          <p:cNvGrpSpPr/>
          <p:nvPr/>
        </p:nvGrpSpPr>
        <p:grpSpPr>
          <a:xfrm>
            <a:off x="990600" y="2324100"/>
            <a:ext cx="10624054" cy="4738341"/>
            <a:chOff x="-334365" y="0"/>
            <a:chExt cx="14165405" cy="6317787"/>
          </a:xfrm>
        </p:grpSpPr>
        <p:sp>
          <p:nvSpPr>
            <p:cNvPr id="4" name="TextBox 4"/>
            <p:cNvSpPr txBox="1"/>
            <p:nvPr/>
          </p:nvSpPr>
          <p:spPr>
            <a:xfrm>
              <a:off x="-334365" y="0"/>
              <a:ext cx="13831040" cy="4543425"/>
            </a:xfrm>
            <a:prstGeom prst="rect">
              <a:avLst/>
            </a:prstGeom>
          </p:spPr>
          <p:txBody>
            <a:bodyPr lIns="0" tIns="0" rIns="0" bIns="0" rtlCol="0" anchor="t">
              <a:spAutoFit/>
            </a:bodyPr>
            <a:lstStyle/>
            <a:p>
              <a:pPr algn="l">
                <a:lnSpc>
                  <a:spcPts val="12150"/>
                </a:lnSpc>
              </a:pPr>
              <a:r>
                <a:rPr lang="en-US" sz="13500" b="1">
                  <a:solidFill>
                    <a:srgbClr val="002858"/>
                  </a:solidFill>
                  <a:latin typeface="Poppins Bold"/>
                  <a:ea typeface="Microsoft Sans Serif"/>
                  <a:cs typeface="Poppins Bold"/>
                  <a:sym typeface="Poppins Bold"/>
                </a:rPr>
                <a:t>WELCOME TO THRIVE!</a:t>
              </a:r>
            </a:p>
          </p:txBody>
        </p:sp>
        <p:sp>
          <p:nvSpPr>
            <p:cNvPr id="5" name="TextBox 5"/>
            <p:cNvSpPr txBox="1"/>
            <p:nvPr/>
          </p:nvSpPr>
          <p:spPr>
            <a:xfrm>
              <a:off x="0" y="5622462"/>
              <a:ext cx="13831040" cy="695325"/>
            </a:xfrm>
            <a:prstGeom prst="rect">
              <a:avLst/>
            </a:prstGeom>
          </p:spPr>
          <p:txBody>
            <a:bodyPr lIns="0" tIns="0" rIns="0" bIns="0" rtlCol="0" anchor="t">
              <a:spAutoFit/>
            </a:bodyPr>
            <a:lstStyle/>
            <a:p>
              <a:pPr algn="l">
                <a:lnSpc>
                  <a:spcPts val="4200"/>
                </a:lnSpc>
              </a:pPr>
              <a:r>
                <a:rPr lang="en-US" sz="3000" b="1">
                  <a:solidFill>
                    <a:srgbClr val="002858"/>
                  </a:solidFill>
                  <a:latin typeface="Poppins Medium"/>
                  <a:ea typeface="Microsoft Sans Serif"/>
                  <a:cs typeface="Poppins Medium"/>
                  <a:sym typeface="Poppins Medium"/>
                </a:rPr>
                <a:t>Week 1</a:t>
              </a:r>
              <a:endParaRPr lang="en-US" sz="3000">
                <a:latin typeface="Poppins Medium"/>
                <a:cs typeface="Poppins Medium"/>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95375"/>
            <a:ext cx="14428507" cy="1076325"/>
          </a:xfrm>
          <a:prstGeom prst="rect">
            <a:avLst/>
          </a:prstGeom>
        </p:spPr>
        <p:txBody>
          <a:bodyPr lIns="0" tIns="0" rIns="0" bIns="0" rtlCol="0" anchor="t">
            <a:spAutoFit/>
          </a:bodyPr>
          <a:lstStyle/>
          <a:p>
            <a:pPr algn="l">
              <a:lnSpc>
                <a:spcPts val="7500"/>
              </a:lnSpc>
            </a:pPr>
            <a:r>
              <a:rPr lang="en-US" sz="7500" b="1">
                <a:solidFill>
                  <a:srgbClr val="002858"/>
                </a:solidFill>
                <a:latin typeface="Poppins Bold"/>
                <a:ea typeface="Poppins Bold"/>
                <a:cs typeface="Poppins Bold"/>
                <a:sym typeface="Poppins Bold"/>
              </a:rPr>
              <a:t>History Presentation Topics</a:t>
            </a:r>
          </a:p>
        </p:txBody>
      </p:sp>
      <p:sp>
        <p:nvSpPr>
          <p:cNvPr id="3" name="TextBox 3"/>
          <p:cNvSpPr txBox="1"/>
          <p:nvPr/>
        </p:nvSpPr>
        <p:spPr>
          <a:xfrm>
            <a:off x="1028700" y="2600960"/>
            <a:ext cx="13686358" cy="6890348"/>
          </a:xfrm>
          <a:prstGeom prst="rect">
            <a:avLst/>
          </a:prstGeom>
        </p:spPr>
        <p:txBody>
          <a:bodyPr wrap="square" lIns="0" tIns="0" rIns="0" bIns="0" rtlCol="0" anchor="t">
            <a:spAutoFit/>
          </a:bodyPr>
          <a:lstStyle/>
          <a:p>
            <a:pPr marL="777240" lvl="1" indent="-388620" algn="l">
              <a:lnSpc>
                <a:spcPts val="5400"/>
              </a:lnSpc>
              <a:buFont typeface="Arial"/>
              <a:buChar char="•"/>
            </a:pPr>
            <a:r>
              <a:rPr lang="en-US" sz="3600">
                <a:solidFill>
                  <a:srgbClr val="3B3B3B"/>
                </a:solidFill>
                <a:latin typeface="Poppins"/>
                <a:ea typeface="Poppins"/>
                <a:cs typeface="Poppins"/>
                <a:sym typeface="Poppins"/>
              </a:rPr>
              <a:t>Bryn Mawr Founding</a:t>
            </a:r>
          </a:p>
          <a:p>
            <a:pPr marL="777240" lvl="1" indent="-388620" algn="l">
              <a:lnSpc>
                <a:spcPts val="5400"/>
              </a:lnSpc>
              <a:buFont typeface="Arial"/>
              <a:buChar char="•"/>
            </a:pPr>
            <a:r>
              <a:rPr lang="en-US" sz="3600">
                <a:solidFill>
                  <a:srgbClr val="3B3B3B"/>
                </a:solidFill>
                <a:latin typeface="Poppins"/>
                <a:ea typeface="Poppins"/>
                <a:cs typeface="Poppins"/>
                <a:sym typeface="Poppins"/>
              </a:rPr>
              <a:t>Don't Forget to Remember (Me)</a:t>
            </a:r>
          </a:p>
          <a:p>
            <a:pPr marL="777240" lvl="1" indent="-388620" algn="l">
              <a:lnSpc>
                <a:spcPts val="5400"/>
              </a:lnSpc>
              <a:buFont typeface="Arial"/>
              <a:buChar char="•"/>
            </a:pPr>
            <a:r>
              <a:rPr lang="en-US" sz="3600">
                <a:solidFill>
                  <a:srgbClr val="3B3B3B"/>
                </a:solidFill>
                <a:latin typeface="Poppins"/>
                <a:ea typeface="Poppins"/>
                <a:cs typeface="Poppins"/>
                <a:sym typeface="Poppins"/>
              </a:rPr>
              <a:t>Self-Governance Association</a:t>
            </a:r>
          </a:p>
          <a:p>
            <a:pPr marL="777240" lvl="1" indent="-388620" algn="l">
              <a:lnSpc>
                <a:spcPts val="5400"/>
              </a:lnSpc>
              <a:buFont typeface="Arial"/>
              <a:buChar char="•"/>
            </a:pPr>
            <a:r>
              <a:rPr lang="en-US" sz="3600">
                <a:solidFill>
                  <a:srgbClr val="3B3B3B"/>
                </a:solidFill>
                <a:latin typeface="Poppins"/>
                <a:ea typeface="Poppins"/>
                <a:cs typeface="Poppins"/>
                <a:sym typeface="Poppins"/>
              </a:rPr>
              <a:t>Honor Code</a:t>
            </a:r>
          </a:p>
          <a:p>
            <a:pPr marL="777240" lvl="1" indent="-388620">
              <a:lnSpc>
                <a:spcPts val="5400"/>
              </a:lnSpc>
              <a:buFont typeface="Arial"/>
              <a:buChar char="•"/>
            </a:pPr>
            <a:r>
              <a:rPr lang="en-US" sz="3600">
                <a:solidFill>
                  <a:srgbClr val="3B3B3B"/>
                </a:solidFill>
                <a:latin typeface="Poppins"/>
                <a:ea typeface="Poppins"/>
                <a:cs typeface="Poppins"/>
                <a:sym typeface="Poppins"/>
              </a:rPr>
              <a:t>Notable Graduates (Emily Balch, Ume Tsuda, Enid Cook)</a:t>
            </a:r>
          </a:p>
          <a:p>
            <a:pPr marL="777240" lvl="1" indent="-388620" algn="l">
              <a:lnSpc>
                <a:spcPts val="5400"/>
              </a:lnSpc>
              <a:buFont typeface="Arial"/>
              <a:buChar char="•"/>
            </a:pPr>
            <a:r>
              <a:rPr lang="en-US" sz="3600">
                <a:solidFill>
                  <a:srgbClr val="3B3B3B"/>
                </a:solidFill>
                <a:latin typeface="Poppins"/>
                <a:ea typeface="Poppins"/>
                <a:cs typeface="Poppins"/>
                <a:sym typeface="Poppins"/>
              </a:rPr>
              <a:t>Historic Landmarks</a:t>
            </a:r>
          </a:p>
          <a:p>
            <a:pPr marL="777240" lvl="1" indent="-388620" algn="l">
              <a:lnSpc>
                <a:spcPts val="5400"/>
              </a:lnSpc>
              <a:buFont typeface="Arial"/>
              <a:buChar char="•"/>
            </a:pPr>
            <a:r>
              <a:rPr lang="en-US" sz="3600">
                <a:solidFill>
                  <a:srgbClr val="3B3B3B"/>
                </a:solidFill>
                <a:latin typeface="Poppins"/>
                <a:ea typeface="Poppins"/>
                <a:cs typeface="Poppins"/>
                <a:sym typeface="Poppins"/>
              </a:rPr>
              <a:t>Student Strike of 2020</a:t>
            </a:r>
          </a:p>
          <a:p>
            <a:pPr marL="777240" lvl="1" indent="-388620" algn="l">
              <a:lnSpc>
                <a:spcPts val="5400"/>
              </a:lnSpc>
              <a:buFont typeface="Arial"/>
              <a:buChar char="•"/>
            </a:pPr>
            <a:r>
              <a:rPr lang="en-US" sz="3600">
                <a:solidFill>
                  <a:srgbClr val="3B3B3B"/>
                </a:solidFill>
                <a:latin typeface="Poppins"/>
                <a:ea typeface="Poppins"/>
                <a:cs typeface="Poppins"/>
                <a:sym typeface="Poppins"/>
              </a:rPr>
              <a:t>Black at Bryn Mawr Tour</a:t>
            </a:r>
          </a:p>
          <a:p>
            <a:pPr marL="777240" lvl="1" indent="-388620" algn="l">
              <a:lnSpc>
                <a:spcPts val="5400"/>
              </a:lnSpc>
              <a:buFont typeface="Arial"/>
              <a:buChar char="•"/>
            </a:pPr>
            <a:r>
              <a:rPr lang="en-US" sz="3600">
                <a:solidFill>
                  <a:srgbClr val="3B3B3B"/>
                </a:solidFill>
                <a:latin typeface="Poppins"/>
                <a:ea typeface="Poppins"/>
                <a:cs typeface="Poppins"/>
                <a:sym typeface="Poppins"/>
              </a:rPr>
              <a:t>Perry House</a:t>
            </a:r>
          </a:p>
          <a:p>
            <a:pPr marL="777240" lvl="1" indent="-388620" algn="l">
              <a:lnSpc>
                <a:spcPts val="5400"/>
              </a:lnSpc>
              <a:buFont typeface="Arial"/>
              <a:buChar char="•"/>
            </a:pPr>
            <a:r>
              <a:rPr lang="en-US" sz="3600">
                <a:solidFill>
                  <a:srgbClr val="3B3B3B"/>
                </a:solidFill>
                <a:latin typeface="Poppins"/>
                <a:ea typeface="Poppins"/>
                <a:cs typeface="Poppins"/>
                <a:sym typeface="Poppins"/>
              </a:rPr>
              <a:t>Erdman Hall</a:t>
            </a:r>
          </a:p>
        </p:txBody>
      </p:sp>
      <p:sp>
        <p:nvSpPr>
          <p:cNvPr id="4" name="TextBox 4"/>
          <p:cNvSpPr txBox="1"/>
          <p:nvPr/>
        </p:nvSpPr>
        <p:spPr>
          <a:xfrm>
            <a:off x="17259300" y="9191625"/>
            <a:ext cx="152400" cy="219075"/>
          </a:xfrm>
          <a:prstGeom prst="rect">
            <a:avLst/>
          </a:prstGeom>
        </p:spPr>
        <p:txBody>
          <a:bodyPr wrap="none" lIns="0" tIns="0" rIns="0" bIns="0" rtlCol="0" anchor="t">
            <a:spAutoFit/>
          </a:bodyPr>
          <a:lstStyle/>
          <a:p>
            <a:pPr algn="r">
              <a:lnSpc>
                <a:spcPts val="2800"/>
              </a:lnSpc>
              <a:spcBef>
                <a:spcPct val="0"/>
              </a:spcBef>
            </a:pPr>
            <a:r>
              <a:rPr lang="en-US" sz="2000">
                <a:solidFill>
                  <a:srgbClr val="FFFFFF"/>
                </a:solidFill>
                <a:latin typeface="Poppins"/>
                <a:ea typeface="Poppins"/>
                <a:cs typeface="Poppins"/>
                <a:sym typeface="Poppins"/>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95375"/>
            <a:ext cx="14428507" cy="1076325"/>
          </a:xfrm>
          <a:prstGeom prst="rect">
            <a:avLst/>
          </a:prstGeom>
        </p:spPr>
        <p:txBody>
          <a:bodyPr lIns="0" tIns="0" rIns="0" bIns="0" rtlCol="0" anchor="t">
            <a:spAutoFit/>
          </a:bodyPr>
          <a:lstStyle/>
          <a:p>
            <a:pPr algn="l">
              <a:lnSpc>
                <a:spcPts val="7500"/>
              </a:lnSpc>
            </a:pPr>
            <a:r>
              <a:rPr lang="en-US" sz="7500" b="1">
                <a:solidFill>
                  <a:srgbClr val="002858"/>
                </a:solidFill>
                <a:latin typeface="Poppins Bold"/>
                <a:ea typeface="Poppins Bold"/>
                <a:cs typeface="Poppins Bold"/>
                <a:sym typeface="Poppins Bold"/>
              </a:rPr>
              <a:t>Closing: Know it Owl Padlet</a:t>
            </a:r>
          </a:p>
        </p:txBody>
      </p:sp>
      <p:sp>
        <p:nvSpPr>
          <p:cNvPr id="3" name="TextBox 3"/>
          <p:cNvSpPr txBox="1"/>
          <p:nvPr/>
        </p:nvSpPr>
        <p:spPr>
          <a:xfrm>
            <a:off x="17259300" y="9191625"/>
            <a:ext cx="152400" cy="219075"/>
          </a:xfrm>
          <a:prstGeom prst="rect">
            <a:avLst/>
          </a:prstGeom>
        </p:spPr>
        <p:txBody>
          <a:bodyPr wrap="none" lIns="0" tIns="0" rIns="0" bIns="0" rtlCol="0" anchor="t">
            <a:spAutoFit/>
          </a:bodyPr>
          <a:lstStyle/>
          <a:p>
            <a:pPr algn="r">
              <a:lnSpc>
                <a:spcPts val="2800"/>
              </a:lnSpc>
              <a:spcBef>
                <a:spcPct val="0"/>
              </a:spcBef>
            </a:pPr>
            <a:r>
              <a:rPr lang="en-US" sz="2000">
                <a:solidFill>
                  <a:srgbClr val="FFFFFF"/>
                </a:solidFill>
                <a:latin typeface="Poppins"/>
                <a:ea typeface="Poppins"/>
                <a:cs typeface="Poppins"/>
                <a:sym typeface="Poppins"/>
              </a:rPr>
              <a:t>11</a:t>
            </a:r>
          </a:p>
        </p:txBody>
      </p:sp>
      <p:pic>
        <p:nvPicPr>
          <p:cNvPr id="6" name="Picture 5" descr="A qr code with a paper crane&#10;&#10;AI-generated content may be incorrect.">
            <a:extLst>
              <a:ext uri="{FF2B5EF4-FFF2-40B4-BE49-F238E27FC236}">
                <a16:creationId xmlns:a16="http://schemas.microsoft.com/office/drawing/2014/main" id="{6D37DB65-0D0C-03AB-B9AE-D5BD30365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6150" y="2705100"/>
            <a:ext cx="6235700" cy="6235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95375"/>
            <a:ext cx="15433155" cy="2028825"/>
          </a:xfrm>
          <a:prstGeom prst="rect">
            <a:avLst/>
          </a:prstGeom>
        </p:spPr>
        <p:txBody>
          <a:bodyPr lIns="0" tIns="0" rIns="0" bIns="0" rtlCol="0" anchor="t">
            <a:spAutoFit/>
          </a:bodyPr>
          <a:lstStyle/>
          <a:p>
            <a:pPr algn="l">
              <a:lnSpc>
                <a:spcPts val="7500"/>
              </a:lnSpc>
            </a:pPr>
            <a:r>
              <a:rPr lang="en-US" sz="7500" b="1">
                <a:solidFill>
                  <a:srgbClr val="002858"/>
                </a:solidFill>
                <a:latin typeface="Poppins Bold"/>
                <a:ea typeface="Poppins Bold"/>
                <a:cs typeface="Poppins Bold"/>
                <a:sym typeface="Poppins Bold"/>
              </a:rPr>
              <a:t>Academic, Social, and Deeper Life Interactions Survey</a:t>
            </a:r>
          </a:p>
        </p:txBody>
      </p:sp>
      <p:sp>
        <p:nvSpPr>
          <p:cNvPr id="3" name="TextBox 3"/>
          <p:cNvSpPr txBox="1"/>
          <p:nvPr/>
        </p:nvSpPr>
        <p:spPr>
          <a:xfrm>
            <a:off x="17259300" y="9191625"/>
            <a:ext cx="152400" cy="219075"/>
          </a:xfrm>
          <a:prstGeom prst="rect">
            <a:avLst/>
          </a:prstGeom>
        </p:spPr>
        <p:txBody>
          <a:bodyPr wrap="none" lIns="0" tIns="0" rIns="0" bIns="0" rtlCol="0" anchor="t">
            <a:spAutoFit/>
          </a:bodyPr>
          <a:lstStyle/>
          <a:p>
            <a:pPr algn="r">
              <a:lnSpc>
                <a:spcPts val="2800"/>
              </a:lnSpc>
              <a:spcBef>
                <a:spcPct val="0"/>
              </a:spcBef>
            </a:pPr>
            <a:r>
              <a:rPr lang="en-US" sz="2000">
                <a:solidFill>
                  <a:srgbClr val="FFFFFF"/>
                </a:solidFill>
                <a:latin typeface="Poppins"/>
                <a:ea typeface="Poppins"/>
                <a:cs typeface="Poppins"/>
                <a:sym typeface="Poppins"/>
              </a:rPr>
              <a:t>12</a:t>
            </a:r>
          </a:p>
        </p:txBody>
      </p:sp>
      <p:sp>
        <p:nvSpPr>
          <p:cNvPr id="6" name="AutoShape 6">
            <a:extLst>
              <a:ext uri="{FF2B5EF4-FFF2-40B4-BE49-F238E27FC236}">
                <a16:creationId xmlns:a16="http://schemas.microsoft.com/office/drawing/2014/main" id="{0C8F78F8-C0EA-365F-09DF-5308FE37BE6F}"/>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descr="A qr code with black squares&#10;&#10;AI-generated content may be incorrect.">
            <a:extLst>
              <a:ext uri="{FF2B5EF4-FFF2-40B4-BE49-F238E27FC236}">
                <a16:creationId xmlns:a16="http://schemas.microsoft.com/office/drawing/2014/main" id="{2B21FC70-F405-0D51-435E-B03F555326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0100" y="3467100"/>
            <a:ext cx="6223000" cy="6223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858"/>
        </a:solidFill>
        <a:effectLst/>
      </p:bgPr>
    </p:bg>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9530422" y="1028700"/>
            <a:ext cx="7418719" cy="9525"/>
          </a:xfrm>
          <a:prstGeom prst="rect">
            <a:avLst/>
          </a:prstGeom>
          <a:solidFill>
            <a:srgbClr val="FFFFFF"/>
          </a:solidFill>
        </p:spPr>
        <p:txBody>
          <a:bodyPr/>
          <a:lstStyle/>
          <a:p>
            <a:endParaRPr lang="en-US"/>
          </a:p>
        </p:txBody>
      </p:sp>
      <p:sp>
        <p:nvSpPr>
          <p:cNvPr id="3" name="AutoShape 3">
            <a:extLst>
              <a:ext uri="{C183D7F6-B498-43B3-948B-1728B52AA6E4}">
                <adec:decorative xmlns:adec="http://schemas.microsoft.com/office/drawing/2017/decorative" val="1"/>
              </a:ext>
            </a:extLst>
          </p:cNvPr>
          <p:cNvSpPr/>
          <p:nvPr/>
        </p:nvSpPr>
        <p:spPr>
          <a:xfrm>
            <a:off x="0" y="0"/>
            <a:ext cx="7884316" cy="10287000"/>
          </a:xfrm>
          <a:prstGeom prst="rect">
            <a:avLst/>
          </a:prstGeom>
          <a:solidFill>
            <a:srgbClr val="FFFFFF"/>
          </a:solidFill>
        </p:spPr>
        <p:txBody>
          <a:bodyPr/>
          <a:lstStyle/>
          <a:p>
            <a:endParaRPr lang="en-US"/>
          </a:p>
        </p:txBody>
      </p:sp>
      <p:sp>
        <p:nvSpPr>
          <p:cNvPr id="4" name="TextBox 4"/>
          <p:cNvSpPr txBox="1"/>
          <p:nvPr/>
        </p:nvSpPr>
        <p:spPr>
          <a:xfrm>
            <a:off x="1214910" y="4570306"/>
            <a:ext cx="5435446" cy="1136863"/>
          </a:xfrm>
          <a:prstGeom prst="rect">
            <a:avLst/>
          </a:prstGeom>
        </p:spPr>
        <p:txBody>
          <a:bodyPr lIns="0" tIns="0" rIns="0" bIns="0" rtlCol="0" anchor="t">
            <a:spAutoFit/>
          </a:bodyPr>
          <a:lstStyle/>
          <a:p>
            <a:pPr algn="l">
              <a:lnSpc>
                <a:spcPts val="8273"/>
              </a:lnSpc>
            </a:pPr>
            <a:r>
              <a:rPr lang="en-US" sz="7521" b="1">
                <a:solidFill>
                  <a:srgbClr val="002858"/>
                </a:solidFill>
                <a:latin typeface="Poppins Bold"/>
                <a:ea typeface="Poppins Bold"/>
                <a:cs typeface="Poppins Bold"/>
                <a:sym typeface="Poppins Bold"/>
              </a:rPr>
              <a:t>Agenda</a:t>
            </a:r>
          </a:p>
        </p:txBody>
      </p:sp>
      <p:sp>
        <p:nvSpPr>
          <p:cNvPr id="5" name="TextBox 5"/>
          <p:cNvSpPr txBox="1"/>
          <p:nvPr/>
        </p:nvSpPr>
        <p:spPr>
          <a:xfrm>
            <a:off x="9876791" y="2091563"/>
            <a:ext cx="6725979" cy="5492115"/>
          </a:xfrm>
          <a:prstGeom prst="rect">
            <a:avLst/>
          </a:prstGeom>
        </p:spPr>
        <p:txBody>
          <a:bodyPr lIns="0" tIns="0" rIns="0" bIns="0" rtlCol="0" anchor="t">
            <a:spAutoFit/>
          </a:bodyPr>
          <a:lstStyle/>
          <a:p>
            <a:pPr marL="777240" lvl="1" indent="-388620" algn="l">
              <a:lnSpc>
                <a:spcPts val="5400"/>
              </a:lnSpc>
              <a:buFont typeface="Arial"/>
              <a:buChar char="•"/>
            </a:pPr>
            <a:r>
              <a:rPr lang="en-US" sz="3600">
                <a:solidFill>
                  <a:srgbClr val="FFFFFF"/>
                </a:solidFill>
                <a:latin typeface="Poppins"/>
                <a:ea typeface="Poppins"/>
                <a:cs typeface="Poppins"/>
                <a:sym typeface="Poppins"/>
              </a:rPr>
              <a:t>Introduction​</a:t>
            </a:r>
          </a:p>
          <a:p>
            <a:pPr marL="777240" lvl="1" indent="-388620" algn="l">
              <a:lnSpc>
                <a:spcPts val="5400"/>
              </a:lnSpc>
              <a:buFont typeface="Arial"/>
              <a:buChar char="•"/>
            </a:pPr>
            <a:r>
              <a:rPr lang="en-US" sz="3600">
                <a:solidFill>
                  <a:srgbClr val="FFFFFF"/>
                </a:solidFill>
                <a:latin typeface="Poppins"/>
                <a:ea typeface="Poppins"/>
                <a:cs typeface="Poppins"/>
                <a:sym typeface="Poppins"/>
              </a:rPr>
              <a:t>Ice Breaker​</a:t>
            </a:r>
          </a:p>
          <a:p>
            <a:pPr marL="777240" lvl="1" indent="-388620" algn="l">
              <a:lnSpc>
                <a:spcPts val="5400"/>
              </a:lnSpc>
              <a:buFont typeface="Arial"/>
              <a:buChar char="•"/>
            </a:pPr>
            <a:r>
              <a:rPr lang="en-US" sz="3600">
                <a:solidFill>
                  <a:srgbClr val="FFFFFF"/>
                </a:solidFill>
                <a:latin typeface="Poppins"/>
                <a:ea typeface="Poppins"/>
                <a:cs typeface="Poppins"/>
                <a:sym typeface="Poppins"/>
              </a:rPr>
              <a:t>Syllabus Overview​</a:t>
            </a:r>
          </a:p>
          <a:p>
            <a:pPr marL="777240" lvl="1" indent="-388620" algn="l">
              <a:lnSpc>
                <a:spcPts val="5400"/>
              </a:lnSpc>
              <a:buFont typeface="Arial"/>
              <a:buChar char="•"/>
            </a:pPr>
            <a:r>
              <a:rPr lang="en-US" sz="3600">
                <a:solidFill>
                  <a:srgbClr val="FFFFFF"/>
                </a:solidFill>
                <a:latin typeface="Poppins"/>
                <a:ea typeface="Poppins"/>
                <a:cs typeface="Poppins"/>
                <a:sym typeface="Poppins"/>
              </a:rPr>
              <a:t>Framing the Course ​</a:t>
            </a:r>
          </a:p>
          <a:p>
            <a:pPr marL="777240" lvl="1" indent="-388620" algn="l">
              <a:lnSpc>
                <a:spcPts val="5400"/>
              </a:lnSpc>
              <a:buFont typeface="Arial"/>
              <a:buChar char="•"/>
            </a:pPr>
            <a:r>
              <a:rPr lang="en-US" sz="3600">
                <a:solidFill>
                  <a:srgbClr val="FFFFFF"/>
                </a:solidFill>
                <a:latin typeface="Poppins"/>
                <a:ea typeface="Poppins"/>
                <a:cs typeface="Poppins"/>
                <a:sym typeface="Poppins"/>
              </a:rPr>
              <a:t>Envisioning Your First Year​</a:t>
            </a:r>
          </a:p>
          <a:p>
            <a:pPr marL="777240" lvl="1" indent="-388620" algn="l">
              <a:lnSpc>
                <a:spcPts val="5400"/>
              </a:lnSpc>
              <a:buFont typeface="Arial"/>
              <a:buChar char="•"/>
            </a:pPr>
            <a:r>
              <a:rPr lang="en-US" sz="3600">
                <a:solidFill>
                  <a:srgbClr val="FFFFFF"/>
                </a:solidFill>
                <a:latin typeface="Poppins"/>
                <a:ea typeface="Poppins"/>
                <a:cs typeface="Poppins"/>
                <a:sym typeface="Poppins"/>
              </a:rPr>
              <a:t>Community Agreements​</a:t>
            </a:r>
          </a:p>
          <a:p>
            <a:pPr marL="777240" lvl="1" indent="-388620" algn="l">
              <a:lnSpc>
                <a:spcPts val="5400"/>
              </a:lnSpc>
              <a:buFont typeface="Arial"/>
              <a:buChar char="•"/>
            </a:pPr>
            <a:r>
              <a:rPr lang="en-US" sz="3600">
                <a:solidFill>
                  <a:srgbClr val="FFFFFF"/>
                </a:solidFill>
                <a:latin typeface="Poppins"/>
                <a:ea typeface="Poppins"/>
                <a:cs typeface="Poppins"/>
                <a:sym typeface="Poppins"/>
              </a:rPr>
              <a:t>Closing and Sense of Belonging Survey</a:t>
            </a:r>
          </a:p>
        </p:txBody>
      </p:sp>
      <p:sp>
        <p:nvSpPr>
          <p:cNvPr id="6" name="AutoShape 6">
            <a:extLst>
              <a:ext uri="{C183D7F6-B498-43B3-948B-1728B52AA6E4}">
                <adec:decorative xmlns:adec="http://schemas.microsoft.com/office/drawing/2017/decorative" val="1"/>
              </a:ext>
            </a:extLst>
          </p:cNvPr>
          <p:cNvSpPr/>
          <p:nvPr/>
        </p:nvSpPr>
        <p:spPr>
          <a:xfrm>
            <a:off x="9530422" y="8779891"/>
            <a:ext cx="7418719" cy="9525"/>
          </a:xfrm>
          <a:prstGeom prst="rect">
            <a:avLst/>
          </a:prstGeom>
          <a:solidFill>
            <a:srgbClr val="FFFFFF"/>
          </a:solid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858"/>
        </a:solidFill>
        <a:effectLst/>
      </p:bgPr>
    </p:bg>
    <p:spTree>
      <p:nvGrpSpPr>
        <p:cNvPr id="1" name=""/>
        <p:cNvGrpSpPr/>
        <p:nvPr/>
      </p:nvGrpSpPr>
      <p:grpSpPr>
        <a:xfrm>
          <a:off x="0" y="0"/>
          <a:ext cx="0" cy="0"/>
          <a:chOff x="0" y="0"/>
          <a:chExt cx="0" cy="0"/>
        </a:xfrm>
      </p:grpSpPr>
      <p:sp>
        <p:nvSpPr>
          <p:cNvPr id="2" name="Freeform 2"/>
          <p:cNvSpPr/>
          <p:nvPr/>
        </p:nvSpPr>
        <p:spPr>
          <a:xfrm>
            <a:off x="914400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2"/>
            <a:stretch>
              <a:fillRect t="-33333"/>
            </a:stretch>
          </a:blipFill>
        </p:spPr>
        <p:txBody>
          <a:bodyPr/>
          <a:lstStyle/>
          <a:p>
            <a:endParaRPr lang="en-US"/>
          </a:p>
        </p:txBody>
      </p:sp>
      <p:sp>
        <p:nvSpPr>
          <p:cNvPr id="3" name="TextBox 3"/>
          <p:cNvSpPr txBox="1"/>
          <p:nvPr/>
        </p:nvSpPr>
        <p:spPr>
          <a:xfrm>
            <a:off x="1028700" y="4396740"/>
            <a:ext cx="6657064" cy="1293495"/>
          </a:xfrm>
          <a:prstGeom prst="rect">
            <a:avLst/>
          </a:prstGeom>
        </p:spPr>
        <p:txBody>
          <a:bodyPr lIns="0" tIns="0" rIns="0" bIns="0" rtlCol="0" anchor="t">
            <a:spAutoFit/>
          </a:bodyPr>
          <a:lstStyle/>
          <a:p>
            <a:pPr algn="l">
              <a:lnSpc>
                <a:spcPts val="10080"/>
              </a:lnSpc>
            </a:pPr>
            <a:r>
              <a:rPr lang="en-US" sz="7200" b="1">
                <a:solidFill>
                  <a:srgbClr val="FFFFFF"/>
                </a:solidFill>
                <a:latin typeface="Poppins Bold"/>
                <a:ea typeface="Poppins Bold"/>
                <a:cs typeface="Poppins Bold"/>
                <a:sym typeface="Poppins Bold"/>
              </a:rPr>
              <a:t>Introductions </a:t>
            </a:r>
          </a:p>
        </p:txBody>
      </p:sp>
      <p:sp>
        <p:nvSpPr>
          <p:cNvPr id="4" name="TextBox 4"/>
          <p:cNvSpPr txBox="1"/>
          <p:nvPr/>
        </p:nvSpPr>
        <p:spPr>
          <a:xfrm>
            <a:off x="17259300" y="9191625"/>
            <a:ext cx="152400" cy="219075"/>
          </a:xfrm>
          <a:prstGeom prst="rect">
            <a:avLst/>
          </a:prstGeom>
        </p:spPr>
        <p:txBody>
          <a:bodyPr wrap="none" lIns="0" tIns="0" rIns="0" bIns="0" rtlCol="0" anchor="t">
            <a:spAutoFit/>
          </a:bodyPr>
          <a:lstStyle/>
          <a:p>
            <a:pPr algn="r">
              <a:lnSpc>
                <a:spcPts val="2800"/>
              </a:lnSpc>
              <a:spcBef>
                <a:spcPct val="0"/>
              </a:spcBef>
            </a:pPr>
            <a:r>
              <a:rPr lang="en-US" sz="2000">
                <a:solidFill>
                  <a:srgbClr val="002858"/>
                </a:solidFill>
                <a:latin typeface="Poppins"/>
                <a:ea typeface="Poppins"/>
                <a:cs typeface="Poppins"/>
                <a:sym typeface="Poppins"/>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5708116" cy="10287000"/>
          </a:xfrm>
          <a:custGeom>
            <a:avLst/>
            <a:gdLst/>
            <a:ahLst/>
            <a:cxnLst/>
            <a:rect l="l" t="t" r="r" b="b"/>
            <a:pathLst>
              <a:path w="5708116" h="10287000">
                <a:moveTo>
                  <a:pt x="0" y="0"/>
                </a:moveTo>
                <a:lnTo>
                  <a:pt x="5708116" y="0"/>
                </a:lnTo>
                <a:lnTo>
                  <a:pt x="5708116" y="10287000"/>
                </a:lnTo>
                <a:lnTo>
                  <a:pt x="0" y="10287000"/>
                </a:lnTo>
                <a:lnTo>
                  <a:pt x="0" y="0"/>
                </a:lnTo>
                <a:close/>
              </a:path>
            </a:pathLst>
          </a:custGeom>
          <a:blipFill>
            <a:blip r:embed="rId2"/>
            <a:stretch>
              <a:fillRect l="-545828" r="-77670"/>
            </a:stretch>
          </a:blipFill>
        </p:spPr>
        <p:txBody>
          <a:bodyPr/>
          <a:lstStyle/>
          <a:p>
            <a:endParaRPr lang="en-US"/>
          </a:p>
        </p:txBody>
      </p:sp>
      <p:sp>
        <p:nvSpPr>
          <p:cNvPr id="3" name="TextBox 3"/>
          <p:cNvSpPr txBox="1"/>
          <p:nvPr/>
        </p:nvSpPr>
        <p:spPr>
          <a:xfrm>
            <a:off x="6445644" y="1019175"/>
            <a:ext cx="10963377" cy="1225550"/>
          </a:xfrm>
          <a:prstGeom prst="rect">
            <a:avLst/>
          </a:prstGeom>
        </p:spPr>
        <p:txBody>
          <a:bodyPr lIns="0" tIns="0" rIns="0" bIns="0" rtlCol="0" anchor="t">
            <a:spAutoFit/>
          </a:bodyPr>
          <a:lstStyle/>
          <a:p>
            <a:pPr algn="l">
              <a:lnSpc>
                <a:spcPts val="8800"/>
              </a:lnSpc>
            </a:pPr>
            <a:r>
              <a:rPr lang="en-US" sz="8000" b="1">
                <a:solidFill>
                  <a:srgbClr val="002858"/>
                </a:solidFill>
                <a:latin typeface="Poppins Bold"/>
                <a:ea typeface="Poppins Bold"/>
                <a:cs typeface="Poppins Bold"/>
                <a:sym typeface="Poppins Bold"/>
              </a:rPr>
              <a:t>What is THRIVE?</a:t>
            </a:r>
          </a:p>
        </p:txBody>
      </p:sp>
      <p:sp>
        <p:nvSpPr>
          <p:cNvPr id="4" name="TextBox 4"/>
          <p:cNvSpPr txBox="1"/>
          <p:nvPr/>
        </p:nvSpPr>
        <p:spPr>
          <a:xfrm>
            <a:off x="6445644" y="2775677"/>
            <a:ext cx="10963377" cy="6177915"/>
          </a:xfrm>
          <a:prstGeom prst="rect">
            <a:avLst/>
          </a:prstGeom>
        </p:spPr>
        <p:txBody>
          <a:bodyPr lIns="0" tIns="0" rIns="0" bIns="0" rtlCol="0" anchor="t">
            <a:spAutoFit/>
          </a:bodyPr>
          <a:lstStyle/>
          <a:p>
            <a:pPr marL="777240" lvl="1" indent="-388620" algn="l">
              <a:lnSpc>
                <a:spcPts val="5400"/>
              </a:lnSpc>
              <a:buFont typeface="Arial"/>
              <a:buChar char="•"/>
            </a:pPr>
            <a:r>
              <a:rPr lang="en-US" sz="3600">
                <a:solidFill>
                  <a:srgbClr val="3B3B3B"/>
                </a:solidFill>
                <a:latin typeface="Poppins"/>
                <a:ea typeface="Poppins"/>
                <a:cs typeface="Poppins"/>
                <a:sym typeface="Poppins"/>
              </a:rPr>
              <a:t>THRIVE is a Pass/Fail ​course</a:t>
            </a:r>
          </a:p>
          <a:p>
            <a:pPr marL="777240" lvl="1" indent="-388620" algn="l">
              <a:lnSpc>
                <a:spcPts val="5400"/>
              </a:lnSpc>
              <a:buFont typeface="Arial"/>
              <a:buChar char="•"/>
            </a:pPr>
            <a:r>
              <a:rPr lang="en-US" sz="3600">
                <a:solidFill>
                  <a:srgbClr val="3B3B3B"/>
                </a:solidFill>
                <a:latin typeface="Poppins"/>
                <a:ea typeface="Poppins"/>
                <a:cs typeface="Poppins"/>
                <a:sym typeface="Poppins"/>
              </a:rPr>
              <a:t>10-Week 1 hour and 15-minute-long course​</a:t>
            </a:r>
          </a:p>
          <a:p>
            <a:pPr marL="777240" lvl="1" indent="-388620" algn="l">
              <a:lnSpc>
                <a:spcPts val="5400"/>
              </a:lnSpc>
              <a:buFont typeface="Arial"/>
              <a:buChar char="•"/>
            </a:pPr>
            <a:r>
              <a:rPr lang="en-US" sz="3600">
                <a:solidFill>
                  <a:srgbClr val="3B3B3B"/>
                </a:solidFill>
                <a:latin typeface="Poppins"/>
                <a:ea typeface="Poppins"/>
                <a:cs typeface="Poppins"/>
                <a:sym typeface="Poppins"/>
              </a:rPr>
              <a:t>Counts for 2 PE credits​</a:t>
            </a:r>
          </a:p>
          <a:p>
            <a:pPr marL="777240" lvl="1" indent="-388620" algn="l">
              <a:lnSpc>
                <a:spcPts val="5400"/>
              </a:lnSpc>
              <a:buFont typeface="Arial"/>
              <a:buChar char="•"/>
            </a:pPr>
            <a:r>
              <a:rPr lang="en-US" sz="3600">
                <a:solidFill>
                  <a:srgbClr val="3B3B3B"/>
                </a:solidFill>
                <a:latin typeface="Poppins"/>
                <a:ea typeface="Poppins"/>
                <a:cs typeface="Poppins"/>
                <a:sym typeface="Poppins"/>
              </a:rPr>
              <a:t>This course is an extension of Orientation that will help in your transition to Bryn Mawr and allow you to learn new things about yourself, your peers, and the greater Bryn Mawr community. ​</a:t>
            </a:r>
          </a:p>
          <a:p>
            <a:pPr algn="l">
              <a:lnSpc>
                <a:spcPts val="5400"/>
              </a:lnSpc>
            </a:pPr>
            <a:endParaRPr lang="en-US" sz="3600">
              <a:solidFill>
                <a:srgbClr val="3B3B3B"/>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170816" y="2076450"/>
            <a:ext cx="6033206" cy="6895092"/>
          </a:xfrm>
          <a:custGeom>
            <a:avLst/>
            <a:gdLst/>
            <a:ahLst/>
            <a:cxnLst/>
            <a:rect l="l" t="t" r="r" b="b"/>
            <a:pathLst>
              <a:path w="6033206" h="6895092">
                <a:moveTo>
                  <a:pt x="0" y="0"/>
                </a:moveTo>
                <a:lnTo>
                  <a:pt x="6033206" y="0"/>
                </a:lnTo>
                <a:lnTo>
                  <a:pt x="6033206" y="6895092"/>
                </a:lnTo>
                <a:lnTo>
                  <a:pt x="0" y="689509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1095375"/>
            <a:ext cx="11142116" cy="2028825"/>
          </a:xfrm>
          <a:prstGeom prst="rect">
            <a:avLst/>
          </a:prstGeom>
        </p:spPr>
        <p:txBody>
          <a:bodyPr lIns="0" tIns="0" rIns="0" bIns="0" rtlCol="0" anchor="t">
            <a:spAutoFit/>
          </a:bodyPr>
          <a:lstStyle/>
          <a:p>
            <a:pPr algn="l">
              <a:lnSpc>
                <a:spcPts val="7500"/>
              </a:lnSpc>
            </a:pPr>
            <a:r>
              <a:rPr lang="en-US" sz="7500" b="1">
                <a:solidFill>
                  <a:srgbClr val="002858"/>
                </a:solidFill>
                <a:latin typeface="Poppins Bold"/>
                <a:ea typeface="Poppins Bold"/>
                <a:cs typeface="Poppins Bold"/>
                <a:sym typeface="Poppins Bold"/>
              </a:rPr>
              <a:t>Envisioning Your First Year </a:t>
            </a:r>
          </a:p>
        </p:txBody>
      </p:sp>
      <p:sp>
        <p:nvSpPr>
          <p:cNvPr id="4" name="TextBox 4"/>
          <p:cNvSpPr txBox="1"/>
          <p:nvPr/>
        </p:nvSpPr>
        <p:spPr>
          <a:xfrm>
            <a:off x="705169" y="3951311"/>
            <a:ext cx="11142116" cy="4149090"/>
          </a:xfrm>
          <a:prstGeom prst="rect">
            <a:avLst/>
          </a:prstGeom>
        </p:spPr>
        <p:txBody>
          <a:bodyPr lIns="0" tIns="0" rIns="0" bIns="0" rtlCol="0" anchor="t">
            <a:spAutoFit/>
          </a:bodyPr>
          <a:lstStyle/>
          <a:p>
            <a:pPr marL="777240" lvl="1" indent="-388620" algn="l">
              <a:lnSpc>
                <a:spcPts val="5400"/>
              </a:lnSpc>
              <a:buFont typeface="Arial"/>
              <a:buChar char="•"/>
            </a:pPr>
            <a:r>
              <a:rPr lang="en-US" sz="3600">
                <a:solidFill>
                  <a:srgbClr val="3B3B3B"/>
                </a:solidFill>
                <a:latin typeface="Poppins"/>
                <a:ea typeface="Poppins"/>
                <a:cs typeface="Poppins"/>
                <a:sym typeface="Poppins"/>
              </a:rPr>
              <a:t>What do you want your first year at Bryn Mawr to look like?</a:t>
            </a:r>
          </a:p>
          <a:p>
            <a:pPr marL="777240" lvl="1" indent="-388620" algn="l">
              <a:lnSpc>
                <a:spcPts val="5400"/>
              </a:lnSpc>
              <a:buFont typeface="Arial"/>
              <a:buChar char="•"/>
            </a:pPr>
            <a:r>
              <a:rPr lang="en-US" sz="3600">
                <a:solidFill>
                  <a:srgbClr val="3B3B3B"/>
                </a:solidFill>
                <a:latin typeface="Poppins"/>
                <a:ea typeface="Poppins"/>
                <a:cs typeface="Poppins"/>
                <a:sym typeface="Poppins"/>
              </a:rPr>
              <a:t>What parts of college life feel exciting? What parts feel new, unfamiliar, or challenging? </a:t>
            </a:r>
          </a:p>
          <a:p>
            <a:pPr marL="777240" lvl="1" indent="-388620" algn="l">
              <a:lnSpc>
                <a:spcPts val="5400"/>
              </a:lnSpc>
              <a:buFont typeface="Arial"/>
              <a:buChar char="•"/>
            </a:pPr>
            <a:r>
              <a:rPr lang="en-US" sz="3600">
                <a:solidFill>
                  <a:srgbClr val="3B3B3B"/>
                </a:solidFill>
                <a:latin typeface="Poppins"/>
                <a:ea typeface="Poppins"/>
                <a:cs typeface="Poppins"/>
                <a:sym typeface="Poppins"/>
              </a:rPr>
              <a:t>What helps you feel comfortable or connected when entering new spaces?</a:t>
            </a:r>
          </a:p>
        </p:txBody>
      </p:sp>
      <p:sp>
        <p:nvSpPr>
          <p:cNvPr id="5" name="TextBox 5"/>
          <p:cNvSpPr txBox="1"/>
          <p:nvPr/>
        </p:nvSpPr>
        <p:spPr>
          <a:xfrm>
            <a:off x="17259300" y="9191625"/>
            <a:ext cx="152400" cy="219075"/>
          </a:xfrm>
          <a:prstGeom prst="rect">
            <a:avLst/>
          </a:prstGeom>
        </p:spPr>
        <p:txBody>
          <a:bodyPr wrap="none" lIns="0" tIns="0" rIns="0" bIns="0" rtlCol="0" anchor="t">
            <a:spAutoFit/>
          </a:bodyPr>
          <a:lstStyle/>
          <a:p>
            <a:pPr algn="r">
              <a:lnSpc>
                <a:spcPts val="2800"/>
              </a:lnSpc>
              <a:spcBef>
                <a:spcPct val="0"/>
              </a:spcBef>
            </a:pPr>
            <a:r>
              <a:rPr lang="en-US" sz="2000">
                <a:solidFill>
                  <a:srgbClr val="FFFFFF"/>
                </a:solidFill>
                <a:latin typeface="Poppins"/>
                <a:ea typeface="Poppins"/>
                <a:cs typeface="Poppins"/>
                <a:sym typeface="Poppins"/>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50411" y="3288637"/>
            <a:ext cx="6657458" cy="3709726"/>
            <a:chOff x="0" y="0"/>
            <a:chExt cx="8876611" cy="4946302"/>
          </a:xfrm>
        </p:grpSpPr>
        <p:sp>
          <p:nvSpPr>
            <p:cNvPr id="3" name="TextBox 3"/>
            <p:cNvSpPr txBox="1"/>
            <p:nvPr/>
          </p:nvSpPr>
          <p:spPr>
            <a:xfrm>
              <a:off x="0" y="66675"/>
              <a:ext cx="8876611" cy="2727325"/>
            </a:xfrm>
            <a:prstGeom prst="rect">
              <a:avLst/>
            </a:prstGeom>
          </p:spPr>
          <p:txBody>
            <a:bodyPr lIns="0" tIns="0" rIns="0" bIns="0" rtlCol="0" anchor="t">
              <a:spAutoFit/>
            </a:bodyPr>
            <a:lstStyle/>
            <a:p>
              <a:pPr algn="l">
                <a:lnSpc>
                  <a:spcPts val="7500"/>
                </a:lnSpc>
              </a:pPr>
              <a:r>
                <a:rPr lang="en-US" sz="7500" b="1">
                  <a:solidFill>
                    <a:srgbClr val="002858"/>
                  </a:solidFill>
                  <a:latin typeface="Poppins Bold"/>
                  <a:ea typeface="Poppins Bold"/>
                  <a:cs typeface="Poppins Bold"/>
                  <a:sym typeface="Poppins Bold"/>
                </a:rPr>
                <a:t>Community Agreements</a:t>
              </a:r>
            </a:p>
          </p:txBody>
        </p:sp>
        <p:sp>
          <p:nvSpPr>
            <p:cNvPr id="4" name="TextBox 4"/>
            <p:cNvSpPr txBox="1"/>
            <p:nvPr/>
          </p:nvSpPr>
          <p:spPr>
            <a:xfrm>
              <a:off x="0" y="4442958"/>
              <a:ext cx="8876611" cy="503343"/>
            </a:xfrm>
            <a:prstGeom prst="rect">
              <a:avLst/>
            </a:prstGeom>
          </p:spPr>
          <p:txBody>
            <a:bodyPr lIns="0" tIns="0" rIns="0" bIns="0" rtlCol="0" anchor="t">
              <a:spAutoFit/>
            </a:bodyPr>
            <a:lstStyle/>
            <a:p>
              <a:pPr algn="l">
                <a:lnSpc>
                  <a:spcPts val="3079"/>
                </a:lnSpc>
              </a:pPr>
              <a:endParaRPr/>
            </a:p>
          </p:txBody>
        </p:sp>
        <p:sp>
          <p:nvSpPr>
            <p:cNvPr id="5" name="AutoShape 5"/>
            <p:cNvSpPr/>
            <p:nvPr/>
          </p:nvSpPr>
          <p:spPr>
            <a:xfrm>
              <a:off x="0" y="3576387"/>
              <a:ext cx="8876611" cy="12830"/>
            </a:xfrm>
            <a:prstGeom prst="rect">
              <a:avLst/>
            </a:prstGeom>
            <a:solidFill>
              <a:srgbClr val="002858"/>
            </a:solidFill>
          </p:spPr>
          <p:txBody>
            <a:bodyPr/>
            <a:lstStyle/>
            <a:p>
              <a:endParaRPr lang="en-US"/>
            </a:p>
          </p:txBody>
        </p:sp>
      </p:grpSp>
      <p:sp>
        <p:nvSpPr>
          <p:cNvPr id="6" name="Freeform 6"/>
          <p:cNvSpPr/>
          <p:nvPr/>
        </p:nvSpPr>
        <p:spPr>
          <a:xfrm>
            <a:off x="2094689" y="1231237"/>
            <a:ext cx="6203198" cy="9055763"/>
          </a:xfrm>
          <a:custGeom>
            <a:avLst/>
            <a:gdLst/>
            <a:ahLst/>
            <a:cxnLst/>
            <a:rect l="l" t="t" r="r" b="b"/>
            <a:pathLst>
              <a:path w="6203198" h="9055763">
                <a:moveTo>
                  <a:pt x="0" y="0"/>
                </a:moveTo>
                <a:lnTo>
                  <a:pt x="6203197" y="0"/>
                </a:lnTo>
                <a:lnTo>
                  <a:pt x="6203197" y="9055763"/>
                </a:lnTo>
                <a:lnTo>
                  <a:pt x="0" y="90557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a:off x="2491293" y="3288637"/>
            <a:ext cx="5409988" cy="6402353"/>
          </a:xfrm>
          <a:custGeom>
            <a:avLst/>
            <a:gdLst/>
            <a:ahLst/>
            <a:cxnLst/>
            <a:rect l="l" t="t" r="r" b="b"/>
            <a:pathLst>
              <a:path w="5409988" h="6402353">
                <a:moveTo>
                  <a:pt x="0" y="0"/>
                </a:moveTo>
                <a:lnTo>
                  <a:pt x="5409988" y="0"/>
                </a:lnTo>
                <a:lnTo>
                  <a:pt x="5409988" y="6402353"/>
                </a:lnTo>
                <a:lnTo>
                  <a:pt x="0" y="6402353"/>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008234" cy="10287000"/>
            <a:chOff x="0" y="0"/>
            <a:chExt cx="1319041" cy="2709333"/>
          </a:xfrm>
        </p:grpSpPr>
        <p:sp>
          <p:nvSpPr>
            <p:cNvPr id="3" name="Freeform 3"/>
            <p:cNvSpPr/>
            <p:nvPr/>
          </p:nvSpPr>
          <p:spPr>
            <a:xfrm>
              <a:off x="0" y="0"/>
              <a:ext cx="1319041" cy="2709333"/>
            </a:xfrm>
            <a:custGeom>
              <a:avLst/>
              <a:gdLst/>
              <a:ahLst/>
              <a:cxnLst/>
              <a:rect l="l" t="t" r="r" b="b"/>
              <a:pathLst>
                <a:path w="1319041" h="2709333">
                  <a:moveTo>
                    <a:pt x="0" y="0"/>
                  </a:moveTo>
                  <a:lnTo>
                    <a:pt x="1319041" y="0"/>
                  </a:lnTo>
                  <a:lnTo>
                    <a:pt x="1319041" y="2709333"/>
                  </a:lnTo>
                  <a:lnTo>
                    <a:pt x="0" y="2709333"/>
                  </a:lnTo>
                  <a:close/>
                </a:path>
              </a:pathLst>
            </a:custGeom>
            <a:solidFill>
              <a:srgbClr val="002858"/>
            </a:solidFill>
          </p:spPr>
          <p:txBody>
            <a:bodyPr/>
            <a:lstStyle/>
            <a:p>
              <a:endParaRPr lang="en-US"/>
            </a:p>
          </p:txBody>
        </p:sp>
        <p:sp>
          <p:nvSpPr>
            <p:cNvPr id="4" name="TextBox 4"/>
            <p:cNvSpPr txBox="1"/>
            <p:nvPr/>
          </p:nvSpPr>
          <p:spPr>
            <a:xfrm>
              <a:off x="0" y="-66675"/>
              <a:ext cx="1319041" cy="2776008"/>
            </a:xfrm>
            <a:prstGeom prst="rect">
              <a:avLst/>
            </a:prstGeom>
          </p:spPr>
          <p:txBody>
            <a:bodyPr lIns="50800" tIns="50800" rIns="50800" bIns="50800" rtlCol="0" anchor="ctr"/>
            <a:lstStyle/>
            <a:p>
              <a:pPr algn="ctr">
                <a:lnSpc>
                  <a:spcPts val="2800"/>
                </a:lnSpc>
              </a:pPr>
              <a:endParaRPr/>
            </a:p>
          </p:txBody>
        </p:sp>
      </p:grpSp>
      <p:graphicFrame>
        <p:nvGraphicFramePr>
          <p:cNvPr id="5" name="Table 5"/>
          <p:cNvGraphicFramePr>
            <a:graphicFrameLocks noGrp="1"/>
          </p:cNvGraphicFramePr>
          <p:nvPr>
            <p:extLst>
              <p:ext uri="{D42A27DB-BD31-4B8C-83A1-F6EECF244321}">
                <p14:modId xmlns:p14="http://schemas.microsoft.com/office/powerpoint/2010/main" val="2473057808"/>
              </p:ext>
            </p:extLst>
          </p:nvPr>
        </p:nvGraphicFramePr>
        <p:xfrm>
          <a:off x="5008234" y="0"/>
          <a:ext cx="13279766" cy="10286999"/>
        </p:xfrm>
        <a:graphic>
          <a:graphicData uri="http://schemas.openxmlformats.org/drawingml/2006/table">
            <a:tbl>
              <a:tblPr/>
              <a:tblGrid>
                <a:gridCol w="13279766">
                  <a:extLst>
                    <a:ext uri="{9D8B030D-6E8A-4147-A177-3AD203B41FA5}">
                      <a16:colId xmlns:a16="http://schemas.microsoft.com/office/drawing/2014/main" val="20000"/>
                    </a:ext>
                  </a:extLst>
                </a:gridCol>
              </a:tblGrid>
              <a:tr h="1675356">
                <a:tc>
                  <a:txBody>
                    <a:bodyPr/>
                    <a:lstStyle/>
                    <a:p>
                      <a:pPr algn="l">
                        <a:lnSpc>
                          <a:spcPts val="4480"/>
                        </a:lnSpc>
                        <a:defRPr/>
                      </a:pPr>
                      <a:r>
                        <a:rPr lang="en-US" sz="3200">
                          <a:solidFill>
                            <a:srgbClr val="000000"/>
                          </a:solidFill>
                          <a:latin typeface="Poppins"/>
                          <a:ea typeface="Poppins"/>
                          <a:cs typeface="Poppins"/>
                          <a:sym typeface="Poppins"/>
                        </a:rPr>
                        <a:t>Instead of ““Be respectful…”</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25604">
                <a:tc>
                  <a:txBody>
                    <a:bodyPr/>
                    <a:lstStyle/>
                    <a:p>
                      <a:pPr algn="l">
                        <a:lnSpc>
                          <a:spcPts val="4480"/>
                        </a:lnSpc>
                        <a:defRPr/>
                      </a:pPr>
                      <a:r>
                        <a:rPr lang="en-US" sz="3200">
                          <a:solidFill>
                            <a:srgbClr val="000000"/>
                          </a:solidFill>
                          <a:latin typeface="Poppins"/>
                          <a:ea typeface="Poppins"/>
                          <a:cs typeface="Poppins"/>
                          <a:sym typeface="Poppins"/>
                        </a:rPr>
                        <a:t>Challenge claims with evidence and avoid character attacks.</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1675585">
                <a:tc>
                  <a:txBody>
                    <a:bodyPr/>
                    <a:lstStyle/>
                    <a:p>
                      <a:pPr algn="l">
                        <a:lnSpc>
                          <a:spcPts val="4480"/>
                        </a:lnSpc>
                        <a:defRPr/>
                      </a:pPr>
                      <a:r>
                        <a:rPr lang="en-US" sz="3200">
                          <a:solidFill>
                            <a:srgbClr val="000000"/>
                          </a:solidFill>
                          <a:latin typeface="Poppins"/>
                          <a:ea typeface="Poppins"/>
                          <a:cs typeface="Poppins"/>
                          <a:sym typeface="Poppins"/>
                        </a:rPr>
                        <a:t>Instead of ““Listen to others…”</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44690">
                <a:tc>
                  <a:txBody>
                    <a:bodyPr/>
                    <a:lstStyle/>
                    <a:p>
                      <a:pPr algn="l">
                        <a:lnSpc>
                          <a:spcPts val="4480"/>
                        </a:lnSpc>
                        <a:defRPr/>
                      </a:pPr>
                      <a:r>
                        <a:rPr lang="en-US" sz="3200">
                          <a:solidFill>
                            <a:srgbClr val="000000"/>
                          </a:solidFill>
                          <a:latin typeface="Poppins"/>
                          <a:ea typeface="Poppins"/>
                          <a:cs typeface="Poppins"/>
                          <a:sym typeface="Poppins"/>
                        </a:rPr>
                        <a:t>Reframe or summarize what the other person has said before responding.</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1762800">
                <a:tc>
                  <a:txBody>
                    <a:bodyPr/>
                    <a:lstStyle/>
                    <a:p>
                      <a:pPr algn="l">
                        <a:lnSpc>
                          <a:spcPts val="4480"/>
                        </a:lnSpc>
                        <a:defRPr/>
                      </a:pPr>
                      <a:r>
                        <a:rPr lang="en-US" sz="3200">
                          <a:solidFill>
                            <a:srgbClr val="000000"/>
                          </a:solidFill>
                          <a:latin typeface="Poppins"/>
                          <a:ea typeface="Poppins"/>
                          <a:cs typeface="Poppins"/>
                          <a:sym typeface="Poppins"/>
                        </a:rPr>
                        <a:t>Instead of ““Safe space…”</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502964">
                <a:tc>
                  <a:txBody>
                    <a:bodyPr/>
                    <a:lstStyle/>
                    <a:p>
                      <a:pPr algn="l">
                        <a:lnSpc>
                          <a:spcPts val="4480"/>
                        </a:lnSpc>
                        <a:defRPr/>
                      </a:pPr>
                      <a:r>
                        <a:rPr lang="en-US" sz="3200">
                          <a:solidFill>
                            <a:srgbClr val="000000"/>
                          </a:solidFill>
                          <a:latin typeface="Poppins"/>
                          <a:ea typeface="Poppins"/>
                          <a:cs typeface="Poppins"/>
                          <a:sym typeface="Poppins"/>
                        </a:rPr>
                        <a:t>Expect discomfort, take risks, maintain boundaries.</a:t>
                      </a:r>
                      <a:endParaRPr lang="en-US" sz="1100"/>
                    </a:p>
                  </a:txBody>
                  <a:tcPr marL="190500" marR="190500" marT="190500" marB="190500" anchor="ctr">
                    <a:lnL w="9525" cap="flat" cmpd="sng" algn="ctr">
                      <a:solidFill>
                        <a:srgbClr val="000000"/>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10005"/>
                  </a:ext>
                </a:extLst>
              </a:tr>
            </a:tbl>
          </a:graphicData>
        </a:graphic>
      </p:graphicFrame>
      <p:sp>
        <p:nvSpPr>
          <p:cNvPr id="6" name="TextBox 6"/>
          <p:cNvSpPr txBox="1"/>
          <p:nvPr/>
        </p:nvSpPr>
        <p:spPr>
          <a:xfrm>
            <a:off x="499105" y="971550"/>
            <a:ext cx="4010025" cy="1028700"/>
          </a:xfrm>
          <a:prstGeom prst="rect">
            <a:avLst/>
          </a:prstGeom>
        </p:spPr>
        <p:txBody>
          <a:bodyPr lIns="0" tIns="0" rIns="0" bIns="0" rtlCol="0" anchor="t">
            <a:spAutoFit/>
          </a:bodyPr>
          <a:lstStyle/>
          <a:p>
            <a:pPr marL="0" lvl="0" indent="0" algn="l">
              <a:lnSpc>
                <a:spcPts val="7679"/>
              </a:lnSpc>
              <a:spcBef>
                <a:spcPct val="0"/>
              </a:spcBef>
            </a:pPr>
            <a:r>
              <a:rPr lang="en-US" sz="6399">
                <a:solidFill>
                  <a:srgbClr val="FFFFFF"/>
                </a:solidFill>
                <a:latin typeface="Poppins"/>
                <a:ea typeface="Poppins"/>
                <a:cs typeface="Poppins"/>
                <a:sym typeface="Poppins"/>
              </a:rPr>
              <a:t>Examples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92191" y="1028700"/>
            <a:ext cx="7040036" cy="8681508"/>
            <a:chOff x="0" y="0"/>
            <a:chExt cx="9386714" cy="11575344"/>
          </a:xfrm>
        </p:grpSpPr>
        <p:sp>
          <p:nvSpPr>
            <p:cNvPr id="3" name="TextBox 3"/>
            <p:cNvSpPr txBox="1"/>
            <p:nvPr/>
          </p:nvSpPr>
          <p:spPr>
            <a:xfrm>
              <a:off x="0" y="66675"/>
              <a:ext cx="9386714" cy="3997325"/>
            </a:xfrm>
            <a:prstGeom prst="rect">
              <a:avLst/>
            </a:prstGeom>
          </p:spPr>
          <p:txBody>
            <a:bodyPr lIns="0" tIns="0" rIns="0" bIns="0" rtlCol="0" anchor="t">
              <a:spAutoFit/>
            </a:bodyPr>
            <a:lstStyle/>
            <a:p>
              <a:pPr algn="l">
                <a:lnSpc>
                  <a:spcPts val="7500"/>
                </a:lnSpc>
              </a:pPr>
              <a:r>
                <a:rPr lang="en-US" sz="7500" b="1">
                  <a:solidFill>
                    <a:srgbClr val="002858"/>
                  </a:solidFill>
                  <a:latin typeface="Poppins Bold"/>
                  <a:ea typeface="Poppins Bold"/>
                  <a:cs typeface="Poppins Bold"/>
                  <a:sym typeface="Poppins Bold"/>
                </a:rPr>
                <a:t>Homework:</a:t>
              </a:r>
            </a:p>
            <a:p>
              <a:pPr algn="l">
                <a:lnSpc>
                  <a:spcPts val="7500"/>
                </a:lnSpc>
              </a:pPr>
              <a:r>
                <a:rPr lang="en-US" sz="7500" b="1">
                  <a:solidFill>
                    <a:srgbClr val="002858"/>
                  </a:solidFill>
                  <a:latin typeface="Poppins Bold"/>
                  <a:ea typeface="Poppins Bold"/>
                  <a:cs typeface="Poppins Bold"/>
                  <a:sym typeface="Poppins Bold"/>
                </a:rPr>
                <a:t>Letter to Your Future Self</a:t>
              </a:r>
            </a:p>
          </p:txBody>
        </p:sp>
        <p:sp>
          <p:nvSpPr>
            <p:cNvPr id="4" name="TextBox 4"/>
            <p:cNvSpPr txBox="1"/>
            <p:nvPr/>
          </p:nvSpPr>
          <p:spPr>
            <a:xfrm>
              <a:off x="0" y="5326309"/>
              <a:ext cx="9386714" cy="6249035"/>
            </a:xfrm>
            <a:prstGeom prst="rect">
              <a:avLst/>
            </a:prstGeom>
          </p:spPr>
          <p:txBody>
            <a:bodyPr lIns="0" tIns="0" rIns="0" bIns="0" rtlCol="0" anchor="t">
              <a:spAutoFit/>
            </a:bodyPr>
            <a:lstStyle/>
            <a:p>
              <a:pPr algn="l">
                <a:lnSpc>
                  <a:spcPts val="4199"/>
                </a:lnSpc>
              </a:pPr>
              <a:r>
                <a:rPr lang="en-US" sz="2799">
                  <a:solidFill>
                    <a:srgbClr val="3B3B3B"/>
                  </a:solidFill>
                  <a:latin typeface="Poppins"/>
                  <a:ea typeface="Poppins"/>
                  <a:cs typeface="Poppins"/>
                  <a:sym typeface="Poppins"/>
                </a:rPr>
                <a:t>Can be handwritten or typed and answer the following prompts below: </a:t>
              </a:r>
            </a:p>
            <a:p>
              <a:pPr marL="604519" lvl="1" indent="-302260" algn="l">
                <a:lnSpc>
                  <a:spcPts val="4199"/>
                </a:lnSpc>
                <a:buFont typeface="Arial"/>
                <a:buChar char="•"/>
              </a:pPr>
              <a:r>
                <a:rPr lang="en-US" sz="2799">
                  <a:solidFill>
                    <a:srgbClr val="3B3B3B"/>
                  </a:solidFill>
                  <a:latin typeface="Poppins"/>
                  <a:ea typeface="Poppins"/>
                  <a:cs typeface="Poppins"/>
                  <a:sym typeface="Poppins"/>
                </a:rPr>
                <a:t>When you look back on your first year, what do you hope you'll be proud of? </a:t>
              </a:r>
            </a:p>
            <a:p>
              <a:pPr marL="604519" lvl="1" indent="-302260" algn="l">
                <a:lnSpc>
                  <a:spcPts val="4199"/>
                </a:lnSpc>
                <a:buFont typeface="Arial"/>
                <a:buChar char="•"/>
              </a:pPr>
              <a:r>
                <a:rPr lang="en-US" sz="2799">
                  <a:solidFill>
                    <a:srgbClr val="3B3B3B"/>
                  </a:solidFill>
                  <a:latin typeface="Poppins"/>
                  <a:ea typeface="Poppins"/>
                  <a:cs typeface="Poppins"/>
                  <a:sym typeface="Poppins"/>
                </a:rPr>
                <a:t>What experiences, people, or ideas do you want to learn more about?</a:t>
              </a:r>
            </a:p>
            <a:p>
              <a:pPr marL="604519" lvl="1" indent="-302260" algn="l">
                <a:lnSpc>
                  <a:spcPts val="4199"/>
                </a:lnSpc>
                <a:buFont typeface="Arial"/>
                <a:buChar char="•"/>
              </a:pPr>
              <a:r>
                <a:rPr lang="en-US" sz="2799">
                  <a:solidFill>
                    <a:srgbClr val="3B3B3B"/>
                  </a:solidFill>
                  <a:latin typeface="Poppins"/>
                  <a:ea typeface="Poppins"/>
                  <a:cs typeface="Poppins"/>
                  <a:sym typeface="Poppins"/>
                </a:rPr>
                <a:t>What advice would you want from your future self?</a:t>
              </a:r>
            </a:p>
          </p:txBody>
        </p:sp>
        <p:sp>
          <p:nvSpPr>
            <p:cNvPr id="5" name="AutoShape 5"/>
            <p:cNvSpPr/>
            <p:nvPr/>
          </p:nvSpPr>
          <p:spPr>
            <a:xfrm>
              <a:off x="0" y="4741192"/>
              <a:ext cx="9386714" cy="12700"/>
            </a:xfrm>
            <a:prstGeom prst="rect">
              <a:avLst/>
            </a:prstGeom>
            <a:solidFill>
              <a:srgbClr val="002858"/>
            </a:solidFill>
          </p:spPr>
          <p:txBody>
            <a:bodyPr/>
            <a:lstStyle/>
            <a:p>
              <a:endParaRPr lang="en-US"/>
            </a:p>
          </p:txBody>
        </p:sp>
      </p:grpSp>
      <p:sp>
        <p:nvSpPr>
          <p:cNvPr id="6" name="Freeform 6"/>
          <p:cNvSpPr/>
          <p:nvPr/>
        </p:nvSpPr>
        <p:spPr>
          <a:xfrm>
            <a:off x="9396703" y="1480608"/>
            <a:ext cx="8991331" cy="7507762"/>
          </a:xfrm>
          <a:custGeom>
            <a:avLst/>
            <a:gdLst/>
            <a:ahLst/>
            <a:cxnLst/>
            <a:rect l="l" t="t" r="r" b="b"/>
            <a:pathLst>
              <a:path w="8991331" h="7507762">
                <a:moveTo>
                  <a:pt x="0" y="0"/>
                </a:moveTo>
                <a:lnTo>
                  <a:pt x="8991332" y="0"/>
                </a:lnTo>
                <a:lnTo>
                  <a:pt x="8991332" y="7507762"/>
                </a:lnTo>
                <a:lnTo>
                  <a:pt x="0" y="7507762"/>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697792" cy="8678439"/>
            <a:chOff x="0" y="0"/>
            <a:chExt cx="22263723" cy="11571252"/>
          </a:xfrm>
        </p:grpSpPr>
        <p:sp>
          <p:nvSpPr>
            <p:cNvPr id="3" name="TextBox 3"/>
            <p:cNvSpPr txBox="1"/>
            <p:nvPr/>
          </p:nvSpPr>
          <p:spPr>
            <a:xfrm>
              <a:off x="0" y="66675"/>
              <a:ext cx="10820400" cy="3997325"/>
            </a:xfrm>
            <a:prstGeom prst="rect">
              <a:avLst/>
            </a:prstGeom>
          </p:spPr>
          <p:txBody>
            <a:bodyPr lIns="0" tIns="0" rIns="0" bIns="0" rtlCol="0" anchor="t">
              <a:spAutoFit/>
            </a:bodyPr>
            <a:lstStyle/>
            <a:p>
              <a:pPr algn="l">
                <a:lnSpc>
                  <a:spcPts val="7500"/>
                </a:lnSpc>
              </a:pPr>
              <a:r>
                <a:rPr lang="en-US" sz="7500" b="1">
                  <a:solidFill>
                    <a:srgbClr val="002858"/>
                  </a:solidFill>
                  <a:latin typeface="Poppins Bold"/>
                  <a:ea typeface="Poppins Bold"/>
                  <a:cs typeface="Poppins Bold"/>
                  <a:sym typeface="Poppins Bold"/>
                </a:rPr>
                <a:t>Homework:</a:t>
              </a:r>
            </a:p>
            <a:p>
              <a:pPr algn="l">
                <a:lnSpc>
                  <a:spcPts val="7500"/>
                </a:lnSpc>
              </a:pPr>
              <a:r>
                <a:rPr lang="en-US" sz="7500" b="1">
                  <a:solidFill>
                    <a:srgbClr val="002858"/>
                  </a:solidFill>
                  <a:latin typeface="Poppins Bold"/>
                  <a:ea typeface="Poppins Bold"/>
                  <a:cs typeface="Poppins Bold"/>
                  <a:sym typeface="Poppins Bold"/>
                </a:rPr>
                <a:t>History Presentation</a:t>
              </a:r>
            </a:p>
          </p:txBody>
        </p:sp>
        <p:sp>
          <p:nvSpPr>
            <p:cNvPr id="4" name="TextBox 4"/>
            <p:cNvSpPr txBox="1"/>
            <p:nvPr/>
          </p:nvSpPr>
          <p:spPr>
            <a:xfrm>
              <a:off x="0" y="5322217"/>
              <a:ext cx="10820400" cy="6249035"/>
            </a:xfrm>
            <a:prstGeom prst="rect">
              <a:avLst/>
            </a:prstGeom>
          </p:spPr>
          <p:txBody>
            <a:bodyPr lIns="0" tIns="0" rIns="0" bIns="0" rtlCol="0" anchor="t">
              <a:spAutoFit/>
            </a:bodyPr>
            <a:lstStyle/>
            <a:p>
              <a:pPr algn="l">
                <a:lnSpc>
                  <a:spcPts val="4199"/>
                </a:lnSpc>
              </a:pPr>
              <a:r>
                <a:rPr lang="en-US" sz="2799">
                  <a:solidFill>
                    <a:srgbClr val="3B3B3B"/>
                  </a:solidFill>
                  <a:latin typeface="Poppins"/>
                  <a:ea typeface="Poppins"/>
                  <a:cs typeface="Poppins"/>
                  <a:sym typeface="Poppins"/>
                </a:rPr>
                <a:t>During week three you will give a presentation during class in</a:t>
              </a:r>
            </a:p>
            <a:p>
              <a:pPr algn="l">
                <a:lnSpc>
                  <a:spcPts val="4199"/>
                </a:lnSpc>
              </a:pPr>
              <a:r>
                <a:rPr lang="en-US" sz="2799">
                  <a:solidFill>
                    <a:srgbClr val="3B3B3B"/>
                  </a:solidFill>
                  <a:latin typeface="Poppins"/>
                  <a:ea typeface="Poppins"/>
                  <a:cs typeface="Poppins"/>
                  <a:sym typeface="Poppins"/>
                </a:rPr>
                <a:t>pairs. Each pair will have a topic related to Bryn Mawr's history. The presentation should be 5 minutes long and both members of the pair must attend the presentation. You do not need visual aids and can give a verbal presentation. No Al is permitted to be used for this assignment.</a:t>
              </a:r>
            </a:p>
          </p:txBody>
        </p:sp>
        <p:sp>
          <p:nvSpPr>
            <p:cNvPr id="5" name="AutoShape 5"/>
            <p:cNvSpPr/>
            <p:nvPr/>
          </p:nvSpPr>
          <p:spPr>
            <a:xfrm>
              <a:off x="0" y="4741192"/>
              <a:ext cx="10820400" cy="12700"/>
            </a:xfrm>
            <a:prstGeom prst="rect">
              <a:avLst/>
            </a:prstGeom>
            <a:solidFill>
              <a:srgbClr val="002858"/>
            </a:solidFill>
          </p:spPr>
          <p:txBody>
            <a:bodyPr/>
            <a:lstStyle/>
            <a:p>
              <a:endParaRPr lang="en-US"/>
            </a:p>
          </p:txBody>
        </p:sp>
        <p:sp>
          <p:nvSpPr>
            <p:cNvPr id="6" name="TextBox 6"/>
            <p:cNvSpPr txBox="1"/>
            <p:nvPr/>
          </p:nvSpPr>
          <p:spPr>
            <a:xfrm>
              <a:off x="12964485" y="978535"/>
              <a:ext cx="9299238" cy="1945005"/>
            </a:xfrm>
            <a:prstGeom prst="rect">
              <a:avLst/>
            </a:prstGeom>
          </p:spPr>
          <p:txBody>
            <a:bodyPr lIns="0" tIns="0" rIns="0" bIns="0" rtlCol="0" anchor="t">
              <a:spAutoFit/>
            </a:bodyPr>
            <a:lstStyle/>
            <a:p>
              <a:pPr algn="ctr">
                <a:lnSpc>
                  <a:spcPts val="6300"/>
                </a:lnSpc>
              </a:pPr>
              <a:r>
                <a:rPr lang="en-US" sz="4200" b="1">
                  <a:solidFill>
                    <a:srgbClr val="002858"/>
                  </a:solidFill>
                  <a:latin typeface="Poppins Bold"/>
                  <a:ea typeface="Poppins Bold"/>
                  <a:cs typeface="Poppins Bold"/>
                  <a:sym typeface="Poppins Bold"/>
                </a:rPr>
                <a:t>Not sure where to begin?</a:t>
              </a:r>
            </a:p>
            <a:p>
              <a:pPr algn="ctr">
                <a:lnSpc>
                  <a:spcPts val="5400"/>
                </a:lnSpc>
              </a:pPr>
              <a:r>
                <a:rPr lang="en-US" sz="3600">
                  <a:solidFill>
                    <a:srgbClr val="002858"/>
                  </a:solidFill>
                  <a:latin typeface="Poppins"/>
                  <a:ea typeface="Poppins"/>
                  <a:cs typeface="Poppins"/>
                  <a:sym typeface="Poppins"/>
                </a:rPr>
                <a:t>Scan for a research guide!</a:t>
              </a:r>
            </a:p>
          </p:txBody>
        </p:sp>
      </p:grpSp>
      <p:pic>
        <p:nvPicPr>
          <p:cNvPr id="7" name="Picture 7"/>
          <p:cNvPicPr>
            <a:picLocks noChangeAspect="1"/>
          </p:cNvPicPr>
          <p:nvPr/>
        </p:nvPicPr>
        <p:blipFill>
          <a:blip r:embed="rId2"/>
          <a:stretch>
            <a:fillRect/>
          </a:stretch>
        </p:blipFill>
        <p:spPr>
          <a:xfrm>
            <a:off x="10469880" y="2917719"/>
            <a:ext cx="7406640" cy="7406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 Introduction</dc:title>
  <cp:revision>1</cp:revision>
  <dcterms:created xsi:type="dcterms:W3CDTF">2006-08-16T00:00:00Z</dcterms:created>
  <dcterms:modified xsi:type="dcterms:W3CDTF">2026-08-28T17:03:55Z</dcterms:modified>
  <dc:identifier>DAHTg34I-_A</dc:identifier>
</cp:coreProperties>
</file>