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Ovo" panose="02020502070400060406" pitchFamily="18"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47" autoAdjust="0"/>
    <p:restoredTop sz="94587" autoAdjust="0"/>
  </p:normalViewPr>
  <p:slideViewPr>
    <p:cSldViewPr>
      <p:cViewPr varScale="1">
        <p:scale>
          <a:sx n="63" d="100"/>
          <a:sy n="63" d="100"/>
        </p:scale>
        <p:origin x="224" y="6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273496" y="3023210"/>
            <a:ext cx="13741008" cy="3530600"/>
          </a:xfrm>
          <a:prstGeom prst="rect">
            <a:avLst/>
          </a:prstGeom>
        </p:spPr>
        <p:txBody>
          <a:bodyPr lIns="0" tIns="0" rIns="0" bIns="0" rtlCol="0" anchor="t">
            <a:spAutoFit/>
          </a:bodyPr>
          <a:lstStyle/>
          <a:p>
            <a:pPr algn="ctr">
              <a:lnSpc>
                <a:spcPts val="13750"/>
              </a:lnSpc>
            </a:pPr>
            <a:r>
              <a:rPr lang="en-US" sz="12500" dirty="0">
                <a:solidFill>
                  <a:srgbClr val="002858"/>
                </a:solidFill>
                <a:latin typeface=""/>
                <a:ea typeface="Ovo"/>
                <a:cs typeface="Ovo"/>
                <a:sym typeface="Ovo"/>
              </a:rPr>
              <a:t>Academic Skill Building</a:t>
            </a:r>
          </a:p>
        </p:txBody>
      </p:sp>
      <p:sp>
        <p:nvSpPr>
          <p:cNvPr id="3" name="TextBox 3"/>
          <p:cNvSpPr txBox="1"/>
          <p:nvPr/>
        </p:nvSpPr>
        <p:spPr>
          <a:xfrm>
            <a:off x="2273496" y="6883922"/>
            <a:ext cx="13741008" cy="585930"/>
          </a:xfrm>
          <a:prstGeom prst="rect">
            <a:avLst/>
          </a:prstGeom>
        </p:spPr>
        <p:txBody>
          <a:bodyPr lIns="0" tIns="0" rIns="0" bIns="0" rtlCol="0" anchor="t">
            <a:spAutoFit/>
          </a:bodyPr>
          <a:lstStyle/>
          <a:p>
            <a:pPr algn="ctr">
              <a:lnSpc>
                <a:spcPts val="5040"/>
              </a:lnSpc>
              <a:spcBef>
                <a:spcPct val="0"/>
              </a:spcBef>
            </a:pPr>
            <a:r>
              <a:rPr lang="en-US" sz="3600">
                <a:solidFill>
                  <a:srgbClr val="002858"/>
                </a:solidFill>
                <a:latin typeface=""/>
                <a:ea typeface="Ovo"/>
                <a:cs typeface="Ovo"/>
                <a:sym typeface="Ovo"/>
              </a:rPr>
              <a:t>Week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4140822"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Class Dean Template</a:t>
            </a:r>
          </a:p>
        </p:txBody>
      </p:sp>
      <p:sp>
        <p:nvSpPr>
          <p:cNvPr id="3" name="TextBox 3"/>
          <p:cNvSpPr txBox="1"/>
          <p:nvPr/>
        </p:nvSpPr>
        <p:spPr>
          <a:xfrm>
            <a:off x="1478087" y="2327054"/>
            <a:ext cx="15350006" cy="7762875"/>
          </a:xfrm>
          <a:prstGeom prst="rect">
            <a:avLst/>
          </a:prstGeom>
        </p:spPr>
        <p:txBody>
          <a:bodyPr lIns="0" tIns="0" rIns="0" bIns="0" rtlCol="0" anchor="t">
            <a:spAutoFit/>
          </a:bodyPr>
          <a:lstStyle/>
          <a:p>
            <a:pPr algn="l">
              <a:lnSpc>
                <a:spcPts val="4500"/>
              </a:lnSpc>
            </a:pPr>
            <a:r>
              <a:rPr lang="en-US" sz="3000">
                <a:solidFill>
                  <a:srgbClr val="002858"/>
                </a:solidFill>
                <a:latin typeface=""/>
                <a:ea typeface="Ovo"/>
                <a:cs typeface="Ovo"/>
                <a:sym typeface="Ovo"/>
              </a:rPr>
              <a:t>Subject: Request to Meet About Academic Concerns​</a:t>
            </a:r>
          </a:p>
          <a:p>
            <a:pPr algn="l">
              <a:lnSpc>
                <a:spcPts val="45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Dear (Class Dean’s Name),​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I’m reaching out because I’ve been experiencing some challenges with my academic workload this semester and would appreciate the opportunity to meet with you to discuss my options and available resource.​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 want to make sure I’m taking the appropriate steps to address these concerns and stay on track academically. Please let me know if you have any availability to meet.​</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Thank you for your time and support​</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Best,​</a:t>
            </a:r>
          </a:p>
          <a:p>
            <a:pPr algn="l">
              <a:lnSpc>
                <a:spcPts val="4500"/>
              </a:lnSpc>
            </a:pPr>
            <a:r>
              <a:rPr lang="en-US" sz="3000">
                <a:solidFill>
                  <a:srgbClr val="002858"/>
                </a:solidFill>
                <a:latin typeface=""/>
                <a:ea typeface="Ovo"/>
                <a:cs typeface="Ovo"/>
                <a:sym typeface="Ovo"/>
              </a:rPr>
              <a:t>(Student’s Name)​</a:t>
            </a:r>
          </a:p>
          <a:p>
            <a:pPr algn="l">
              <a:lnSpc>
                <a:spcPts val="4500"/>
              </a:lnSpc>
            </a:pPr>
            <a:endParaRPr lang="en-US" sz="3000">
              <a:solidFill>
                <a:srgbClr val="002858"/>
              </a:solidFill>
              <a:latin typeface=""/>
              <a:ea typeface="Ovo"/>
              <a:cs typeface="Ovo"/>
              <a:sym typeface="Ov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Professor</a:t>
            </a:r>
          </a:p>
        </p:txBody>
      </p:sp>
      <p:sp>
        <p:nvSpPr>
          <p:cNvPr id="3" name="TextBox 3"/>
          <p:cNvSpPr txBox="1"/>
          <p:nvPr/>
        </p:nvSpPr>
        <p:spPr>
          <a:xfrm>
            <a:off x="1478087" y="2327054"/>
            <a:ext cx="15350006" cy="5933547"/>
          </a:xfrm>
          <a:prstGeom prst="rect">
            <a:avLst/>
          </a:prstGeom>
        </p:spPr>
        <p:txBody>
          <a:bodyPr lIns="0" tIns="0" rIns="0" bIns="0" rtlCol="0" anchor="t">
            <a:spAutoFit/>
          </a:bodyPr>
          <a:lstStyle/>
          <a:p>
            <a:pPr algn="l">
              <a:lnSpc>
                <a:spcPts val="5399"/>
              </a:lnSpc>
            </a:pPr>
            <a:r>
              <a:rPr lang="en-US" sz="3599">
                <a:solidFill>
                  <a:srgbClr val="002858"/>
                </a:solidFill>
                <a:latin typeface=""/>
                <a:ea typeface="Ovo"/>
                <a:cs typeface="Ovo"/>
                <a:sym typeface="Ovo"/>
              </a:rPr>
              <a:t>Subject: Extension</a:t>
            </a:r>
          </a:p>
          <a:p>
            <a:pPr algn="l">
              <a:lnSpc>
                <a:spcPts val="5399"/>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Hey Professor,​</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I need an extension on the paper because I haven’t finished it yet. Can I turn it in next week instead?​</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Let me know.​</a:t>
            </a:r>
          </a:p>
          <a:p>
            <a:pPr algn="l">
              <a:lnSpc>
                <a:spcPts val="5399"/>
              </a:lnSpc>
            </a:pPr>
            <a:r>
              <a:rPr lang="en-US" sz="3599">
                <a:solidFill>
                  <a:srgbClr val="002858"/>
                </a:solidFill>
                <a:latin typeface=""/>
                <a:ea typeface="Ovo"/>
                <a:cs typeface="Ovo"/>
                <a:sym typeface="Ovo"/>
              </a:rPr>
              <a:t>(Name)​</a:t>
            </a:r>
          </a:p>
          <a:p>
            <a:pPr algn="l">
              <a:lnSpc>
                <a:spcPts val="5399"/>
              </a:lnSpc>
            </a:pPr>
            <a:endParaRPr lang="en-US" sz="3599">
              <a:solidFill>
                <a:srgbClr val="002858"/>
              </a:solidFill>
              <a:latin typeface=""/>
              <a:ea typeface="Ovo"/>
              <a:cs typeface="Ovo"/>
              <a:sym typeface="Ov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Professor Template</a:t>
            </a:r>
          </a:p>
        </p:txBody>
      </p:sp>
      <p:sp>
        <p:nvSpPr>
          <p:cNvPr id="3" name="TextBox 3"/>
          <p:cNvSpPr txBox="1"/>
          <p:nvPr/>
        </p:nvSpPr>
        <p:spPr>
          <a:xfrm>
            <a:off x="1478087" y="2327054"/>
            <a:ext cx="15350006" cy="7534275"/>
          </a:xfrm>
          <a:prstGeom prst="rect">
            <a:avLst/>
          </a:prstGeom>
        </p:spPr>
        <p:txBody>
          <a:bodyPr lIns="0" tIns="0" rIns="0" bIns="0" rtlCol="0" anchor="t">
            <a:spAutoFit/>
          </a:bodyPr>
          <a:lstStyle/>
          <a:p>
            <a:pPr algn="l">
              <a:lnSpc>
                <a:spcPts val="4500"/>
              </a:lnSpc>
            </a:pPr>
            <a:r>
              <a:rPr lang="en-US" sz="3000">
                <a:solidFill>
                  <a:srgbClr val="002858"/>
                </a:solidFill>
                <a:latin typeface=""/>
                <a:ea typeface="Ovo"/>
                <a:cs typeface="Ovo"/>
                <a:sym typeface="Ovo"/>
              </a:rPr>
              <a:t>Subject: Request for Extension (Assignment Name)​</a:t>
            </a:r>
          </a:p>
          <a:p>
            <a:pPr algn="l">
              <a:lnSpc>
                <a:spcPts val="45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Dear Professor (Last Name),​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I’m writing to ask whether it would be possible to have a short extension on the (Assignment Name) due on (date). I’ve been having difficulty completing the assignment by the deadline and want to make sure I’m able to submit work that reflects my best effort.​</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If an extension is possible, I would be grateful for the opportunity to submit the assignment by (proposed date). I understand if this cannot be accommodated and appreciate your consideration.​</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Best,​</a:t>
            </a:r>
          </a:p>
          <a:p>
            <a:pPr algn="l">
              <a:lnSpc>
                <a:spcPts val="4500"/>
              </a:lnSpc>
            </a:pPr>
            <a:r>
              <a:rPr lang="en-US" sz="3000">
                <a:solidFill>
                  <a:srgbClr val="002858"/>
                </a:solidFill>
                <a:latin typeface=""/>
                <a:ea typeface="Ovo"/>
                <a:cs typeface="Ovo"/>
                <a:sym typeface="Ovo"/>
              </a:rPr>
              <a:t>(Student’s Name)​</a:t>
            </a:r>
          </a:p>
          <a:p>
            <a:pPr algn="l">
              <a:lnSpc>
                <a:spcPts val="4500"/>
              </a:lnSpc>
            </a:pPr>
            <a:endParaRPr lang="en-US" sz="3000">
              <a:solidFill>
                <a:srgbClr val="002858"/>
              </a:solidFill>
              <a:latin typeface=""/>
              <a:ea typeface="Ovo"/>
              <a:cs typeface="Ovo"/>
              <a:sym typeface="Ov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a:solidFill>
                  <a:srgbClr val="002858"/>
                </a:solidFill>
                <a:latin typeface=""/>
                <a:ea typeface="Ovo"/>
                <a:cs typeface="Ovo"/>
                <a:sym typeface="Ovo"/>
              </a:rPr>
              <a:t>Email to Classmate</a:t>
            </a:r>
          </a:p>
        </p:txBody>
      </p:sp>
      <p:sp>
        <p:nvSpPr>
          <p:cNvPr id="3" name="TextBox 3"/>
          <p:cNvSpPr txBox="1"/>
          <p:nvPr/>
        </p:nvSpPr>
        <p:spPr>
          <a:xfrm>
            <a:off x="1478087" y="2327054"/>
            <a:ext cx="15350006" cy="5933547"/>
          </a:xfrm>
          <a:prstGeom prst="rect">
            <a:avLst/>
          </a:prstGeom>
        </p:spPr>
        <p:txBody>
          <a:bodyPr lIns="0" tIns="0" rIns="0" bIns="0" rtlCol="0" anchor="t">
            <a:spAutoFit/>
          </a:bodyPr>
          <a:lstStyle/>
          <a:p>
            <a:pPr algn="l">
              <a:lnSpc>
                <a:spcPts val="5399"/>
              </a:lnSpc>
            </a:pPr>
            <a:r>
              <a:rPr lang="en-US" sz="3599">
                <a:solidFill>
                  <a:srgbClr val="002858"/>
                </a:solidFill>
                <a:latin typeface=""/>
                <a:ea typeface="Ovo"/>
                <a:cs typeface="Ovo"/>
                <a:sym typeface="Ovo"/>
              </a:rPr>
              <a:t>Subject: Project</a:t>
            </a:r>
          </a:p>
          <a:p>
            <a:pPr algn="l">
              <a:lnSpc>
                <a:spcPts val="5399"/>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Hey,​</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Where is your part of the project? We need it and you haven’t sent anything. Everyone else has done their work, so you need to get yours done ASAP.​</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(Name)​</a:t>
            </a:r>
          </a:p>
          <a:p>
            <a:pPr algn="l">
              <a:lnSpc>
                <a:spcPts val="5399"/>
              </a:lnSpc>
            </a:pPr>
            <a:endParaRPr lang="en-US" sz="3599">
              <a:solidFill>
                <a:srgbClr val="002858"/>
              </a:solidFill>
              <a:latin typeface=""/>
              <a:ea typeface="Ovo"/>
              <a:cs typeface="Ovo"/>
              <a:sym typeface="Ov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Classmate Template</a:t>
            </a:r>
          </a:p>
        </p:txBody>
      </p:sp>
      <p:sp>
        <p:nvSpPr>
          <p:cNvPr id="3" name="TextBox 3"/>
          <p:cNvSpPr txBox="1"/>
          <p:nvPr/>
        </p:nvSpPr>
        <p:spPr>
          <a:xfrm>
            <a:off x="1478087" y="2327054"/>
            <a:ext cx="15350006" cy="6962775"/>
          </a:xfrm>
          <a:prstGeom prst="rect">
            <a:avLst/>
          </a:prstGeom>
        </p:spPr>
        <p:txBody>
          <a:bodyPr lIns="0" tIns="0" rIns="0" bIns="0" rtlCol="0" anchor="t">
            <a:spAutoFit/>
          </a:bodyPr>
          <a:lstStyle/>
          <a:p>
            <a:pPr algn="l">
              <a:lnSpc>
                <a:spcPts val="4500"/>
              </a:lnSpc>
            </a:pPr>
            <a:r>
              <a:rPr lang="en-US" sz="3000">
                <a:solidFill>
                  <a:srgbClr val="002858"/>
                </a:solidFill>
                <a:latin typeface=""/>
                <a:ea typeface="Ovo"/>
                <a:cs typeface="Ovo"/>
                <a:sym typeface="Ovo"/>
              </a:rPr>
              <a:t>Subject: (Class name) Project</a:t>
            </a:r>
          </a:p>
          <a:p>
            <a:pPr algn="l">
              <a:lnSpc>
                <a:spcPts val="45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Hi (Name),​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 wanted to check in about our group project. We’re hoping to finalize everyone’s sections by Friday so that we have enough time to put everything together before the deadline.​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Could you let us know how your section is coming along and whether you need anything from the rest of the group? We’re happy to help if you’re running into any issues.​</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Thanks!​</a:t>
            </a:r>
          </a:p>
          <a:p>
            <a:pPr algn="l">
              <a:lnSpc>
                <a:spcPts val="4500"/>
              </a:lnSpc>
            </a:pPr>
            <a:r>
              <a:rPr lang="en-US" sz="3000">
                <a:solidFill>
                  <a:srgbClr val="002858"/>
                </a:solidFill>
                <a:latin typeface=""/>
                <a:ea typeface="Ovo"/>
                <a:cs typeface="Ovo"/>
                <a:sym typeface="Ovo"/>
              </a:rPr>
              <a:t>(Student’s Name)​</a:t>
            </a:r>
          </a:p>
          <a:p>
            <a:pPr algn="l">
              <a:lnSpc>
                <a:spcPts val="4500"/>
              </a:lnSpc>
            </a:pPr>
            <a:endParaRPr lang="en-US" sz="3000">
              <a:solidFill>
                <a:srgbClr val="002858"/>
              </a:solidFill>
              <a:latin typeface=""/>
              <a:ea typeface="Ovo"/>
              <a:cs typeface="Ovo"/>
              <a:sym typeface="Ovo"/>
            </a:endParaRPr>
          </a:p>
          <a:p>
            <a:pPr algn="l">
              <a:lnSpc>
                <a:spcPts val="4500"/>
              </a:lnSpc>
            </a:pPr>
            <a:endParaRPr lang="en-US" sz="3000">
              <a:solidFill>
                <a:srgbClr val="002858"/>
              </a:solidFill>
              <a:latin typeface=""/>
              <a:ea typeface="Ovo"/>
              <a:cs typeface="Ovo"/>
              <a:sym typeface="Ov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4008553" cy="1149350"/>
          </a:xfrm>
          <a:prstGeom prst="rect">
            <a:avLst/>
          </a:prstGeom>
        </p:spPr>
        <p:txBody>
          <a:bodyPr lIns="0" tIns="0" rIns="0" bIns="0" rtlCol="0" anchor="t">
            <a:spAutoFit/>
          </a:bodyPr>
          <a:lstStyle/>
          <a:p>
            <a:pPr marL="0" lvl="0" indent="0" algn="l">
              <a:lnSpc>
                <a:spcPts val="8800"/>
              </a:lnSpc>
            </a:pPr>
            <a:r>
              <a:rPr lang="en-US" sz="8000">
                <a:solidFill>
                  <a:srgbClr val="002858"/>
                </a:solidFill>
                <a:latin typeface=""/>
                <a:ea typeface="Ovo"/>
                <a:cs typeface="Ovo"/>
                <a:sym typeface="Ovo"/>
              </a:rPr>
              <a:t>Email for Extracirriculars</a:t>
            </a:r>
          </a:p>
        </p:txBody>
      </p:sp>
      <p:sp>
        <p:nvSpPr>
          <p:cNvPr id="3" name="TextBox 3"/>
          <p:cNvSpPr txBox="1"/>
          <p:nvPr/>
        </p:nvSpPr>
        <p:spPr>
          <a:xfrm>
            <a:off x="1478087" y="2327054"/>
            <a:ext cx="15350006" cy="7318542"/>
          </a:xfrm>
          <a:prstGeom prst="rect">
            <a:avLst/>
          </a:prstGeom>
        </p:spPr>
        <p:txBody>
          <a:bodyPr lIns="0" tIns="0" rIns="0" bIns="0" rtlCol="0" anchor="t">
            <a:spAutoFit/>
          </a:bodyPr>
          <a:lstStyle/>
          <a:p>
            <a:pPr algn="l">
              <a:lnSpc>
                <a:spcPts val="5399"/>
              </a:lnSpc>
            </a:pPr>
            <a:r>
              <a:rPr lang="en-US" sz="3599">
                <a:solidFill>
                  <a:srgbClr val="002858"/>
                </a:solidFill>
                <a:latin typeface=""/>
                <a:ea typeface="Ovo"/>
                <a:cs typeface="Ovo"/>
                <a:sym typeface="Ovo"/>
              </a:rPr>
              <a:t>Subject: meeting/practice tomorrow</a:t>
            </a:r>
          </a:p>
          <a:p>
            <a:pPr algn="l">
              <a:lnSpc>
                <a:spcPts val="5399"/>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Hey (Name),​</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I can’t make (meeting/practice) tomorrow because I have homework. Just wanted to let you know.​</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Thanks​</a:t>
            </a:r>
          </a:p>
          <a:p>
            <a:pPr algn="l">
              <a:lnSpc>
                <a:spcPts val="5399"/>
              </a:lnSpc>
            </a:pPr>
            <a:endParaRPr lang="en-US" sz="3599">
              <a:solidFill>
                <a:srgbClr val="002858"/>
              </a:solidFill>
              <a:latin typeface=""/>
              <a:ea typeface="Ovo"/>
              <a:cs typeface="Ovo"/>
              <a:sym typeface="Ovo"/>
            </a:endParaRPr>
          </a:p>
          <a:p>
            <a:pPr algn="l">
              <a:lnSpc>
                <a:spcPts val="5399"/>
              </a:lnSpc>
            </a:pPr>
            <a:endParaRPr lang="en-US" sz="3599">
              <a:solidFill>
                <a:srgbClr val="002858"/>
              </a:solidFill>
              <a:latin typeface=""/>
              <a:ea typeface="Ovo"/>
              <a:cs typeface="Ovo"/>
              <a:sym typeface="Ovo"/>
            </a:endParaRPr>
          </a:p>
          <a:p>
            <a:pPr algn="l">
              <a:lnSpc>
                <a:spcPts val="5399"/>
              </a:lnSpc>
            </a:pPr>
            <a:endParaRPr lang="en-US" sz="3599">
              <a:solidFill>
                <a:srgbClr val="002858"/>
              </a:solidFill>
              <a:latin typeface=""/>
              <a:ea typeface="Ovo"/>
              <a:cs typeface="Ovo"/>
              <a:sym typeface="Ovo"/>
            </a:endParaRPr>
          </a:p>
          <a:p>
            <a:pPr algn="l">
              <a:lnSpc>
                <a:spcPts val="5399"/>
              </a:lnSpc>
            </a:pPr>
            <a:endParaRPr lang="en-US" sz="3599">
              <a:solidFill>
                <a:srgbClr val="002858"/>
              </a:solidFill>
              <a:latin typeface=""/>
              <a:ea typeface="Ovo"/>
              <a:cs typeface="Ovo"/>
              <a:sym typeface="Ov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604927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for </a:t>
            </a:r>
            <a:r>
              <a:rPr lang="en-US" sz="8000" dirty="0" err="1">
                <a:solidFill>
                  <a:srgbClr val="002858"/>
                </a:solidFill>
                <a:latin typeface=""/>
                <a:ea typeface="Ovo"/>
                <a:cs typeface="Ovo"/>
                <a:sym typeface="Ovo"/>
              </a:rPr>
              <a:t>Extracirriculars</a:t>
            </a:r>
            <a:r>
              <a:rPr lang="en-US" sz="8000" dirty="0">
                <a:solidFill>
                  <a:srgbClr val="002858"/>
                </a:solidFill>
                <a:latin typeface=""/>
                <a:ea typeface="Ovo"/>
                <a:cs typeface="Ovo"/>
                <a:sym typeface="Ovo"/>
              </a:rPr>
              <a:t> Template</a:t>
            </a:r>
          </a:p>
        </p:txBody>
      </p:sp>
      <p:sp>
        <p:nvSpPr>
          <p:cNvPr id="3" name="TextBox 3"/>
          <p:cNvSpPr txBox="1"/>
          <p:nvPr/>
        </p:nvSpPr>
        <p:spPr>
          <a:xfrm>
            <a:off x="1478087" y="2327054"/>
            <a:ext cx="15350006" cy="7762875"/>
          </a:xfrm>
          <a:prstGeom prst="rect">
            <a:avLst/>
          </a:prstGeom>
        </p:spPr>
        <p:txBody>
          <a:bodyPr lIns="0" tIns="0" rIns="0" bIns="0" rtlCol="0" anchor="t">
            <a:spAutoFit/>
          </a:bodyPr>
          <a:lstStyle/>
          <a:p>
            <a:pPr algn="l">
              <a:lnSpc>
                <a:spcPts val="4500"/>
              </a:lnSpc>
            </a:pPr>
            <a:r>
              <a:rPr lang="en-US" sz="3000">
                <a:solidFill>
                  <a:srgbClr val="002858"/>
                </a:solidFill>
                <a:latin typeface=""/>
                <a:ea typeface="Ovo"/>
                <a:cs typeface="Ovo"/>
                <a:sym typeface="Ovo"/>
              </a:rPr>
              <a:t>Subject: Unable to Attend Practice/Meeting on (Date)</a:t>
            </a:r>
          </a:p>
          <a:p>
            <a:pPr algn="l">
              <a:lnSpc>
                <a:spcPts val="4500"/>
              </a:lnSpc>
            </a:pPr>
            <a:r>
              <a:rPr lang="en-US" sz="3000">
                <a:solidFill>
                  <a:srgbClr val="002858"/>
                </a:solidFill>
                <a:latin typeface=""/>
                <a:ea typeface="Ovo"/>
                <a:cs typeface="Ovo"/>
                <a:sym typeface="Ovo"/>
              </a:rPr>
              <a:t>​</a:t>
            </a:r>
          </a:p>
          <a:p>
            <a:pPr algn="l">
              <a:lnSpc>
                <a:spcPts val="4500"/>
              </a:lnSpc>
            </a:pPr>
            <a:r>
              <a:rPr lang="en-US" sz="3000">
                <a:solidFill>
                  <a:srgbClr val="002858"/>
                </a:solidFill>
                <a:latin typeface=""/>
                <a:ea typeface="Ovo"/>
                <a:cs typeface="Ovo"/>
                <a:sym typeface="Ovo"/>
              </a:rPr>
              <a:t>Dear (Name),​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 wanted to let you know that I will be unable to attend practice/meeting on (date) because I have an academic commitment that conflicts with our scheduled practice/meeting time.​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I apologize for missing practice/meeting and understand the importance of being present. I will make sure to stay updated on anything I miss and will be prepared for our next practice/meeting.​</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Please let me know if there is anything I should do in the meantime.​</a:t>
            </a:r>
          </a:p>
          <a:p>
            <a:pPr algn="l">
              <a:lnSpc>
                <a:spcPts val="1800"/>
              </a:lnSpc>
            </a:pPr>
            <a:endParaRPr lang="en-US" sz="3000">
              <a:solidFill>
                <a:srgbClr val="002858"/>
              </a:solidFill>
              <a:latin typeface=""/>
              <a:ea typeface="Ovo"/>
              <a:cs typeface="Ovo"/>
              <a:sym typeface="Ovo"/>
            </a:endParaRPr>
          </a:p>
          <a:p>
            <a:pPr algn="l">
              <a:lnSpc>
                <a:spcPts val="4500"/>
              </a:lnSpc>
            </a:pPr>
            <a:r>
              <a:rPr lang="en-US" sz="3000">
                <a:solidFill>
                  <a:srgbClr val="002858"/>
                </a:solidFill>
                <a:latin typeface=""/>
                <a:ea typeface="Ovo"/>
                <a:cs typeface="Ovo"/>
                <a:sym typeface="Ovo"/>
              </a:rPr>
              <a:t>Thank you,​</a:t>
            </a:r>
          </a:p>
          <a:p>
            <a:pPr algn="l">
              <a:lnSpc>
                <a:spcPts val="4500"/>
              </a:lnSpc>
            </a:pPr>
            <a:r>
              <a:rPr lang="en-US" sz="3000">
                <a:solidFill>
                  <a:srgbClr val="002858"/>
                </a:solidFill>
                <a:latin typeface=""/>
                <a:ea typeface="Ovo"/>
                <a:cs typeface="Ovo"/>
                <a:sym typeface="Ovo"/>
              </a:rPr>
              <a:t>(Student’s Name)​</a:t>
            </a:r>
          </a:p>
          <a:p>
            <a:pPr algn="l">
              <a:lnSpc>
                <a:spcPts val="4500"/>
              </a:lnSpc>
            </a:pPr>
            <a:endParaRPr lang="en-US" sz="3000">
              <a:solidFill>
                <a:srgbClr val="002858"/>
              </a:solidFill>
              <a:latin typeface=""/>
              <a:ea typeface="Ovo"/>
              <a:cs typeface="Ovo"/>
              <a:sym typeface="Ov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47800" y="571500"/>
            <a:ext cx="15127595" cy="1034417"/>
          </a:xfrm>
          <a:prstGeom prst="rect">
            <a:avLst/>
          </a:prstGeom>
        </p:spPr>
        <p:txBody>
          <a:bodyPr lIns="0" tIns="0" rIns="0" bIns="0" rtlCol="0" anchor="t">
            <a:spAutoFit/>
          </a:bodyPr>
          <a:lstStyle/>
          <a:p>
            <a:pPr marL="0" lvl="0" indent="0" algn="l">
              <a:lnSpc>
                <a:spcPts val="7920"/>
              </a:lnSpc>
            </a:pPr>
            <a:r>
              <a:rPr lang="en-US" sz="7200" dirty="0">
                <a:solidFill>
                  <a:srgbClr val="002858"/>
                </a:solidFill>
                <a:latin typeface=""/>
                <a:ea typeface="Ovo"/>
                <a:cs typeface="Ovo"/>
                <a:sym typeface="Ovo"/>
              </a:rPr>
              <a:t>Professor </a:t>
            </a:r>
            <a:r>
              <a:rPr lang="en-US" sz="7200" dirty="0" err="1">
                <a:solidFill>
                  <a:srgbClr val="002858"/>
                </a:solidFill>
                <a:latin typeface=""/>
                <a:ea typeface="Ovo"/>
                <a:cs typeface="Ovo"/>
                <a:sym typeface="Ovo"/>
              </a:rPr>
              <a:t>Skirkanich</a:t>
            </a:r>
            <a:r>
              <a:rPr lang="en-US" sz="7200" dirty="0">
                <a:solidFill>
                  <a:srgbClr val="002858"/>
                </a:solidFill>
                <a:latin typeface=""/>
                <a:ea typeface="Ovo"/>
                <a:cs typeface="Ovo"/>
                <a:sym typeface="Ovo"/>
              </a:rPr>
              <a:t> on Office Hours​</a:t>
            </a:r>
          </a:p>
        </p:txBody>
      </p:sp>
      <p:pic>
        <p:nvPicPr>
          <p:cNvPr id="4" name="Office Hours.mp4">
            <a:hlinkClick r:id="" action="ppaction://media"/>
            <a:extLst>
              <a:ext uri="{FF2B5EF4-FFF2-40B4-BE49-F238E27FC236}">
                <a16:creationId xmlns:a16="http://schemas.microsoft.com/office/drawing/2014/main" id="{6FFF96D3-FF8C-588E-CBD0-2CB39396CF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81300" y="1918735"/>
            <a:ext cx="12725400" cy="71580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4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4877751"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Homework: History Presentation</a:t>
            </a:r>
          </a:p>
        </p:txBody>
      </p:sp>
      <p:sp>
        <p:nvSpPr>
          <p:cNvPr id="3" name="TextBox 3"/>
          <p:cNvSpPr txBox="1"/>
          <p:nvPr/>
        </p:nvSpPr>
        <p:spPr>
          <a:xfrm>
            <a:off x="1478087" y="2327054"/>
            <a:ext cx="7924030" cy="7549374"/>
          </a:xfrm>
          <a:prstGeom prst="rect">
            <a:avLst/>
          </a:prstGeom>
        </p:spPr>
        <p:txBody>
          <a:bodyPr lIns="0" tIns="0" rIns="0" bIns="0" rtlCol="0" anchor="t">
            <a:spAutoFit/>
          </a:bodyPr>
          <a:lstStyle/>
          <a:p>
            <a:pPr algn="l">
              <a:lnSpc>
                <a:spcPts val="5399"/>
              </a:lnSpc>
            </a:pPr>
            <a:r>
              <a:rPr lang="en-US" sz="3599">
                <a:solidFill>
                  <a:srgbClr val="002858"/>
                </a:solidFill>
                <a:latin typeface=""/>
                <a:ea typeface="Ovo"/>
                <a:cs typeface="Ovo"/>
                <a:sym typeface="Ovo"/>
              </a:rPr>
              <a:t>During week three you will give a presentation during class in pairs. Each pair will have a topic related to Bryn Mawr’s history. The presentation should be 5 minutes long and both members of the pair must attend the presentation. You do not need visual aids and can give a verbal presentation. No AI is permitted to be used for this assignment. ​</a:t>
            </a:r>
          </a:p>
          <a:p>
            <a:pPr algn="l">
              <a:lnSpc>
                <a:spcPts val="5399"/>
              </a:lnSpc>
            </a:pPr>
            <a:endParaRPr lang="en-US" sz="3599">
              <a:solidFill>
                <a:srgbClr val="002858"/>
              </a:solidFill>
              <a:latin typeface=""/>
              <a:ea typeface="Ovo"/>
              <a:cs typeface="Ovo"/>
              <a:sym typeface="Ovo"/>
            </a:endParaRPr>
          </a:p>
        </p:txBody>
      </p:sp>
      <p:sp>
        <p:nvSpPr>
          <p:cNvPr id="4" name="TextBox 4"/>
          <p:cNvSpPr txBox="1"/>
          <p:nvPr/>
        </p:nvSpPr>
        <p:spPr>
          <a:xfrm>
            <a:off x="10813754" y="2327054"/>
            <a:ext cx="6658024" cy="2009396"/>
          </a:xfrm>
          <a:prstGeom prst="rect">
            <a:avLst/>
          </a:prstGeom>
        </p:spPr>
        <p:txBody>
          <a:bodyPr lIns="0" tIns="0" rIns="0" bIns="0" rtlCol="0" anchor="t">
            <a:spAutoFit/>
          </a:bodyPr>
          <a:lstStyle/>
          <a:p>
            <a:pPr algn="ctr">
              <a:lnSpc>
                <a:spcPts val="5399"/>
              </a:lnSpc>
            </a:pPr>
            <a:r>
              <a:rPr lang="en-US" sz="3599">
                <a:solidFill>
                  <a:srgbClr val="002858"/>
                </a:solidFill>
                <a:latin typeface=""/>
                <a:ea typeface="Ovo"/>
                <a:cs typeface="Ovo"/>
                <a:sym typeface="Ovo"/>
              </a:rPr>
              <a:t>Not sure where to start? </a:t>
            </a:r>
          </a:p>
          <a:p>
            <a:pPr algn="ctr">
              <a:lnSpc>
                <a:spcPts val="5399"/>
              </a:lnSpc>
            </a:pPr>
            <a:r>
              <a:rPr lang="en-US" sz="3599">
                <a:solidFill>
                  <a:srgbClr val="002858"/>
                </a:solidFill>
                <a:latin typeface=""/>
                <a:ea typeface="Ovo"/>
                <a:cs typeface="Ovo"/>
                <a:sym typeface="Ovo"/>
              </a:rPr>
              <a:t>Scan for Library Research Guide!</a:t>
            </a:r>
          </a:p>
        </p:txBody>
      </p:sp>
      <p:pic>
        <p:nvPicPr>
          <p:cNvPr id="5" name="Picture 7">
            <a:extLst>
              <a:ext uri="{FF2B5EF4-FFF2-40B4-BE49-F238E27FC236}">
                <a16:creationId xmlns:a16="http://schemas.microsoft.com/office/drawing/2014/main" id="{AEB3A4C8-44A2-3253-930E-87E12B009563}"/>
              </a:ext>
            </a:extLst>
          </p:cNvPr>
          <p:cNvPicPr>
            <a:picLocks noChangeAspect="1"/>
          </p:cNvPicPr>
          <p:nvPr/>
        </p:nvPicPr>
        <p:blipFill>
          <a:blip r:embed="rId2"/>
          <a:stretch>
            <a:fillRect/>
          </a:stretch>
        </p:blipFill>
        <p:spPr>
          <a:xfrm>
            <a:off x="11033806" y="4336450"/>
            <a:ext cx="6217920" cy="621792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57381" y="871618"/>
            <a:ext cx="15127595" cy="1034417"/>
          </a:xfrm>
          <a:prstGeom prst="rect">
            <a:avLst/>
          </a:prstGeom>
        </p:spPr>
        <p:txBody>
          <a:bodyPr lIns="0" tIns="0" rIns="0" bIns="0" rtlCol="0" anchor="t">
            <a:spAutoFit/>
          </a:bodyPr>
          <a:lstStyle/>
          <a:p>
            <a:pPr marL="0" lvl="0" indent="0" algn="l">
              <a:lnSpc>
                <a:spcPts val="7920"/>
              </a:lnSpc>
            </a:pPr>
            <a:r>
              <a:rPr lang="en-US" sz="7200" dirty="0">
                <a:solidFill>
                  <a:srgbClr val="002858"/>
                </a:solidFill>
                <a:latin typeface=""/>
                <a:ea typeface="Ovo"/>
                <a:cs typeface="Ovo"/>
                <a:sym typeface="Ovo"/>
              </a:rPr>
              <a:t>Know it Owl Padlet</a:t>
            </a:r>
          </a:p>
        </p:txBody>
      </p:sp>
      <p:pic>
        <p:nvPicPr>
          <p:cNvPr id="4" name="Picture 3" descr="A qr code with a paper crane&#10;&#10;AI-generated content may be incorrect.">
            <a:extLst>
              <a:ext uri="{FF2B5EF4-FFF2-40B4-BE49-F238E27FC236}">
                <a16:creationId xmlns:a16="http://schemas.microsoft.com/office/drawing/2014/main" id="{BC8856D2-D43B-BD1A-1FC2-5E074BD5A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3328" y="2857500"/>
            <a:ext cx="6235700" cy="62357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49393" y="2394707"/>
            <a:ext cx="6940327" cy="1149350"/>
          </a:xfrm>
          <a:prstGeom prst="rect">
            <a:avLst/>
          </a:prstGeom>
        </p:spPr>
        <p:txBody>
          <a:bodyPr lIns="0" tIns="0" rIns="0" bIns="0" rtlCol="0" anchor="t">
            <a:spAutoFit/>
          </a:bodyPr>
          <a:lstStyle/>
          <a:p>
            <a:pPr marL="0" lvl="0" indent="0" algn="l">
              <a:lnSpc>
                <a:spcPts val="8800"/>
              </a:lnSpc>
            </a:pPr>
            <a:r>
              <a:rPr lang="en-US" sz="8000">
                <a:solidFill>
                  <a:srgbClr val="002858"/>
                </a:solidFill>
                <a:latin typeface=""/>
                <a:ea typeface="Ovo"/>
                <a:cs typeface="Ovo"/>
                <a:sym typeface="Ovo"/>
              </a:rPr>
              <a:t>Agenda</a:t>
            </a:r>
          </a:p>
        </p:txBody>
      </p:sp>
      <p:sp>
        <p:nvSpPr>
          <p:cNvPr id="3" name="TextBox 3"/>
          <p:cNvSpPr txBox="1"/>
          <p:nvPr/>
        </p:nvSpPr>
        <p:spPr>
          <a:xfrm>
            <a:off x="9139238" y="4891087"/>
            <a:ext cx="9525" cy="418000"/>
          </a:xfrm>
          <a:prstGeom prst="rect">
            <a:avLst/>
          </a:prstGeom>
        </p:spPr>
        <p:txBody>
          <a:bodyPr lIns="0" tIns="0" rIns="0" bIns="0" rtlCol="0" anchor="t">
            <a:spAutoFit/>
          </a:bodyPr>
          <a:lstStyle/>
          <a:p>
            <a:pPr algn="ctr">
              <a:lnSpc>
                <a:spcPts val="3840"/>
              </a:lnSpc>
              <a:spcBef>
                <a:spcPct val="0"/>
              </a:spcBef>
            </a:pPr>
            <a:endParaRPr>
              <a:latin typeface=""/>
            </a:endParaRPr>
          </a:p>
        </p:txBody>
      </p:sp>
      <p:sp>
        <p:nvSpPr>
          <p:cNvPr id="4" name="TextBox 4"/>
          <p:cNvSpPr txBox="1"/>
          <p:nvPr/>
        </p:nvSpPr>
        <p:spPr>
          <a:xfrm>
            <a:off x="8789721" y="2194682"/>
            <a:ext cx="7765852" cy="5576014"/>
          </a:xfrm>
          <a:prstGeom prst="rect">
            <a:avLst/>
          </a:prstGeom>
        </p:spPr>
        <p:txBody>
          <a:bodyPr lIns="0" tIns="0" rIns="0" bIns="0" rtlCol="0" anchor="t">
            <a:spAutoFit/>
          </a:bodyPr>
          <a:lstStyle/>
          <a:p>
            <a:pPr marL="906780" lvl="1" indent="-453390" algn="l">
              <a:lnSpc>
                <a:spcPts val="6300"/>
              </a:lnSpc>
              <a:buFont typeface="Arial"/>
              <a:buChar char="•"/>
            </a:pPr>
            <a:r>
              <a:rPr lang="en-US" sz="4200" dirty="0">
                <a:solidFill>
                  <a:srgbClr val="002858"/>
                </a:solidFill>
                <a:latin typeface=""/>
                <a:ea typeface="Ovo"/>
                <a:cs typeface="Ovo"/>
                <a:sym typeface="Ovo"/>
              </a:rPr>
              <a:t>Icebreaker</a:t>
            </a:r>
          </a:p>
          <a:p>
            <a:pPr marL="906780" lvl="1" indent="-453390" algn="l">
              <a:lnSpc>
                <a:spcPts val="6300"/>
              </a:lnSpc>
              <a:buFont typeface="Arial"/>
              <a:buChar char="•"/>
            </a:pPr>
            <a:r>
              <a:rPr lang="en-US" sz="4200" dirty="0">
                <a:solidFill>
                  <a:srgbClr val="002858"/>
                </a:solidFill>
                <a:latin typeface=""/>
                <a:ea typeface="Ovo"/>
                <a:cs typeface="Ovo"/>
                <a:sym typeface="Ovo"/>
              </a:rPr>
              <a:t>Current Skills</a:t>
            </a:r>
          </a:p>
          <a:p>
            <a:pPr marL="906780" lvl="1" indent="-453390" algn="l">
              <a:lnSpc>
                <a:spcPts val="6300"/>
              </a:lnSpc>
              <a:buFont typeface="Arial"/>
              <a:buChar char="•"/>
            </a:pPr>
            <a:r>
              <a:rPr lang="en-US" sz="4200" dirty="0">
                <a:solidFill>
                  <a:srgbClr val="002858"/>
                </a:solidFill>
                <a:latin typeface=""/>
                <a:ea typeface="Ovo"/>
                <a:cs typeface="Ovo"/>
                <a:sym typeface="Ovo"/>
              </a:rPr>
              <a:t>HS vs College</a:t>
            </a:r>
          </a:p>
          <a:p>
            <a:pPr marL="906780" lvl="1" indent="-453390" algn="l">
              <a:lnSpc>
                <a:spcPts val="6300"/>
              </a:lnSpc>
              <a:buFont typeface="Arial"/>
              <a:buChar char="•"/>
            </a:pPr>
            <a:r>
              <a:rPr lang="en-US" sz="4200" dirty="0">
                <a:solidFill>
                  <a:srgbClr val="002858"/>
                </a:solidFill>
                <a:latin typeface=""/>
                <a:ea typeface="Ovo"/>
                <a:cs typeface="Ovo"/>
                <a:sym typeface="Ovo"/>
              </a:rPr>
              <a:t>Time Management &amp; Activity</a:t>
            </a:r>
          </a:p>
          <a:p>
            <a:pPr marL="906780" lvl="1" indent="-453390" algn="l">
              <a:lnSpc>
                <a:spcPts val="6300"/>
              </a:lnSpc>
              <a:buFont typeface="Arial"/>
              <a:buChar char="•"/>
            </a:pPr>
            <a:r>
              <a:rPr lang="en-US" sz="4200" dirty="0">
                <a:solidFill>
                  <a:srgbClr val="002858"/>
                </a:solidFill>
                <a:latin typeface=""/>
                <a:ea typeface="Ovo"/>
                <a:cs typeface="Ovo"/>
                <a:sym typeface="Ovo"/>
              </a:rPr>
              <a:t>Emailing Your Professor</a:t>
            </a:r>
          </a:p>
          <a:p>
            <a:pPr marL="906780" lvl="1" indent="-453390" algn="l">
              <a:lnSpc>
                <a:spcPts val="6300"/>
              </a:lnSpc>
              <a:buFont typeface="Arial"/>
              <a:buChar char="•"/>
            </a:pPr>
            <a:r>
              <a:rPr lang="en-US" sz="4200" dirty="0">
                <a:solidFill>
                  <a:srgbClr val="002858"/>
                </a:solidFill>
                <a:latin typeface=""/>
                <a:ea typeface="Ovo"/>
                <a:cs typeface="Ovo"/>
                <a:sym typeface="Ovo"/>
              </a:rPr>
              <a:t>Office Hours</a:t>
            </a:r>
          </a:p>
          <a:p>
            <a:pPr marL="906780" lvl="1" indent="-453390" algn="l">
              <a:lnSpc>
                <a:spcPts val="6300"/>
              </a:lnSpc>
              <a:buFont typeface="Arial"/>
              <a:buChar char="•"/>
            </a:pPr>
            <a:r>
              <a:rPr lang="en-US" sz="4200" dirty="0">
                <a:solidFill>
                  <a:srgbClr val="002858"/>
                </a:solidFill>
                <a:latin typeface=""/>
                <a:ea typeface="Ovo"/>
                <a:cs typeface="Ovo"/>
                <a:sym typeface="Ovo"/>
              </a:rPr>
              <a:t>Closing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01436" y="1568476"/>
            <a:ext cx="5701566" cy="7217172"/>
          </a:xfrm>
          <a:custGeom>
            <a:avLst/>
            <a:gdLst/>
            <a:ahLst/>
            <a:cxnLst/>
            <a:rect l="l" t="t" r="r" b="b"/>
            <a:pathLst>
              <a:path w="5701566" h="7217172">
                <a:moveTo>
                  <a:pt x="0" y="0"/>
                </a:moveTo>
                <a:lnTo>
                  <a:pt x="5701566" y="0"/>
                </a:lnTo>
                <a:lnTo>
                  <a:pt x="5701566" y="7217172"/>
                </a:lnTo>
                <a:lnTo>
                  <a:pt x="0" y="721717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562100" y="159454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Time Audit Activity</a:t>
            </a:r>
          </a:p>
        </p:txBody>
      </p:sp>
      <p:sp>
        <p:nvSpPr>
          <p:cNvPr id="4" name="TextBox 4"/>
          <p:cNvSpPr txBox="1"/>
          <p:nvPr/>
        </p:nvSpPr>
        <p:spPr>
          <a:xfrm>
            <a:off x="1562100" y="3270225"/>
            <a:ext cx="9150741" cy="4779385"/>
          </a:xfrm>
          <a:prstGeom prst="rect">
            <a:avLst/>
          </a:prstGeom>
        </p:spPr>
        <p:txBody>
          <a:bodyPr lIns="0" tIns="0" rIns="0" bIns="0" rtlCol="0" anchor="t">
            <a:spAutoFit/>
          </a:bodyPr>
          <a:lstStyle/>
          <a:p>
            <a:pPr marL="777237" lvl="1" indent="-388618" algn="l">
              <a:lnSpc>
                <a:spcPts val="5399"/>
              </a:lnSpc>
              <a:buFont typeface="Arial"/>
              <a:buChar char="•"/>
            </a:pPr>
            <a:r>
              <a:rPr lang="en-US" sz="3599">
                <a:solidFill>
                  <a:srgbClr val="002858"/>
                </a:solidFill>
                <a:latin typeface=""/>
                <a:ea typeface="Ovo"/>
                <a:cs typeface="Ovo"/>
                <a:sym typeface="Ovo"/>
              </a:rPr>
              <a:t>Practice building a weekly schedule</a:t>
            </a:r>
          </a:p>
          <a:p>
            <a:pPr marL="1554474" lvl="2" indent="-518158" algn="l">
              <a:lnSpc>
                <a:spcPts val="5399"/>
              </a:lnSpc>
              <a:buFont typeface="Arial"/>
              <a:buChar char="⚬"/>
            </a:pPr>
            <a:r>
              <a:rPr lang="en-US" sz="3599">
                <a:solidFill>
                  <a:srgbClr val="002858"/>
                </a:solidFill>
                <a:latin typeface=""/>
                <a:ea typeface="Ovo"/>
                <a:cs typeface="Ovo"/>
                <a:sym typeface="Ovo"/>
              </a:rPr>
              <a:t>20 tasks and events to schedule</a:t>
            </a:r>
          </a:p>
          <a:p>
            <a:pPr marL="1554474" lvl="2" indent="-518158" algn="l">
              <a:lnSpc>
                <a:spcPts val="5399"/>
              </a:lnSpc>
              <a:buFont typeface="Arial"/>
              <a:buChar char="⚬"/>
            </a:pPr>
            <a:r>
              <a:rPr lang="en-US" sz="3599">
                <a:solidFill>
                  <a:srgbClr val="002858"/>
                </a:solidFill>
                <a:latin typeface=""/>
                <a:ea typeface="Ovo"/>
                <a:cs typeface="Ovo"/>
                <a:sym typeface="Ovo"/>
              </a:rPr>
              <a:t>Pick 10 of the 20 that you would prioritize​</a:t>
            </a:r>
          </a:p>
          <a:p>
            <a:pPr marL="1554474" lvl="2" indent="-518158" algn="l">
              <a:lnSpc>
                <a:spcPts val="5399"/>
              </a:lnSpc>
              <a:buFont typeface="Arial"/>
              <a:buChar char="⚬"/>
            </a:pPr>
            <a:r>
              <a:rPr lang="en-US" sz="3599">
                <a:solidFill>
                  <a:srgbClr val="002858"/>
                </a:solidFill>
                <a:latin typeface=""/>
                <a:ea typeface="Ovo"/>
                <a:cs typeface="Ovo"/>
                <a:sym typeface="Ovo"/>
              </a:rPr>
              <a:t>Tasks and events that are highlighted are required</a:t>
            </a:r>
          </a:p>
          <a:p>
            <a:pPr marL="0" lvl="0" indent="0" algn="l">
              <a:lnSpc>
                <a:spcPts val="5399"/>
              </a:lnSpc>
            </a:pPr>
            <a:endParaRPr lang="en-US" sz="3599">
              <a:solidFill>
                <a:srgbClr val="002858"/>
              </a:solidFill>
              <a:latin typeface=""/>
              <a:ea typeface="Ovo"/>
              <a:cs typeface="Ovo"/>
              <a:sym typeface="Ov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US"/>
          </a:p>
        </p:txBody>
      </p:sp>
      <p:grpSp>
        <p:nvGrpSpPr>
          <p:cNvPr id="3" name="Group 3"/>
          <p:cNvGrpSpPr/>
          <p:nvPr/>
        </p:nvGrpSpPr>
        <p:grpSpPr>
          <a:xfrm>
            <a:off x="1338310" y="700911"/>
            <a:ext cx="15611380" cy="8885178"/>
            <a:chOff x="0" y="0"/>
            <a:chExt cx="4111639" cy="2340129"/>
          </a:xfrm>
        </p:grpSpPr>
        <p:sp>
          <p:nvSpPr>
            <p:cNvPr id="4" name="Freeform 4"/>
            <p:cNvSpPr/>
            <p:nvPr/>
          </p:nvSpPr>
          <p:spPr>
            <a:xfrm>
              <a:off x="0" y="0"/>
              <a:ext cx="4111639" cy="2340129"/>
            </a:xfrm>
            <a:custGeom>
              <a:avLst/>
              <a:gdLst/>
              <a:ahLst/>
              <a:cxnLst/>
              <a:rect l="l" t="t" r="r" b="b"/>
              <a:pathLst>
                <a:path w="4111639" h="2340129">
                  <a:moveTo>
                    <a:pt x="25292" y="0"/>
                  </a:moveTo>
                  <a:lnTo>
                    <a:pt x="4086348" y="0"/>
                  </a:lnTo>
                  <a:cubicBezTo>
                    <a:pt x="4093056" y="0"/>
                    <a:pt x="4099489" y="2665"/>
                    <a:pt x="4104232" y="7408"/>
                  </a:cubicBezTo>
                  <a:cubicBezTo>
                    <a:pt x="4108975" y="12151"/>
                    <a:pt x="4111639" y="18584"/>
                    <a:pt x="4111639" y="25292"/>
                  </a:cubicBezTo>
                  <a:lnTo>
                    <a:pt x="4111639" y="2314837"/>
                  </a:lnTo>
                  <a:cubicBezTo>
                    <a:pt x="4111639" y="2321545"/>
                    <a:pt x="4108975" y="2327978"/>
                    <a:pt x="4104232" y="2332721"/>
                  </a:cubicBezTo>
                  <a:cubicBezTo>
                    <a:pt x="4099489" y="2337464"/>
                    <a:pt x="4093056" y="2340129"/>
                    <a:pt x="4086348" y="2340129"/>
                  </a:cubicBezTo>
                  <a:lnTo>
                    <a:pt x="25292" y="2340129"/>
                  </a:lnTo>
                  <a:cubicBezTo>
                    <a:pt x="18584" y="2340129"/>
                    <a:pt x="12151" y="2337464"/>
                    <a:pt x="7408" y="2332721"/>
                  </a:cubicBezTo>
                  <a:cubicBezTo>
                    <a:pt x="2665" y="2327978"/>
                    <a:pt x="0" y="2321545"/>
                    <a:pt x="0" y="2314837"/>
                  </a:cubicBezTo>
                  <a:lnTo>
                    <a:pt x="0" y="25292"/>
                  </a:lnTo>
                  <a:cubicBezTo>
                    <a:pt x="0" y="18584"/>
                    <a:pt x="2665" y="12151"/>
                    <a:pt x="7408" y="7408"/>
                  </a:cubicBezTo>
                  <a:cubicBezTo>
                    <a:pt x="12151" y="2665"/>
                    <a:pt x="18584" y="0"/>
                    <a:pt x="25292" y="0"/>
                  </a:cubicBezTo>
                  <a:close/>
                </a:path>
              </a:pathLst>
            </a:custGeom>
            <a:solidFill>
              <a:srgbClr val="FFFFFF"/>
            </a:solidFill>
          </p:spPr>
          <p:txBody>
            <a:bodyPr/>
            <a:lstStyle/>
            <a:p>
              <a:endParaRPr lang="en-US"/>
            </a:p>
          </p:txBody>
        </p:sp>
        <p:sp>
          <p:nvSpPr>
            <p:cNvPr id="5" name="TextBox 5"/>
            <p:cNvSpPr txBox="1"/>
            <p:nvPr/>
          </p:nvSpPr>
          <p:spPr>
            <a:xfrm>
              <a:off x="0" y="-57150"/>
              <a:ext cx="4111639" cy="2397279"/>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704465" y="1389363"/>
            <a:ext cx="7032984" cy="7508274"/>
          </a:xfrm>
          <a:prstGeom prst="rect">
            <a:avLst/>
          </a:prstGeom>
        </p:spPr>
        <p:txBody>
          <a:bodyPr lIns="0" tIns="0" rIns="0" bIns="0" rtlCol="0" anchor="t">
            <a:spAutoFit/>
          </a:bodyPr>
          <a:lstStyle/>
          <a:p>
            <a:pPr marL="755651" lvl="1" indent="-377825" algn="l">
              <a:lnSpc>
                <a:spcPts val="4900"/>
              </a:lnSpc>
              <a:buFont typeface="Arial"/>
              <a:buChar char="•"/>
            </a:pPr>
            <a:r>
              <a:rPr lang="en-US" sz="3200" dirty="0">
                <a:solidFill>
                  <a:srgbClr val="002858"/>
                </a:solidFill>
                <a:highlight>
                  <a:srgbClr val="FFFF00"/>
                </a:highlight>
                <a:latin typeface=""/>
                <a:ea typeface="Ovo"/>
                <a:cs typeface="Ovo"/>
                <a:sym typeface="Ovo"/>
              </a:rPr>
              <a:t>Meals</a:t>
            </a:r>
            <a:r>
              <a:rPr lang="en-US" sz="3200" dirty="0">
                <a:solidFill>
                  <a:srgbClr val="002858"/>
                </a:solidFill>
                <a:latin typeface=""/>
                <a:ea typeface="Ovo"/>
                <a:cs typeface="Ovo"/>
                <a:sym typeface="Ovo"/>
              </a:rPr>
              <a:t>​</a:t>
            </a:r>
          </a:p>
          <a:p>
            <a:pPr marL="755651" lvl="1" indent="-377825" algn="l">
              <a:lnSpc>
                <a:spcPts val="4900"/>
              </a:lnSpc>
              <a:buFont typeface="Arial"/>
              <a:buChar char="•"/>
            </a:pPr>
            <a:r>
              <a:rPr lang="en-US" sz="3200" dirty="0">
                <a:solidFill>
                  <a:srgbClr val="002858"/>
                </a:solidFill>
                <a:latin typeface=""/>
                <a:ea typeface="Ovo"/>
                <a:cs typeface="Ovo"/>
                <a:sym typeface="Ovo"/>
              </a:rPr>
              <a:t>Personal care/shower​</a:t>
            </a:r>
          </a:p>
          <a:p>
            <a:pPr marL="755651" lvl="1" indent="-377825" algn="l">
              <a:lnSpc>
                <a:spcPts val="4900"/>
              </a:lnSpc>
              <a:buFont typeface="Arial"/>
              <a:buChar char="•"/>
            </a:pPr>
            <a:r>
              <a:rPr lang="en-US" sz="3200" dirty="0">
                <a:solidFill>
                  <a:srgbClr val="002858"/>
                </a:solidFill>
                <a:latin typeface=""/>
                <a:ea typeface="Ovo"/>
                <a:cs typeface="Ovo"/>
                <a:sym typeface="Ovo"/>
              </a:rPr>
              <a:t>Exercise/movement​</a:t>
            </a:r>
          </a:p>
          <a:p>
            <a:pPr marL="755651" lvl="1" indent="-377825" algn="l">
              <a:lnSpc>
                <a:spcPts val="4900"/>
              </a:lnSpc>
              <a:buFont typeface="Arial"/>
              <a:buChar char="•"/>
            </a:pPr>
            <a:r>
              <a:rPr lang="en-US" sz="3200" dirty="0">
                <a:solidFill>
                  <a:srgbClr val="002858"/>
                </a:solidFill>
                <a:latin typeface=""/>
                <a:ea typeface="Ovo"/>
                <a:cs typeface="Ovo"/>
                <a:sym typeface="Ovo"/>
              </a:rPr>
              <a:t>Laundry​</a:t>
            </a:r>
          </a:p>
          <a:p>
            <a:pPr marL="755651" lvl="1" indent="-377825" algn="l">
              <a:lnSpc>
                <a:spcPts val="4900"/>
              </a:lnSpc>
              <a:buFont typeface="Arial"/>
              <a:buChar char="•"/>
            </a:pPr>
            <a:r>
              <a:rPr lang="en-US" sz="3200" dirty="0">
                <a:solidFill>
                  <a:srgbClr val="002858"/>
                </a:solidFill>
                <a:highlight>
                  <a:srgbClr val="FFFF00"/>
                </a:highlight>
                <a:latin typeface=""/>
                <a:ea typeface="Ovo"/>
                <a:cs typeface="Ovo"/>
                <a:sym typeface="Ovo"/>
              </a:rPr>
              <a:t>Sleep</a:t>
            </a:r>
            <a:r>
              <a:rPr lang="en-US" sz="3200" dirty="0">
                <a:solidFill>
                  <a:srgbClr val="002858"/>
                </a:solidFill>
                <a:latin typeface=""/>
                <a:ea typeface="Ovo"/>
                <a:cs typeface="Ovo"/>
                <a:sym typeface="Ovo"/>
              </a:rPr>
              <a:t>​</a:t>
            </a:r>
          </a:p>
          <a:p>
            <a:pPr marL="755651" lvl="1" indent="-377825" algn="l">
              <a:lnSpc>
                <a:spcPts val="4900"/>
              </a:lnSpc>
              <a:buFont typeface="Arial"/>
              <a:buChar char="•"/>
            </a:pPr>
            <a:r>
              <a:rPr lang="en-US" sz="3200" dirty="0">
                <a:solidFill>
                  <a:srgbClr val="002858"/>
                </a:solidFill>
                <a:latin typeface=""/>
                <a:ea typeface="Ovo"/>
                <a:cs typeface="Ovo"/>
                <a:sym typeface="Ovo"/>
              </a:rPr>
              <a:t>Calling friend/family member​</a:t>
            </a:r>
          </a:p>
          <a:p>
            <a:pPr marL="755651" lvl="1" indent="-377825" algn="l">
              <a:lnSpc>
                <a:spcPts val="4900"/>
              </a:lnSpc>
              <a:buFont typeface="Arial"/>
              <a:buChar char="•"/>
            </a:pPr>
            <a:r>
              <a:rPr lang="en-US" sz="3200" dirty="0">
                <a:solidFill>
                  <a:srgbClr val="002858"/>
                </a:solidFill>
                <a:latin typeface=""/>
                <a:ea typeface="Ovo"/>
                <a:cs typeface="Ovo"/>
                <a:sym typeface="Ovo"/>
              </a:rPr>
              <a:t>Study time​</a:t>
            </a:r>
          </a:p>
          <a:p>
            <a:pPr marL="755651" lvl="1" indent="-377825" algn="l">
              <a:lnSpc>
                <a:spcPts val="4900"/>
              </a:lnSpc>
              <a:buFont typeface="Arial"/>
              <a:buChar char="•"/>
            </a:pPr>
            <a:r>
              <a:rPr lang="en-US" sz="3200" dirty="0">
                <a:solidFill>
                  <a:srgbClr val="002858"/>
                </a:solidFill>
                <a:latin typeface=""/>
                <a:ea typeface="Ovo"/>
                <a:cs typeface="Ovo"/>
                <a:sym typeface="Ovo"/>
              </a:rPr>
              <a:t>Entertainment​</a:t>
            </a:r>
          </a:p>
          <a:p>
            <a:pPr marL="755651" lvl="1" indent="-377825" algn="l">
              <a:lnSpc>
                <a:spcPts val="4900"/>
              </a:lnSpc>
              <a:buFont typeface="Arial"/>
              <a:buChar char="•"/>
            </a:pPr>
            <a:r>
              <a:rPr lang="en-US" sz="3200" dirty="0">
                <a:solidFill>
                  <a:srgbClr val="002858"/>
                </a:solidFill>
                <a:latin typeface=""/>
                <a:ea typeface="Ovo"/>
                <a:cs typeface="Ovo"/>
                <a:sym typeface="Ovo"/>
              </a:rPr>
              <a:t>Office hours 2:30 pm – 4:30 pm ​</a:t>
            </a:r>
          </a:p>
          <a:p>
            <a:pPr marL="755651" lvl="1" indent="-377825" algn="l">
              <a:lnSpc>
                <a:spcPts val="4900"/>
              </a:lnSpc>
              <a:buFont typeface="Arial"/>
              <a:buChar char="•"/>
            </a:pPr>
            <a:r>
              <a:rPr lang="en-US" sz="3200" dirty="0">
                <a:solidFill>
                  <a:srgbClr val="002858"/>
                </a:solidFill>
                <a:latin typeface=""/>
                <a:ea typeface="Ovo"/>
                <a:cs typeface="Ovo"/>
                <a:sym typeface="Ovo"/>
              </a:rPr>
              <a:t>Socializing​</a:t>
            </a:r>
          </a:p>
          <a:p>
            <a:pPr marL="755651" lvl="1" indent="-377825" algn="l">
              <a:lnSpc>
                <a:spcPts val="4900"/>
              </a:lnSpc>
              <a:buFont typeface="Arial"/>
              <a:buChar char="•"/>
            </a:pPr>
            <a:r>
              <a:rPr lang="en-US" sz="3200" dirty="0" err="1">
                <a:solidFill>
                  <a:srgbClr val="002858"/>
                </a:solidFill>
                <a:latin typeface=""/>
                <a:ea typeface="Ovo"/>
                <a:cs typeface="Ovo"/>
                <a:sym typeface="Ovo"/>
              </a:rPr>
              <a:t>ESem</a:t>
            </a:r>
            <a:r>
              <a:rPr lang="en-US" sz="3200" dirty="0">
                <a:solidFill>
                  <a:srgbClr val="002858"/>
                </a:solidFill>
                <a:latin typeface=""/>
                <a:ea typeface="Ovo"/>
                <a:cs typeface="Ovo"/>
                <a:sym typeface="Ovo"/>
              </a:rPr>
              <a:t> reflection due at 11:59 pm​</a:t>
            </a:r>
          </a:p>
          <a:p>
            <a:pPr algn="l">
              <a:lnSpc>
                <a:spcPts val="4900"/>
              </a:lnSpc>
            </a:pPr>
            <a:endParaRPr lang="en-US" sz="3500" dirty="0">
              <a:solidFill>
                <a:srgbClr val="002858"/>
              </a:solidFill>
              <a:latin typeface=""/>
              <a:ea typeface="Ovo"/>
              <a:cs typeface="Ovo"/>
              <a:sym typeface="Ovo"/>
            </a:endParaRPr>
          </a:p>
        </p:txBody>
      </p:sp>
      <p:sp>
        <p:nvSpPr>
          <p:cNvPr id="7" name="TextBox 7"/>
          <p:cNvSpPr txBox="1"/>
          <p:nvPr/>
        </p:nvSpPr>
        <p:spPr>
          <a:xfrm>
            <a:off x="9356172" y="1595055"/>
            <a:ext cx="7032984" cy="7485575"/>
          </a:xfrm>
          <a:prstGeom prst="rect">
            <a:avLst/>
          </a:prstGeom>
        </p:spPr>
        <p:txBody>
          <a:bodyPr lIns="0" tIns="0" rIns="0" bIns="0" rtlCol="0" anchor="t">
            <a:spAutoFit/>
          </a:bodyPr>
          <a:lstStyle/>
          <a:p>
            <a:pPr marL="755651" lvl="1" indent="-377825" algn="l">
              <a:lnSpc>
                <a:spcPts val="4900"/>
              </a:lnSpc>
              <a:buFont typeface="Arial"/>
              <a:buChar char="•"/>
            </a:pPr>
            <a:r>
              <a:rPr lang="en-US" sz="3200" dirty="0">
                <a:solidFill>
                  <a:srgbClr val="002858"/>
                </a:solidFill>
                <a:latin typeface=""/>
                <a:ea typeface="Ovo"/>
                <a:cs typeface="Ovo"/>
                <a:sym typeface="Ovo"/>
              </a:rPr>
              <a:t>Therapy appointment 11:00 am – 11:50 am​</a:t>
            </a:r>
          </a:p>
          <a:p>
            <a:pPr marL="755651" lvl="1" indent="-377825" algn="l">
              <a:lnSpc>
                <a:spcPts val="4900"/>
              </a:lnSpc>
              <a:buFont typeface="Arial"/>
              <a:buChar char="•"/>
            </a:pPr>
            <a:r>
              <a:rPr lang="en-US" sz="3200" dirty="0">
                <a:solidFill>
                  <a:srgbClr val="002858"/>
                </a:solidFill>
                <a:latin typeface=""/>
                <a:ea typeface="Ovo"/>
                <a:cs typeface="Ovo"/>
                <a:sym typeface="Ovo"/>
              </a:rPr>
              <a:t>Class reading due tomorrow (20 pages)​</a:t>
            </a:r>
          </a:p>
          <a:p>
            <a:pPr marL="755651" lvl="1" indent="-377825" algn="l">
              <a:lnSpc>
                <a:spcPts val="4900"/>
              </a:lnSpc>
              <a:buFont typeface="Arial"/>
              <a:buChar char="•"/>
            </a:pPr>
            <a:r>
              <a:rPr lang="en-US" sz="3200" dirty="0">
                <a:solidFill>
                  <a:srgbClr val="002858"/>
                </a:solidFill>
                <a:highlight>
                  <a:srgbClr val="FFFF00"/>
                </a:highlight>
                <a:latin typeface=""/>
                <a:ea typeface="Ovo"/>
                <a:cs typeface="Ovo"/>
                <a:sym typeface="Ovo"/>
              </a:rPr>
              <a:t>Work in the Dining Hall from 4:30 pm – 7:30 pm.​</a:t>
            </a:r>
          </a:p>
          <a:p>
            <a:pPr marL="755651" lvl="1" indent="-377825" algn="l">
              <a:lnSpc>
                <a:spcPts val="4900"/>
              </a:lnSpc>
              <a:buFont typeface="Arial"/>
              <a:buChar char="•"/>
            </a:pPr>
            <a:r>
              <a:rPr lang="en-US" sz="3200" dirty="0">
                <a:solidFill>
                  <a:srgbClr val="002858"/>
                </a:solidFill>
                <a:highlight>
                  <a:srgbClr val="FFFF00"/>
                </a:highlight>
                <a:latin typeface=""/>
                <a:ea typeface="Ovo"/>
                <a:cs typeface="Ovo"/>
                <a:sym typeface="Ovo"/>
              </a:rPr>
              <a:t>Club meeting 8:00 pm – 9:00 pm or practice from 4:00 pm – 6:00 pm​</a:t>
            </a:r>
          </a:p>
          <a:p>
            <a:pPr marL="755651" lvl="1" indent="-377825" algn="l">
              <a:lnSpc>
                <a:spcPts val="4900"/>
              </a:lnSpc>
              <a:buFont typeface="Arial"/>
              <a:buChar char="•"/>
            </a:pPr>
            <a:r>
              <a:rPr lang="en-US" sz="3200" dirty="0">
                <a:solidFill>
                  <a:srgbClr val="002858"/>
                </a:solidFill>
                <a:latin typeface=""/>
                <a:ea typeface="Ovo"/>
                <a:cs typeface="Ovo"/>
                <a:sym typeface="Ovo"/>
              </a:rPr>
              <a:t>CP hangout at 9:00 pm – 10:00 pm​</a:t>
            </a:r>
          </a:p>
          <a:p>
            <a:pPr algn="l">
              <a:lnSpc>
                <a:spcPts val="4900"/>
              </a:lnSpc>
            </a:pPr>
            <a:endParaRPr lang="en-US" sz="3500" dirty="0">
              <a:solidFill>
                <a:srgbClr val="002858"/>
              </a:solidFill>
              <a:latin typeface=""/>
              <a:ea typeface="Ovo"/>
              <a:cs typeface="Ovo"/>
              <a:sym typeface="Ov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819363"/>
            <a:ext cx="7043022" cy="6972592"/>
          </a:xfrm>
          <a:custGeom>
            <a:avLst/>
            <a:gdLst/>
            <a:ahLst/>
            <a:cxnLst/>
            <a:rect l="l" t="t" r="r" b="b"/>
            <a:pathLst>
              <a:path w="7043022" h="6972592">
                <a:moveTo>
                  <a:pt x="0" y="0"/>
                </a:moveTo>
                <a:lnTo>
                  <a:pt x="7043022" y="0"/>
                </a:lnTo>
                <a:lnTo>
                  <a:pt x="7043022" y="6972592"/>
                </a:lnTo>
                <a:lnTo>
                  <a:pt x="0" y="6972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8977993" y="4156309"/>
            <a:ext cx="7758428" cy="1149350"/>
          </a:xfrm>
          <a:prstGeom prst="rect">
            <a:avLst/>
          </a:prstGeom>
        </p:spPr>
        <p:txBody>
          <a:bodyPr lIns="0" tIns="0" rIns="0" bIns="0" rtlCol="0" anchor="t">
            <a:spAutoFit/>
          </a:bodyPr>
          <a:lstStyle/>
          <a:p>
            <a:pPr marL="0" lvl="0" indent="0" algn="l">
              <a:lnSpc>
                <a:spcPts val="8800"/>
              </a:lnSpc>
            </a:pPr>
            <a:r>
              <a:rPr lang="en-US" sz="8000">
                <a:solidFill>
                  <a:srgbClr val="002858"/>
                </a:solidFill>
                <a:latin typeface=""/>
                <a:ea typeface="Ovo"/>
                <a:cs typeface="Ovo"/>
                <a:sym typeface="Ovo"/>
              </a:rPr>
              <a:t>Uh Oh! </a:t>
            </a:r>
          </a:p>
        </p:txBody>
      </p:sp>
      <p:sp>
        <p:nvSpPr>
          <p:cNvPr id="4" name="TextBox 4"/>
          <p:cNvSpPr txBox="1"/>
          <p:nvPr/>
        </p:nvSpPr>
        <p:spPr>
          <a:xfrm>
            <a:off x="8977993" y="6176411"/>
            <a:ext cx="7758428" cy="2532873"/>
          </a:xfrm>
          <a:prstGeom prst="rect">
            <a:avLst/>
          </a:prstGeom>
        </p:spPr>
        <p:txBody>
          <a:bodyPr lIns="0" tIns="0" rIns="0" bIns="0" rtlCol="0" anchor="t">
            <a:spAutoFit/>
          </a:bodyPr>
          <a:lstStyle/>
          <a:p>
            <a:pPr marL="0" lvl="0" indent="0" algn="l">
              <a:lnSpc>
                <a:spcPts val="5039"/>
              </a:lnSpc>
              <a:spcBef>
                <a:spcPct val="0"/>
              </a:spcBef>
            </a:pPr>
            <a:r>
              <a:rPr lang="en-US" sz="3599" dirty="0">
                <a:solidFill>
                  <a:srgbClr val="002858"/>
                </a:solidFill>
                <a:latin typeface=""/>
                <a:ea typeface="Ovo"/>
                <a:cs typeface="Ovo"/>
                <a:sym typeface="Ovo"/>
              </a:rPr>
              <a:t>You forgot that you have a quiz in your language class on Friday.</a:t>
            </a:r>
          </a:p>
          <a:p>
            <a:pPr marL="0" lvl="0" indent="0" algn="l">
              <a:lnSpc>
                <a:spcPts val="5039"/>
              </a:lnSpc>
              <a:spcBef>
                <a:spcPct val="0"/>
              </a:spcBef>
            </a:pPr>
            <a:endParaRPr lang="en-US" sz="3599" dirty="0">
              <a:solidFill>
                <a:srgbClr val="002858"/>
              </a:solidFill>
              <a:latin typeface=""/>
              <a:ea typeface="Ovo"/>
              <a:cs typeface="Ovo"/>
              <a:sym typeface="Ovo"/>
            </a:endParaRPr>
          </a:p>
          <a:p>
            <a:pPr marL="0" lvl="0" indent="0" algn="l">
              <a:lnSpc>
                <a:spcPts val="5039"/>
              </a:lnSpc>
              <a:spcBef>
                <a:spcPct val="0"/>
              </a:spcBef>
            </a:pPr>
            <a:r>
              <a:rPr lang="en-US" sz="3599" dirty="0">
                <a:solidFill>
                  <a:srgbClr val="002858"/>
                </a:solidFill>
                <a:latin typeface=""/>
                <a:ea typeface="Ovo"/>
                <a:cs typeface="Ovo"/>
                <a:sym typeface="Ovo"/>
              </a:rPr>
              <a:t>Where do you fit in study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31683" y="8108950"/>
            <a:ext cx="13427617" cy="1149350"/>
          </a:xfrm>
          <a:prstGeom prst="rect">
            <a:avLst/>
          </a:prstGeom>
        </p:spPr>
        <p:txBody>
          <a:bodyPr lIns="0" tIns="0" rIns="0" bIns="0" rtlCol="0" anchor="t">
            <a:spAutoFit/>
          </a:bodyPr>
          <a:lstStyle/>
          <a:p>
            <a:pPr marL="0" lvl="0" indent="0" algn="r">
              <a:lnSpc>
                <a:spcPts val="8800"/>
              </a:lnSpc>
            </a:pPr>
            <a:r>
              <a:rPr lang="en-US" sz="8000">
                <a:solidFill>
                  <a:srgbClr val="002858"/>
                </a:solidFill>
                <a:latin typeface=""/>
                <a:ea typeface="Ovo"/>
                <a:cs typeface="Ovo"/>
                <a:sym typeface="Ovo"/>
              </a:rPr>
              <a:t>Practice with Sending Emails </a:t>
            </a:r>
          </a:p>
        </p:txBody>
      </p:sp>
      <p:sp>
        <p:nvSpPr>
          <p:cNvPr id="3" name="Freeform 3"/>
          <p:cNvSpPr/>
          <p:nvPr/>
        </p:nvSpPr>
        <p:spPr>
          <a:xfrm>
            <a:off x="0" y="0"/>
            <a:ext cx="18288000" cy="6462955"/>
          </a:xfrm>
          <a:custGeom>
            <a:avLst/>
            <a:gdLst/>
            <a:ahLst/>
            <a:cxnLst/>
            <a:rect l="l" t="t" r="r" b="b"/>
            <a:pathLst>
              <a:path w="18288000" h="6462955">
                <a:moveTo>
                  <a:pt x="0" y="0"/>
                </a:moveTo>
                <a:lnTo>
                  <a:pt x="18288000" y="0"/>
                </a:lnTo>
                <a:lnTo>
                  <a:pt x="18288000" y="6462955"/>
                </a:lnTo>
                <a:lnTo>
                  <a:pt x="0" y="6462955"/>
                </a:lnTo>
                <a:lnTo>
                  <a:pt x="0" y="0"/>
                </a:lnTo>
                <a:close/>
              </a:path>
            </a:pathLst>
          </a:custGeom>
          <a:blipFill>
            <a:blip r:embed="rId2"/>
            <a:stretch>
              <a:fillRect t="-44086" b="-44086"/>
            </a:stretch>
          </a:blipFill>
        </p:spPr>
        <p:txBody>
          <a:bodyPr/>
          <a:lstStyle/>
          <a:p>
            <a:endParaRPr lang="en-US"/>
          </a:p>
        </p:txBody>
      </p:sp>
      <p:sp>
        <p:nvSpPr>
          <p:cNvPr id="4" name="TextBox 4"/>
          <p:cNvSpPr txBox="1"/>
          <p:nvPr/>
        </p:nvSpPr>
        <p:spPr>
          <a:xfrm>
            <a:off x="17449800" y="488950"/>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2858"/>
                </a:solidFill>
                <a:latin typeface="Ovo"/>
                <a:ea typeface="Ovo"/>
                <a:cs typeface="Ovo"/>
                <a:sym typeface="Ovo"/>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Supervisor</a:t>
            </a:r>
          </a:p>
        </p:txBody>
      </p:sp>
      <p:sp>
        <p:nvSpPr>
          <p:cNvPr id="3" name="TextBox 3"/>
          <p:cNvSpPr txBox="1"/>
          <p:nvPr/>
        </p:nvSpPr>
        <p:spPr>
          <a:xfrm>
            <a:off x="1478087" y="2327054"/>
            <a:ext cx="15350006" cy="4548553"/>
          </a:xfrm>
          <a:prstGeom prst="rect">
            <a:avLst/>
          </a:prstGeom>
        </p:spPr>
        <p:txBody>
          <a:bodyPr lIns="0" tIns="0" rIns="0" bIns="0" rtlCol="0" anchor="t">
            <a:spAutoFit/>
          </a:bodyPr>
          <a:lstStyle/>
          <a:p>
            <a:pPr algn="l">
              <a:lnSpc>
                <a:spcPts val="5399"/>
              </a:lnSpc>
            </a:pPr>
            <a:r>
              <a:rPr lang="en-US" sz="3599">
                <a:solidFill>
                  <a:srgbClr val="002858"/>
                </a:solidFill>
                <a:latin typeface=""/>
                <a:ea typeface="Ovo"/>
                <a:cs typeface="Ovo"/>
                <a:sym typeface="Ovo"/>
              </a:rPr>
              <a:t>Subject: work</a:t>
            </a:r>
          </a:p>
          <a:p>
            <a:pPr algn="l">
              <a:lnSpc>
                <a:spcPts val="5399"/>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hey,​</a:t>
            </a:r>
          </a:p>
          <a:p>
            <a:pPr algn="l">
              <a:lnSpc>
                <a:spcPts val="1800"/>
              </a:lnSpc>
            </a:pPr>
            <a:r>
              <a:rPr lang="en-US" sz="1200">
                <a:solidFill>
                  <a:srgbClr val="002858"/>
                </a:solidFill>
                <a:latin typeface=""/>
                <a:ea typeface="Ovo"/>
                <a:cs typeface="Ovo"/>
                <a:sym typeface="Ovo"/>
              </a:rPr>
              <a:t>​</a:t>
            </a:r>
          </a:p>
          <a:p>
            <a:pPr algn="l">
              <a:lnSpc>
                <a:spcPts val="5399"/>
              </a:lnSpc>
            </a:pPr>
            <a:r>
              <a:rPr lang="en-US" sz="3599">
                <a:solidFill>
                  <a:srgbClr val="002858"/>
                </a:solidFill>
                <a:latin typeface=""/>
                <a:ea typeface="Ovo"/>
                <a:cs typeface="Ovo"/>
                <a:sym typeface="Ovo"/>
              </a:rPr>
              <a:t>I can’t work saturday anymore something came up can someone else cover it​</a:t>
            </a:r>
          </a:p>
          <a:p>
            <a:pPr algn="l">
              <a:lnSpc>
                <a:spcPts val="1800"/>
              </a:lnSpc>
            </a:pPr>
            <a:r>
              <a:rPr lang="en-US" sz="1200">
                <a:solidFill>
                  <a:srgbClr val="002858"/>
                </a:solidFill>
                <a:latin typeface=""/>
                <a:ea typeface="Ovo"/>
                <a:cs typeface="Ovo"/>
                <a:sym typeface="Ovo"/>
              </a:rPr>
              <a:t>​</a:t>
            </a:r>
          </a:p>
          <a:p>
            <a:pPr algn="l">
              <a:lnSpc>
                <a:spcPts val="5399"/>
              </a:lnSpc>
            </a:pPr>
            <a:r>
              <a:rPr lang="en-US" sz="3599">
                <a:solidFill>
                  <a:srgbClr val="002858"/>
                </a:solidFill>
                <a:latin typeface=""/>
                <a:ea typeface="Ovo"/>
                <a:cs typeface="Ovo"/>
                <a:sym typeface="Ovo"/>
              </a:rPr>
              <a:t>thanks​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Supervisor Template</a:t>
            </a:r>
          </a:p>
        </p:txBody>
      </p:sp>
      <p:sp>
        <p:nvSpPr>
          <p:cNvPr id="3" name="TextBox 3"/>
          <p:cNvSpPr txBox="1"/>
          <p:nvPr/>
        </p:nvSpPr>
        <p:spPr>
          <a:xfrm>
            <a:off x="1562100" y="2263147"/>
            <a:ext cx="16260747" cy="7791557"/>
          </a:xfrm>
          <a:prstGeom prst="rect">
            <a:avLst/>
          </a:prstGeom>
        </p:spPr>
        <p:txBody>
          <a:bodyPr lIns="0" tIns="0" rIns="0" bIns="0" rtlCol="0" anchor="t">
            <a:spAutoFit/>
          </a:bodyPr>
          <a:lstStyle/>
          <a:p>
            <a:pPr algn="l">
              <a:lnSpc>
                <a:spcPts val="4499"/>
              </a:lnSpc>
            </a:pPr>
            <a:r>
              <a:rPr lang="en-US" sz="2999">
                <a:solidFill>
                  <a:srgbClr val="002858"/>
                </a:solidFill>
                <a:latin typeface=""/>
                <a:ea typeface="Ovo"/>
                <a:cs typeface="Ovo"/>
                <a:sym typeface="Ovo"/>
              </a:rPr>
              <a:t>Subject: Unable to Attend Shift​</a:t>
            </a:r>
          </a:p>
          <a:p>
            <a:pPr algn="l">
              <a:lnSpc>
                <a:spcPts val="4499"/>
              </a:lnSpc>
            </a:pPr>
            <a:endParaRPr lang="en-US" sz="2999">
              <a:solidFill>
                <a:srgbClr val="002858"/>
              </a:solidFill>
              <a:latin typeface=""/>
              <a:ea typeface="Ovo"/>
              <a:cs typeface="Ovo"/>
              <a:sym typeface="Ovo"/>
            </a:endParaRPr>
          </a:p>
          <a:p>
            <a:pPr algn="l">
              <a:lnSpc>
                <a:spcPts val="4499"/>
              </a:lnSpc>
            </a:pPr>
            <a:r>
              <a:rPr lang="en-US" sz="2999">
                <a:solidFill>
                  <a:srgbClr val="002858"/>
                </a:solidFill>
                <a:latin typeface=""/>
                <a:ea typeface="Ovo"/>
                <a:cs typeface="Ovo"/>
                <a:sym typeface="Ovo"/>
              </a:rPr>
              <a:t>Hi (Supervisor’s Name)​,</a:t>
            </a:r>
          </a:p>
          <a:p>
            <a:pPr algn="l">
              <a:lnSpc>
                <a:spcPts val="1800"/>
              </a:lnSpc>
            </a:pPr>
            <a:endParaRPr lang="en-US" sz="2999">
              <a:solidFill>
                <a:srgbClr val="002858"/>
              </a:solidFill>
              <a:latin typeface=""/>
              <a:ea typeface="Ovo"/>
              <a:cs typeface="Ovo"/>
              <a:sym typeface="Ovo"/>
            </a:endParaRPr>
          </a:p>
          <a:p>
            <a:pPr algn="l">
              <a:lnSpc>
                <a:spcPts val="4499"/>
              </a:lnSpc>
            </a:pPr>
            <a:r>
              <a:rPr lang="en-US" sz="2999">
                <a:solidFill>
                  <a:srgbClr val="002858"/>
                </a:solidFill>
                <a:latin typeface=""/>
                <a:ea typeface="Ovo"/>
                <a:cs typeface="Ovo"/>
                <a:sym typeface="Ovo"/>
              </a:rPr>
              <a:t>I’m writing to let you know that I’m unable to work my scheduled shift on Saturday from 10AM-2PM at Uncommon due to an unexpected conflict. I Apologize for the short notice and understand the inconvenience this may cause.​</a:t>
            </a:r>
          </a:p>
          <a:p>
            <a:pPr algn="l">
              <a:lnSpc>
                <a:spcPts val="1800"/>
              </a:lnSpc>
            </a:pPr>
            <a:endParaRPr lang="en-US" sz="2999">
              <a:solidFill>
                <a:srgbClr val="002858"/>
              </a:solidFill>
              <a:latin typeface=""/>
              <a:ea typeface="Ovo"/>
              <a:cs typeface="Ovo"/>
              <a:sym typeface="Ovo"/>
            </a:endParaRPr>
          </a:p>
          <a:p>
            <a:pPr algn="l">
              <a:lnSpc>
                <a:spcPts val="4499"/>
              </a:lnSpc>
            </a:pPr>
            <a:r>
              <a:rPr lang="en-US" sz="2999">
                <a:solidFill>
                  <a:srgbClr val="002858"/>
                </a:solidFill>
                <a:latin typeface=""/>
                <a:ea typeface="Ovo"/>
                <a:cs typeface="Ovo"/>
                <a:sym typeface="Ovo"/>
              </a:rPr>
              <a:t>I have reached out to my coworkers to see if anyone is available to cover my shift, and I will let you know if I’m able to find coverage.​</a:t>
            </a:r>
          </a:p>
          <a:p>
            <a:pPr algn="l">
              <a:lnSpc>
                <a:spcPts val="1800"/>
              </a:lnSpc>
            </a:pPr>
            <a:endParaRPr lang="en-US" sz="2999">
              <a:solidFill>
                <a:srgbClr val="002858"/>
              </a:solidFill>
              <a:latin typeface=""/>
              <a:ea typeface="Ovo"/>
              <a:cs typeface="Ovo"/>
              <a:sym typeface="Ovo"/>
            </a:endParaRPr>
          </a:p>
          <a:p>
            <a:pPr algn="l">
              <a:lnSpc>
                <a:spcPts val="4499"/>
              </a:lnSpc>
            </a:pPr>
            <a:r>
              <a:rPr lang="en-US" sz="2999">
                <a:solidFill>
                  <a:srgbClr val="002858"/>
                </a:solidFill>
                <a:latin typeface=""/>
                <a:ea typeface="Ovo"/>
                <a:cs typeface="Ovo"/>
                <a:sym typeface="Ovo"/>
              </a:rPr>
              <a:t>Thank you for understanding.​</a:t>
            </a:r>
          </a:p>
          <a:p>
            <a:pPr algn="l">
              <a:lnSpc>
                <a:spcPts val="1800"/>
              </a:lnSpc>
            </a:pPr>
            <a:endParaRPr lang="en-US" sz="2999">
              <a:solidFill>
                <a:srgbClr val="002858"/>
              </a:solidFill>
              <a:latin typeface=""/>
              <a:ea typeface="Ovo"/>
              <a:cs typeface="Ovo"/>
              <a:sym typeface="Ovo"/>
            </a:endParaRPr>
          </a:p>
          <a:p>
            <a:pPr algn="l">
              <a:lnSpc>
                <a:spcPts val="4499"/>
              </a:lnSpc>
            </a:pPr>
            <a:r>
              <a:rPr lang="en-US" sz="2999">
                <a:solidFill>
                  <a:srgbClr val="002858"/>
                </a:solidFill>
                <a:latin typeface=""/>
                <a:ea typeface="Ovo"/>
                <a:cs typeface="Ovo"/>
                <a:sym typeface="Ovo"/>
              </a:rPr>
              <a:t>Best,​</a:t>
            </a:r>
          </a:p>
          <a:p>
            <a:pPr algn="l">
              <a:lnSpc>
                <a:spcPts val="4499"/>
              </a:lnSpc>
            </a:pPr>
            <a:r>
              <a:rPr lang="en-US" sz="2999">
                <a:solidFill>
                  <a:srgbClr val="002858"/>
                </a:solidFill>
                <a:latin typeface=""/>
                <a:ea typeface="Ovo"/>
                <a:cs typeface="Ovo"/>
                <a:sym typeface="Ovo"/>
              </a:rPr>
              <a:t>(Students Name)​</a:t>
            </a:r>
          </a:p>
          <a:p>
            <a:pPr algn="l">
              <a:lnSpc>
                <a:spcPts val="4499"/>
              </a:lnSpc>
            </a:pPr>
            <a:endParaRPr lang="en-US" sz="2999">
              <a:solidFill>
                <a:srgbClr val="002858"/>
              </a:solidFill>
              <a:latin typeface=""/>
              <a:ea typeface="Ovo"/>
              <a:cs typeface="Ovo"/>
              <a:sym typeface="Ov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00" y="576528"/>
            <a:ext cx="13422789" cy="1149350"/>
          </a:xfrm>
          <a:prstGeom prst="rect">
            <a:avLst/>
          </a:prstGeom>
        </p:spPr>
        <p:txBody>
          <a:bodyPr lIns="0" tIns="0" rIns="0" bIns="0" rtlCol="0" anchor="t">
            <a:spAutoFit/>
          </a:bodyPr>
          <a:lstStyle/>
          <a:p>
            <a:pPr marL="0" lvl="0" indent="0" algn="l">
              <a:lnSpc>
                <a:spcPts val="8800"/>
              </a:lnSpc>
            </a:pPr>
            <a:r>
              <a:rPr lang="en-US" sz="8000" dirty="0">
                <a:solidFill>
                  <a:srgbClr val="002858"/>
                </a:solidFill>
                <a:latin typeface=""/>
                <a:ea typeface="Ovo"/>
                <a:cs typeface="Ovo"/>
                <a:sym typeface="Ovo"/>
              </a:rPr>
              <a:t>Email to Class Dean</a:t>
            </a:r>
          </a:p>
        </p:txBody>
      </p:sp>
      <p:sp>
        <p:nvSpPr>
          <p:cNvPr id="3" name="TextBox 3"/>
          <p:cNvSpPr txBox="1"/>
          <p:nvPr/>
        </p:nvSpPr>
        <p:spPr>
          <a:xfrm>
            <a:off x="1478087" y="2327054"/>
            <a:ext cx="15350006" cy="5241050"/>
          </a:xfrm>
          <a:prstGeom prst="rect">
            <a:avLst/>
          </a:prstGeom>
        </p:spPr>
        <p:txBody>
          <a:bodyPr lIns="0" tIns="0" rIns="0" bIns="0" rtlCol="0" anchor="t">
            <a:spAutoFit/>
          </a:bodyPr>
          <a:lstStyle/>
          <a:p>
            <a:pPr algn="l">
              <a:lnSpc>
                <a:spcPts val="5399"/>
              </a:lnSpc>
            </a:pPr>
            <a:r>
              <a:rPr lang="en-US" sz="3599">
                <a:solidFill>
                  <a:srgbClr val="002858"/>
                </a:solidFill>
                <a:latin typeface=""/>
                <a:ea typeface="Ovo"/>
                <a:cs typeface="Ovo"/>
                <a:sym typeface="Ovo"/>
              </a:rPr>
              <a:t>Subject: Worried about classes</a:t>
            </a:r>
          </a:p>
          <a:p>
            <a:pPr algn="l">
              <a:lnSpc>
                <a:spcPts val="5399"/>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Hi,​</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I’m failing my classes and don’t know what to do. Can you tell me what I’m supposed to do?​</a:t>
            </a:r>
          </a:p>
          <a:p>
            <a:pPr algn="l">
              <a:lnSpc>
                <a:spcPts val="1800"/>
              </a:lnSpc>
            </a:pPr>
            <a:endParaRPr lang="en-US" sz="3599">
              <a:solidFill>
                <a:srgbClr val="002858"/>
              </a:solidFill>
              <a:latin typeface=""/>
              <a:ea typeface="Ovo"/>
              <a:cs typeface="Ovo"/>
              <a:sym typeface="Ovo"/>
            </a:endParaRPr>
          </a:p>
          <a:p>
            <a:pPr algn="l">
              <a:lnSpc>
                <a:spcPts val="5399"/>
              </a:lnSpc>
            </a:pPr>
            <a:r>
              <a:rPr lang="en-US" sz="3599">
                <a:solidFill>
                  <a:srgbClr val="002858"/>
                </a:solidFill>
                <a:latin typeface=""/>
                <a:ea typeface="Ovo"/>
                <a:cs typeface="Ovo"/>
                <a:sym typeface="Ovo"/>
              </a:rPr>
              <a:t>Thanks.​</a:t>
            </a:r>
          </a:p>
          <a:p>
            <a:pPr algn="l">
              <a:lnSpc>
                <a:spcPts val="5399"/>
              </a:lnSpc>
            </a:pPr>
            <a:endParaRPr lang="en-US" sz="3599">
              <a:solidFill>
                <a:srgbClr val="002858"/>
              </a:solidFill>
              <a:latin typeface=""/>
              <a:ea typeface="Ovo"/>
              <a:cs typeface="Ovo"/>
              <a:sym typeface="Ov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940</Words>
  <Application>Microsoft Macintosh PowerPoint</Application>
  <PresentationFormat>Custom</PresentationFormat>
  <Paragraphs>147</Paragraphs>
  <Slides>19</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Calibri</vt:lpstr>
      <vt:lpstr>Ovo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2 - Academic Skill Building</dc:title>
  <cp:lastModifiedBy>Maggie Hernan</cp:lastModifiedBy>
  <cp:revision>2</cp:revision>
  <dcterms:created xsi:type="dcterms:W3CDTF">2006-08-16T00:00:00Z</dcterms:created>
  <dcterms:modified xsi:type="dcterms:W3CDTF">2026-08-28T17:00:10Z</dcterms:modified>
  <dc:identifier>DAHThIT9Trg</dc:identifier>
</cp:coreProperties>
</file>