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2" r:id="rId6"/>
    <p:sldId id="263" r:id="rId7"/>
    <p:sldId id="264" r:id="rId8"/>
    <p:sldId id="265" r:id="rId9"/>
    <p:sldId id="260" r:id="rId10"/>
    <p:sldId id="261"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ED"/>
    <a:srgbClr val="FFFBDF"/>
    <a:srgbClr val="FFFD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ilbraham" userId="e4beae70-4c85-41a2-b22e-944117cb43b9" providerId="ADAL" clId="{17E30115-BA65-4825-8EA4-AF40A2313740}"/>
    <pc:docChg chg="modSld">
      <pc:chgData name="Andrew Wilbraham" userId="e4beae70-4c85-41a2-b22e-944117cb43b9" providerId="ADAL" clId="{17E30115-BA65-4825-8EA4-AF40A2313740}" dt="2026-08-28T15:41:25.577" v="20" actId="20577"/>
      <pc:docMkLst>
        <pc:docMk/>
      </pc:docMkLst>
      <pc:sldChg chg="modSp mod">
        <pc:chgData name="Andrew Wilbraham" userId="e4beae70-4c85-41a2-b22e-944117cb43b9" providerId="ADAL" clId="{17E30115-BA65-4825-8EA4-AF40A2313740}" dt="2026-08-28T15:41:25.577" v="20" actId="20577"/>
        <pc:sldMkLst>
          <pc:docMk/>
          <pc:sldMk cId="2731840812" sldId="263"/>
        </pc:sldMkLst>
        <pc:spChg chg="mod">
          <ac:chgData name="Andrew Wilbraham" userId="e4beae70-4c85-41a2-b22e-944117cb43b9" providerId="ADAL" clId="{17E30115-BA65-4825-8EA4-AF40A2313740}" dt="2026-08-28T15:41:25.577" v="20" actId="20577"/>
          <ac:spMkLst>
            <pc:docMk/>
            <pc:sldMk cId="2731840812" sldId="263"/>
            <ac:spMk id="3" creationId="{EF833F64-0325-90DF-DDE4-B33D85CED882}"/>
          </ac:spMkLst>
        </pc:spChg>
      </pc:sldChg>
    </pc:docChg>
  </pc:docChgLst>
  <pc:docChgLst>
    <pc:chgData name="Maggie Hernan" userId="S::mhernan@brynmawr.edu::9ce1beb5-300c-4909-96f3-57b9802dd026" providerId="AD" clId="Web-{C8518E49-8429-D6AC-CBA4-550436084C69}"/>
    <pc:docChg chg="addSld delSld">
      <pc:chgData name="Maggie Hernan" userId="S::mhernan@brynmawr.edu::9ce1beb5-300c-4909-96f3-57b9802dd026" providerId="AD" clId="Web-{C8518E49-8429-D6AC-CBA4-550436084C69}" dt="2026-08-11T18:11:26.234" v="1"/>
      <pc:docMkLst>
        <pc:docMk/>
      </pc:docMkLst>
      <pc:sldChg chg="add">
        <pc:chgData name="Maggie Hernan" userId="S::mhernan@brynmawr.edu::9ce1beb5-300c-4909-96f3-57b9802dd026" providerId="AD" clId="Web-{C8518E49-8429-D6AC-CBA4-550436084C69}" dt="2026-08-11T18:11:24.749" v="0"/>
        <pc:sldMkLst>
          <pc:docMk/>
          <pc:sldMk cId="2888632533"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C08F-5A76-F78B-F789-6EABC5703CFE}"/>
              </a:ext>
            </a:extLst>
          </p:cNvPr>
          <p:cNvSpPr>
            <a:spLocks noGrp="1"/>
          </p:cNvSpPr>
          <p:nvPr>
            <p:ph type="ctrTitle"/>
          </p:nvPr>
        </p:nvSpPr>
        <p:spPr>
          <a:xfrm>
            <a:off x="1524000" y="1122363"/>
            <a:ext cx="9144000" cy="2387600"/>
          </a:xfrm>
        </p:spPr>
        <p:txBody>
          <a:bodyPr anchor="ctr"/>
          <a:lstStyle>
            <a:lvl1pPr algn="ctr">
              <a:defRPr sz="6000">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7CC6800D-3DDB-81D0-E5E9-44308C814A3A}"/>
              </a:ext>
            </a:extLst>
          </p:cNvPr>
          <p:cNvSpPr>
            <a:spLocks noGrp="1"/>
          </p:cNvSpPr>
          <p:nvPr>
            <p:ph type="subTitle" idx="1"/>
          </p:nvPr>
        </p:nvSpPr>
        <p:spPr>
          <a:xfrm>
            <a:off x="1524000" y="3602038"/>
            <a:ext cx="9144000" cy="1655762"/>
          </a:xfrm>
        </p:spPr>
        <p:txBody>
          <a:bodyPr/>
          <a:lstStyle>
            <a:lvl1pPr marL="0" indent="0" algn="ctr">
              <a:buNone/>
              <a:defRPr sz="2400">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D659B8-3EFD-1E6E-4D0F-3EF9EE1F13D5}"/>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F8B49AE7-CE79-9874-C1E4-0D71E3EC6E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EF8DD3-40B8-BC15-2649-9F75C5021BC9}"/>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4294149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9EC8-E802-EFC8-F868-3062126F15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DC2948-5879-C384-37EB-59F33452E2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5FF01-5792-2A82-C430-39C4446E60B9}"/>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2C51C145-72B1-FE59-4438-803E03EF53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AAACFE-0793-49FC-8E8D-1896BF546019}"/>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45947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15C6AA-D2F7-33EA-40A2-9FE8203379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AB333C-4F32-8A71-F9A8-AF7638372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A1284A-2F6A-8781-4B56-CEDB28C9B76A}"/>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E7F40155-2B3B-138C-D902-DB027AB84F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A527BC-F266-F12B-09A9-8DA0A64EF740}"/>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51954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94F58-370F-EFC7-1BED-35D714816AA7}"/>
              </a:ext>
            </a:extLst>
          </p:cNvPr>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355C783-2D27-FDEF-2C62-E63F9ED177E6}"/>
              </a:ext>
            </a:extLst>
          </p:cNvPr>
          <p:cNvSpPr>
            <a:spLocks noGrp="1"/>
          </p:cNvSpPr>
          <p:nvPr>
            <p:ph idx="1"/>
          </p:nvPr>
        </p:nvSpPr>
        <p:spPr/>
        <p:txBody>
          <a:bodyPr/>
          <a:lstStyle>
            <a:lvl1pPr>
              <a:defRPr>
                <a:latin typeface="Helvetica" pitchFamily="2" charset="0"/>
              </a:defRPr>
            </a:lvl1pPr>
            <a:lvl2pPr>
              <a:defRPr sz="2800">
                <a:latin typeface="Helvetica" pitchFamily="2" charset="0"/>
              </a:defRPr>
            </a:lvl2pPr>
            <a:lvl3pPr>
              <a:defRPr sz="2400">
                <a:latin typeface="Helvetica" pitchFamily="2" charset="0"/>
              </a:defRPr>
            </a:lvl3pPr>
            <a:lvl4pPr>
              <a:defRPr lang="en-US" sz="2200" dirty="0" smtClean="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5B88D0-E69C-744C-DF84-50F33E76A023}"/>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082CE616-A053-2037-6D18-89A8BA72CA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E5040-295F-EA69-E53A-57EE439E587C}"/>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859702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1F9DE-6EB4-DC2A-F6C0-CB49AFFEE914}"/>
              </a:ext>
            </a:extLst>
          </p:cNvPr>
          <p:cNvSpPr>
            <a:spLocks noGrp="1"/>
          </p:cNvSpPr>
          <p:nvPr>
            <p:ph type="title"/>
          </p:nvPr>
        </p:nvSpPr>
        <p:spPr>
          <a:xfrm>
            <a:off x="831850" y="1709738"/>
            <a:ext cx="10515600" cy="2852737"/>
          </a:xfrm>
        </p:spPr>
        <p:txBody>
          <a:bodyPr anchor="ctr"/>
          <a:lstStyle>
            <a:lvl1pPr algn="ctr">
              <a:defRPr sz="6000">
                <a:latin typeface="Helvetica"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9C06E6-6A0D-FF45-1CD6-3F65D2BF27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latin typeface="Helvetica"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2185C2-B876-B82B-618B-B32E048352FD}"/>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0DD2382E-0D25-C24B-4D85-F75AA897B3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FE071-58A7-9409-08FC-71C0B6F24D1C}"/>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3066322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E59F2-750D-7E23-B98A-FD0262BD18E7}"/>
              </a:ext>
            </a:extLst>
          </p:cNvPr>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9F369F7-199E-7857-8642-FAA8386B0B75}"/>
              </a:ext>
            </a:extLst>
          </p:cNvPr>
          <p:cNvSpPr>
            <a:spLocks noGrp="1"/>
          </p:cNvSpPr>
          <p:nvPr>
            <p:ph sz="half" idx="1"/>
          </p:nvPr>
        </p:nvSpPr>
        <p:spPr>
          <a:xfrm>
            <a:off x="838200" y="1825625"/>
            <a:ext cx="5181600"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2EF1E-09FF-1FCD-A42A-57D380C48A09}"/>
              </a:ext>
            </a:extLst>
          </p:cNvPr>
          <p:cNvSpPr>
            <a:spLocks noGrp="1"/>
          </p:cNvSpPr>
          <p:nvPr>
            <p:ph sz="half" idx="2"/>
          </p:nvPr>
        </p:nvSpPr>
        <p:spPr>
          <a:xfrm>
            <a:off x="6172200" y="1825625"/>
            <a:ext cx="5181600"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C433F3-1793-9695-E3D4-B0371A092047}"/>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6" name="Footer Placeholder 5">
            <a:extLst>
              <a:ext uri="{FF2B5EF4-FFF2-40B4-BE49-F238E27FC236}">
                <a16:creationId xmlns:a16="http://schemas.microsoft.com/office/drawing/2014/main" id="{08EDB415-9299-6973-FA84-D4AAAAD387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4DCC7-848B-A2FB-5F61-AF8C5ADCB4BB}"/>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2046014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F266F-7ABB-F269-FF21-D1B924D537AD}"/>
              </a:ext>
            </a:extLst>
          </p:cNvPr>
          <p:cNvSpPr>
            <a:spLocks noGrp="1"/>
          </p:cNvSpPr>
          <p:nvPr>
            <p:ph type="title"/>
          </p:nvPr>
        </p:nvSpPr>
        <p:spPr>
          <a:xfrm>
            <a:off x="839788" y="365125"/>
            <a:ext cx="10515600" cy="1325563"/>
          </a:xfrm>
        </p:spPr>
        <p:txBody>
          <a:bodyPr/>
          <a:lstStyle>
            <a:lvl1pPr>
              <a:defRPr>
                <a:latin typeface="Helvetica"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81EF9341-86FA-CE37-5886-BD06FA545E59}"/>
              </a:ext>
            </a:extLst>
          </p:cNvPr>
          <p:cNvSpPr>
            <a:spLocks noGrp="1"/>
          </p:cNvSpPr>
          <p:nvPr>
            <p:ph type="body" idx="1"/>
          </p:nvPr>
        </p:nvSpPr>
        <p:spPr>
          <a:xfrm>
            <a:off x="839788" y="1681163"/>
            <a:ext cx="5157787" cy="823912"/>
          </a:xfrm>
        </p:spPr>
        <p:txBody>
          <a:bodyPr anchor="b"/>
          <a:lstStyle>
            <a:lvl1pPr marL="0" indent="0">
              <a:buNone/>
              <a:defRPr sz="2400" b="1">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4F7D42-FA84-FFE7-7DF6-2066CE2EED94}"/>
              </a:ext>
            </a:extLst>
          </p:cNvPr>
          <p:cNvSpPr>
            <a:spLocks noGrp="1"/>
          </p:cNvSpPr>
          <p:nvPr>
            <p:ph sz="half" idx="2"/>
          </p:nvPr>
        </p:nvSpPr>
        <p:spPr>
          <a:xfrm>
            <a:off x="839788" y="2505075"/>
            <a:ext cx="5157787" cy="368458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E71475-26DE-D8E0-09AC-8436D5CCD4AA}"/>
              </a:ext>
            </a:extLst>
          </p:cNvPr>
          <p:cNvSpPr>
            <a:spLocks noGrp="1"/>
          </p:cNvSpPr>
          <p:nvPr>
            <p:ph type="body" sz="quarter" idx="3"/>
          </p:nvPr>
        </p:nvSpPr>
        <p:spPr>
          <a:xfrm>
            <a:off x="6172200" y="1681163"/>
            <a:ext cx="5183188" cy="823912"/>
          </a:xfrm>
        </p:spPr>
        <p:txBody>
          <a:bodyPr anchor="b"/>
          <a:lstStyle>
            <a:lvl1pPr marL="0" indent="0">
              <a:buNone/>
              <a:defRPr sz="2400" b="1">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0B7BA4-EF26-3ACD-5654-1187C55D598E}"/>
              </a:ext>
            </a:extLst>
          </p:cNvPr>
          <p:cNvSpPr>
            <a:spLocks noGrp="1"/>
          </p:cNvSpPr>
          <p:nvPr>
            <p:ph sz="quarter" idx="4"/>
          </p:nvPr>
        </p:nvSpPr>
        <p:spPr>
          <a:xfrm>
            <a:off x="6172200" y="2505075"/>
            <a:ext cx="5183188" cy="368458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B1552E-2FA5-4B58-C676-D94DAFB9AB84}"/>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8" name="Footer Placeholder 7">
            <a:extLst>
              <a:ext uri="{FF2B5EF4-FFF2-40B4-BE49-F238E27FC236}">
                <a16:creationId xmlns:a16="http://schemas.microsoft.com/office/drawing/2014/main" id="{04163B89-8ECB-22ED-313E-5C9866CFD8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73A13E-99E8-2475-A907-97F7D4EF2985}"/>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4163254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1D71-8CFB-197D-A6B8-D0308E31244F}"/>
              </a:ext>
            </a:extLst>
          </p:cNvPr>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Date Placeholder 2">
            <a:extLst>
              <a:ext uri="{FF2B5EF4-FFF2-40B4-BE49-F238E27FC236}">
                <a16:creationId xmlns:a16="http://schemas.microsoft.com/office/drawing/2014/main" id="{0256FBDF-4681-DFF5-70A4-B2358A1C3CE9}"/>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4" name="Footer Placeholder 3">
            <a:extLst>
              <a:ext uri="{FF2B5EF4-FFF2-40B4-BE49-F238E27FC236}">
                <a16:creationId xmlns:a16="http://schemas.microsoft.com/office/drawing/2014/main" id="{5ABE3C84-B966-8270-CE65-ADA8A938F0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799F2E-6B2A-C046-FD44-727716218B71}"/>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105146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4AFD6B-F019-8D58-C195-4518DD021D7F}"/>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3" name="Footer Placeholder 2">
            <a:extLst>
              <a:ext uri="{FF2B5EF4-FFF2-40B4-BE49-F238E27FC236}">
                <a16:creationId xmlns:a16="http://schemas.microsoft.com/office/drawing/2014/main" id="{5F75756A-D7BC-EBDB-1C26-67E827326C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5B3771-0023-6697-9D6B-99B41B651B66}"/>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269447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443EA-58EC-53D2-6284-7D1E6F5E9E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270BCE-BADE-C15E-99D9-B9E72213BF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E0CED8-ACDD-1CEB-BEA3-68C8807F68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7C24-B9BA-92DF-34D9-2C70E1499F09}"/>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6" name="Footer Placeholder 5">
            <a:extLst>
              <a:ext uri="{FF2B5EF4-FFF2-40B4-BE49-F238E27FC236}">
                <a16:creationId xmlns:a16="http://schemas.microsoft.com/office/drawing/2014/main" id="{8F312A1E-4607-D91F-EC7C-86A84A4715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0713BD-61C3-E36C-97FC-CA36A3B95B55}"/>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1367264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9DA73-BC40-AAEC-1581-A124C8D40B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1BC1FD-084E-FA90-9D03-74EF64C58E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026B9-D34D-D85B-4799-3C91E8A17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1BBDF-0509-37BF-61AB-AE8533DF75E1}"/>
              </a:ext>
            </a:extLst>
          </p:cNvPr>
          <p:cNvSpPr>
            <a:spLocks noGrp="1"/>
          </p:cNvSpPr>
          <p:nvPr>
            <p:ph type="dt" sz="half" idx="10"/>
          </p:nvPr>
        </p:nvSpPr>
        <p:spPr/>
        <p:txBody>
          <a:bodyPr/>
          <a:lstStyle/>
          <a:p>
            <a:fld id="{3E9ADECD-0AFB-EB47-9773-ACD7FB49D419}" type="datetimeFigureOut">
              <a:rPr lang="en-US" smtClean="0"/>
              <a:t>8/28/2026</a:t>
            </a:fld>
            <a:endParaRPr lang="en-US"/>
          </a:p>
        </p:txBody>
      </p:sp>
      <p:sp>
        <p:nvSpPr>
          <p:cNvPr id="6" name="Footer Placeholder 5">
            <a:extLst>
              <a:ext uri="{FF2B5EF4-FFF2-40B4-BE49-F238E27FC236}">
                <a16:creationId xmlns:a16="http://schemas.microsoft.com/office/drawing/2014/main" id="{65E9AB69-A332-CC9A-97A7-796C306D2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25D53D-03CF-388D-CDD0-81D90AF2E99C}"/>
              </a:ext>
            </a:extLst>
          </p:cNvPr>
          <p:cNvSpPr>
            <a:spLocks noGrp="1"/>
          </p:cNvSpPr>
          <p:nvPr>
            <p:ph type="sldNum" sz="quarter" idx="12"/>
          </p:nvPr>
        </p:nvSpPr>
        <p:spPr/>
        <p:txBody>
          <a:bodyPr/>
          <a:lstStyle/>
          <a:p>
            <a:fld id="{7938C596-55AF-954A-BBCA-30C771B2B56C}" type="slidenum">
              <a:rPr lang="en-US" smtClean="0"/>
              <a:t>‹#›</a:t>
            </a:fld>
            <a:endParaRPr lang="en-US"/>
          </a:p>
        </p:txBody>
      </p:sp>
    </p:spTree>
    <p:extLst>
      <p:ext uri="{BB962C8B-B14F-4D97-AF65-F5344CB8AC3E}">
        <p14:creationId xmlns:p14="http://schemas.microsoft.com/office/powerpoint/2010/main" val="333927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711CDD-23DC-6CC9-4B41-739161D1CA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361A66-AEA8-BFEE-1105-9076EF252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9CBE10-0AE2-D13F-7C38-4EBE1BF0DA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9ADECD-0AFB-EB47-9773-ACD7FB49D419}" type="datetimeFigureOut">
              <a:rPr lang="en-US" smtClean="0"/>
              <a:t>8/28/2026</a:t>
            </a:fld>
            <a:endParaRPr lang="en-US"/>
          </a:p>
        </p:txBody>
      </p:sp>
      <p:sp>
        <p:nvSpPr>
          <p:cNvPr id="5" name="Footer Placeholder 4">
            <a:extLst>
              <a:ext uri="{FF2B5EF4-FFF2-40B4-BE49-F238E27FC236}">
                <a16:creationId xmlns:a16="http://schemas.microsoft.com/office/drawing/2014/main" id="{C7096FAC-89D0-AE87-BD1F-3B754505A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6D150C5-588F-1E4B-E3CB-F6AEA6CD9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38C596-55AF-954A-BBCA-30C771B2B56C}" type="slidenum">
              <a:rPr lang="en-US" smtClean="0"/>
              <a:t>‹#›</a:t>
            </a:fld>
            <a:endParaRPr lang="en-US"/>
          </a:p>
        </p:txBody>
      </p:sp>
    </p:spTree>
    <p:extLst>
      <p:ext uri="{BB962C8B-B14F-4D97-AF65-F5344CB8AC3E}">
        <p14:creationId xmlns:p14="http://schemas.microsoft.com/office/powerpoint/2010/main" val="1984594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DC6DE-648C-1318-B9E9-1D8DA200ABA0}"/>
              </a:ext>
            </a:extLst>
          </p:cNvPr>
          <p:cNvSpPr>
            <a:spLocks noGrp="1"/>
          </p:cNvSpPr>
          <p:nvPr>
            <p:ph type="ctrTitle"/>
          </p:nvPr>
        </p:nvSpPr>
        <p:spPr/>
        <p:txBody>
          <a:bodyPr/>
          <a:lstStyle/>
          <a:p>
            <a:r>
              <a:rPr lang="en-US">
                <a:latin typeface="Helvetica" pitchFamily="2" charset="0"/>
              </a:rPr>
              <a:t>THRIVE Week 5</a:t>
            </a:r>
          </a:p>
        </p:txBody>
      </p:sp>
      <p:sp>
        <p:nvSpPr>
          <p:cNvPr id="3" name="Subtitle 2">
            <a:extLst>
              <a:ext uri="{FF2B5EF4-FFF2-40B4-BE49-F238E27FC236}">
                <a16:creationId xmlns:a16="http://schemas.microsoft.com/office/drawing/2014/main" id="{4F9B2DAB-06A1-8DF3-83FB-E80827831686}"/>
              </a:ext>
            </a:extLst>
          </p:cNvPr>
          <p:cNvSpPr>
            <a:spLocks noGrp="1"/>
          </p:cNvSpPr>
          <p:nvPr>
            <p:ph type="subTitle" idx="1"/>
          </p:nvPr>
        </p:nvSpPr>
        <p:spPr>
          <a:xfrm>
            <a:off x="1524000" y="3022918"/>
            <a:ext cx="9144000" cy="1655762"/>
          </a:xfrm>
        </p:spPr>
        <p:txBody>
          <a:bodyPr>
            <a:normAutofit/>
          </a:bodyPr>
          <a:lstStyle/>
          <a:p>
            <a:r>
              <a:rPr lang="en-US" sz="4800"/>
              <a:t>Honor Code</a:t>
            </a:r>
          </a:p>
        </p:txBody>
      </p:sp>
    </p:spTree>
    <p:extLst>
      <p:ext uri="{BB962C8B-B14F-4D97-AF65-F5344CB8AC3E}">
        <p14:creationId xmlns:p14="http://schemas.microsoft.com/office/powerpoint/2010/main" val="398851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96FB7D-52FB-2A41-CF7F-B78AD1B95B35}"/>
              </a:ext>
            </a:extLst>
          </p:cNvPr>
          <p:cNvSpPr>
            <a:spLocks noGrp="1"/>
          </p:cNvSpPr>
          <p:nvPr>
            <p:ph type="title"/>
          </p:nvPr>
        </p:nvSpPr>
        <p:spPr/>
        <p:txBody>
          <a:bodyPr/>
          <a:lstStyle/>
          <a:p>
            <a:r>
              <a:rPr lang="en-US"/>
              <a:t>Practice</a:t>
            </a:r>
          </a:p>
        </p:txBody>
      </p:sp>
      <p:sp>
        <p:nvSpPr>
          <p:cNvPr id="5" name="Content Placeholder 4">
            <a:extLst>
              <a:ext uri="{FF2B5EF4-FFF2-40B4-BE49-F238E27FC236}">
                <a16:creationId xmlns:a16="http://schemas.microsoft.com/office/drawing/2014/main" id="{450EE6F3-2033-18E3-F17B-BB95D3E5A3A2}"/>
              </a:ext>
            </a:extLst>
          </p:cNvPr>
          <p:cNvSpPr>
            <a:spLocks noGrp="1"/>
          </p:cNvSpPr>
          <p:nvPr>
            <p:ph sz="half" idx="1"/>
          </p:nvPr>
        </p:nvSpPr>
        <p:spPr/>
        <p:txBody>
          <a:bodyPr/>
          <a:lstStyle/>
          <a:p>
            <a:pPr marL="0" indent="0">
              <a:lnSpc>
                <a:spcPct val="100000"/>
              </a:lnSpc>
              <a:buNone/>
            </a:pPr>
            <a:r>
              <a:rPr lang="en-US"/>
              <a:t>Scenario 1</a:t>
            </a:r>
          </a:p>
          <a:p>
            <a:pPr marL="0" indent="0">
              <a:lnSpc>
                <a:spcPct val="100000"/>
              </a:lnSpc>
              <a:buNone/>
            </a:pPr>
            <a:r>
              <a:rPr lang="en-US"/>
              <a:t>It is 1am and your neighbor is playing music and singing loudly after quiet hours. You open your door and bang on their door, yelling “shut up” and go back to your room and slam your door closed. </a:t>
            </a:r>
          </a:p>
        </p:txBody>
      </p:sp>
      <p:sp>
        <p:nvSpPr>
          <p:cNvPr id="6" name="Content Placeholder 5">
            <a:extLst>
              <a:ext uri="{FF2B5EF4-FFF2-40B4-BE49-F238E27FC236}">
                <a16:creationId xmlns:a16="http://schemas.microsoft.com/office/drawing/2014/main" id="{FC261622-4B34-7742-AE73-732C0A4828B6}"/>
              </a:ext>
            </a:extLst>
          </p:cNvPr>
          <p:cNvSpPr>
            <a:spLocks noGrp="1"/>
          </p:cNvSpPr>
          <p:nvPr>
            <p:ph sz="half" idx="2"/>
          </p:nvPr>
        </p:nvSpPr>
        <p:spPr/>
        <p:txBody>
          <a:bodyPr/>
          <a:lstStyle/>
          <a:p>
            <a:pPr marL="0" indent="0">
              <a:lnSpc>
                <a:spcPct val="100000"/>
              </a:lnSpc>
              <a:buNone/>
            </a:pPr>
            <a:r>
              <a:rPr lang="en-US"/>
              <a:t>Scenario 2</a:t>
            </a:r>
          </a:p>
          <a:p>
            <a:pPr marL="0" indent="0">
              <a:lnSpc>
                <a:spcPct val="100000"/>
              </a:lnSpc>
              <a:buNone/>
            </a:pPr>
            <a:r>
              <a:rPr lang="en-US"/>
              <a:t>Someone is smoking and it is bothersome to many people with asthma and allergies. Everyone knows who it is, but they don’t do anything. At your next hall hangout, the smoker is present. Everyone is loudly complaining about smoking. </a:t>
            </a:r>
          </a:p>
        </p:txBody>
      </p:sp>
    </p:spTree>
    <p:extLst>
      <p:ext uri="{BB962C8B-B14F-4D97-AF65-F5344CB8AC3E}">
        <p14:creationId xmlns:p14="http://schemas.microsoft.com/office/powerpoint/2010/main" val="959906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39F9-F401-2090-3A96-915F9F6AADF2}"/>
              </a:ext>
            </a:extLst>
          </p:cNvPr>
          <p:cNvSpPr>
            <a:spLocks noGrp="1"/>
          </p:cNvSpPr>
          <p:nvPr>
            <p:ph type="title"/>
          </p:nvPr>
        </p:nvSpPr>
        <p:spPr/>
        <p:txBody>
          <a:bodyPr/>
          <a:lstStyle/>
          <a:p>
            <a:r>
              <a:rPr lang="en-US"/>
              <a:t>Closing: Know it Owl Padlet</a:t>
            </a:r>
          </a:p>
        </p:txBody>
      </p:sp>
      <p:pic>
        <p:nvPicPr>
          <p:cNvPr id="5" name="Content Placeholder 4">
            <a:extLst>
              <a:ext uri="{FF2B5EF4-FFF2-40B4-BE49-F238E27FC236}">
                <a16:creationId xmlns:a16="http://schemas.microsoft.com/office/drawing/2014/main" id="{2890D675-2EE4-7013-3773-3FFDFFC9ED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a:prstGeom prst="rect">
            <a:avLst/>
          </a:prstGeom>
        </p:spPr>
      </p:pic>
    </p:spTree>
    <p:extLst>
      <p:ext uri="{BB962C8B-B14F-4D97-AF65-F5344CB8AC3E}">
        <p14:creationId xmlns:p14="http://schemas.microsoft.com/office/powerpoint/2010/main" val="2888632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3F8ED-ECF2-AB3D-7904-8DF5FAC8AA98}"/>
              </a:ext>
            </a:extLst>
          </p:cNvPr>
          <p:cNvSpPr>
            <a:spLocks noGrp="1"/>
          </p:cNvSpPr>
          <p:nvPr>
            <p:ph type="title"/>
          </p:nvPr>
        </p:nvSpPr>
        <p:spPr/>
        <p:txBody>
          <a:bodyPr anchor="ctr">
            <a:normAutofit/>
          </a:bodyPr>
          <a:lstStyle/>
          <a:p>
            <a:r>
              <a:rPr lang="en-US" sz="4000">
                <a:latin typeface="Helvetica" pitchFamily="2" charset="0"/>
              </a:rPr>
              <a:t>Agenda</a:t>
            </a:r>
          </a:p>
        </p:txBody>
      </p:sp>
      <p:sp>
        <p:nvSpPr>
          <p:cNvPr id="4" name="Text Placeholder 3">
            <a:extLst>
              <a:ext uri="{FF2B5EF4-FFF2-40B4-BE49-F238E27FC236}">
                <a16:creationId xmlns:a16="http://schemas.microsoft.com/office/drawing/2014/main" id="{A0202877-22A2-EF17-5D8E-86A0E7010134}"/>
              </a:ext>
            </a:extLst>
          </p:cNvPr>
          <p:cNvSpPr>
            <a:spLocks noGrp="1"/>
          </p:cNvSpPr>
          <p:nvPr>
            <p:ph type="body" sz="half" idx="2"/>
          </p:nvPr>
        </p:nvSpPr>
        <p:spPr/>
        <p:txBody>
          <a:bodyPr>
            <a:normAutofit/>
          </a:bodyPr>
          <a:lstStyle/>
          <a:p>
            <a:pPr marL="285750" indent="-285750" fontAlgn="base">
              <a:buFont typeface="Arial" panose="020B0604020202020204" pitchFamily="34" charset="0"/>
              <a:buChar char="•"/>
            </a:pPr>
            <a:r>
              <a:rPr lang="en-US" sz="2400"/>
              <a:t>Ice Breaker </a:t>
            </a:r>
          </a:p>
          <a:p>
            <a:pPr marL="285750" indent="-285750" fontAlgn="base">
              <a:buFont typeface="Arial" panose="020B0604020202020204" pitchFamily="34" charset="0"/>
              <a:buChar char="•"/>
            </a:pPr>
            <a:r>
              <a:rPr lang="en-US" sz="2400"/>
              <a:t>What is the Honor Code About? </a:t>
            </a:r>
          </a:p>
          <a:p>
            <a:pPr marL="285750" indent="-285750" fontAlgn="base">
              <a:buFont typeface="Arial" panose="020B0604020202020204" pitchFamily="34" charset="0"/>
              <a:buChar char="•"/>
            </a:pPr>
            <a:r>
              <a:rPr lang="en-US" sz="2400"/>
              <a:t>Positive Confrontation</a:t>
            </a:r>
          </a:p>
          <a:p>
            <a:pPr marL="285750" indent="-285750" fontAlgn="base">
              <a:buFont typeface="Arial" panose="020B0604020202020204" pitchFamily="34" charset="0"/>
              <a:buChar char="•"/>
            </a:pPr>
            <a:r>
              <a:rPr lang="en-US" sz="2400"/>
              <a:t>Practice</a:t>
            </a:r>
          </a:p>
          <a:p>
            <a:endParaRPr lang="en-US" sz="2400">
              <a:latin typeface="Helvetica" pitchFamily="2" charset="0"/>
            </a:endParaRPr>
          </a:p>
        </p:txBody>
      </p:sp>
      <p:pic>
        <p:nvPicPr>
          <p:cNvPr id="1026" name="Picture 2" descr="Final Exams">
            <a:extLst>
              <a:ext uri="{FF2B5EF4-FFF2-40B4-BE49-F238E27FC236}">
                <a16:creationId xmlns:a16="http://schemas.microsoft.com/office/drawing/2014/main" id="{C62C2680-B226-73D7-A792-458B727EA8A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617" r="1961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03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1D3CA-6ECB-5E94-43CB-85E5027D3A44}"/>
              </a:ext>
            </a:extLst>
          </p:cNvPr>
          <p:cNvSpPr>
            <a:spLocks noGrp="1"/>
          </p:cNvSpPr>
          <p:nvPr>
            <p:ph type="title"/>
          </p:nvPr>
        </p:nvSpPr>
        <p:spPr/>
        <p:txBody>
          <a:bodyPr/>
          <a:lstStyle/>
          <a:p>
            <a:r>
              <a:rPr lang="en-US"/>
              <a:t>Ice Breaker</a:t>
            </a:r>
          </a:p>
        </p:txBody>
      </p:sp>
      <p:sp>
        <p:nvSpPr>
          <p:cNvPr id="3" name="Text Placeholder 2">
            <a:extLst>
              <a:ext uri="{FF2B5EF4-FFF2-40B4-BE49-F238E27FC236}">
                <a16:creationId xmlns:a16="http://schemas.microsoft.com/office/drawing/2014/main" id="{9AF4D28F-92E4-6841-5E05-EC3BE651530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6336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59D98-983B-324A-F298-611F13C6D9A0}"/>
              </a:ext>
            </a:extLst>
          </p:cNvPr>
          <p:cNvSpPr>
            <a:spLocks noGrp="1"/>
          </p:cNvSpPr>
          <p:nvPr>
            <p:ph type="title"/>
          </p:nvPr>
        </p:nvSpPr>
        <p:spPr/>
        <p:txBody>
          <a:bodyPr/>
          <a:lstStyle/>
          <a:p>
            <a:r>
              <a:rPr lang="en-US"/>
              <a:t>Post-It Activity</a:t>
            </a:r>
          </a:p>
        </p:txBody>
      </p:sp>
      <p:sp>
        <p:nvSpPr>
          <p:cNvPr id="3" name="Content Placeholder 2">
            <a:extLst>
              <a:ext uri="{FF2B5EF4-FFF2-40B4-BE49-F238E27FC236}">
                <a16:creationId xmlns:a16="http://schemas.microsoft.com/office/drawing/2014/main" id="{2DFB151F-DD6F-FBD9-38BE-B6EC50903FDB}"/>
              </a:ext>
            </a:extLst>
          </p:cNvPr>
          <p:cNvSpPr>
            <a:spLocks noGrp="1"/>
          </p:cNvSpPr>
          <p:nvPr>
            <p:ph idx="1"/>
          </p:nvPr>
        </p:nvSpPr>
        <p:spPr/>
        <p:txBody>
          <a:bodyPr/>
          <a:lstStyle/>
          <a:p>
            <a:pPr marL="0" indent="0">
              <a:lnSpc>
                <a:spcPct val="100000"/>
              </a:lnSpc>
              <a:buNone/>
            </a:pPr>
            <a:r>
              <a:rPr lang="en-US"/>
              <a:t>Guiding Questions</a:t>
            </a:r>
          </a:p>
          <a:p>
            <a:pPr lvl="1">
              <a:lnSpc>
                <a:spcPct val="100000"/>
              </a:lnSpc>
            </a:pPr>
            <a:r>
              <a:rPr lang="en-US"/>
              <a:t>What’s is the Honor Code about? </a:t>
            </a:r>
          </a:p>
          <a:p>
            <a:pPr lvl="1">
              <a:lnSpc>
                <a:spcPct val="100000"/>
              </a:lnSpc>
            </a:pPr>
            <a:r>
              <a:rPr lang="en-US"/>
              <a:t>What does it mean to you?</a:t>
            </a:r>
          </a:p>
          <a:p>
            <a:pPr lvl="1">
              <a:lnSpc>
                <a:spcPct val="100000"/>
              </a:lnSpc>
            </a:pPr>
            <a:endParaRPr lang="en-US"/>
          </a:p>
          <a:p>
            <a:pPr lvl="1">
              <a:lnSpc>
                <a:spcPct val="100000"/>
              </a:lnSpc>
            </a:pPr>
            <a:endParaRPr lang="en-US"/>
          </a:p>
          <a:p>
            <a:pPr marL="0" indent="0" algn="ctr">
              <a:lnSpc>
                <a:spcPct val="100000"/>
              </a:lnSpc>
              <a:buNone/>
            </a:pPr>
            <a:r>
              <a:rPr lang="en-US" i="1"/>
              <a:t>“The Honor Code embodies the ideals and values according to which both academic and social life at Bryn Mawr ought to be conducted.” </a:t>
            </a:r>
          </a:p>
        </p:txBody>
      </p:sp>
    </p:spTree>
    <p:extLst>
      <p:ext uri="{BB962C8B-B14F-4D97-AF65-F5344CB8AC3E}">
        <p14:creationId xmlns:p14="http://schemas.microsoft.com/office/powerpoint/2010/main" val="101951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1D070-5B20-2744-67C5-CAB7624E4389}"/>
              </a:ext>
            </a:extLst>
          </p:cNvPr>
          <p:cNvSpPr>
            <a:spLocks noGrp="1"/>
          </p:cNvSpPr>
          <p:nvPr>
            <p:ph type="title"/>
          </p:nvPr>
        </p:nvSpPr>
        <p:spPr/>
        <p:txBody>
          <a:bodyPr/>
          <a:lstStyle/>
          <a:p>
            <a:r>
              <a:rPr lang="en-US"/>
              <a:t>Honor Code Scenario 1</a:t>
            </a:r>
          </a:p>
        </p:txBody>
      </p:sp>
      <p:sp>
        <p:nvSpPr>
          <p:cNvPr id="3" name="Content Placeholder 2">
            <a:extLst>
              <a:ext uri="{FF2B5EF4-FFF2-40B4-BE49-F238E27FC236}">
                <a16:creationId xmlns:a16="http://schemas.microsoft.com/office/drawing/2014/main" id="{064B9908-6169-224C-0572-797D61C9B4A2}"/>
              </a:ext>
            </a:extLst>
          </p:cNvPr>
          <p:cNvSpPr>
            <a:spLocks noGrp="1"/>
          </p:cNvSpPr>
          <p:nvPr>
            <p:ph idx="1"/>
          </p:nvPr>
        </p:nvSpPr>
        <p:spPr/>
        <p:txBody>
          <a:bodyPr>
            <a:normAutofit/>
          </a:bodyPr>
          <a:lstStyle/>
          <a:p>
            <a:pPr marL="0" indent="0">
              <a:lnSpc>
                <a:spcPct val="100000"/>
              </a:lnSpc>
              <a:buNone/>
            </a:pPr>
            <a:r>
              <a:rPr lang="en-US"/>
              <a:t>You are in a class that has a clear policy against using AI for anything. You realized that you had a paper due in this class tomorrow. Because you were short on time, you did your best to write something that met the assignment but decided to run it through AI and submitted the result. A few days later your professor contacts you and asks if you used AI for the paper. You met with your professor to discuss their concerns, and you deny using AI. Your professor has reported you to the Honor Board.   </a:t>
            </a:r>
          </a:p>
        </p:txBody>
      </p:sp>
    </p:spTree>
    <p:extLst>
      <p:ext uri="{BB962C8B-B14F-4D97-AF65-F5344CB8AC3E}">
        <p14:creationId xmlns:p14="http://schemas.microsoft.com/office/powerpoint/2010/main" val="2970146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941738-4676-1562-457A-AB3ED0C31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C0D20-B43A-ABF4-8EF8-FD552EE31002}"/>
              </a:ext>
            </a:extLst>
          </p:cNvPr>
          <p:cNvSpPr>
            <a:spLocks noGrp="1"/>
          </p:cNvSpPr>
          <p:nvPr>
            <p:ph type="title"/>
          </p:nvPr>
        </p:nvSpPr>
        <p:spPr/>
        <p:txBody>
          <a:bodyPr/>
          <a:lstStyle/>
          <a:p>
            <a:r>
              <a:rPr lang="en-US"/>
              <a:t>Honor Code Scenario 2</a:t>
            </a:r>
          </a:p>
        </p:txBody>
      </p:sp>
      <p:sp>
        <p:nvSpPr>
          <p:cNvPr id="3" name="Content Placeholder 2">
            <a:extLst>
              <a:ext uri="{FF2B5EF4-FFF2-40B4-BE49-F238E27FC236}">
                <a16:creationId xmlns:a16="http://schemas.microsoft.com/office/drawing/2014/main" id="{EF833F64-0325-90DF-DDE4-B33D85CED882}"/>
              </a:ext>
            </a:extLst>
          </p:cNvPr>
          <p:cNvSpPr>
            <a:spLocks noGrp="1"/>
          </p:cNvSpPr>
          <p:nvPr>
            <p:ph idx="1"/>
          </p:nvPr>
        </p:nvSpPr>
        <p:spPr/>
        <p:txBody>
          <a:bodyPr>
            <a:normAutofit/>
          </a:bodyPr>
          <a:lstStyle/>
          <a:p>
            <a:pPr marL="0" indent="0">
              <a:lnSpc>
                <a:spcPct val="100000"/>
              </a:lnSpc>
              <a:buNone/>
            </a:pPr>
            <a:r>
              <a:rPr lang="en-US" dirty="0"/>
              <a:t>You are in </a:t>
            </a:r>
            <a:r>
              <a:rPr lang="en-US"/>
              <a:t>the library taking the same exam as somebody else and you notice that the person is using their notes when the professor told the class that the exam was not open book. </a:t>
            </a:r>
            <a:r>
              <a:rPr lang="en-US" dirty="0"/>
              <a:t>You see the student finishes the exam and you finish shortly after.   </a:t>
            </a:r>
          </a:p>
        </p:txBody>
      </p:sp>
    </p:spTree>
    <p:extLst>
      <p:ext uri="{BB962C8B-B14F-4D97-AF65-F5344CB8AC3E}">
        <p14:creationId xmlns:p14="http://schemas.microsoft.com/office/powerpoint/2010/main" val="2731840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C2BF8B-EC70-C013-F333-BC5DD8E26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979CD-071D-18D6-5763-183DB193FD56}"/>
              </a:ext>
            </a:extLst>
          </p:cNvPr>
          <p:cNvSpPr>
            <a:spLocks noGrp="1"/>
          </p:cNvSpPr>
          <p:nvPr>
            <p:ph type="title"/>
          </p:nvPr>
        </p:nvSpPr>
        <p:spPr/>
        <p:txBody>
          <a:bodyPr/>
          <a:lstStyle/>
          <a:p>
            <a:r>
              <a:rPr lang="en-US"/>
              <a:t>Honor Code Scenario 3</a:t>
            </a:r>
          </a:p>
        </p:txBody>
      </p:sp>
      <p:sp>
        <p:nvSpPr>
          <p:cNvPr id="3" name="Content Placeholder 2">
            <a:extLst>
              <a:ext uri="{FF2B5EF4-FFF2-40B4-BE49-F238E27FC236}">
                <a16:creationId xmlns:a16="http://schemas.microsoft.com/office/drawing/2014/main" id="{F4DE9190-DF35-8375-6031-17BA113D0BCA}"/>
              </a:ext>
            </a:extLst>
          </p:cNvPr>
          <p:cNvSpPr>
            <a:spLocks noGrp="1"/>
          </p:cNvSpPr>
          <p:nvPr>
            <p:ph idx="1"/>
          </p:nvPr>
        </p:nvSpPr>
        <p:spPr/>
        <p:txBody>
          <a:bodyPr>
            <a:normAutofit/>
          </a:bodyPr>
          <a:lstStyle/>
          <a:p>
            <a:pPr marL="0" indent="0">
              <a:lnSpc>
                <a:spcPct val="100000"/>
              </a:lnSpc>
              <a:buNone/>
            </a:pPr>
            <a:r>
              <a:rPr lang="en-US"/>
              <a:t>You (</a:t>
            </a:r>
            <a:r>
              <a:rPr lang="en-US" err="1"/>
              <a:t>Spongebob</a:t>
            </a:r>
            <a:r>
              <a:rPr lang="en-US"/>
              <a:t>) are in a quad with your roommates, Patrick, Gary, and Squidward. At first everyone seemed to get along. As fall break approaches, it becomes clear that Gary and Squidward do not like Patrick and have complained to you about them. You go to dinner with Gary and Squidward, and you see that they are posting negative comments about Patrick anonymously online.  </a:t>
            </a:r>
          </a:p>
        </p:txBody>
      </p:sp>
    </p:spTree>
    <p:extLst>
      <p:ext uri="{BB962C8B-B14F-4D97-AF65-F5344CB8AC3E}">
        <p14:creationId xmlns:p14="http://schemas.microsoft.com/office/powerpoint/2010/main" val="388266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DFEC78-9839-840F-1C45-64F9F0B6E8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E0574-56CD-A1A8-69CC-9DA8F68282B8}"/>
              </a:ext>
            </a:extLst>
          </p:cNvPr>
          <p:cNvSpPr>
            <a:spLocks noGrp="1"/>
          </p:cNvSpPr>
          <p:nvPr>
            <p:ph type="title"/>
          </p:nvPr>
        </p:nvSpPr>
        <p:spPr/>
        <p:txBody>
          <a:bodyPr/>
          <a:lstStyle/>
          <a:p>
            <a:r>
              <a:rPr lang="en-US"/>
              <a:t>Honor Code Scenario 4</a:t>
            </a:r>
          </a:p>
        </p:txBody>
      </p:sp>
      <p:sp>
        <p:nvSpPr>
          <p:cNvPr id="3" name="Content Placeholder 2">
            <a:extLst>
              <a:ext uri="{FF2B5EF4-FFF2-40B4-BE49-F238E27FC236}">
                <a16:creationId xmlns:a16="http://schemas.microsoft.com/office/drawing/2014/main" id="{B52291F6-8C04-8AA1-78E7-8CDF61E78EFE}"/>
              </a:ext>
            </a:extLst>
          </p:cNvPr>
          <p:cNvSpPr>
            <a:spLocks noGrp="1"/>
          </p:cNvSpPr>
          <p:nvPr>
            <p:ph idx="1"/>
          </p:nvPr>
        </p:nvSpPr>
        <p:spPr/>
        <p:txBody>
          <a:bodyPr>
            <a:normAutofit/>
          </a:bodyPr>
          <a:lstStyle/>
          <a:p>
            <a:pPr marL="0" indent="0" fontAlgn="base">
              <a:lnSpc>
                <a:spcPct val="100000"/>
              </a:lnSpc>
              <a:buNone/>
            </a:pPr>
            <a:r>
              <a:rPr lang="en-US"/>
              <a:t>In your dorm, you have a few food items in the pantry for specific dietary needs. And it seems like someone keeps eating them. One day, as you were walking down the hall, you saw someone take one of your items. You turn around and go back to your room, very upset at what had taken place. </a:t>
            </a:r>
          </a:p>
          <a:p>
            <a:pPr marL="0" indent="0" fontAlgn="base">
              <a:lnSpc>
                <a:spcPct val="100000"/>
              </a:lnSpc>
              <a:buNone/>
            </a:pPr>
            <a:endParaRPr lang="en-US"/>
          </a:p>
        </p:txBody>
      </p:sp>
    </p:spTree>
    <p:extLst>
      <p:ext uri="{BB962C8B-B14F-4D97-AF65-F5344CB8AC3E}">
        <p14:creationId xmlns:p14="http://schemas.microsoft.com/office/powerpoint/2010/main" val="287380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0E6A4-D4AF-2F11-D702-7FCBAE1BA225}"/>
              </a:ext>
            </a:extLst>
          </p:cNvPr>
          <p:cNvSpPr>
            <a:spLocks noGrp="1"/>
          </p:cNvSpPr>
          <p:nvPr>
            <p:ph type="title"/>
          </p:nvPr>
        </p:nvSpPr>
        <p:spPr/>
        <p:txBody>
          <a:bodyPr/>
          <a:lstStyle/>
          <a:p>
            <a:pPr>
              <a:lnSpc>
                <a:spcPct val="110000"/>
              </a:lnSpc>
            </a:pPr>
            <a:r>
              <a:rPr lang="en-US"/>
              <a:t>What helps create positive confrontation?</a:t>
            </a:r>
          </a:p>
        </p:txBody>
      </p:sp>
      <p:sp>
        <p:nvSpPr>
          <p:cNvPr id="3" name="Content Placeholder 2">
            <a:extLst>
              <a:ext uri="{FF2B5EF4-FFF2-40B4-BE49-F238E27FC236}">
                <a16:creationId xmlns:a16="http://schemas.microsoft.com/office/drawing/2014/main" id="{398FB743-1C50-5C3B-0452-4719093C2423}"/>
              </a:ext>
            </a:extLst>
          </p:cNvPr>
          <p:cNvSpPr>
            <a:spLocks noGrp="1"/>
          </p:cNvSpPr>
          <p:nvPr>
            <p:ph idx="1"/>
          </p:nvPr>
        </p:nvSpPr>
        <p:spPr>
          <a:xfrm>
            <a:off x="838200" y="1564640"/>
            <a:ext cx="10515600" cy="4826000"/>
          </a:xfrm>
        </p:spPr>
        <p:txBody>
          <a:bodyPr>
            <a:noAutofit/>
          </a:bodyPr>
          <a:lstStyle/>
          <a:p>
            <a:pPr lvl="1" fontAlgn="base">
              <a:lnSpc>
                <a:spcPct val="110000"/>
              </a:lnSpc>
            </a:pPr>
            <a:r>
              <a:rPr lang="en-US" sz="2400"/>
              <a:t>Focus on the issue, not the person </a:t>
            </a:r>
          </a:p>
          <a:p>
            <a:pPr lvl="1" fontAlgn="base">
              <a:lnSpc>
                <a:spcPct val="110000"/>
              </a:lnSpc>
            </a:pPr>
            <a:r>
              <a:rPr lang="en-US" sz="2400"/>
              <a:t>Use “I” statements </a:t>
            </a:r>
          </a:p>
          <a:p>
            <a:pPr lvl="1" fontAlgn="base">
              <a:lnSpc>
                <a:spcPct val="110000"/>
              </a:lnSpc>
            </a:pPr>
            <a:r>
              <a:rPr lang="en-US" sz="2400"/>
              <a:t>Be clear and specific </a:t>
            </a:r>
          </a:p>
          <a:p>
            <a:pPr lvl="1" fontAlgn="base">
              <a:lnSpc>
                <a:spcPct val="110000"/>
              </a:lnSpc>
            </a:pPr>
            <a:r>
              <a:rPr lang="en-US" sz="2400"/>
              <a:t>Choose the right time and place </a:t>
            </a:r>
          </a:p>
          <a:p>
            <a:pPr lvl="1" fontAlgn="base">
              <a:lnSpc>
                <a:spcPct val="110000"/>
              </a:lnSpc>
            </a:pPr>
            <a:r>
              <a:rPr lang="en-US" sz="2400"/>
              <a:t>Assume positive intent </a:t>
            </a:r>
          </a:p>
          <a:p>
            <a:pPr lvl="1" fontAlgn="base">
              <a:lnSpc>
                <a:spcPct val="110000"/>
              </a:lnSpc>
            </a:pPr>
            <a:r>
              <a:rPr lang="en-US" sz="2400"/>
              <a:t>Listen as much as you speak </a:t>
            </a:r>
          </a:p>
          <a:p>
            <a:pPr lvl="1" fontAlgn="base">
              <a:lnSpc>
                <a:spcPct val="110000"/>
              </a:lnSpc>
            </a:pPr>
            <a:r>
              <a:rPr lang="en-US" sz="2400"/>
              <a:t>Stay solution oriented </a:t>
            </a:r>
          </a:p>
          <a:p>
            <a:pPr lvl="1" fontAlgn="base">
              <a:lnSpc>
                <a:spcPct val="110000"/>
              </a:lnSpc>
            </a:pPr>
            <a:r>
              <a:rPr lang="en-US" sz="2400"/>
              <a:t>Manage your emotions </a:t>
            </a:r>
          </a:p>
          <a:p>
            <a:pPr lvl="1" fontAlgn="base">
              <a:lnSpc>
                <a:spcPct val="110000"/>
              </a:lnSpc>
            </a:pPr>
            <a:r>
              <a:rPr lang="en-US" sz="2400"/>
              <a:t>Set boundaries when necessary </a:t>
            </a:r>
          </a:p>
          <a:p>
            <a:pPr lvl="1" fontAlgn="base">
              <a:lnSpc>
                <a:spcPct val="110000"/>
              </a:lnSpc>
            </a:pPr>
            <a:r>
              <a:rPr lang="en-US" sz="2400"/>
              <a:t>End with respect and appreciation </a:t>
            </a:r>
          </a:p>
        </p:txBody>
      </p:sp>
    </p:spTree>
    <p:extLst>
      <p:ext uri="{BB962C8B-B14F-4D97-AF65-F5344CB8AC3E}">
        <p14:creationId xmlns:p14="http://schemas.microsoft.com/office/powerpoint/2010/main" val="78109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522</Words>
  <Application>Microsoft Office PowerPoint</Application>
  <PresentationFormat>Widescreen</PresentationFormat>
  <Paragraphs>40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Helvetica</vt:lpstr>
      <vt:lpstr>Office Theme</vt:lpstr>
      <vt:lpstr>THRIVE Week 5</vt:lpstr>
      <vt:lpstr>Agenda</vt:lpstr>
      <vt:lpstr>Ice Breaker</vt:lpstr>
      <vt:lpstr>Post-It Activity</vt:lpstr>
      <vt:lpstr>Honor Code Scenario 1</vt:lpstr>
      <vt:lpstr>Honor Code Scenario 2</vt:lpstr>
      <vt:lpstr>Honor Code Scenario 3</vt:lpstr>
      <vt:lpstr>Honor Code Scenario 4</vt:lpstr>
      <vt:lpstr>What helps create positive confrontation?</vt:lpstr>
      <vt:lpstr>Practice</vt:lpstr>
      <vt:lpstr>Closing: Know it Owl Padlet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Maggie Hernan</dc:creator>
  <cp:lastModifiedBy>Andrew Wilbraham</cp:lastModifiedBy>
  <cp:revision>1</cp:revision>
  <dcterms:created xsi:type="dcterms:W3CDTF">2026-08-10T17:31:53Z</dcterms:created>
  <dcterms:modified xsi:type="dcterms:W3CDTF">2026-08-28T15:41:30Z</dcterms:modified>
</cp:coreProperties>
</file>