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4"/>
  </p:notesMasterIdLst>
  <p:sldIdLst>
    <p:sldId id="256" r:id="rId6"/>
    <p:sldId id="257" r:id="rId7"/>
    <p:sldId id="258" r:id="rId8"/>
    <p:sldId id="259" r:id="rId9"/>
    <p:sldId id="260" r:id="rId10"/>
    <p:sldId id="261" r:id="rId11"/>
  </p:sldIdLst>
  <p:sldSz cx="18288000" cy="10287000"/>
  <p:notesSz cx="6858000" cy="9144000"/>
  <p:embeddedFontLst>
    <p:embeddedFont>
      <p:font typeface="Open Sauce" charset="1" panose="00000500000000000000"/>
      <p:regular r:id="rId12"/>
    </p:embeddedFont>
    <p:embeddedFont>
      <p:font typeface="Linotype Feltpen Medium" charset="1" panose="03030606020000020004"/>
      <p:regular r:id="rId13"/>
    </p:embeddedFont>
    <p:embeddedFont>
      <p:font typeface="Vollkorn" charset="1" panose="00000500000000000000"/>
      <p:regular r:id="rId17"/>
    </p:embeddedFont>
    <p:embeddedFont>
      <p:font typeface="Vollkorn Bold" charset="1" panose="00000800000000000000"/>
      <p:regular r:id="rId19"/>
    </p:embeddedFont>
    <p:embeddedFont>
      <p:font typeface="Vollkorn Italics" charset="1" panose="000005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fonts/font12.fntdata" Type="http://schemas.openxmlformats.org/officeDocument/2006/relationships/font"/><Relationship Id="rId13" Target="fonts/font13.fntdata" Type="http://schemas.openxmlformats.org/officeDocument/2006/relationships/font"/><Relationship Id="rId14" Target="notesMasters/notesMaster1.xml" Type="http://schemas.openxmlformats.org/officeDocument/2006/relationships/notesMaster"/><Relationship Id="rId15" Target="theme/theme2.xml" Type="http://schemas.openxmlformats.org/officeDocument/2006/relationships/theme"/><Relationship Id="rId16" Target="notesSlides/notesSlide1.xml" Type="http://schemas.openxmlformats.org/officeDocument/2006/relationships/notesSlide"/><Relationship Id="rId17" Target="fonts/font17.fntdata" Type="http://schemas.openxmlformats.org/officeDocument/2006/relationships/font"/><Relationship Id="rId18" Target="notesSlides/notesSlide2.xml" Type="http://schemas.openxmlformats.org/officeDocument/2006/relationships/note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[Start with a warm and welcoming tone to engage the audience.]</a:t>
            </a:r>
          </a:p>
          <a:p>
            <a:r>
              <a:rPr lang="en-US"/>
              <a:t/>
            </a:r>
          </a:p>
          <a:p>
            <a:r>
              <a:rPr lang="en-US"/>
              <a:t>Welcome, everyone! Today, we’re going to navigate through some exciting topics and discussions that will set the tone for our class. Let's dive in!</a:t>
            </a:r>
          </a:p>
          <a:p>
            <a:r>
              <a:rPr lang="en-US"/>
              <a:t/>
            </a:r>
          </a:p>
          <a:p>
            <a:r>
              <a:rPr lang="en-US"/>
              <a:t>[Pause for a moment to allow the audience to settle in.]</a:t>
            </a:r>
          </a:p>
          <a:p>
            <a:r>
              <a:rPr lang="en-US"/>
              <a:t/>
            </a:r>
          </a:p>
          <a:p>
            <a:r>
              <a:rPr lang="en-US"/>
              <a:t>First, let's look at what we’ll cover today and preview what’s coming up next. We'll start by reviewing the syllabus—it's our roadmap for the semester, so it's crucial to get familiar with it. [Emphasize the importance of understanding the syllabus.]</a:t>
            </a:r>
          </a:p>
          <a:p>
            <a:r>
              <a:rPr lang="en-US"/>
              <a:t/>
            </a:r>
          </a:p>
          <a:p>
            <a:r>
              <a:rPr lang="en-US"/>
              <a:t>Now, an important part of today’s class is our discussion on “What’s in a Name? Labels as Limitations.” We’ll explore how names—and the labels we attach to them—can shape perceptions and experiences. It’s a powerful conversation that invites us to reflect on identity and meaning.</a:t>
            </a:r>
          </a:p>
          <a:p>
            <a:r>
              <a:rPr lang="en-US"/>
              <a:t/>
            </a:r>
          </a:p>
          <a:p>
            <a:r>
              <a:rPr lang="en-US"/>
              <a:t>[Encourage participation.]</a:t>
            </a:r>
          </a:p>
          <a:p>
            <a:r>
              <a:rPr lang="en-US"/>
              <a:t/>
            </a:r>
          </a:p>
          <a:p>
            <a:r>
              <a:rPr lang="en-US"/>
              <a:t>As we move through these topics, I invite you to think about your own experiences and prepare to share your thoughts. This is a space for open dialogue and learning from one another.</a:t>
            </a:r>
          </a:p>
          <a:p>
            <a:r>
              <a:rPr lang="en-US"/>
              <a:t/>
            </a:r>
          </a:p>
          <a:p>
            <a:r>
              <a:rPr lang="en-US"/>
              <a:t>[Conclude with a positive note.]</a:t>
            </a:r>
          </a:p>
          <a:p>
            <a:r>
              <a:rPr lang="en-US"/>
              <a:t/>
            </a:r>
          </a:p>
          <a:p>
            <a:r>
              <a:rPr lang="en-US"/>
              <a:t>Let's make this session interactive and insightful. I’m looking forward to hearing your perspectives and stories. Remember, your voice adds value to our collective learning experience.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https://www.youtube.com/watch?v=ST3LBmJt3nM</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3.png" Type="http://schemas.openxmlformats.org/officeDocument/2006/relationships/image"/><Relationship Id="rId4" Target="../media/image14.svg" Type="http://schemas.openxmlformats.org/officeDocument/2006/relationships/image"/><Relationship Id="rId5" Target="../media/image15.png" Type="http://schemas.openxmlformats.org/officeDocument/2006/relationships/image"/><Relationship Id="rId6" Target="../media/image16.svg" Type="http://schemas.openxmlformats.org/officeDocument/2006/relationships/image"/><Relationship Id="rId7" Target="../media/image17.png" Type="http://schemas.openxmlformats.org/officeDocument/2006/relationships/image"/><Relationship Id="rId8" Target="../media/image18.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19.png" Type="http://schemas.openxmlformats.org/officeDocument/2006/relationships/image"/><Relationship Id="rId4" Target="../media/image20.svg" Type="http://schemas.openxmlformats.org/officeDocument/2006/relationships/image"/><Relationship Id="rId5" Target="../media/image21.png" Type="http://schemas.openxmlformats.org/officeDocument/2006/relationships/image"/><Relationship Id="rId6" Target="../media/image22.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1.png" Type="http://schemas.openxmlformats.org/officeDocument/2006/relationships/image"/><Relationship Id="rId11" Target="../media/image32.svg" Type="http://schemas.openxmlformats.org/officeDocument/2006/relationships/image"/><Relationship Id="rId2" Target="../media/image23.png" Type="http://schemas.openxmlformats.org/officeDocument/2006/relationships/image"/><Relationship Id="rId3" Target="../media/image24.svg" Type="http://schemas.openxmlformats.org/officeDocument/2006/relationships/image"/><Relationship Id="rId4" Target="../media/image25.png" Type="http://schemas.openxmlformats.org/officeDocument/2006/relationships/image"/><Relationship Id="rId5" Target="../media/image26.svg" Type="http://schemas.openxmlformats.org/officeDocument/2006/relationships/image"/><Relationship Id="rId6" Target="../media/image27.png" Type="http://schemas.openxmlformats.org/officeDocument/2006/relationships/image"/><Relationship Id="rId7" Target="../media/image28.svg" Type="http://schemas.openxmlformats.org/officeDocument/2006/relationships/image"/><Relationship Id="rId8" Target="../media/image29.png" Type="http://schemas.openxmlformats.org/officeDocument/2006/relationships/image"/><Relationship Id="rId9" Target="../media/image30.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3.png" Type="http://schemas.openxmlformats.org/officeDocument/2006/relationships/image"/><Relationship Id="rId3" Target="../media/image34.svg" Type="http://schemas.openxmlformats.org/officeDocument/2006/relationships/image"/><Relationship Id="rId4" Target="../media/image35.png" Type="http://schemas.openxmlformats.org/officeDocument/2006/relationships/image"/><Relationship Id="rId5" Target="../media/image36.svg" Type="http://schemas.openxmlformats.org/officeDocument/2006/relationships/image"/><Relationship Id="rId6" Target="../media/image37.png" Type="http://schemas.openxmlformats.org/officeDocument/2006/relationships/image"/><Relationship Id="rId7" Target="../media/image38.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3.png" Type="http://schemas.openxmlformats.org/officeDocument/2006/relationships/image"/><Relationship Id="rId3" Target="../media/image34.svg" Type="http://schemas.openxmlformats.org/officeDocument/2006/relationships/image"/><Relationship Id="rId4" Target="../media/image35.png" Type="http://schemas.openxmlformats.org/officeDocument/2006/relationships/image"/><Relationship Id="rId5" Target="../media/image36.svg" Type="http://schemas.openxmlformats.org/officeDocument/2006/relationships/image"/><Relationship Id="rId6" Target="../media/image37.png" Type="http://schemas.openxmlformats.org/officeDocument/2006/relationships/image"/><Relationship Id="rId7" Target="../media/image38.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8DB94"/>
        </a:solidFill>
      </p:bgPr>
    </p:bg>
    <p:spTree>
      <p:nvGrpSpPr>
        <p:cNvPr id="1" name=""/>
        <p:cNvGrpSpPr/>
        <p:nvPr/>
      </p:nvGrpSpPr>
      <p:grpSpPr>
        <a:xfrm>
          <a:off x="0" y="0"/>
          <a:ext cx="0" cy="0"/>
          <a:chOff x="0" y="0"/>
          <a:chExt cx="0" cy="0"/>
        </a:xfrm>
      </p:grpSpPr>
      <p:sp>
        <p:nvSpPr>
          <p:cNvPr name="Freeform 2" id="2"/>
          <p:cNvSpPr/>
          <p:nvPr/>
        </p:nvSpPr>
        <p:spPr>
          <a:xfrm flipH="true" flipV="false" rot="0">
            <a:off x="1028700" y="813761"/>
            <a:ext cx="12273116" cy="8836643"/>
          </a:xfrm>
          <a:custGeom>
            <a:avLst/>
            <a:gdLst/>
            <a:ahLst/>
            <a:cxnLst/>
            <a:rect r="r" b="b" t="t" l="l"/>
            <a:pathLst>
              <a:path h="8836643" w="12273116">
                <a:moveTo>
                  <a:pt x="12273116" y="0"/>
                </a:moveTo>
                <a:lnTo>
                  <a:pt x="0" y="0"/>
                </a:lnTo>
                <a:lnTo>
                  <a:pt x="0" y="8836643"/>
                </a:lnTo>
                <a:lnTo>
                  <a:pt x="12273116" y="8836643"/>
                </a:lnTo>
                <a:lnTo>
                  <a:pt x="12273116"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5074970" y="5190691"/>
            <a:ext cx="4180575" cy="234659"/>
            <a:chOff x="0" y="0"/>
            <a:chExt cx="6041073" cy="339090"/>
          </a:xfrm>
        </p:grpSpPr>
        <p:sp>
          <p:nvSpPr>
            <p:cNvPr name="Freeform 4" id="4"/>
            <p:cNvSpPr/>
            <p:nvPr/>
          </p:nvSpPr>
          <p:spPr>
            <a:xfrm flipH="false" flipV="false" rot="0">
              <a:off x="108895" y="45680"/>
              <a:ext cx="5830624" cy="244675"/>
            </a:xfrm>
            <a:custGeom>
              <a:avLst/>
              <a:gdLst/>
              <a:ahLst/>
              <a:cxnLst/>
              <a:rect r="r" b="b" t="t" l="l"/>
              <a:pathLst>
                <a:path h="244675" w="5830624">
                  <a:moveTo>
                    <a:pt x="123244" y="104180"/>
                  </a:moveTo>
                  <a:cubicBezTo>
                    <a:pt x="1477843" y="34330"/>
                    <a:pt x="2720468" y="14010"/>
                    <a:pt x="3537051" y="6390"/>
                  </a:cubicBezTo>
                  <a:cubicBezTo>
                    <a:pt x="4225275" y="-1230"/>
                    <a:pt x="5088285" y="-2500"/>
                    <a:pt x="5443321" y="5120"/>
                  </a:cubicBezTo>
                  <a:cubicBezTo>
                    <a:pt x="5579874" y="7660"/>
                    <a:pt x="5664536" y="3850"/>
                    <a:pt x="5730081" y="17820"/>
                  </a:cubicBezTo>
                  <a:cubicBezTo>
                    <a:pt x="5771046" y="25440"/>
                    <a:pt x="5798357" y="38140"/>
                    <a:pt x="5812012" y="54650"/>
                  </a:cubicBezTo>
                  <a:cubicBezTo>
                    <a:pt x="5831130" y="74970"/>
                    <a:pt x="5831130" y="113070"/>
                    <a:pt x="5812012" y="133390"/>
                  </a:cubicBezTo>
                  <a:cubicBezTo>
                    <a:pt x="5798357" y="149900"/>
                    <a:pt x="5762854" y="162600"/>
                    <a:pt x="5730081" y="170220"/>
                  </a:cubicBezTo>
                  <a:cubicBezTo>
                    <a:pt x="5694577" y="177840"/>
                    <a:pt x="5650881" y="181650"/>
                    <a:pt x="5612646" y="176570"/>
                  </a:cubicBezTo>
                  <a:cubicBezTo>
                    <a:pt x="5568950" y="170220"/>
                    <a:pt x="5503404" y="146090"/>
                    <a:pt x="5484287" y="124500"/>
                  </a:cubicBezTo>
                  <a:cubicBezTo>
                    <a:pt x="5465170" y="102910"/>
                    <a:pt x="5476094" y="66080"/>
                    <a:pt x="5503404" y="47030"/>
                  </a:cubicBezTo>
                  <a:cubicBezTo>
                    <a:pt x="5530715" y="26710"/>
                    <a:pt x="5604453" y="10200"/>
                    <a:pt x="5653612" y="10200"/>
                  </a:cubicBezTo>
                  <a:cubicBezTo>
                    <a:pt x="5702770" y="10200"/>
                    <a:pt x="5773778" y="27980"/>
                    <a:pt x="5803819" y="47030"/>
                  </a:cubicBezTo>
                  <a:cubicBezTo>
                    <a:pt x="5831130" y="66080"/>
                    <a:pt x="5839323" y="104180"/>
                    <a:pt x="5820205" y="125770"/>
                  </a:cubicBezTo>
                  <a:cubicBezTo>
                    <a:pt x="5803819" y="146090"/>
                    <a:pt x="5771046" y="162600"/>
                    <a:pt x="5691847" y="176570"/>
                  </a:cubicBezTo>
                  <a:cubicBezTo>
                    <a:pt x="5394162" y="226100"/>
                    <a:pt x="4012253" y="152440"/>
                    <a:pt x="3266678" y="154980"/>
                  </a:cubicBezTo>
                  <a:cubicBezTo>
                    <a:pt x="2624882" y="157520"/>
                    <a:pt x="2032245" y="165140"/>
                    <a:pt x="1480574" y="181650"/>
                  </a:cubicBezTo>
                  <a:cubicBezTo>
                    <a:pt x="999910" y="195620"/>
                    <a:pt x="325341" y="256580"/>
                    <a:pt x="136899" y="242610"/>
                  </a:cubicBezTo>
                  <a:cubicBezTo>
                    <a:pt x="85009" y="237530"/>
                    <a:pt x="65892" y="232450"/>
                    <a:pt x="41312" y="221020"/>
                  </a:cubicBezTo>
                  <a:cubicBezTo>
                    <a:pt x="19464" y="210860"/>
                    <a:pt x="347" y="191810"/>
                    <a:pt x="347" y="176570"/>
                  </a:cubicBezTo>
                  <a:cubicBezTo>
                    <a:pt x="-2384" y="161330"/>
                    <a:pt x="11271" y="141010"/>
                    <a:pt x="33119" y="129580"/>
                  </a:cubicBezTo>
                  <a:cubicBezTo>
                    <a:pt x="52237" y="118150"/>
                    <a:pt x="123244" y="104180"/>
                    <a:pt x="123244" y="104180"/>
                  </a:cubicBezTo>
                </a:path>
              </a:pathLst>
            </a:custGeom>
            <a:solidFill>
              <a:srgbClr val="A2C3CD"/>
            </a:solidFill>
            <a:ln cap="sq">
              <a:noFill/>
              <a:prstDash val="solid"/>
              <a:miter/>
            </a:ln>
          </p:spPr>
        </p:sp>
      </p:grpSp>
      <p:sp>
        <p:nvSpPr>
          <p:cNvPr name="Freeform 5" id="5"/>
          <p:cNvSpPr/>
          <p:nvPr/>
        </p:nvSpPr>
        <p:spPr>
          <a:xfrm flipH="false" flipV="false" rot="0">
            <a:off x="12204387" y="1459994"/>
            <a:ext cx="4902621" cy="7930710"/>
          </a:xfrm>
          <a:custGeom>
            <a:avLst/>
            <a:gdLst/>
            <a:ahLst/>
            <a:cxnLst/>
            <a:rect r="r" b="b" t="t" l="l"/>
            <a:pathLst>
              <a:path h="7930710" w="4902621">
                <a:moveTo>
                  <a:pt x="0" y="0"/>
                </a:moveTo>
                <a:lnTo>
                  <a:pt x="4902621" y="0"/>
                </a:lnTo>
                <a:lnTo>
                  <a:pt x="4902621" y="7930711"/>
                </a:lnTo>
                <a:lnTo>
                  <a:pt x="0" y="793071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6" id="6"/>
          <p:cNvSpPr/>
          <p:nvPr/>
        </p:nvSpPr>
        <p:spPr>
          <a:xfrm flipH="false" flipV="false" rot="0">
            <a:off x="7760719" y="1028700"/>
            <a:ext cx="1230503" cy="1510663"/>
          </a:xfrm>
          <a:custGeom>
            <a:avLst/>
            <a:gdLst/>
            <a:ahLst/>
            <a:cxnLst/>
            <a:rect r="r" b="b" t="t" l="l"/>
            <a:pathLst>
              <a:path h="1510663" w="1230503">
                <a:moveTo>
                  <a:pt x="0" y="0"/>
                </a:moveTo>
                <a:lnTo>
                  <a:pt x="1230503" y="0"/>
                </a:lnTo>
                <a:lnTo>
                  <a:pt x="1230503" y="1510663"/>
                </a:lnTo>
                <a:lnTo>
                  <a:pt x="0" y="151066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3620095">
            <a:off x="10258531" y="786614"/>
            <a:ext cx="858465" cy="1584415"/>
          </a:xfrm>
          <a:custGeom>
            <a:avLst/>
            <a:gdLst/>
            <a:ahLst/>
            <a:cxnLst/>
            <a:rect r="r" b="b" t="t" l="l"/>
            <a:pathLst>
              <a:path h="1584415" w="858465">
                <a:moveTo>
                  <a:pt x="0" y="0"/>
                </a:moveTo>
                <a:lnTo>
                  <a:pt x="858465" y="0"/>
                </a:lnTo>
                <a:lnTo>
                  <a:pt x="858465" y="1584415"/>
                </a:lnTo>
                <a:lnTo>
                  <a:pt x="0" y="158441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2259740" y="8294340"/>
            <a:ext cx="976387" cy="963960"/>
          </a:xfrm>
          <a:custGeom>
            <a:avLst/>
            <a:gdLst/>
            <a:ahLst/>
            <a:cxnLst/>
            <a:rect r="r" b="b" t="t" l="l"/>
            <a:pathLst>
              <a:path h="963960" w="976387">
                <a:moveTo>
                  <a:pt x="0" y="0"/>
                </a:moveTo>
                <a:lnTo>
                  <a:pt x="976387" y="0"/>
                </a:lnTo>
                <a:lnTo>
                  <a:pt x="976387" y="963960"/>
                </a:lnTo>
                <a:lnTo>
                  <a:pt x="0" y="96396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800762">
            <a:off x="1266653" y="7189673"/>
            <a:ext cx="1986176" cy="404458"/>
          </a:xfrm>
          <a:custGeom>
            <a:avLst/>
            <a:gdLst/>
            <a:ahLst/>
            <a:cxnLst/>
            <a:rect r="r" b="b" t="t" l="l"/>
            <a:pathLst>
              <a:path h="404458" w="1986176">
                <a:moveTo>
                  <a:pt x="0" y="0"/>
                </a:moveTo>
                <a:lnTo>
                  <a:pt x="1986175" y="0"/>
                </a:lnTo>
                <a:lnTo>
                  <a:pt x="1986175" y="404458"/>
                </a:lnTo>
                <a:lnTo>
                  <a:pt x="0" y="40445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0" id="10"/>
          <p:cNvSpPr txBox="true"/>
          <p:nvPr/>
        </p:nvSpPr>
        <p:spPr>
          <a:xfrm rot="0">
            <a:off x="3272689" y="5587274"/>
            <a:ext cx="7754119" cy="1069027"/>
          </a:xfrm>
          <a:prstGeom prst="rect">
            <a:avLst/>
          </a:prstGeom>
        </p:spPr>
        <p:txBody>
          <a:bodyPr anchor="t" rtlCol="false" tIns="0" lIns="0" bIns="0" rIns="0">
            <a:spAutoFit/>
          </a:bodyPr>
          <a:lstStyle/>
          <a:p>
            <a:pPr algn="ctr">
              <a:lnSpc>
                <a:spcPts val="4249"/>
              </a:lnSpc>
            </a:pPr>
            <a:r>
              <a:rPr lang="en-US" sz="3268" spc="65">
                <a:solidFill>
                  <a:srgbClr val="000000"/>
                </a:solidFill>
                <a:latin typeface="Open Sauce"/>
                <a:ea typeface="Open Sauce"/>
                <a:cs typeface="Open Sauce"/>
                <a:sym typeface="Open Sauce"/>
              </a:rPr>
              <a:t>Fall 2026</a:t>
            </a:r>
          </a:p>
          <a:p>
            <a:pPr algn="ctr">
              <a:lnSpc>
                <a:spcPts val="4249"/>
              </a:lnSpc>
            </a:pPr>
            <a:r>
              <a:rPr lang="en-US" sz="3268" spc="65">
                <a:solidFill>
                  <a:srgbClr val="000000"/>
                </a:solidFill>
                <a:latin typeface="Open Sauce"/>
                <a:ea typeface="Open Sauce"/>
                <a:cs typeface="Open Sauce"/>
                <a:sym typeface="Open Sauce"/>
              </a:rPr>
              <a:t>Dr. Kelly Gavin Zuckerman</a:t>
            </a:r>
          </a:p>
        </p:txBody>
      </p:sp>
      <p:sp>
        <p:nvSpPr>
          <p:cNvPr name="TextBox 11" id="11"/>
          <p:cNvSpPr txBox="true"/>
          <p:nvPr/>
        </p:nvSpPr>
        <p:spPr>
          <a:xfrm rot="0">
            <a:off x="3284898" y="3312502"/>
            <a:ext cx="7760719" cy="1679860"/>
          </a:xfrm>
          <a:prstGeom prst="rect">
            <a:avLst/>
          </a:prstGeom>
        </p:spPr>
        <p:txBody>
          <a:bodyPr anchor="t" rtlCol="false" tIns="0" lIns="0" bIns="0" rIns="0">
            <a:spAutoFit/>
          </a:bodyPr>
          <a:lstStyle/>
          <a:p>
            <a:pPr algn="ctr">
              <a:lnSpc>
                <a:spcPts val="6511"/>
              </a:lnSpc>
              <a:spcBef>
                <a:spcPct val="0"/>
              </a:spcBef>
            </a:pPr>
            <a:r>
              <a:rPr lang="en-US" b="true" sz="6511" spc="-130">
                <a:solidFill>
                  <a:srgbClr val="000000"/>
                </a:solidFill>
                <a:latin typeface="Linotype Feltpen Medium"/>
                <a:ea typeface="Linotype Feltpen Medium"/>
                <a:cs typeface="Linotype Feltpen Medium"/>
                <a:sym typeface="Linotype Feltpen Medium"/>
              </a:rPr>
              <a:t>EMERGENT MULTILINGUAL LEARNERS IN U.S. SCHOOLS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FFAEB"/>
        </a:solidFill>
      </p:bgPr>
    </p:bg>
    <p:spTree>
      <p:nvGrpSpPr>
        <p:cNvPr id="1" name=""/>
        <p:cNvGrpSpPr/>
        <p:nvPr/>
      </p:nvGrpSpPr>
      <p:grpSpPr>
        <a:xfrm>
          <a:off x="0" y="0"/>
          <a:ext cx="0" cy="0"/>
          <a:chOff x="0" y="0"/>
          <a:chExt cx="0" cy="0"/>
        </a:xfrm>
      </p:grpSpPr>
      <p:grpSp>
        <p:nvGrpSpPr>
          <p:cNvPr name="Group 2" id="2"/>
          <p:cNvGrpSpPr/>
          <p:nvPr/>
        </p:nvGrpSpPr>
        <p:grpSpPr>
          <a:xfrm rot="0">
            <a:off x="269777" y="3431557"/>
            <a:ext cx="17748446" cy="5097571"/>
            <a:chOff x="0" y="0"/>
            <a:chExt cx="23664595" cy="6796761"/>
          </a:xfrm>
        </p:grpSpPr>
        <p:sp>
          <p:nvSpPr>
            <p:cNvPr name="Freeform 3" id="3"/>
            <p:cNvSpPr/>
            <p:nvPr/>
          </p:nvSpPr>
          <p:spPr>
            <a:xfrm flipH="false" flipV="false" rot="0">
              <a:off x="0" y="0"/>
              <a:ext cx="19269167" cy="6796761"/>
            </a:xfrm>
            <a:custGeom>
              <a:avLst/>
              <a:gdLst/>
              <a:ahLst/>
              <a:cxnLst/>
              <a:rect r="r" b="b" t="t" l="l"/>
              <a:pathLst>
                <a:path h="6796761" w="19269167">
                  <a:moveTo>
                    <a:pt x="0" y="0"/>
                  </a:moveTo>
                  <a:lnTo>
                    <a:pt x="19269167" y="0"/>
                  </a:lnTo>
                  <a:lnTo>
                    <a:pt x="19269167" y="6796761"/>
                  </a:lnTo>
                  <a:lnTo>
                    <a:pt x="0" y="67967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4395428" y="0"/>
              <a:ext cx="19269167" cy="6796761"/>
            </a:xfrm>
            <a:custGeom>
              <a:avLst/>
              <a:gdLst/>
              <a:ahLst/>
              <a:cxnLst/>
              <a:rect r="r" b="b" t="t" l="l"/>
              <a:pathLst>
                <a:path h="6796761" w="19269167">
                  <a:moveTo>
                    <a:pt x="0" y="0"/>
                  </a:moveTo>
                  <a:lnTo>
                    <a:pt x="19269167" y="0"/>
                  </a:lnTo>
                  <a:lnTo>
                    <a:pt x="19269167" y="6796761"/>
                  </a:lnTo>
                  <a:lnTo>
                    <a:pt x="0" y="67967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Freeform 5" id="5"/>
          <p:cNvSpPr/>
          <p:nvPr/>
        </p:nvSpPr>
        <p:spPr>
          <a:xfrm flipH="false" flipV="false" rot="1519396">
            <a:off x="4284108" y="4440707"/>
            <a:ext cx="937460" cy="974675"/>
          </a:xfrm>
          <a:custGeom>
            <a:avLst/>
            <a:gdLst/>
            <a:ahLst/>
            <a:cxnLst/>
            <a:rect r="r" b="b" t="t" l="l"/>
            <a:pathLst>
              <a:path h="974675" w="937460">
                <a:moveTo>
                  <a:pt x="0" y="0"/>
                </a:moveTo>
                <a:lnTo>
                  <a:pt x="937460" y="0"/>
                </a:lnTo>
                <a:lnTo>
                  <a:pt x="937460" y="974675"/>
                </a:lnTo>
                <a:lnTo>
                  <a:pt x="0" y="97467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5483310">
            <a:off x="12592615" y="4574636"/>
            <a:ext cx="1602558" cy="1471439"/>
          </a:xfrm>
          <a:custGeom>
            <a:avLst/>
            <a:gdLst/>
            <a:ahLst/>
            <a:cxnLst/>
            <a:rect r="r" b="b" t="t" l="l"/>
            <a:pathLst>
              <a:path h="1471439" w="1602558">
                <a:moveTo>
                  <a:pt x="0" y="0"/>
                </a:moveTo>
                <a:lnTo>
                  <a:pt x="1602558" y="0"/>
                </a:lnTo>
                <a:lnTo>
                  <a:pt x="1602558" y="1471439"/>
                </a:lnTo>
                <a:lnTo>
                  <a:pt x="0" y="147143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7" id="7"/>
          <p:cNvSpPr txBox="true"/>
          <p:nvPr/>
        </p:nvSpPr>
        <p:spPr>
          <a:xfrm rot="0">
            <a:off x="5142604" y="3191054"/>
            <a:ext cx="8314045" cy="6383493"/>
          </a:xfrm>
          <a:prstGeom prst="rect">
            <a:avLst/>
          </a:prstGeom>
        </p:spPr>
        <p:txBody>
          <a:bodyPr anchor="t" rtlCol="false" tIns="0" lIns="0" bIns="0" rIns="0">
            <a:spAutoFit/>
          </a:bodyPr>
          <a:lstStyle/>
          <a:p>
            <a:pPr algn="l">
              <a:lnSpc>
                <a:spcPts val="5624"/>
              </a:lnSpc>
            </a:pPr>
          </a:p>
          <a:p>
            <a:pPr algn="l" marL="867333" indent="-433666" lvl="1">
              <a:lnSpc>
                <a:spcPts val="5624"/>
              </a:lnSpc>
              <a:buFont typeface="Arial"/>
              <a:buChar char="•"/>
            </a:pPr>
            <a:r>
              <a:rPr lang="en-US" sz="4017">
                <a:solidFill>
                  <a:srgbClr val="000000"/>
                </a:solidFill>
                <a:latin typeface="Open Sauce"/>
                <a:ea typeface="Open Sauce"/>
                <a:cs typeface="Open Sauce"/>
                <a:sym typeface="Open Sauce"/>
              </a:rPr>
              <a:t>Preview of Today’s Class/ Next Class </a:t>
            </a:r>
          </a:p>
          <a:p>
            <a:pPr algn="l" marL="867333" indent="-433666" lvl="1">
              <a:lnSpc>
                <a:spcPts val="5624"/>
              </a:lnSpc>
              <a:buFont typeface="Arial"/>
              <a:buChar char="•"/>
            </a:pPr>
            <a:r>
              <a:rPr lang="en-US" sz="4017">
                <a:solidFill>
                  <a:srgbClr val="000000"/>
                </a:solidFill>
                <a:latin typeface="Open Sauce"/>
                <a:ea typeface="Open Sauce"/>
                <a:cs typeface="Open Sauce"/>
                <a:sym typeface="Open Sauce"/>
              </a:rPr>
              <a:t>Today’s Invitation</a:t>
            </a:r>
          </a:p>
          <a:p>
            <a:pPr algn="l" marL="867333" indent="-433666" lvl="1">
              <a:lnSpc>
                <a:spcPts val="5624"/>
              </a:lnSpc>
              <a:buFont typeface="Arial"/>
              <a:buChar char="•"/>
            </a:pPr>
            <a:r>
              <a:rPr lang="en-US" sz="4017">
                <a:solidFill>
                  <a:srgbClr val="000000"/>
                </a:solidFill>
                <a:latin typeface="Open Sauce"/>
                <a:ea typeface="Open Sauce"/>
                <a:cs typeface="Open Sauce"/>
                <a:sym typeface="Open Sauce"/>
              </a:rPr>
              <a:t>Co-creation of community aspirations</a:t>
            </a:r>
          </a:p>
          <a:p>
            <a:pPr algn="l" marL="867333" indent="-433666" lvl="1">
              <a:lnSpc>
                <a:spcPts val="5624"/>
              </a:lnSpc>
              <a:buFont typeface="Arial"/>
              <a:buChar char="•"/>
            </a:pPr>
            <a:r>
              <a:rPr lang="en-US" sz="4017">
                <a:solidFill>
                  <a:srgbClr val="000000"/>
                </a:solidFill>
                <a:latin typeface="Open Sauce"/>
                <a:ea typeface="Open Sauce"/>
                <a:cs typeface="Open Sauce"/>
                <a:sym typeface="Open Sauce"/>
              </a:rPr>
              <a:t>Internship Orientation</a:t>
            </a:r>
          </a:p>
          <a:p>
            <a:pPr algn="l">
              <a:lnSpc>
                <a:spcPts val="5624"/>
              </a:lnSpc>
            </a:pPr>
          </a:p>
          <a:p>
            <a:pPr algn="l">
              <a:lnSpc>
                <a:spcPts val="5624"/>
              </a:lnSpc>
            </a:pPr>
          </a:p>
        </p:txBody>
      </p:sp>
      <p:sp>
        <p:nvSpPr>
          <p:cNvPr name="TextBox 8" id="8"/>
          <p:cNvSpPr txBox="true"/>
          <p:nvPr/>
        </p:nvSpPr>
        <p:spPr>
          <a:xfrm rot="0">
            <a:off x="6149026" y="1777735"/>
            <a:ext cx="7025749" cy="1089026"/>
          </a:xfrm>
          <a:prstGeom prst="rect">
            <a:avLst/>
          </a:prstGeom>
        </p:spPr>
        <p:txBody>
          <a:bodyPr anchor="t" rtlCol="false" tIns="0" lIns="0" bIns="0" rIns="0">
            <a:spAutoFit/>
          </a:bodyPr>
          <a:lstStyle/>
          <a:p>
            <a:pPr algn="ctr" marL="0" indent="0" lvl="1">
              <a:lnSpc>
                <a:spcPts val="8000"/>
              </a:lnSpc>
              <a:spcBef>
                <a:spcPct val="0"/>
              </a:spcBef>
            </a:pPr>
            <a:r>
              <a:rPr lang="en-US" sz="8000" spc="-160">
                <a:solidFill>
                  <a:srgbClr val="000000"/>
                </a:solidFill>
                <a:latin typeface="Vollkorn"/>
                <a:ea typeface="Vollkorn"/>
                <a:cs typeface="Vollkorn"/>
                <a:sym typeface="Vollkorn"/>
              </a:rPr>
              <a:t>Today’s Class</a:t>
            </a:r>
          </a:p>
        </p:txBody>
      </p:sp>
      <p:grpSp>
        <p:nvGrpSpPr>
          <p:cNvPr name="Group 9" id="9"/>
          <p:cNvGrpSpPr/>
          <p:nvPr/>
        </p:nvGrpSpPr>
        <p:grpSpPr>
          <a:xfrm rot="0">
            <a:off x="7945982" y="2790780"/>
            <a:ext cx="2707291" cy="151962"/>
            <a:chOff x="0" y="0"/>
            <a:chExt cx="6041073" cy="339090"/>
          </a:xfrm>
        </p:grpSpPr>
        <p:sp>
          <p:nvSpPr>
            <p:cNvPr name="Freeform 10" id="10"/>
            <p:cNvSpPr/>
            <p:nvPr/>
          </p:nvSpPr>
          <p:spPr>
            <a:xfrm flipH="false" flipV="false" rot="0">
              <a:off x="108895" y="45680"/>
              <a:ext cx="5830624" cy="244675"/>
            </a:xfrm>
            <a:custGeom>
              <a:avLst/>
              <a:gdLst/>
              <a:ahLst/>
              <a:cxnLst/>
              <a:rect r="r" b="b" t="t" l="l"/>
              <a:pathLst>
                <a:path h="244675" w="5830624">
                  <a:moveTo>
                    <a:pt x="123244" y="104180"/>
                  </a:moveTo>
                  <a:cubicBezTo>
                    <a:pt x="1477843" y="34330"/>
                    <a:pt x="2720468" y="14010"/>
                    <a:pt x="3537051" y="6390"/>
                  </a:cubicBezTo>
                  <a:cubicBezTo>
                    <a:pt x="4225275" y="-1230"/>
                    <a:pt x="5088285" y="-2500"/>
                    <a:pt x="5443321" y="5120"/>
                  </a:cubicBezTo>
                  <a:cubicBezTo>
                    <a:pt x="5579874" y="7660"/>
                    <a:pt x="5664536" y="3850"/>
                    <a:pt x="5730081" y="17820"/>
                  </a:cubicBezTo>
                  <a:cubicBezTo>
                    <a:pt x="5771046" y="25440"/>
                    <a:pt x="5798357" y="38140"/>
                    <a:pt x="5812012" y="54650"/>
                  </a:cubicBezTo>
                  <a:cubicBezTo>
                    <a:pt x="5831130" y="74970"/>
                    <a:pt x="5831130" y="113070"/>
                    <a:pt x="5812012" y="133390"/>
                  </a:cubicBezTo>
                  <a:cubicBezTo>
                    <a:pt x="5798357" y="149900"/>
                    <a:pt x="5762854" y="162600"/>
                    <a:pt x="5730081" y="170220"/>
                  </a:cubicBezTo>
                  <a:cubicBezTo>
                    <a:pt x="5694577" y="177840"/>
                    <a:pt x="5650881" y="181650"/>
                    <a:pt x="5612646" y="176570"/>
                  </a:cubicBezTo>
                  <a:cubicBezTo>
                    <a:pt x="5568950" y="170220"/>
                    <a:pt x="5503404" y="146090"/>
                    <a:pt x="5484287" y="124500"/>
                  </a:cubicBezTo>
                  <a:cubicBezTo>
                    <a:pt x="5465170" y="102910"/>
                    <a:pt x="5476094" y="66080"/>
                    <a:pt x="5503404" y="47030"/>
                  </a:cubicBezTo>
                  <a:cubicBezTo>
                    <a:pt x="5530715" y="26710"/>
                    <a:pt x="5604453" y="10200"/>
                    <a:pt x="5653612" y="10200"/>
                  </a:cubicBezTo>
                  <a:cubicBezTo>
                    <a:pt x="5702770" y="10200"/>
                    <a:pt x="5773778" y="27980"/>
                    <a:pt x="5803819" y="47030"/>
                  </a:cubicBezTo>
                  <a:cubicBezTo>
                    <a:pt x="5831130" y="66080"/>
                    <a:pt x="5839323" y="104180"/>
                    <a:pt x="5820205" y="125770"/>
                  </a:cubicBezTo>
                  <a:cubicBezTo>
                    <a:pt x="5803819" y="146090"/>
                    <a:pt x="5771046" y="162600"/>
                    <a:pt x="5691847" y="176570"/>
                  </a:cubicBezTo>
                  <a:cubicBezTo>
                    <a:pt x="5394162" y="226100"/>
                    <a:pt x="4012253" y="152440"/>
                    <a:pt x="3266678" y="154980"/>
                  </a:cubicBezTo>
                  <a:cubicBezTo>
                    <a:pt x="2624882" y="157520"/>
                    <a:pt x="2032245" y="165140"/>
                    <a:pt x="1480574" y="181650"/>
                  </a:cubicBezTo>
                  <a:cubicBezTo>
                    <a:pt x="999910" y="195620"/>
                    <a:pt x="325341" y="256580"/>
                    <a:pt x="136899" y="242610"/>
                  </a:cubicBezTo>
                  <a:cubicBezTo>
                    <a:pt x="85009" y="237530"/>
                    <a:pt x="65892" y="232450"/>
                    <a:pt x="41312" y="221020"/>
                  </a:cubicBezTo>
                  <a:cubicBezTo>
                    <a:pt x="19464" y="210860"/>
                    <a:pt x="347" y="191810"/>
                    <a:pt x="347" y="176570"/>
                  </a:cubicBezTo>
                  <a:cubicBezTo>
                    <a:pt x="-2384" y="161330"/>
                    <a:pt x="11271" y="141010"/>
                    <a:pt x="33119" y="129580"/>
                  </a:cubicBezTo>
                  <a:cubicBezTo>
                    <a:pt x="52237" y="118150"/>
                    <a:pt x="123244" y="104180"/>
                    <a:pt x="123244" y="104180"/>
                  </a:cubicBezTo>
                </a:path>
              </a:pathLst>
            </a:custGeom>
            <a:solidFill>
              <a:srgbClr val="3D6874"/>
            </a:solidFill>
            <a:ln cap="sq">
              <a:noFill/>
              <a:prstDash val="solid"/>
              <a:miter/>
            </a:ln>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FFAEB"/>
        </a:solidFill>
      </p:bgPr>
    </p:bg>
    <p:spTree>
      <p:nvGrpSpPr>
        <p:cNvPr id="1" name=""/>
        <p:cNvGrpSpPr/>
        <p:nvPr/>
      </p:nvGrpSpPr>
      <p:grpSpPr>
        <a:xfrm>
          <a:off x="0" y="0"/>
          <a:ext cx="0" cy="0"/>
          <a:chOff x="0" y="0"/>
          <a:chExt cx="0" cy="0"/>
        </a:xfrm>
      </p:grpSpPr>
      <p:grpSp>
        <p:nvGrpSpPr>
          <p:cNvPr name="Group 2" id="2"/>
          <p:cNvGrpSpPr/>
          <p:nvPr/>
        </p:nvGrpSpPr>
        <p:grpSpPr>
          <a:xfrm rot="0">
            <a:off x="-344818" y="3373967"/>
            <a:ext cx="18775816" cy="5392644"/>
            <a:chOff x="0" y="0"/>
            <a:chExt cx="25034421" cy="7190191"/>
          </a:xfrm>
        </p:grpSpPr>
        <p:sp>
          <p:nvSpPr>
            <p:cNvPr name="Freeform 3" id="3"/>
            <p:cNvSpPr/>
            <p:nvPr/>
          </p:nvSpPr>
          <p:spPr>
            <a:xfrm flipH="false" flipV="false" rot="0">
              <a:off x="0" y="0"/>
              <a:ext cx="20384563" cy="7190191"/>
            </a:xfrm>
            <a:custGeom>
              <a:avLst/>
              <a:gdLst/>
              <a:ahLst/>
              <a:cxnLst/>
              <a:rect r="r" b="b" t="t" l="l"/>
              <a:pathLst>
                <a:path h="7190191" w="20384563">
                  <a:moveTo>
                    <a:pt x="0" y="0"/>
                  </a:moveTo>
                  <a:lnTo>
                    <a:pt x="20384563" y="0"/>
                  </a:lnTo>
                  <a:lnTo>
                    <a:pt x="20384563" y="7190191"/>
                  </a:lnTo>
                  <a:lnTo>
                    <a:pt x="0" y="719019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4649857" y="0"/>
              <a:ext cx="20384563" cy="7190191"/>
            </a:xfrm>
            <a:custGeom>
              <a:avLst/>
              <a:gdLst/>
              <a:ahLst/>
              <a:cxnLst/>
              <a:rect r="r" b="b" t="t" l="l"/>
              <a:pathLst>
                <a:path h="7190191" w="20384563">
                  <a:moveTo>
                    <a:pt x="0" y="0"/>
                  </a:moveTo>
                  <a:lnTo>
                    <a:pt x="20384564" y="0"/>
                  </a:lnTo>
                  <a:lnTo>
                    <a:pt x="20384564" y="7190191"/>
                  </a:lnTo>
                  <a:lnTo>
                    <a:pt x="0" y="719019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Freeform 5" id="5"/>
          <p:cNvSpPr/>
          <p:nvPr/>
        </p:nvSpPr>
        <p:spPr>
          <a:xfrm flipH="false" flipV="false" rot="0">
            <a:off x="3407625" y="4231662"/>
            <a:ext cx="1035944" cy="1104204"/>
          </a:xfrm>
          <a:custGeom>
            <a:avLst/>
            <a:gdLst/>
            <a:ahLst/>
            <a:cxnLst/>
            <a:rect r="r" b="b" t="t" l="l"/>
            <a:pathLst>
              <a:path h="1104204" w="1035944">
                <a:moveTo>
                  <a:pt x="0" y="0"/>
                </a:moveTo>
                <a:lnTo>
                  <a:pt x="1035943" y="0"/>
                </a:lnTo>
                <a:lnTo>
                  <a:pt x="1035943" y="1104203"/>
                </a:lnTo>
                <a:lnTo>
                  <a:pt x="0" y="110420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5570229" y="1793252"/>
            <a:ext cx="6311352" cy="1089026"/>
          </a:xfrm>
          <a:prstGeom prst="rect">
            <a:avLst/>
          </a:prstGeom>
        </p:spPr>
        <p:txBody>
          <a:bodyPr anchor="t" rtlCol="false" tIns="0" lIns="0" bIns="0" rIns="0">
            <a:spAutoFit/>
          </a:bodyPr>
          <a:lstStyle/>
          <a:p>
            <a:pPr algn="ctr" marL="0" indent="0" lvl="1">
              <a:lnSpc>
                <a:spcPts val="8000"/>
              </a:lnSpc>
              <a:spcBef>
                <a:spcPct val="0"/>
              </a:spcBef>
            </a:pPr>
            <a:r>
              <a:rPr lang="en-US" sz="8000" spc="-160">
                <a:solidFill>
                  <a:srgbClr val="000000"/>
                </a:solidFill>
                <a:latin typeface="Vollkorn"/>
                <a:ea typeface="Vollkorn"/>
                <a:cs typeface="Vollkorn"/>
                <a:sym typeface="Vollkorn"/>
              </a:rPr>
              <a:t>For Next Class</a:t>
            </a:r>
          </a:p>
        </p:txBody>
      </p:sp>
      <p:sp>
        <p:nvSpPr>
          <p:cNvPr name="TextBox 7" id="7"/>
          <p:cNvSpPr txBox="true"/>
          <p:nvPr/>
        </p:nvSpPr>
        <p:spPr>
          <a:xfrm rot="0">
            <a:off x="-344818" y="9210675"/>
            <a:ext cx="18632818" cy="723901"/>
          </a:xfrm>
          <a:prstGeom prst="rect">
            <a:avLst/>
          </a:prstGeom>
        </p:spPr>
        <p:txBody>
          <a:bodyPr anchor="t" rtlCol="false" tIns="0" lIns="0" bIns="0" rIns="0">
            <a:spAutoFit/>
          </a:bodyPr>
          <a:lstStyle/>
          <a:p>
            <a:pPr algn="ctr" marL="0" indent="0" lvl="0">
              <a:lnSpc>
                <a:spcPts val="5849"/>
              </a:lnSpc>
              <a:spcBef>
                <a:spcPct val="0"/>
              </a:spcBef>
            </a:pPr>
            <a:r>
              <a:rPr lang="en-US" b="true" sz="4499">
                <a:solidFill>
                  <a:srgbClr val="000000"/>
                </a:solidFill>
                <a:latin typeface="Linotype Feltpen Medium"/>
                <a:ea typeface="Linotype Feltpen Medium"/>
                <a:cs typeface="Linotype Feltpen Medium"/>
                <a:sym typeface="Linotype Feltpen Medium"/>
              </a:rPr>
              <a:t>Discussion Post #1 Due Sunday by 11:59 pm;</a:t>
            </a:r>
            <a:r>
              <a:rPr lang="en-US" b="true" sz="4499">
                <a:solidFill>
                  <a:srgbClr val="000000"/>
                </a:solidFill>
                <a:latin typeface="Linotype Feltpen Medium"/>
                <a:ea typeface="Linotype Feltpen Medium"/>
                <a:cs typeface="Linotype Feltpen Medium"/>
                <a:sym typeface="Linotype Feltpen Medium"/>
              </a:rPr>
              <a:t> Goal-Setting Sheet By Next Wednesday</a:t>
            </a:r>
          </a:p>
        </p:txBody>
      </p:sp>
      <p:sp>
        <p:nvSpPr>
          <p:cNvPr name="Freeform 8" id="8"/>
          <p:cNvSpPr/>
          <p:nvPr/>
        </p:nvSpPr>
        <p:spPr>
          <a:xfrm flipH="false" flipV="false" rot="3620095">
            <a:off x="14611140" y="3991556"/>
            <a:ext cx="858465" cy="1584415"/>
          </a:xfrm>
          <a:custGeom>
            <a:avLst/>
            <a:gdLst/>
            <a:ahLst/>
            <a:cxnLst/>
            <a:rect r="r" b="b" t="t" l="l"/>
            <a:pathLst>
              <a:path h="1584415" w="858465">
                <a:moveTo>
                  <a:pt x="0" y="0"/>
                </a:moveTo>
                <a:lnTo>
                  <a:pt x="858465" y="0"/>
                </a:lnTo>
                <a:lnTo>
                  <a:pt x="858465" y="1584415"/>
                </a:lnTo>
                <a:lnTo>
                  <a:pt x="0" y="158441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9" id="9"/>
          <p:cNvSpPr txBox="true"/>
          <p:nvPr/>
        </p:nvSpPr>
        <p:spPr>
          <a:xfrm rot="0">
            <a:off x="2851112" y="3658085"/>
            <a:ext cx="13561431" cy="6879129"/>
          </a:xfrm>
          <a:prstGeom prst="rect">
            <a:avLst/>
          </a:prstGeom>
        </p:spPr>
        <p:txBody>
          <a:bodyPr anchor="t" rtlCol="false" tIns="0" lIns="0" bIns="0" rIns="0">
            <a:spAutoFit/>
          </a:bodyPr>
          <a:lstStyle/>
          <a:p>
            <a:pPr algn="ctr">
              <a:lnSpc>
                <a:spcPts val="4043"/>
              </a:lnSpc>
            </a:pPr>
            <a:r>
              <a:rPr lang="en-US" sz="4043" spc="-80">
                <a:solidFill>
                  <a:srgbClr val="000000"/>
                </a:solidFill>
                <a:latin typeface="Vollkorn"/>
                <a:ea typeface="Vollkorn"/>
                <a:cs typeface="Vollkorn"/>
                <a:sym typeface="Vollkorn"/>
              </a:rPr>
              <a:t> </a:t>
            </a:r>
            <a:r>
              <a:rPr lang="en-US" b="true" sz="4043" spc="-80">
                <a:solidFill>
                  <a:srgbClr val="000000"/>
                </a:solidFill>
                <a:latin typeface="Vollkorn Bold"/>
                <a:ea typeface="Vollkorn Bold"/>
                <a:cs typeface="Vollkorn Bold"/>
                <a:sym typeface="Vollkorn Bold"/>
              </a:rPr>
              <a:t>Focus: </a:t>
            </a:r>
            <a:r>
              <a:rPr lang="en-US" sz="4043" spc="-80">
                <a:solidFill>
                  <a:srgbClr val="000000"/>
                </a:solidFill>
                <a:latin typeface="Vollkorn"/>
                <a:ea typeface="Vollkorn"/>
                <a:cs typeface="Vollkorn"/>
                <a:sym typeface="Vollkorn"/>
              </a:rPr>
              <a:t>What do we know about EMLLs in Philadelphia? In the U.S? How are they identified?</a:t>
            </a:r>
          </a:p>
          <a:p>
            <a:pPr algn="ctr">
              <a:lnSpc>
                <a:spcPts val="4043"/>
              </a:lnSpc>
            </a:pPr>
          </a:p>
          <a:p>
            <a:pPr algn="ctr">
              <a:lnSpc>
                <a:spcPts val="4043"/>
              </a:lnSpc>
            </a:pPr>
            <a:r>
              <a:rPr lang="en-US" sz="4043" spc="-80">
                <a:solidFill>
                  <a:srgbClr val="000000"/>
                </a:solidFill>
                <a:latin typeface="Vollkorn"/>
                <a:ea typeface="Vollkorn"/>
                <a:cs typeface="Vollkorn"/>
                <a:sym typeface="Vollkorn"/>
              </a:rPr>
              <a:t> </a:t>
            </a:r>
            <a:r>
              <a:rPr lang="en-US" b="true" sz="4043" spc="-80">
                <a:solidFill>
                  <a:srgbClr val="000000"/>
                </a:solidFill>
                <a:latin typeface="Vollkorn Bold"/>
                <a:ea typeface="Vollkorn Bold"/>
                <a:cs typeface="Vollkorn Bold"/>
                <a:sym typeface="Vollkorn Bold"/>
              </a:rPr>
              <a:t>Assigned Reading/Viewing/Doing:</a:t>
            </a:r>
            <a:r>
              <a:rPr lang="en-US" sz="4043" spc="-80">
                <a:solidFill>
                  <a:srgbClr val="000000"/>
                </a:solidFill>
                <a:latin typeface="Vollkorn"/>
                <a:ea typeface="Vollkorn"/>
                <a:cs typeface="Vollkorn"/>
                <a:sym typeface="Vollkorn"/>
              </a:rPr>
              <a:t> </a:t>
            </a:r>
          </a:p>
          <a:p>
            <a:pPr algn="ctr">
              <a:lnSpc>
                <a:spcPts val="4043"/>
              </a:lnSpc>
            </a:pPr>
          </a:p>
          <a:p>
            <a:pPr algn="ctr">
              <a:lnSpc>
                <a:spcPts val="4043"/>
              </a:lnSpc>
            </a:pPr>
            <a:r>
              <a:rPr lang="en-US" sz="4043" spc="-80">
                <a:solidFill>
                  <a:srgbClr val="000000"/>
                </a:solidFill>
                <a:latin typeface="Vollkorn"/>
                <a:ea typeface="Vollkorn"/>
                <a:cs typeface="Vollkorn"/>
                <a:sym typeface="Vollkorn"/>
              </a:rPr>
              <a:t>Educating Emergent Bilinguals Chapter 2 </a:t>
            </a:r>
          </a:p>
          <a:p>
            <a:pPr algn="ctr">
              <a:lnSpc>
                <a:spcPts val="4043"/>
              </a:lnSpc>
            </a:pPr>
            <a:r>
              <a:rPr lang="en-US" sz="4043" spc="-80">
                <a:solidFill>
                  <a:srgbClr val="000000"/>
                </a:solidFill>
                <a:latin typeface="Vollkorn"/>
                <a:ea typeface="Vollkorn"/>
                <a:cs typeface="Vollkorn"/>
                <a:sym typeface="Vollkorn"/>
              </a:rPr>
              <a:t>Chalkbeat Article on Performance of EMLLs</a:t>
            </a:r>
          </a:p>
          <a:p>
            <a:pPr algn="ctr">
              <a:lnSpc>
                <a:spcPts val="4043"/>
              </a:lnSpc>
            </a:pPr>
            <a:r>
              <a:rPr lang="en-US" sz="4043" spc="-80">
                <a:solidFill>
                  <a:srgbClr val="000000"/>
                </a:solidFill>
                <a:latin typeface="Vollkorn"/>
                <a:ea typeface="Vollkorn"/>
                <a:cs typeface="Vollkorn"/>
                <a:sym typeface="Vollkorn"/>
              </a:rPr>
              <a:t>Excerpt form SDP Handbook on Identification</a:t>
            </a:r>
          </a:p>
          <a:p>
            <a:pPr algn="ctr">
              <a:lnSpc>
                <a:spcPts val="4043"/>
              </a:lnSpc>
            </a:pPr>
          </a:p>
          <a:p>
            <a:pPr algn="ctr">
              <a:lnSpc>
                <a:spcPts val="4043"/>
              </a:lnSpc>
            </a:pPr>
          </a:p>
          <a:p>
            <a:pPr algn="ctr">
              <a:lnSpc>
                <a:spcPts val="4043"/>
              </a:lnSpc>
              <a:spcBef>
                <a:spcPct val="0"/>
              </a:spcBef>
            </a:pPr>
          </a:p>
          <a:p>
            <a:pPr algn="ctr">
              <a:lnSpc>
                <a:spcPts val="9197"/>
              </a:lnSpc>
              <a:spcBef>
                <a:spcPct val="0"/>
              </a:spcBef>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FFAEB"/>
        </a:solidFill>
      </p:bgPr>
    </p:bg>
    <p:spTree>
      <p:nvGrpSpPr>
        <p:cNvPr id="1" name=""/>
        <p:cNvGrpSpPr/>
        <p:nvPr/>
      </p:nvGrpSpPr>
      <p:grpSpPr>
        <a:xfrm>
          <a:off x="0" y="0"/>
          <a:ext cx="0" cy="0"/>
          <a:chOff x="0" y="0"/>
          <a:chExt cx="0" cy="0"/>
        </a:xfrm>
      </p:grpSpPr>
      <p:sp>
        <p:nvSpPr>
          <p:cNvPr name="Freeform 2" id="2"/>
          <p:cNvSpPr/>
          <p:nvPr/>
        </p:nvSpPr>
        <p:spPr>
          <a:xfrm flipH="false" flipV="false" rot="0">
            <a:off x="581180" y="5616748"/>
            <a:ext cx="5824469" cy="3780610"/>
          </a:xfrm>
          <a:custGeom>
            <a:avLst/>
            <a:gdLst/>
            <a:ahLst/>
            <a:cxnLst/>
            <a:rect r="r" b="b" t="t" l="l"/>
            <a:pathLst>
              <a:path h="3780610" w="5824469">
                <a:moveTo>
                  <a:pt x="0" y="0"/>
                </a:moveTo>
                <a:lnTo>
                  <a:pt x="5824470" y="0"/>
                </a:lnTo>
                <a:lnTo>
                  <a:pt x="5824470" y="3780610"/>
                </a:lnTo>
                <a:lnTo>
                  <a:pt x="0" y="378061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3" id="3"/>
          <p:cNvSpPr/>
          <p:nvPr/>
        </p:nvSpPr>
        <p:spPr>
          <a:xfrm flipH="false" flipV="false" rot="0">
            <a:off x="761759" y="5830348"/>
            <a:ext cx="533883" cy="555077"/>
          </a:xfrm>
          <a:custGeom>
            <a:avLst/>
            <a:gdLst/>
            <a:ahLst/>
            <a:cxnLst/>
            <a:rect r="r" b="b" t="t" l="l"/>
            <a:pathLst>
              <a:path h="555077" w="533883">
                <a:moveTo>
                  <a:pt x="0" y="0"/>
                </a:moveTo>
                <a:lnTo>
                  <a:pt x="533882" y="0"/>
                </a:lnTo>
                <a:lnTo>
                  <a:pt x="533882" y="555077"/>
                </a:lnTo>
                <a:lnTo>
                  <a:pt x="0" y="5550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4021582">
            <a:off x="3449299" y="5922412"/>
            <a:ext cx="813220" cy="926026"/>
          </a:xfrm>
          <a:custGeom>
            <a:avLst/>
            <a:gdLst/>
            <a:ahLst/>
            <a:cxnLst/>
            <a:rect r="r" b="b" t="t" l="l"/>
            <a:pathLst>
              <a:path h="926026" w="813220">
                <a:moveTo>
                  <a:pt x="0" y="0"/>
                </a:moveTo>
                <a:lnTo>
                  <a:pt x="813220" y="0"/>
                </a:lnTo>
                <a:lnTo>
                  <a:pt x="813220" y="926026"/>
                </a:lnTo>
                <a:lnTo>
                  <a:pt x="0" y="92602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5" id="5"/>
          <p:cNvGrpSpPr/>
          <p:nvPr/>
        </p:nvGrpSpPr>
        <p:grpSpPr>
          <a:xfrm rot="0">
            <a:off x="7076909" y="171639"/>
            <a:ext cx="11115762" cy="9943722"/>
            <a:chOff x="0" y="0"/>
            <a:chExt cx="14821015" cy="13258296"/>
          </a:xfrm>
        </p:grpSpPr>
        <p:sp>
          <p:nvSpPr>
            <p:cNvPr name="Freeform 6" id="6"/>
            <p:cNvSpPr/>
            <p:nvPr/>
          </p:nvSpPr>
          <p:spPr>
            <a:xfrm flipH="false" flipV="false" rot="0">
              <a:off x="6324433" y="0"/>
              <a:ext cx="8496583" cy="8481135"/>
            </a:xfrm>
            <a:custGeom>
              <a:avLst/>
              <a:gdLst/>
              <a:ahLst/>
              <a:cxnLst/>
              <a:rect r="r" b="b" t="t" l="l"/>
              <a:pathLst>
                <a:path h="8481135" w="8496583">
                  <a:moveTo>
                    <a:pt x="0" y="0"/>
                  </a:moveTo>
                  <a:lnTo>
                    <a:pt x="8496582" y="0"/>
                  </a:lnTo>
                  <a:lnTo>
                    <a:pt x="8496582" y="8481135"/>
                  </a:lnTo>
                  <a:lnTo>
                    <a:pt x="0" y="848113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0" y="43536"/>
              <a:ext cx="8496583" cy="8481135"/>
            </a:xfrm>
            <a:custGeom>
              <a:avLst/>
              <a:gdLst/>
              <a:ahLst/>
              <a:cxnLst/>
              <a:rect r="r" b="b" t="t" l="l"/>
              <a:pathLst>
                <a:path h="8481135" w="8496583">
                  <a:moveTo>
                    <a:pt x="0" y="0"/>
                  </a:moveTo>
                  <a:lnTo>
                    <a:pt x="8496583" y="0"/>
                  </a:lnTo>
                  <a:lnTo>
                    <a:pt x="8496583" y="8481134"/>
                  </a:lnTo>
                  <a:lnTo>
                    <a:pt x="0" y="848113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6324433" y="4733167"/>
              <a:ext cx="8496583" cy="8481135"/>
            </a:xfrm>
            <a:custGeom>
              <a:avLst/>
              <a:gdLst/>
              <a:ahLst/>
              <a:cxnLst/>
              <a:rect r="r" b="b" t="t" l="l"/>
              <a:pathLst>
                <a:path h="8481135" w="8496583">
                  <a:moveTo>
                    <a:pt x="0" y="0"/>
                  </a:moveTo>
                  <a:lnTo>
                    <a:pt x="8496582" y="0"/>
                  </a:lnTo>
                  <a:lnTo>
                    <a:pt x="8496582" y="8481135"/>
                  </a:lnTo>
                  <a:lnTo>
                    <a:pt x="0" y="848113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0" y="4777161"/>
              <a:ext cx="8496583" cy="8481135"/>
            </a:xfrm>
            <a:custGeom>
              <a:avLst/>
              <a:gdLst/>
              <a:ahLst/>
              <a:cxnLst/>
              <a:rect r="r" b="b" t="t" l="l"/>
              <a:pathLst>
                <a:path h="8481135" w="8496583">
                  <a:moveTo>
                    <a:pt x="0" y="0"/>
                  </a:moveTo>
                  <a:lnTo>
                    <a:pt x="8496583" y="0"/>
                  </a:lnTo>
                  <a:lnTo>
                    <a:pt x="8496583" y="8481135"/>
                  </a:lnTo>
                  <a:lnTo>
                    <a:pt x="0" y="848113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grpSp>
        <p:nvGrpSpPr>
          <p:cNvPr name="Group 10" id="10"/>
          <p:cNvGrpSpPr/>
          <p:nvPr/>
        </p:nvGrpSpPr>
        <p:grpSpPr>
          <a:xfrm rot="0">
            <a:off x="7531893" y="985476"/>
            <a:ext cx="10205794" cy="13043154"/>
            <a:chOff x="0" y="0"/>
            <a:chExt cx="13607725" cy="17390872"/>
          </a:xfrm>
        </p:grpSpPr>
        <p:sp>
          <p:nvSpPr>
            <p:cNvPr name="TextBox 11" id="11"/>
            <p:cNvSpPr txBox="true"/>
            <p:nvPr/>
          </p:nvSpPr>
          <p:spPr>
            <a:xfrm rot="0">
              <a:off x="0" y="76200"/>
              <a:ext cx="13607725" cy="12295939"/>
            </a:xfrm>
            <a:prstGeom prst="rect">
              <a:avLst/>
            </a:prstGeom>
          </p:spPr>
          <p:txBody>
            <a:bodyPr anchor="t" rtlCol="false" tIns="0" lIns="0" bIns="0" rIns="0">
              <a:spAutoFit/>
            </a:bodyPr>
            <a:lstStyle/>
            <a:p>
              <a:pPr algn="l">
                <a:lnSpc>
                  <a:spcPts val="4744"/>
                </a:lnSpc>
              </a:pPr>
              <a:r>
                <a:rPr lang="en-US" sz="4744" spc="-94">
                  <a:solidFill>
                    <a:srgbClr val="000000"/>
                  </a:solidFill>
                  <a:latin typeface="Vollkorn"/>
                  <a:ea typeface="Vollkorn"/>
                  <a:cs typeface="Vollkorn"/>
                  <a:sym typeface="Vollkorn"/>
                </a:rPr>
                <a:t>Take a look at the contributions of you and your classmates to these two questions on the “Needs and Supports” questionnaire:</a:t>
              </a:r>
            </a:p>
            <a:p>
              <a:pPr algn="l">
                <a:lnSpc>
                  <a:spcPts val="4744"/>
                </a:lnSpc>
              </a:pPr>
              <a:r>
                <a:rPr lang="en-US" sz="4744" spc="-94">
                  <a:solidFill>
                    <a:srgbClr val="000000"/>
                  </a:solidFill>
                  <a:latin typeface="Vollkorn"/>
                  <a:ea typeface="Vollkorn"/>
                  <a:cs typeface="Vollkorn"/>
                  <a:sym typeface="Vollkorn"/>
                </a:rPr>
                <a:t> </a:t>
              </a:r>
            </a:p>
            <a:p>
              <a:pPr algn="l">
                <a:lnSpc>
                  <a:spcPts val="4744"/>
                </a:lnSpc>
              </a:pPr>
              <a:r>
                <a:rPr lang="en-US" sz="4744" spc="-94">
                  <a:solidFill>
                    <a:srgbClr val="000000"/>
                  </a:solidFill>
                  <a:latin typeface="Vollkorn"/>
                  <a:ea typeface="Vollkorn"/>
                  <a:cs typeface="Vollkorn"/>
                  <a:sym typeface="Vollkorn"/>
                </a:rPr>
                <a:t>What is your ideal learning environment?</a:t>
              </a:r>
            </a:p>
            <a:p>
              <a:pPr algn="l">
                <a:lnSpc>
                  <a:spcPts val="4744"/>
                </a:lnSpc>
              </a:pPr>
              <a:r>
                <a:rPr lang="en-US" sz="4744" spc="-94">
                  <a:solidFill>
                    <a:srgbClr val="000000"/>
                  </a:solidFill>
                  <a:latin typeface="Vollkorn"/>
                  <a:ea typeface="Vollkorn"/>
                  <a:cs typeface="Vollkorn"/>
                  <a:sym typeface="Vollkorn"/>
                </a:rPr>
                <a:t>What do you need from your classmates to succeed this semester?</a:t>
              </a:r>
            </a:p>
            <a:p>
              <a:pPr algn="l">
                <a:lnSpc>
                  <a:spcPts val="4744"/>
                </a:lnSpc>
              </a:pPr>
            </a:p>
            <a:p>
              <a:pPr algn="l">
                <a:lnSpc>
                  <a:spcPts val="4744"/>
                </a:lnSpc>
              </a:pPr>
              <a:r>
                <a:rPr lang="en-US" sz="4744" spc="-94">
                  <a:solidFill>
                    <a:srgbClr val="000000"/>
                  </a:solidFill>
                  <a:latin typeface="Vollkorn"/>
                  <a:ea typeface="Vollkorn"/>
                  <a:cs typeface="Vollkorn"/>
                  <a:sym typeface="Vollkorn"/>
                </a:rPr>
                <a:t>Look across for themes. Can you identify </a:t>
              </a:r>
              <a:r>
                <a:rPr lang="en-US" sz="4744" i="true" spc="-94">
                  <a:solidFill>
                    <a:srgbClr val="000000"/>
                  </a:solidFill>
                  <a:latin typeface="Vollkorn Italics"/>
                  <a:ea typeface="Vollkorn Italics"/>
                  <a:cs typeface="Vollkorn Italics"/>
                  <a:sym typeface="Vollkorn Italics"/>
                </a:rPr>
                <a:t>a way of being </a:t>
              </a:r>
              <a:r>
                <a:rPr lang="en-US" sz="4744" spc="-94">
                  <a:solidFill>
                    <a:srgbClr val="000000"/>
                  </a:solidFill>
                  <a:latin typeface="Vollkorn"/>
                  <a:ea typeface="Vollkorn"/>
                  <a:cs typeface="Vollkorn"/>
                  <a:sym typeface="Vollkorn"/>
                </a:rPr>
                <a:t>in the classroom to which we can aspire?</a:t>
              </a:r>
            </a:p>
            <a:p>
              <a:pPr algn="l">
                <a:lnSpc>
                  <a:spcPts val="3644"/>
                </a:lnSpc>
              </a:pPr>
            </a:p>
            <a:p>
              <a:pPr algn="l">
                <a:lnSpc>
                  <a:spcPts val="3644"/>
                </a:lnSpc>
              </a:pPr>
            </a:p>
            <a:p>
              <a:pPr algn="l" marL="0" indent="0" lvl="1">
                <a:lnSpc>
                  <a:spcPts val="3644"/>
                </a:lnSpc>
                <a:spcBef>
                  <a:spcPct val="0"/>
                </a:spcBef>
              </a:pPr>
            </a:p>
          </p:txBody>
        </p:sp>
        <p:sp>
          <p:nvSpPr>
            <p:cNvPr name="TextBox 12" id="12"/>
            <p:cNvSpPr txBox="true"/>
            <p:nvPr/>
          </p:nvSpPr>
          <p:spPr>
            <a:xfrm rot="0">
              <a:off x="0" y="15853266"/>
              <a:ext cx="13607725" cy="683329"/>
            </a:xfrm>
            <a:prstGeom prst="rect">
              <a:avLst/>
            </a:prstGeom>
          </p:spPr>
          <p:txBody>
            <a:bodyPr anchor="t" rtlCol="false" tIns="0" lIns="0" bIns="0" rIns="0">
              <a:spAutoFit/>
            </a:bodyPr>
            <a:lstStyle/>
            <a:p>
              <a:pPr algn="l" marL="0" indent="0" lvl="1">
                <a:lnSpc>
                  <a:spcPts val="3644"/>
                </a:lnSpc>
                <a:spcBef>
                  <a:spcPct val="0"/>
                </a:spcBef>
              </a:pPr>
            </a:p>
          </p:txBody>
        </p:sp>
        <p:sp>
          <p:nvSpPr>
            <p:cNvPr name="TextBox 13" id="13"/>
            <p:cNvSpPr txBox="true"/>
            <p:nvPr/>
          </p:nvSpPr>
          <p:spPr>
            <a:xfrm rot="0">
              <a:off x="0" y="16920725"/>
              <a:ext cx="13607725" cy="470147"/>
            </a:xfrm>
            <a:prstGeom prst="rect">
              <a:avLst/>
            </a:prstGeom>
          </p:spPr>
          <p:txBody>
            <a:bodyPr anchor="t" rtlCol="false" tIns="0" lIns="0" bIns="0" rIns="0">
              <a:spAutoFit/>
            </a:bodyPr>
            <a:lstStyle/>
            <a:p>
              <a:pPr algn="l">
                <a:lnSpc>
                  <a:spcPts val="2940"/>
                </a:lnSpc>
              </a:pPr>
            </a:p>
          </p:txBody>
        </p:sp>
      </p:grpSp>
      <p:sp>
        <p:nvSpPr>
          <p:cNvPr name="Freeform 14" id="14"/>
          <p:cNvSpPr/>
          <p:nvPr/>
        </p:nvSpPr>
        <p:spPr>
          <a:xfrm flipH="true" flipV="false" rot="0">
            <a:off x="6802331" y="5169950"/>
            <a:ext cx="549155" cy="893596"/>
          </a:xfrm>
          <a:custGeom>
            <a:avLst/>
            <a:gdLst/>
            <a:ahLst/>
            <a:cxnLst/>
            <a:rect r="r" b="b" t="t" l="l"/>
            <a:pathLst>
              <a:path h="893596" w="549155">
                <a:moveTo>
                  <a:pt x="549155" y="0"/>
                </a:moveTo>
                <a:lnTo>
                  <a:pt x="0" y="0"/>
                </a:lnTo>
                <a:lnTo>
                  <a:pt x="0" y="893596"/>
                </a:lnTo>
                <a:lnTo>
                  <a:pt x="549155" y="893596"/>
                </a:lnTo>
                <a:lnTo>
                  <a:pt x="549155"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5" id="15"/>
          <p:cNvSpPr txBox="true"/>
          <p:nvPr/>
        </p:nvSpPr>
        <p:spPr>
          <a:xfrm rot="0">
            <a:off x="1217261" y="2290004"/>
            <a:ext cx="5585070" cy="1079497"/>
          </a:xfrm>
          <a:prstGeom prst="rect">
            <a:avLst/>
          </a:prstGeom>
        </p:spPr>
        <p:txBody>
          <a:bodyPr anchor="t" rtlCol="false" tIns="0" lIns="0" bIns="0" rIns="0">
            <a:spAutoFit/>
          </a:bodyPr>
          <a:lstStyle/>
          <a:p>
            <a:pPr algn="l" marL="0" indent="0" lvl="1">
              <a:lnSpc>
                <a:spcPts val="7999"/>
              </a:lnSpc>
              <a:spcBef>
                <a:spcPct val="0"/>
              </a:spcBef>
            </a:pPr>
            <a:r>
              <a:rPr lang="en-US" sz="7999" spc="-159">
                <a:solidFill>
                  <a:srgbClr val="000000"/>
                </a:solidFill>
                <a:latin typeface="Vollkorn"/>
                <a:ea typeface="Vollkorn"/>
                <a:cs typeface="Vollkorn"/>
                <a:sym typeface="Vollkorn"/>
              </a:rPr>
              <a:t>Today’s</a:t>
            </a:r>
          </a:p>
        </p:txBody>
      </p:sp>
      <p:sp>
        <p:nvSpPr>
          <p:cNvPr name="TextBox 16" id="16"/>
          <p:cNvSpPr txBox="true"/>
          <p:nvPr/>
        </p:nvSpPr>
        <p:spPr>
          <a:xfrm rot="0">
            <a:off x="1065522" y="3369501"/>
            <a:ext cx="6750757" cy="1276350"/>
          </a:xfrm>
          <a:prstGeom prst="rect">
            <a:avLst/>
          </a:prstGeom>
        </p:spPr>
        <p:txBody>
          <a:bodyPr anchor="t" rtlCol="false" tIns="0" lIns="0" bIns="0" rIns="0">
            <a:spAutoFit/>
          </a:bodyPr>
          <a:lstStyle/>
          <a:p>
            <a:pPr algn="l">
              <a:lnSpc>
                <a:spcPts val="10079"/>
              </a:lnSpc>
            </a:pPr>
            <a:r>
              <a:rPr lang="en-US" sz="8399" spc="-167" b="true">
                <a:solidFill>
                  <a:srgbClr val="000000"/>
                </a:solidFill>
                <a:latin typeface="Linotype Feltpen Medium"/>
                <a:ea typeface="Linotype Feltpen Medium"/>
                <a:cs typeface="Linotype Feltpen Medium"/>
                <a:sym typeface="Linotype Feltpen Medium"/>
              </a:rPr>
              <a:t>invitation</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BEAEF"/>
        </a:solidFill>
      </p:bgPr>
    </p:bg>
    <p:spTree>
      <p:nvGrpSpPr>
        <p:cNvPr id="1" name=""/>
        <p:cNvGrpSpPr/>
        <p:nvPr/>
      </p:nvGrpSpPr>
      <p:grpSpPr>
        <a:xfrm>
          <a:off x="0" y="0"/>
          <a:ext cx="0" cy="0"/>
          <a:chOff x="0" y="0"/>
          <a:chExt cx="0" cy="0"/>
        </a:xfrm>
      </p:grpSpPr>
      <p:grpSp>
        <p:nvGrpSpPr>
          <p:cNvPr name="Group 2" id="2"/>
          <p:cNvGrpSpPr/>
          <p:nvPr/>
        </p:nvGrpSpPr>
        <p:grpSpPr>
          <a:xfrm rot="0">
            <a:off x="1044788" y="1755709"/>
            <a:ext cx="16719962" cy="6477982"/>
            <a:chOff x="0" y="0"/>
            <a:chExt cx="22293282" cy="8637310"/>
          </a:xfrm>
        </p:grpSpPr>
        <p:sp>
          <p:nvSpPr>
            <p:cNvPr name="Freeform 3" id="3"/>
            <p:cNvSpPr/>
            <p:nvPr/>
          </p:nvSpPr>
          <p:spPr>
            <a:xfrm flipH="false" flipV="false" rot="0">
              <a:off x="0" y="0"/>
              <a:ext cx="18152560" cy="6402903"/>
            </a:xfrm>
            <a:custGeom>
              <a:avLst/>
              <a:gdLst/>
              <a:ahLst/>
              <a:cxnLst/>
              <a:rect r="r" b="b" t="t" l="l"/>
              <a:pathLst>
                <a:path h="6402903" w="18152560">
                  <a:moveTo>
                    <a:pt x="0" y="0"/>
                  </a:moveTo>
                  <a:lnTo>
                    <a:pt x="18152560" y="0"/>
                  </a:lnTo>
                  <a:lnTo>
                    <a:pt x="18152560" y="6402903"/>
                  </a:lnTo>
                  <a:lnTo>
                    <a:pt x="0" y="640290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4140722" y="0"/>
              <a:ext cx="18152560" cy="6402903"/>
            </a:xfrm>
            <a:custGeom>
              <a:avLst/>
              <a:gdLst/>
              <a:ahLst/>
              <a:cxnLst/>
              <a:rect r="r" b="b" t="t" l="l"/>
              <a:pathLst>
                <a:path h="6402903" w="18152560">
                  <a:moveTo>
                    <a:pt x="0" y="0"/>
                  </a:moveTo>
                  <a:lnTo>
                    <a:pt x="18152560" y="0"/>
                  </a:lnTo>
                  <a:lnTo>
                    <a:pt x="18152560" y="6402903"/>
                  </a:lnTo>
                  <a:lnTo>
                    <a:pt x="0" y="640290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0" y="2234407"/>
              <a:ext cx="18152560" cy="6402903"/>
            </a:xfrm>
            <a:custGeom>
              <a:avLst/>
              <a:gdLst/>
              <a:ahLst/>
              <a:cxnLst/>
              <a:rect r="r" b="b" t="t" l="l"/>
              <a:pathLst>
                <a:path h="6402903" w="18152560">
                  <a:moveTo>
                    <a:pt x="0" y="0"/>
                  </a:moveTo>
                  <a:lnTo>
                    <a:pt x="18152560" y="0"/>
                  </a:lnTo>
                  <a:lnTo>
                    <a:pt x="18152560" y="6402903"/>
                  </a:lnTo>
                  <a:lnTo>
                    <a:pt x="0" y="640290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4140722" y="2234407"/>
              <a:ext cx="18152560" cy="6402903"/>
            </a:xfrm>
            <a:custGeom>
              <a:avLst/>
              <a:gdLst/>
              <a:ahLst/>
              <a:cxnLst/>
              <a:rect r="r" b="b" t="t" l="l"/>
              <a:pathLst>
                <a:path h="6402903" w="18152560">
                  <a:moveTo>
                    <a:pt x="0" y="0"/>
                  </a:moveTo>
                  <a:lnTo>
                    <a:pt x="18152560" y="0"/>
                  </a:lnTo>
                  <a:lnTo>
                    <a:pt x="18152560" y="6402903"/>
                  </a:lnTo>
                  <a:lnTo>
                    <a:pt x="0" y="640290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7" id="7"/>
          <p:cNvSpPr txBox="true"/>
          <p:nvPr/>
        </p:nvSpPr>
        <p:spPr>
          <a:xfrm rot="0">
            <a:off x="4899384" y="254947"/>
            <a:ext cx="11832955" cy="1276350"/>
          </a:xfrm>
          <a:prstGeom prst="rect">
            <a:avLst/>
          </a:prstGeom>
        </p:spPr>
        <p:txBody>
          <a:bodyPr anchor="t" rtlCol="false" tIns="0" lIns="0" bIns="0" rIns="0">
            <a:spAutoFit/>
          </a:bodyPr>
          <a:lstStyle/>
          <a:p>
            <a:pPr algn="ctr">
              <a:lnSpc>
                <a:spcPts val="10080"/>
              </a:lnSpc>
            </a:pPr>
            <a:r>
              <a:rPr lang="en-US" b="true" sz="8400" spc="-168">
                <a:solidFill>
                  <a:srgbClr val="000000"/>
                </a:solidFill>
                <a:latin typeface="Linotype Feltpen Medium"/>
                <a:ea typeface="Linotype Feltpen Medium"/>
                <a:cs typeface="Linotype Feltpen Medium"/>
                <a:sym typeface="Linotype Feltpen Medium"/>
              </a:rPr>
              <a:t>Carini</a:t>
            </a:r>
          </a:p>
        </p:txBody>
      </p:sp>
      <p:grpSp>
        <p:nvGrpSpPr>
          <p:cNvPr name="Group 8" id="8"/>
          <p:cNvGrpSpPr/>
          <p:nvPr/>
        </p:nvGrpSpPr>
        <p:grpSpPr>
          <a:xfrm rot="0">
            <a:off x="4626510" y="1341525"/>
            <a:ext cx="9556518" cy="379543"/>
            <a:chOff x="0" y="0"/>
            <a:chExt cx="8537955" cy="339090"/>
          </a:xfrm>
        </p:grpSpPr>
        <p:sp>
          <p:nvSpPr>
            <p:cNvPr name="Freeform 9" id="9"/>
            <p:cNvSpPr/>
            <p:nvPr/>
          </p:nvSpPr>
          <p:spPr>
            <a:xfrm flipH="false" flipV="false" rot="0">
              <a:off x="153904" y="45680"/>
              <a:ext cx="8240523" cy="244675"/>
            </a:xfrm>
            <a:custGeom>
              <a:avLst/>
              <a:gdLst/>
              <a:ahLst/>
              <a:cxnLst/>
              <a:rect r="r" b="b" t="t" l="l"/>
              <a:pathLst>
                <a:path h="244675" w="8240523">
                  <a:moveTo>
                    <a:pt x="174182" y="104180"/>
                  </a:moveTo>
                  <a:cubicBezTo>
                    <a:pt x="2088660" y="34330"/>
                    <a:pt x="3844885" y="14010"/>
                    <a:pt x="4998976" y="6390"/>
                  </a:cubicBezTo>
                  <a:cubicBezTo>
                    <a:pt x="5971654" y="-1230"/>
                    <a:pt x="7191362" y="-2500"/>
                    <a:pt x="7693141" y="5120"/>
                  </a:cubicBezTo>
                  <a:cubicBezTo>
                    <a:pt x="7886132" y="7660"/>
                    <a:pt x="8005788" y="3850"/>
                    <a:pt x="8098423" y="17820"/>
                  </a:cubicBezTo>
                  <a:cubicBezTo>
                    <a:pt x="8156321" y="25440"/>
                    <a:pt x="8194920" y="38140"/>
                    <a:pt x="8214219" y="54650"/>
                  </a:cubicBezTo>
                  <a:cubicBezTo>
                    <a:pt x="8241237" y="74970"/>
                    <a:pt x="8241237" y="113070"/>
                    <a:pt x="8214219" y="133390"/>
                  </a:cubicBezTo>
                  <a:cubicBezTo>
                    <a:pt x="8194920" y="149900"/>
                    <a:pt x="8144741" y="162600"/>
                    <a:pt x="8098423" y="170220"/>
                  </a:cubicBezTo>
                  <a:cubicBezTo>
                    <a:pt x="8048246" y="177840"/>
                    <a:pt x="7986488" y="181650"/>
                    <a:pt x="7932450" y="176570"/>
                  </a:cubicBezTo>
                  <a:cubicBezTo>
                    <a:pt x="7870694" y="170220"/>
                    <a:pt x="7778058" y="146090"/>
                    <a:pt x="7751038" y="124500"/>
                  </a:cubicBezTo>
                  <a:cubicBezTo>
                    <a:pt x="7724020" y="102910"/>
                    <a:pt x="7739459" y="66080"/>
                    <a:pt x="7778058" y="47030"/>
                  </a:cubicBezTo>
                  <a:cubicBezTo>
                    <a:pt x="7816655" y="26710"/>
                    <a:pt x="7920871" y="10200"/>
                    <a:pt x="7990348" y="10200"/>
                  </a:cubicBezTo>
                  <a:cubicBezTo>
                    <a:pt x="8059826" y="10200"/>
                    <a:pt x="8160182" y="27980"/>
                    <a:pt x="8202639" y="47030"/>
                  </a:cubicBezTo>
                  <a:cubicBezTo>
                    <a:pt x="8241237" y="66080"/>
                    <a:pt x="8252817" y="104180"/>
                    <a:pt x="8225798" y="125770"/>
                  </a:cubicBezTo>
                  <a:cubicBezTo>
                    <a:pt x="8202639" y="146090"/>
                    <a:pt x="8156321" y="162600"/>
                    <a:pt x="8044386" y="176570"/>
                  </a:cubicBezTo>
                  <a:cubicBezTo>
                    <a:pt x="7623664" y="226100"/>
                    <a:pt x="5670588" y="152440"/>
                    <a:pt x="4616852" y="154980"/>
                  </a:cubicBezTo>
                  <a:cubicBezTo>
                    <a:pt x="3709791" y="157520"/>
                    <a:pt x="2872207" y="165140"/>
                    <a:pt x="2092520" y="181650"/>
                  </a:cubicBezTo>
                  <a:cubicBezTo>
                    <a:pt x="1413189" y="195620"/>
                    <a:pt x="459810" y="256580"/>
                    <a:pt x="193481" y="242610"/>
                  </a:cubicBezTo>
                  <a:cubicBezTo>
                    <a:pt x="120144" y="237530"/>
                    <a:pt x="93125" y="232450"/>
                    <a:pt x="58387" y="221020"/>
                  </a:cubicBezTo>
                  <a:cubicBezTo>
                    <a:pt x="27508" y="210860"/>
                    <a:pt x="489" y="191810"/>
                    <a:pt x="489" y="176570"/>
                  </a:cubicBezTo>
                  <a:cubicBezTo>
                    <a:pt x="-3371" y="161330"/>
                    <a:pt x="15929" y="141010"/>
                    <a:pt x="46807" y="129580"/>
                  </a:cubicBezTo>
                  <a:cubicBezTo>
                    <a:pt x="73826" y="118150"/>
                    <a:pt x="174182" y="104180"/>
                    <a:pt x="174182" y="104180"/>
                  </a:cubicBezTo>
                </a:path>
              </a:pathLst>
            </a:custGeom>
            <a:solidFill>
              <a:srgbClr val="3D6874"/>
            </a:solidFill>
            <a:ln cap="sq">
              <a:noFill/>
              <a:prstDash val="solid"/>
              <a:miter/>
            </a:ln>
          </p:spPr>
        </p:sp>
      </p:grpSp>
      <p:sp>
        <p:nvSpPr>
          <p:cNvPr name="Freeform 10" id="10"/>
          <p:cNvSpPr/>
          <p:nvPr/>
        </p:nvSpPr>
        <p:spPr>
          <a:xfrm flipH="false" flipV="false" rot="2013755">
            <a:off x="16726000" y="1857016"/>
            <a:ext cx="826497" cy="1525413"/>
          </a:xfrm>
          <a:custGeom>
            <a:avLst/>
            <a:gdLst/>
            <a:ahLst/>
            <a:cxnLst/>
            <a:rect r="r" b="b" t="t" l="l"/>
            <a:pathLst>
              <a:path h="1525413" w="826497">
                <a:moveTo>
                  <a:pt x="0" y="0"/>
                </a:moveTo>
                <a:lnTo>
                  <a:pt x="826496" y="0"/>
                </a:lnTo>
                <a:lnTo>
                  <a:pt x="826496" y="1525413"/>
                </a:lnTo>
                <a:lnTo>
                  <a:pt x="0" y="152541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0">
            <a:off x="1188275" y="7656025"/>
            <a:ext cx="1014315" cy="979275"/>
          </a:xfrm>
          <a:custGeom>
            <a:avLst/>
            <a:gdLst/>
            <a:ahLst/>
            <a:cxnLst/>
            <a:rect r="r" b="b" t="t" l="l"/>
            <a:pathLst>
              <a:path h="979275" w="1014315">
                <a:moveTo>
                  <a:pt x="0" y="0"/>
                </a:moveTo>
                <a:lnTo>
                  <a:pt x="1014315" y="0"/>
                </a:lnTo>
                <a:lnTo>
                  <a:pt x="1014315" y="979275"/>
                </a:lnTo>
                <a:lnTo>
                  <a:pt x="0" y="97927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2" id="12"/>
          <p:cNvSpPr txBox="true"/>
          <p:nvPr/>
        </p:nvSpPr>
        <p:spPr>
          <a:xfrm rot="0">
            <a:off x="5124344" y="442271"/>
            <a:ext cx="6311352" cy="1089026"/>
          </a:xfrm>
          <a:prstGeom prst="rect">
            <a:avLst/>
          </a:prstGeom>
        </p:spPr>
        <p:txBody>
          <a:bodyPr anchor="t" rtlCol="false" tIns="0" lIns="0" bIns="0" rIns="0">
            <a:spAutoFit/>
          </a:bodyPr>
          <a:lstStyle/>
          <a:p>
            <a:pPr algn="ctr" marL="0" indent="0" lvl="1">
              <a:lnSpc>
                <a:spcPts val="8000"/>
              </a:lnSpc>
              <a:spcBef>
                <a:spcPct val="0"/>
              </a:spcBef>
            </a:pPr>
            <a:r>
              <a:rPr lang="en-US" sz="8000" spc="-160">
                <a:solidFill>
                  <a:srgbClr val="000000"/>
                </a:solidFill>
                <a:latin typeface="Vollkorn"/>
                <a:ea typeface="Vollkorn"/>
                <a:cs typeface="Vollkorn"/>
                <a:sym typeface="Vollkorn"/>
              </a:rPr>
              <a:t>From</a:t>
            </a:r>
          </a:p>
        </p:txBody>
      </p:sp>
      <p:sp>
        <p:nvSpPr>
          <p:cNvPr name="TextBox 13" id="13"/>
          <p:cNvSpPr txBox="true"/>
          <p:nvPr/>
        </p:nvSpPr>
        <p:spPr>
          <a:xfrm rot="0">
            <a:off x="2436302" y="2205615"/>
            <a:ext cx="13936932" cy="6429685"/>
          </a:xfrm>
          <a:prstGeom prst="rect">
            <a:avLst/>
          </a:prstGeom>
        </p:spPr>
        <p:txBody>
          <a:bodyPr anchor="t" rtlCol="false" tIns="0" lIns="0" bIns="0" rIns="0">
            <a:spAutoFit/>
          </a:bodyPr>
          <a:lstStyle/>
          <a:p>
            <a:pPr algn="ctr">
              <a:lnSpc>
                <a:spcPts val="3959"/>
              </a:lnSpc>
            </a:pPr>
            <a:r>
              <a:rPr lang="en-US" sz="3959" spc="-79">
                <a:solidFill>
                  <a:srgbClr val="000000"/>
                </a:solidFill>
                <a:latin typeface="Vollkorn"/>
                <a:ea typeface="Vollkorn"/>
                <a:cs typeface="Vollkorn"/>
                <a:sym typeface="Vollkorn"/>
              </a:rPr>
              <a:t>“It is always easy to criticize and find fault with children (or other adults), to point out what they can’t do and how problematic they are. It takes more time and patience to paint a fuller picture in which the person is understood to be not the sum of unchanging traits but in process, in the making. Understood as active and open-ended, each of us is at any moment in our lives, and in all taken together, a complex blend of failings and virtues, of strengths and vulnerabilities. It seems to me that this is what makes us interesting and what makes education (and not merely training) a possibility. I hope you will find the time it takes to look at children (and adults) this way worth the patience it requires.” –Patricia Carini</a:t>
            </a:r>
          </a:p>
          <a:p>
            <a:pPr algn="ctr">
              <a:lnSpc>
                <a:spcPts val="3564"/>
              </a:lnSpc>
              <a:spcBef>
                <a:spcPct val="0"/>
              </a:spcBef>
            </a:pPr>
          </a:p>
        </p:txBody>
      </p:sp>
      <p:sp>
        <p:nvSpPr>
          <p:cNvPr name="TextBox 14" id="14"/>
          <p:cNvSpPr txBox="true"/>
          <p:nvPr/>
        </p:nvSpPr>
        <p:spPr>
          <a:xfrm rot="0">
            <a:off x="1577088" y="8654488"/>
            <a:ext cx="15562160" cy="1632512"/>
          </a:xfrm>
          <a:prstGeom prst="rect">
            <a:avLst/>
          </a:prstGeom>
        </p:spPr>
        <p:txBody>
          <a:bodyPr anchor="t" rtlCol="false" tIns="0" lIns="0" bIns="0" rIns="0">
            <a:spAutoFit/>
          </a:bodyPr>
          <a:lstStyle/>
          <a:p>
            <a:pPr algn="ctr">
              <a:lnSpc>
                <a:spcPts val="4272"/>
              </a:lnSpc>
              <a:spcBef>
                <a:spcPct val="0"/>
              </a:spcBef>
            </a:pPr>
            <a:r>
              <a:rPr lang="en-US" sz="4272" spc="-85">
                <a:solidFill>
                  <a:srgbClr val="000000"/>
                </a:solidFill>
                <a:latin typeface="Vollkorn"/>
                <a:ea typeface="Vollkorn"/>
                <a:cs typeface="Vollkorn"/>
                <a:sym typeface="Vollkorn"/>
              </a:rPr>
              <a:t>What stands out to you from this passage from Carini? </a:t>
            </a:r>
          </a:p>
          <a:p>
            <a:pPr algn="ctr">
              <a:lnSpc>
                <a:spcPts val="4272"/>
              </a:lnSpc>
              <a:spcBef>
                <a:spcPct val="0"/>
              </a:spcBef>
            </a:pPr>
            <a:r>
              <a:rPr lang="en-US" sz="4272" spc="-85">
                <a:solidFill>
                  <a:srgbClr val="000000"/>
                </a:solidFill>
                <a:latin typeface="Vollkorn"/>
                <a:ea typeface="Vollkorn"/>
                <a:cs typeface="Vollkorn"/>
                <a:sym typeface="Vollkorn"/>
              </a:rPr>
              <a:t>What insights does Carini offer about ways of being in educational spaces?</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DBEAEF"/>
        </a:solidFill>
      </p:bgPr>
    </p:bg>
    <p:spTree>
      <p:nvGrpSpPr>
        <p:cNvPr id="1" name=""/>
        <p:cNvGrpSpPr/>
        <p:nvPr/>
      </p:nvGrpSpPr>
      <p:grpSpPr>
        <a:xfrm>
          <a:off x="0" y="0"/>
          <a:ext cx="0" cy="0"/>
          <a:chOff x="0" y="0"/>
          <a:chExt cx="0" cy="0"/>
        </a:xfrm>
      </p:grpSpPr>
      <p:grpSp>
        <p:nvGrpSpPr>
          <p:cNvPr name="Group 2" id="2"/>
          <p:cNvGrpSpPr/>
          <p:nvPr/>
        </p:nvGrpSpPr>
        <p:grpSpPr>
          <a:xfrm rot="0">
            <a:off x="2390286" y="3299593"/>
            <a:ext cx="13507429" cy="5233319"/>
            <a:chOff x="0" y="0"/>
            <a:chExt cx="18009905" cy="6977758"/>
          </a:xfrm>
        </p:grpSpPr>
        <p:sp>
          <p:nvSpPr>
            <p:cNvPr name="Freeform 3" id="3"/>
            <p:cNvSpPr/>
            <p:nvPr/>
          </p:nvSpPr>
          <p:spPr>
            <a:xfrm flipH="false" flipV="false" rot="0">
              <a:off x="0" y="0"/>
              <a:ext cx="14664771" cy="5172665"/>
            </a:xfrm>
            <a:custGeom>
              <a:avLst/>
              <a:gdLst/>
              <a:ahLst/>
              <a:cxnLst/>
              <a:rect r="r" b="b" t="t" l="l"/>
              <a:pathLst>
                <a:path h="5172665" w="14664771">
                  <a:moveTo>
                    <a:pt x="0" y="0"/>
                  </a:moveTo>
                  <a:lnTo>
                    <a:pt x="14664771" y="0"/>
                  </a:lnTo>
                  <a:lnTo>
                    <a:pt x="14664771" y="5172665"/>
                  </a:lnTo>
                  <a:lnTo>
                    <a:pt x="0" y="517266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3345134" y="0"/>
              <a:ext cx="14664771" cy="5172665"/>
            </a:xfrm>
            <a:custGeom>
              <a:avLst/>
              <a:gdLst/>
              <a:ahLst/>
              <a:cxnLst/>
              <a:rect r="r" b="b" t="t" l="l"/>
              <a:pathLst>
                <a:path h="5172665" w="14664771">
                  <a:moveTo>
                    <a:pt x="0" y="0"/>
                  </a:moveTo>
                  <a:lnTo>
                    <a:pt x="14664771" y="0"/>
                  </a:lnTo>
                  <a:lnTo>
                    <a:pt x="14664771" y="5172665"/>
                  </a:lnTo>
                  <a:lnTo>
                    <a:pt x="0" y="517266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0" y="1805093"/>
              <a:ext cx="14664771" cy="5172665"/>
            </a:xfrm>
            <a:custGeom>
              <a:avLst/>
              <a:gdLst/>
              <a:ahLst/>
              <a:cxnLst/>
              <a:rect r="r" b="b" t="t" l="l"/>
              <a:pathLst>
                <a:path h="5172665" w="14664771">
                  <a:moveTo>
                    <a:pt x="0" y="0"/>
                  </a:moveTo>
                  <a:lnTo>
                    <a:pt x="14664771" y="0"/>
                  </a:lnTo>
                  <a:lnTo>
                    <a:pt x="14664771" y="5172665"/>
                  </a:lnTo>
                  <a:lnTo>
                    <a:pt x="0" y="517266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3345134" y="1805093"/>
              <a:ext cx="14664771" cy="5172665"/>
            </a:xfrm>
            <a:custGeom>
              <a:avLst/>
              <a:gdLst/>
              <a:ahLst/>
              <a:cxnLst/>
              <a:rect r="r" b="b" t="t" l="l"/>
              <a:pathLst>
                <a:path h="5172665" w="14664771">
                  <a:moveTo>
                    <a:pt x="0" y="0"/>
                  </a:moveTo>
                  <a:lnTo>
                    <a:pt x="14664771" y="0"/>
                  </a:lnTo>
                  <a:lnTo>
                    <a:pt x="14664771" y="5172665"/>
                  </a:lnTo>
                  <a:lnTo>
                    <a:pt x="0" y="517266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7" id="7"/>
          <p:cNvSpPr txBox="true"/>
          <p:nvPr/>
        </p:nvSpPr>
        <p:spPr>
          <a:xfrm rot="0">
            <a:off x="4841478" y="1648772"/>
            <a:ext cx="11832955" cy="1276350"/>
          </a:xfrm>
          <a:prstGeom prst="rect">
            <a:avLst/>
          </a:prstGeom>
        </p:spPr>
        <p:txBody>
          <a:bodyPr anchor="t" rtlCol="false" tIns="0" lIns="0" bIns="0" rIns="0">
            <a:spAutoFit/>
          </a:bodyPr>
          <a:lstStyle/>
          <a:p>
            <a:pPr algn="ctr">
              <a:lnSpc>
                <a:spcPts val="10080"/>
              </a:lnSpc>
            </a:pPr>
            <a:r>
              <a:rPr lang="en-US" b="true" sz="8400" spc="-168">
                <a:solidFill>
                  <a:srgbClr val="000000"/>
                </a:solidFill>
                <a:latin typeface="Linotype Feltpen Medium"/>
                <a:ea typeface="Linotype Feltpen Medium"/>
                <a:cs typeface="Linotype Feltpen Medium"/>
                <a:sym typeface="Linotype Feltpen Medium"/>
              </a:rPr>
              <a:t>Carini</a:t>
            </a:r>
          </a:p>
        </p:txBody>
      </p:sp>
      <p:grpSp>
        <p:nvGrpSpPr>
          <p:cNvPr name="Group 8" id="8"/>
          <p:cNvGrpSpPr/>
          <p:nvPr/>
        </p:nvGrpSpPr>
        <p:grpSpPr>
          <a:xfrm rot="0">
            <a:off x="5565231" y="2735351"/>
            <a:ext cx="9556518" cy="379543"/>
            <a:chOff x="0" y="0"/>
            <a:chExt cx="8537955" cy="339090"/>
          </a:xfrm>
        </p:grpSpPr>
        <p:sp>
          <p:nvSpPr>
            <p:cNvPr name="Freeform 9" id="9"/>
            <p:cNvSpPr/>
            <p:nvPr/>
          </p:nvSpPr>
          <p:spPr>
            <a:xfrm flipH="false" flipV="false" rot="0">
              <a:off x="153904" y="45680"/>
              <a:ext cx="8240523" cy="244675"/>
            </a:xfrm>
            <a:custGeom>
              <a:avLst/>
              <a:gdLst/>
              <a:ahLst/>
              <a:cxnLst/>
              <a:rect r="r" b="b" t="t" l="l"/>
              <a:pathLst>
                <a:path h="244675" w="8240523">
                  <a:moveTo>
                    <a:pt x="174182" y="104180"/>
                  </a:moveTo>
                  <a:cubicBezTo>
                    <a:pt x="2088660" y="34330"/>
                    <a:pt x="3844885" y="14010"/>
                    <a:pt x="4998976" y="6390"/>
                  </a:cubicBezTo>
                  <a:cubicBezTo>
                    <a:pt x="5971654" y="-1230"/>
                    <a:pt x="7191362" y="-2500"/>
                    <a:pt x="7693141" y="5120"/>
                  </a:cubicBezTo>
                  <a:cubicBezTo>
                    <a:pt x="7886132" y="7660"/>
                    <a:pt x="8005788" y="3850"/>
                    <a:pt x="8098423" y="17820"/>
                  </a:cubicBezTo>
                  <a:cubicBezTo>
                    <a:pt x="8156321" y="25440"/>
                    <a:pt x="8194920" y="38140"/>
                    <a:pt x="8214219" y="54650"/>
                  </a:cubicBezTo>
                  <a:cubicBezTo>
                    <a:pt x="8241237" y="74970"/>
                    <a:pt x="8241237" y="113070"/>
                    <a:pt x="8214219" y="133390"/>
                  </a:cubicBezTo>
                  <a:cubicBezTo>
                    <a:pt x="8194920" y="149900"/>
                    <a:pt x="8144741" y="162600"/>
                    <a:pt x="8098423" y="170220"/>
                  </a:cubicBezTo>
                  <a:cubicBezTo>
                    <a:pt x="8048246" y="177840"/>
                    <a:pt x="7986488" y="181650"/>
                    <a:pt x="7932450" y="176570"/>
                  </a:cubicBezTo>
                  <a:cubicBezTo>
                    <a:pt x="7870694" y="170220"/>
                    <a:pt x="7778058" y="146090"/>
                    <a:pt x="7751038" y="124500"/>
                  </a:cubicBezTo>
                  <a:cubicBezTo>
                    <a:pt x="7724020" y="102910"/>
                    <a:pt x="7739459" y="66080"/>
                    <a:pt x="7778058" y="47030"/>
                  </a:cubicBezTo>
                  <a:cubicBezTo>
                    <a:pt x="7816655" y="26710"/>
                    <a:pt x="7920871" y="10200"/>
                    <a:pt x="7990348" y="10200"/>
                  </a:cubicBezTo>
                  <a:cubicBezTo>
                    <a:pt x="8059826" y="10200"/>
                    <a:pt x="8160182" y="27980"/>
                    <a:pt x="8202639" y="47030"/>
                  </a:cubicBezTo>
                  <a:cubicBezTo>
                    <a:pt x="8241237" y="66080"/>
                    <a:pt x="8252817" y="104180"/>
                    <a:pt x="8225798" y="125770"/>
                  </a:cubicBezTo>
                  <a:cubicBezTo>
                    <a:pt x="8202639" y="146090"/>
                    <a:pt x="8156321" y="162600"/>
                    <a:pt x="8044386" y="176570"/>
                  </a:cubicBezTo>
                  <a:cubicBezTo>
                    <a:pt x="7623664" y="226100"/>
                    <a:pt x="5670588" y="152440"/>
                    <a:pt x="4616852" y="154980"/>
                  </a:cubicBezTo>
                  <a:cubicBezTo>
                    <a:pt x="3709791" y="157520"/>
                    <a:pt x="2872207" y="165140"/>
                    <a:pt x="2092520" y="181650"/>
                  </a:cubicBezTo>
                  <a:cubicBezTo>
                    <a:pt x="1413189" y="195620"/>
                    <a:pt x="459810" y="256580"/>
                    <a:pt x="193481" y="242610"/>
                  </a:cubicBezTo>
                  <a:cubicBezTo>
                    <a:pt x="120144" y="237530"/>
                    <a:pt x="93125" y="232450"/>
                    <a:pt x="58387" y="221020"/>
                  </a:cubicBezTo>
                  <a:cubicBezTo>
                    <a:pt x="27508" y="210860"/>
                    <a:pt x="489" y="191810"/>
                    <a:pt x="489" y="176570"/>
                  </a:cubicBezTo>
                  <a:cubicBezTo>
                    <a:pt x="-3371" y="161330"/>
                    <a:pt x="15929" y="141010"/>
                    <a:pt x="46807" y="129580"/>
                  </a:cubicBezTo>
                  <a:cubicBezTo>
                    <a:pt x="73826" y="118150"/>
                    <a:pt x="174182" y="104180"/>
                    <a:pt x="174182" y="104180"/>
                  </a:cubicBezTo>
                </a:path>
              </a:pathLst>
            </a:custGeom>
            <a:solidFill>
              <a:srgbClr val="3D6874"/>
            </a:solidFill>
            <a:ln cap="sq">
              <a:noFill/>
              <a:prstDash val="solid"/>
              <a:miter/>
            </a:ln>
          </p:spPr>
        </p:sp>
      </p:grpSp>
      <p:sp>
        <p:nvSpPr>
          <p:cNvPr name="Freeform 10" id="10"/>
          <p:cNvSpPr/>
          <p:nvPr/>
        </p:nvSpPr>
        <p:spPr>
          <a:xfrm flipH="false" flipV="false" rot="2013755">
            <a:off x="15932753" y="2536886"/>
            <a:ext cx="826497" cy="1525413"/>
          </a:xfrm>
          <a:custGeom>
            <a:avLst/>
            <a:gdLst/>
            <a:ahLst/>
            <a:cxnLst/>
            <a:rect r="r" b="b" t="t" l="l"/>
            <a:pathLst>
              <a:path h="1525413" w="826497">
                <a:moveTo>
                  <a:pt x="0" y="0"/>
                </a:moveTo>
                <a:lnTo>
                  <a:pt x="826497" y="0"/>
                </a:lnTo>
                <a:lnTo>
                  <a:pt x="826497" y="1525413"/>
                </a:lnTo>
                <a:lnTo>
                  <a:pt x="0" y="152541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0">
            <a:off x="1375971" y="7869117"/>
            <a:ext cx="1014315" cy="979275"/>
          </a:xfrm>
          <a:custGeom>
            <a:avLst/>
            <a:gdLst/>
            <a:ahLst/>
            <a:cxnLst/>
            <a:rect r="r" b="b" t="t" l="l"/>
            <a:pathLst>
              <a:path h="979275" w="1014315">
                <a:moveTo>
                  <a:pt x="0" y="0"/>
                </a:moveTo>
                <a:lnTo>
                  <a:pt x="1014315" y="0"/>
                </a:lnTo>
                <a:lnTo>
                  <a:pt x="1014315" y="979274"/>
                </a:lnTo>
                <a:lnTo>
                  <a:pt x="0" y="97927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2" id="12"/>
          <p:cNvSpPr txBox="true"/>
          <p:nvPr/>
        </p:nvSpPr>
        <p:spPr>
          <a:xfrm rot="0">
            <a:off x="5007712" y="1836097"/>
            <a:ext cx="6311352" cy="1089026"/>
          </a:xfrm>
          <a:prstGeom prst="rect">
            <a:avLst/>
          </a:prstGeom>
        </p:spPr>
        <p:txBody>
          <a:bodyPr anchor="t" rtlCol="false" tIns="0" lIns="0" bIns="0" rIns="0">
            <a:spAutoFit/>
          </a:bodyPr>
          <a:lstStyle/>
          <a:p>
            <a:pPr algn="ctr" marL="0" indent="0" lvl="1">
              <a:lnSpc>
                <a:spcPts val="8000"/>
              </a:lnSpc>
              <a:spcBef>
                <a:spcPct val="0"/>
              </a:spcBef>
            </a:pPr>
            <a:r>
              <a:rPr lang="en-US" sz="8000" spc="-160">
                <a:solidFill>
                  <a:srgbClr val="000000"/>
                </a:solidFill>
                <a:latin typeface="Vollkorn"/>
                <a:ea typeface="Vollkorn"/>
                <a:cs typeface="Vollkorn"/>
                <a:sym typeface="Vollkorn"/>
              </a:rPr>
              <a:t>From</a:t>
            </a:r>
          </a:p>
        </p:txBody>
      </p:sp>
      <p:sp>
        <p:nvSpPr>
          <p:cNvPr name="TextBox 13" id="13"/>
          <p:cNvSpPr txBox="true"/>
          <p:nvPr/>
        </p:nvSpPr>
        <p:spPr>
          <a:xfrm rot="0">
            <a:off x="2535038" y="3172044"/>
            <a:ext cx="13217924" cy="5491649"/>
          </a:xfrm>
          <a:prstGeom prst="rect">
            <a:avLst/>
          </a:prstGeom>
        </p:spPr>
        <p:txBody>
          <a:bodyPr anchor="t" rtlCol="false" tIns="0" lIns="0" bIns="0" rIns="0">
            <a:spAutoFit/>
          </a:bodyPr>
          <a:lstStyle/>
          <a:p>
            <a:pPr algn="ctr">
              <a:lnSpc>
                <a:spcPts val="3956"/>
              </a:lnSpc>
            </a:pPr>
          </a:p>
          <a:p>
            <a:pPr algn="ctr">
              <a:lnSpc>
                <a:spcPts val="3956"/>
              </a:lnSpc>
            </a:pPr>
          </a:p>
          <a:p>
            <a:pPr algn="ctr">
              <a:lnSpc>
                <a:spcPts val="3956"/>
              </a:lnSpc>
            </a:pPr>
            <a:r>
              <a:rPr lang="en-US" sz="3956" spc="-79">
                <a:solidFill>
                  <a:srgbClr val="000000"/>
                </a:solidFill>
                <a:latin typeface="Vollkorn"/>
                <a:ea typeface="Vollkorn"/>
                <a:cs typeface="Vollkorn"/>
                <a:sym typeface="Vollkorn"/>
              </a:rPr>
              <a:t>“It is also important, though, to keep in mind that the purpose of attending isn’t to scrutinize a child or even to ‘figure them out’ – and certainly not to change them into someone else. The purpose is simpler and more ordinary: to be more sensitively attuned to who they are and are becoming, so that, recognizing them as persons, we can better assist and support their learning.” (Carini, 56)</a:t>
            </a:r>
          </a:p>
          <a:p>
            <a:pPr algn="ctr">
              <a:lnSpc>
                <a:spcPts val="3956"/>
              </a:lnSpc>
            </a:pPr>
          </a:p>
          <a:p>
            <a:pPr algn="ctr">
              <a:lnSpc>
                <a:spcPts val="3956"/>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DAGxZ49HG6I</dc:identifier>
  <dcterms:modified xsi:type="dcterms:W3CDTF">2011-08-01T06:04:30Z</dcterms:modified>
  <cp:revision>1</cp:revision>
  <dc:title>275 Session 2 Fall 2026</dc:title>
</cp:coreProperties>
</file>