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1" r:id="rId3"/>
    <p:sldId id="278" r:id="rId4"/>
    <p:sldId id="296" r:id="rId5"/>
    <p:sldId id="297" r:id="rId6"/>
    <p:sldId id="263" r:id="rId7"/>
    <p:sldId id="257" r:id="rId8"/>
    <p:sldId id="265" r:id="rId9"/>
    <p:sldId id="258" r:id="rId10"/>
    <p:sldId id="266" r:id="rId11"/>
    <p:sldId id="294" r:id="rId12"/>
    <p:sldId id="267" r:id="rId13"/>
    <p:sldId id="270" r:id="rId14"/>
    <p:sldId id="269" r:id="rId15"/>
    <p:sldId id="271" r:id="rId16"/>
    <p:sldId id="279" r:id="rId17"/>
    <p:sldId id="280" r:id="rId18"/>
    <p:sldId id="260" r:id="rId19"/>
    <p:sldId id="281" r:id="rId20"/>
    <p:sldId id="274" r:id="rId21"/>
    <p:sldId id="275" r:id="rId22"/>
    <p:sldId id="276" r:id="rId23"/>
    <p:sldId id="282" r:id="rId24"/>
    <p:sldId id="277" r:id="rId25"/>
    <p:sldId id="284" r:id="rId26"/>
    <p:sldId id="286" r:id="rId27"/>
    <p:sldId id="293" r:id="rId28"/>
    <p:sldId id="287" r:id="rId29"/>
    <p:sldId id="288" r:id="rId30"/>
    <p:sldId id="289" r:id="rId31"/>
    <p:sldId id="290" r:id="rId32"/>
    <p:sldId id="291" r:id="rId33"/>
    <p:sldId id="292" r:id="rId34"/>
    <p:sldId id="264" r:id="rId35"/>
    <p:sldId id="285" r:id="rId36"/>
    <p:sldId id="283"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76"/>
    <p:restoredTop sz="94702"/>
  </p:normalViewPr>
  <p:slideViewPr>
    <p:cSldViewPr snapToGrid="0">
      <p:cViewPr varScale="1">
        <p:scale>
          <a:sx n="78" d="100"/>
          <a:sy n="78" d="100"/>
        </p:scale>
        <p:origin x="184" y="9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3548160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808374-9AA2-BB43-8A0B-81CF50E2732A}" type="datetimeFigureOut">
              <a:rPr lang="en-US" smtClean="0"/>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888173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2043268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29177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1191258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2130631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2251642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1754713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3037906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167808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701568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808374-9AA2-BB43-8A0B-81CF50E2732A}" type="datetimeFigureOut">
              <a:rPr lang="en-US" smtClean="0"/>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397870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808374-9AA2-BB43-8A0B-81CF50E2732A}" type="datetimeFigureOut">
              <a:rPr lang="en-US" smtClean="0"/>
              <a:t>8/31/26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1298852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4144421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424767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33808374-9AA2-BB43-8A0B-81CF50E2732A}" type="datetimeFigureOut">
              <a:rPr lang="en-US" smtClean="0"/>
              <a:t>8/31/26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1176643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808374-9AA2-BB43-8A0B-81CF50E2732A}" type="datetimeFigureOut">
              <a:rPr lang="en-US" smtClean="0"/>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71597D-6893-5B4B-8D8C-BABDCC29B47B}" type="slidenum">
              <a:rPr lang="en-US" smtClean="0"/>
              <a:t>‹#›</a:t>
            </a:fld>
            <a:endParaRPr lang="en-US"/>
          </a:p>
        </p:txBody>
      </p:sp>
    </p:spTree>
    <p:extLst>
      <p:ext uri="{BB962C8B-B14F-4D97-AF65-F5344CB8AC3E}">
        <p14:creationId xmlns:p14="http://schemas.microsoft.com/office/powerpoint/2010/main" val="166792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3808374-9AA2-BB43-8A0B-81CF50E2732A}" type="datetimeFigureOut">
              <a:rPr lang="en-US" smtClean="0"/>
              <a:t>8/31/26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071597D-6893-5B4B-8D8C-BABDCC29B47B}" type="slidenum">
              <a:rPr lang="en-US" smtClean="0"/>
              <a:t>‹#›</a:t>
            </a:fld>
            <a:endParaRPr lang="en-US"/>
          </a:p>
        </p:txBody>
      </p:sp>
    </p:spTree>
    <p:extLst>
      <p:ext uri="{BB962C8B-B14F-4D97-AF65-F5344CB8AC3E}">
        <p14:creationId xmlns:p14="http://schemas.microsoft.com/office/powerpoint/2010/main" val="4637805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en.wikipedia.org/wiki/Cooperative#cite_note-ica-principles-1" TargetMode="External"/><Relationship Id="rId5" Type="http://schemas.openxmlformats.org/officeDocument/2006/relationships/hyperlink" Target="https://en.wiktionary.org/wiki/enterprise" TargetMode="External"/><Relationship Id="rId4" Type="http://schemas.openxmlformats.org/officeDocument/2006/relationships/hyperlink" Target="https://en.wikipedia.org/wiki/Autonom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re-thinkingthefuture.com/architects-lounge/a1577-places-to-visit-in-kinshasa-for-the-travelling-architect/" TargetMode="Externa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5.xml"/><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DB9C-0030-2C9A-A471-B9E62E76A75E}"/>
              </a:ext>
            </a:extLst>
          </p:cNvPr>
          <p:cNvSpPr>
            <a:spLocks noGrp="1"/>
          </p:cNvSpPr>
          <p:nvPr>
            <p:ph type="ctrTitle"/>
          </p:nvPr>
        </p:nvSpPr>
        <p:spPr>
          <a:xfrm>
            <a:off x="-112542" y="-310662"/>
            <a:ext cx="11690253" cy="3329581"/>
          </a:xfrm>
        </p:spPr>
        <p:txBody>
          <a:bodyPr/>
          <a:lstStyle/>
          <a:p>
            <a:r>
              <a:rPr lang="en-US" dirty="0"/>
              <a:t>Utopia Dystopia Suburbia</a:t>
            </a:r>
          </a:p>
        </p:txBody>
      </p:sp>
      <p:sp>
        <p:nvSpPr>
          <p:cNvPr id="3" name="Subtitle 2">
            <a:extLst>
              <a:ext uri="{FF2B5EF4-FFF2-40B4-BE49-F238E27FC236}">
                <a16:creationId xmlns:a16="http://schemas.microsoft.com/office/drawing/2014/main" id="{48A7C170-9EE4-EF8F-382F-78315383F4C0}"/>
              </a:ext>
            </a:extLst>
          </p:cNvPr>
          <p:cNvSpPr>
            <a:spLocks noGrp="1"/>
          </p:cNvSpPr>
          <p:nvPr>
            <p:ph type="subTitle" idx="1"/>
          </p:nvPr>
        </p:nvSpPr>
        <p:spPr>
          <a:xfrm>
            <a:off x="535259" y="3602038"/>
            <a:ext cx="11251580" cy="2615882"/>
          </a:xfrm>
        </p:spPr>
        <p:txBody>
          <a:bodyPr>
            <a:normAutofit/>
          </a:bodyPr>
          <a:lstStyle/>
          <a:p>
            <a:r>
              <a:rPr lang="en-US" dirty="0"/>
              <a:t>           So my image of the city remains incomplete, and I think that is   </a:t>
            </a:r>
            <a:r>
              <a:rPr lang="en-US" dirty="0" err="1"/>
              <a:t>proper,because</a:t>
            </a:r>
            <a:r>
              <a:rPr lang="en-US" dirty="0"/>
              <a:t> no one should have a final say about the good city. Utopian thinking is an ongoing, time-binding discourse intended to inform our striving. It is no more than that but nothing less.  </a:t>
            </a:r>
          </a:p>
          <a:p>
            <a:r>
              <a:rPr lang="en-US" dirty="0"/>
              <a:t>John Friedmann 2000</a:t>
            </a:r>
          </a:p>
          <a:p>
            <a:r>
              <a:rPr lang="en-US" dirty="0"/>
              <a:t>            To observe the </a:t>
            </a:r>
            <a:r>
              <a:rPr lang="en-US" i="1" dirty="0"/>
              <a:t>Banlieue </a:t>
            </a:r>
            <a:r>
              <a:rPr lang="en-US" dirty="0"/>
              <a:t> is to observe an amphibian- Victor </a:t>
            </a:r>
            <a:r>
              <a:rPr lang="en-US" dirty="0" err="1"/>
              <a:t>hugo</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236747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3AC84-5006-EE6E-CA05-15571C6CC9EB}"/>
              </a:ext>
            </a:extLst>
          </p:cNvPr>
          <p:cNvSpPr>
            <a:spLocks noGrp="1"/>
          </p:cNvSpPr>
          <p:nvPr>
            <p:ph type="title"/>
          </p:nvPr>
        </p:nvSpPr>
        <p:spPr>
          <a:xfrm>
            <a:off x="646111" y="1268"/>
            <a:ext cx="9404723" cy="1050816"/>
          </a:xfrm>
        </p:spPr>
        <p:txBody>
          <a:bodyPr/>
          <a:lstStyle/>
          <a:p>
            <a:r>
              <a:rPr lang="en-US" dirty="0"/>
              <a:t>Jackson Heights,. NYC</a:t>
            </a:r>
          </a:p>
        </p:txBody>
      </p:sp>
      <p:sp>
        <p:nvSpPr>
          <p:cNvPr id="3" name="Content Placeholder 2">
            <a:extLst>
              <a:ext uri="{FF2B5EF4-FFF2-40B4-BE49-F238E27FC236}">
                <a16:creationId xmlns:a16="http://schemas.microsoft.com/office/drawing/2014/main" id="{CBD25D41-8DAA-F520-ACD3-504DAE4DC706}"/>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DD8BDBCA-7DAF-6E24-C983-4C7D8BE26C18}"/>
              </a:ext>
            </a:extLst>
          </p:cNvPr>
          <p:cNvPicPr>
            <a:picLocks noChangeAspect="1"/>
          </p:cNvPicPr>
          <p:nvPr/>
        </p:nvPicPr>
        <p:blipFill>
          <a:blip r:embed="rId2"/>
          <a:stretch>
            <a:fillRect/>
          </a:stretch>
        </p:blipFill>
        <p:spPr>
          <a:xfrm>
            <a:off x="7824788" y="2522421"/>
            <a:ext cx="3086100" cy="4000500"/>
          </a:xfrm>
          <a:prstGeom prst="rect">
            <a:avLst/>
          </a:prstGeom>
        </p:spPr>
      </p:pic>
      <p:pic>
        <p:nvPicPr>
          <p:cNvPr id="6" name="Picture 5">
            <a:extLst>
              <a:ext uri="{FF2B5EF4-FFF2-40B4-BE49-F238E27FC236}">
                <a16:creationId xmlns:a16="http://schemas.microsoft.com/office/drawing/2014/main" id="{C05B51B8-D0E2-F3BA-2FD8-C690970728E4}"/>
              </a:ext>
            </a:extLst>
          </p:cNvPr>
          <p:cNvPicPr>
            <a:picLocks noChangeAspect="1"/>
          </p:cNvPicPr>
          <p:nvPr/>
        </p:nvPicPr>
        <p:blipFill>
          <a:blip r:embed="rId3"/>
          <a:stretch>
            <a:fillRect/>
          </a:stretch>
        </p:blipFill>
        <p:spPr>
          <a:xfrm>
            <a:off x="7824788" y="452718"/>
            <a:ext cx="3263900" cy="2463800"/>
          </a:xfrm>
          <a:prstGeom prst="rect">
            <a:avLst/>
          </a:prstGeom>
        </p:spPr>
      </p:pic>
      <p:pic>
        <p:nvPicPr>
          <p:cNvPr id="7" name="Picture 6">
            <a:extLst>
              <a:ext uri="{FF2B5EF4-FFF2-40B4-BE49-F238E27FC236}">
                <a16:creationId xmlns:a16="http://schemas.microsoft.com/office/drawing/2014/main" id="{CB187FD7-A201-F451-7B08-3C41BD437779}"/>
              </a:ext>
            </a:extLst>
          </p:cNvPr>
          <p:cNvPicPr>
            <a:picLocks noChangeAspect="1"/>
          </p:cNvPicPr>
          <p:nvPr/>
        </p:nvPicPr>
        <p:blipFill>
          <a:blip r:embed="rId4"/>
          <a:stretch>
            <a:fillRect/>
          </a:stretch>
        </p:blipFill>
        <p:spPr>
          <a:xfrm>
            <a:off x="3351639" y="1365090"/>
            <a:ext cx="4752488" cy="4790508"/>
          </a:xfrm>
          <a:prstGeom prst="rect">
            <a:avLst/>
          </a:prstGeom>
        </p:spPr>
      </p:pic>
      <p:pic>
        <p:nvPicPr>
          <p:cNvPr id="8" name="Picture 7">
            <a:extLst>
              <a:ext uri="{FF2B5EF4-FFF2-40B4-BE49-F238E27FC236}">
                <a16:creationId xmlns:a16="http://schemas.microsoft.com/office/drawing/2014/main" id="{C9975F3F-B7B0-CBCE-C2C8-0E5BC67CE1E6}"/>
              </a:ext>
            </a:extLst>
          </p:cNvPr>
          <p:cNvPicPr>
            <a:picLocks noChangeAspect="1"/>
          </p:cNvPicPr>
          <p:nvPr/>
        </p:nvPicPr>
        <p:blipFill>
          <a:blip r:embed="rId5"/>
          <a:stretch>
            <a:fillRect/>
          </a:stretch>
        </p:blipFill>
        <p:spPr>
          <a:xfrm>
            <a:off x="315913" y="609601"/>
            <a:ext cx="4051300" cy="3048000"/>
          </a:xfrm>
          <a:prstGeom prst="rect">
            <a:avLst/>
          </a:prstGeom>
        </p:spPr>
      </p:pic>
      <p:pic>
        <p:nvPicPr>
          <p:cNvPr id="9" name="Picture 8">
            <a:extLst>
              <a:ext uri="{FF2B5EF4-FFF2-40B4-BE49-F238E27FC236}">
                <a16:creationId xmlns:a16="http://schemas.microsoft.com/office/drawing/2014/main" id="{06290C28-2051-5475-F00F-D3D26FF671DA}"/>
              </a:ext>
            </a:extLst>
          </p:cNvPr>
          <p:cNvPicPr>
            <a:picLocks noChangeAspect="1"/>
          </p:cNvPicPr>
          <p:nvPr/>
        </p:nvPicPr>
        <p:blipFill>
          <a:blip r:embed="rId6"/>
          <a:stretch>
            <a:fillRect/>
          </a:stretch>
        </p:blipFill>
        <p:spPr>
          <a:xfrm>
            <a:off x="646111" y="3429000"/>
            <a:ext cx="2589952" cy="3507227"/>
          </a:xfrm>
          <a:prstGeom prst="rect">
            <a:avLst/>
          </a:prstGeom>
        </p:spPr>
      </p:pic>
      <p:pic>
        <p:nvPicPr>
          <p:cNvPr id="11" name="Picture 10">
            <a:extLst>
              <a:ext uri="{FF2B5EF4-FFF2-40B4-BE49-F238E27FC236}">
                <a16:creationId xmlns:a16="http://schemas.microsoft.com/office/drawing/2014/main" id="{79EB3D20-2B6A-2CC2-9BA6-6862790A48EA}"/>
              </a:ext>
            </a:extLst>
          </p:cNvPr>
          <p:cNvPicPr>
            <a:picLocks noChangeAspect="1"/>
          </p:cNvPicPr>
          <p:nvPr/>
        </p:nvPicPr>
        <p:blipFill>
          <a:blip r:embed="rId7"/>
          <a:stretch>
            <a:fillRect/>
          </a:stretch>
        </p:blipFill>
        <p:spPr>
          <a:xfrm>
            <a:off x="7824788" y="1503534"/>
            <a:ext cx="3263900" cy="4186658"/>
          </a:xfrm>
          <a:prstGeom prst="rect">
            <a:avLst/>
          </a:prstGeom>
        </p:spPr>
      </p:pic>
    </p:spTree>
    <p:extLst>
      <p:ext uri="{BB962C8B-B14F-4D97-AF65-F5344CB8AC3E}">
        <p14:creationId xmlns:p14="http://schemas.microsoft.com/office/powerpoint/2010/main" val="4203649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6D84D-03A3-BE62-62A7-D81D6C40A8A9}"/>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186CACF9-2742-72BF-5071-65D71EB8D034}"/>
              </a:ext>
            </a:extLst>
          </p:cNvPr>
          <p:cNvPicPr>
            <a:picLocks noGrp="1" noChangeAspect="1"/>
          </p:cNvPicPr>
          <p:nvPr>
            <p:ph idx="1"/>
          </p:nvPr>
        </p:nvPicPr>
        <p:blipFill>
          <a:blip r:embed="rId2"/>
          <a:stretch>
            <a:fillRect/>
          </a:stretch>
        </p:blipFill>
        <p:spPr>
          <a:xfrm>
            <a:off x="6096000" y="314554"/>
            <a:ext cx="5223641" cy="6041806"/>
          </a:xfrm>
          <a:prstGeom prst="rect">
            <a:avLst/>
          </a:prstGeom>
        </p:spPr>
      </p:pic>
      <p:pic>
        <p:nvPicPr>
          <p:cNvPr id="5" name="Picture 4">
            <a:extLst>
              <a:ext uri="{FF2B5EF4-FFF2-40B4-BE49-F238E27FC236}">
                <a16:creationId xmlns:a16="http://schemas.microsoft.com/office/drawing/2014/main" id="{2BC4AFB4-6809-A7A9-477F-D73D692922C5}"/>
              </a:ext>
            </a:extLst>
          </p:cNvPr>
          <p:cNvPicPr>
            <a:picLocks noChangeAspect="1"/>
          </p:cNvPicPr>
          <p:nvPr/>
        </p:nvPicPr>
        <p:blipFill>
          <a:blip r:embed="rId3"/>
          <a:stretch>
            <a:fillRect/>
          </a:stretch>
        </p:blipFill>
        <p:spPr>
          <a:xfrm>
            <a:off x="1171739" y="772511"/>
            <a:ext cx="4307541" cy="5583850"/>
          </a:xfrm>
          <a:prstGeom prst="rect">
            <a:avLst/>
          </a:prstGeom>
        </p:spPr>
      </p:pic>
    </p:spTree>
    <p:extLst>
      <p:ext uri="{BB962C8B-B14F-4D97-AF65-F5344CB8AC3E}">
        <p14:creationId xmlns:p14="http://schemas.microsoft.com/office/powerpoint/2010/main" val="2134285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441E-940E-59B9-EEF8-27D493747DE9}"/>
              </a:ext>
            </a:extLst>
          </p:cNvPr>
          <p:cNvSpPr>
            <a:spLocks noGrp="1"/>
          </p:cNvSpPr>
          <p:nvPr>
            <p:ph type="title"/>
          </p:nvPr>
        </p:nvSpPr>
        <p:spPr/>
        <p:txBody>
          <a:bodyPr/>
          <a:lstStyle/>
          <a:p>
            <a:r>
              <a:rPr lang="en-US" dirty="0"/>
              <a:t>Jackson Heights Today 103,000 residents, 60% born outside US</a:t>
            </a:r>
          </a:p>
        </p:txBody>
      </p:sp>
      <p:sp>
        <p:nvSpPr>
          <p:cNvPr id="3" name="Content Placeholder 2">
            <a:extLst>
              <a:ext uri="{FF2B5EF4-FFF2-40B4-BE49-F238E27FC236}">
                <a16:creationId xmlns:a16="http://schemas.microsoft.com/office/drawing/2014/main" id="{A066C6D8-A64F-DB83-9CB6-21FD131BB016}"/>
              </a:ext>
            </a:extLst>
          </p:cNvPr>
          <p:cNvSpPr>
            <a:spLocks noGrp="1"/>
          </p:cNvSpPr>
          <p:nvPr>
            <p:ph idx="1"/>
          </p:nvPr>
        </p:nvSpPr>
        <p:spPr/>
        <p:txBody>
          <a:bodyPr/>
          <a:lstStyle/>
          <a:p>
            <a:r>
              <a:rPr lang="en-US" dirty="0"/>
              <a:t>103,000 residents</a:t>
            </a:r>
          </a:p>
          <a:p>
            <a:r>
              <a:rPr lang="en-US" dirty="0"/>
              <a:t>60% born outside US</a:t>
            </a:r>
          </a:p>
          <a:p>
            <a:r>
              <a:rPr lang="en-US" dirty="0"/>
              <a:t>65% Latino, 16% Asian, 10% White, 4% Black\</a:t>
            </a:r>
          </a:p>
          <a:p>
            <a:r>
              <a:rPr lang="en-US" dirty="0"/>
              <a:t>80% of the Population speak a language other than English. Spanish and Bengali dominate. 100+languages and dialects are spoken –170 for Queens as a borough.</a:t>
            </a:r>
          </a:p>
          <a:p>
            <a:r>
              <a:rPr lang="en-US" dirty="0"/>
              <a:t>Median Household income 80,000 (113 for homeowners), 12% below poverty line (NYC 18%)</a:t>
            </a:r>
          </a:p>
          <a:p>
            <a:r>
              <a:rPr lang="en-US" dirty="0"/>
              <a:t>Median House Price 400,000-500,000</a:t>
            </a:r>
          </a:p>
          <a:p>
            <a:endParaRPr lang="en-US" dirty="0"/>
          </a:p>
        </p:txBody>
      </p:sp>
    </p:spTree>
    <p:extLst>
      <p:ext uri="{BB962C8B-B14F-4D97-AF65-F5344CB8AC3E}">
        <p14:creationId xmlns:p14="http://schemas.microsoft.com/office/powerpoint/2010/main" val="3904021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D8D4-F60D-643B-1C30-064E901A50C3}"/>
              </a:ext>
            </a:extLst>
          </p:cNvPr>
          <p:cNvSpPr>
            <a:spLocks noGrp="1"/>
          </p:cNvSpPr>
          <p:nvPr>
            <p:ph type="title"/>
          </p:nvPr>
        </p:nvSpPr>
        <p:spPr/>
        <p:txBody>
          <a:bodyPr/>
          <a:lstStyle/>
          <a:p>
            <a:r>
              <a:rPr lang="en-US" dirty="0"/>
              <a:t>MEETING THE WORLD AT 74TH</a:t>
            </a:r>
          </a:p>
        </p:txBody>
      </p:sp>
      <p:sp>
        <p:nvSpPr>
          <p:cNvPr id="3" name="Content Placeholder 2">
            <a:extLst>
              <a:ext uri="{FF2B5EF4-FFF2-40B4-BE49-F238E27FC236}">
                <a16:creationId xmlns:a16="http://schemas.microsoft.com/office/drawing/2014/main" id="{D977840E-6EB1-EC16-494A-64DA89F233E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0411D00-FA08-18AA-57A4-E405A89E41FF}"/>
              </a:ext>
            </a:extLst>
          </p:cNvPr>
          <p:cNvPicPr>
            <a:picLocks noChangeAspect="1"/>
          </p:cNvPicPr>
          <p:nvPr/>
        </p:nvPicPr>
        <p:blipFill>
          <a:blip r:embed="rId2"/>
          <a:stretch>
            <a:fillRect/>
          </a:stretch>
        </p:blipFill>
        <p:spPr>
          <a:xfrm>
            <a:off x="5032104" y="1586647"/>
            <a:ext cx="4584798" cy="5128021"/>
          </a:xfrm>
          <a:prstGeom prst="rect">
            <a:avLst/>
          </a:prstGeom>
        </p:spPr>
      </p:pic>
      <p:pic>
        <p:nvPicPr>
          <p:cNvPr id="5" name="Picture 4">
            <a:extLst>
              <a:ext uri="{FF2B5EF4-FFF2-40B4-BE49-F238E27FC236}">
                <a16:creationId xmlns:a16="http://schemas.microsoft.com/office/drawing/2014/main" id="{7A9BD037-1989-75A9-3DE1-BB7C4388A278}"/>
              </a:ext>
            </a:extLst>
          </p:cNvPr>
          <p:cNvPicPr>
            <a:picLocks noChangeAspect="1"/>
          </p:cNvPicPr>
          <p:nvPr/>
        </p:nvPicPr>
        <p:blipFill>
          <a:blip r:embed="rId3"/>
          <a:stretch>
            <a:fillRect/>
          </a:stretch>
        </p:blipFill>
        <p:spPr>
          <a:xfrm>
            <a:off x="978256" y="1186799"/>
            <a:ext cx="3619916" cy="5671201"/>
          </a:xfrm>
          <a:prstGeom prst="rect">
            <a:avLst/>
          </a:prstGeom>
        </p:spPr>
      </p:pic>
    </p:spTree>
    <p:extLst>
      <p:ext uri="{BB962C8B-B14F-4D97-AF65-F5344CB8AC3E}">
        <p14:creationId xmlns:p14="http://schemas.microsoft.com/office/powerpoint/2010/main" val="4174958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16DB0-2808-3A7C-7860-552E0672440E}"/>
              </a:ext>
            </a:extLst>
          </p:cNvPr>
          <p:cNvSpPr>
            <a:spLocks noGrp="1"/>
          </p:cNvSpPr>
          <p:nvPr>
            <p:ph type="title"/>
          </p:nvPr>
        </p:nvSpPr>
        <p:spPr/>
        <p:txBody>
          <a:bodyPr/>
          <a:lstStyle/>
          <a:p>
            <a:r>
              <a:rPr lang="en-US" dirty="0"/>
              <a:t>Parades</a:t>
            </a:r>
          </a:p>
        </p:txBody>
      </p:sp>
      <p:sp>
        <p:nvSpPr>
          <p:cNvPr id="3" name="Content Placeholder 2">
            <a:extLst>
              <a:ext uri="{FF2B5EF4-FFF2-40B4-BE49-F238E27FC236}">
                <a16:creationId xmlns:a16="http://schemas.microsoft.com/office/drawing/2014/main" id="{1ED4923B-530F-4A81-0BB1-0138DF41EC8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761463C-D62A-C64B-4EE8-1C8B36DF487B}"/>
              </a:ext>
            </a:extLst>
          </p:cNvPr>
          <p:cNvPicPr>
            <a:picLocks noChangeAspect="1"/>
          </p:cNvPicPr>
          <p:nvPr/>
        </p:nvPicPr>
        <p:blipFill>
          <a:blip r:embed="rId2"/>
          <a:stretch>
            <a:fillRect/>
          </a:stretch>
        </p:blipFill>
        <p:spPr>
          <a:xfrm>
            <a:off x="351447" y="1152983"/>
            <a:ext cx="4305300" cy="2870200"/>
          </a:xfrm>
          <a:prstGeom prst="rect">
            <a:avLst/>
          </a:prstGeom>
        </p:spPr>
      </p:pic>
      <p:pic>
        <p:nvPicPr>
          <p:cNvPr id="5" name="Picture 4">
            <a:extLst>
              <a:ext uri="{FF2B5EF4-FFF2-40B4-BE49-F238E27FC236}">
                <a16:creationId xmlns:a16="http://schemas.microsoft.com/office/drawing/2014/main" id="{6E23B8D1-3B89-AA3C-6F7E-A624C53F5626}"/>
              </a:ext>
            </a:extLst>
          </p:cNvPr>
          <p:cNvPicPr>
            <a:picLocks noChangeAspect="1"/>
          </p:cNvPicPr>
          <p:nvPr/>
        </p:nvPicPr>
        <p:blipFill>
          <a:blip r:embed="rId3"/>
          <a:stretch>
            <a:fillRect/>
          </a:stretch>
        </p:blipFill>
        <p:spPr>
          <a:xfrm>
            <a:off x="4252839" y="1135184"/>
            <a:ext cx="4305300" cy="2870200"/>
          </a:xfrm>
          <a:prstGeom prst="rect">
            <a:avLst/>
          </a:prstGeom>
        </p:spPr>
      </p:pic>
      <p:pic>
        <p:nvPicPr>
          <p:cNvPr id="6" name="Picture 5">
            <a:extLst>
              <a:ext uri="{FF2B5EF4-FFF2-40B4-BE49-F238E27FC236}">
                <a16:creationId xmlns:a16="http://schemas.microsoft.com/office/drawing/2014/main" id="{6B4104D8-12D5-E329-CB04-C4EBB48D039A}"/>
              </a:ext>
            </a:extLst>
          </p:cNvPr>
          <p:cNvPicPr>
            <a:picLocks noChangeAspect="1"/>
          </p:cNvPicPr>
          <p:nvPr/>
        </p:nvPicPr>
        <p:blipFill>
          <a:blip r:embed="rId4"/>
          <a:stretch>
            <a:fillRect/>
          </a:stretch>
        </p:blipFill>
        <p:spPr>
          <a:xfrm>
            <a:off x="5072368" y="4394200"/>
            <a:ext cx="3263900" cy="2463800"/>
          </a:xfrm>
          <a:prstGeom prst="rect">
            <a:avLst/>
          </a:prstGeom>
        </p:spPr>
      </p:pic>
      <p:pic>
        <p:nvPicPr>
          <p:cNvPr id="7" name="Picture 6">
            <a:extLst>
              <a:ext uri="{FF2B5EF4-FFF2-40B4-BE49-F238E27FC236}">
                <a16:creationId xmlns:a16="http://schemas.microsoft.com/office/drawing/2014/main" id="{C58A09E1-4AFE-18E7-D759-FACF19B77022}"/>
              </a:ext>
            </a:extLst>
          </p:cNvPr>
          <p:cNvPicPr>
            <a:picLocks noChangeAspect="1"/>
          </p:cNvPicPr>
          <p:nvPr/>
        </p:nvPicPr>
        <p:blipFill>
          <a:blip r:embed="rId5"/>
          <a:stretch>
            <a:fillRect/>
          </a:stretch>
        </p:blipFill>
        <p:spPr>
          <a:xfrm>
            <a:off x="9242762" y="3022600"/>
            <a:ext cx="2451100" cy="3276600"/>
          </a:xfrm>
          <a:prstGeom prst="rect">
            <a:avLst/>
          </a:prstGeom>
        </p:spPr>
      </p:pic>
      <p:pic>
        <p:nvPicPr>
          <p:cNvPr id="8" name="Picture 7">
            <a:extLst>
              <a:ext uri="{FF2B5EF4-FFF2-40B4-BE49-F238E27FC236}">
                <a16:creationId xmlns:a16="http://schemas.microsoft.com/office/drawing/2014/main" id="{97C3F4E7-F08C-DCD2-CC79-C1993F80045A}"/>
              </a:ext>
            </a:extLst>
          </p:cNvPr>
          <p:cNvPicPr>
            <a:picLocks noChangeAspect="1"/>
          </p:cNvPicPr>
          <p:nvPr/>
        </p:nvPicPr>
        <p:blipFill>
          <a:blip r:embed="rId6"/>
          <a:stretch>
            <a:fillRect/>
          </a:stretch>
        </p:blipFill>
        <p:spPr>
          <a:xfrm>
            <a:off x="1493532" y="4222853"/>
            <a:ext cx="3467100" cy="2311400"/>
          </a:xfrm>
          <a:prstGeom prst="rect">
            <a:avLst/>
          </a:prstGeom>
        </p:spPr>
      </p:pic>
      <p:pic>
        <p:nvPicPr>
          <p:cNvPr id="9" name="Picture 8">
            <a:extLst>
              <a:ext uri="{FF2B5EF4-FFF2-40B4-BE49-F238E27FC236}">
                <a16:creationId xmlns:a16="http://schemas.microsoft.com/office/drawing/2014/main" id="{E91F0256-590E-0A76-142F-581488A31173}"/>
              </a:ext>
            </a:extLst>
          </p:cNvPr>
          <p:cNvPicPr>
            <a:picLocks noChangeAspect="1"/>
          </p:cNvPicPr>
          <p:nvPr/>
        </p:nvPicPr>
        <p:blipFill>
          <a:blip r:embed="rId7"/>
          <a:stretch>
            <a:fillRect/>
          </a:stretch>
        </p:blipFill>
        <p:spPr>
          <a:xfrm>
            <a:off x="8423885" y="1041400"/>
            <a:ext cx="3581400" cy="2387600"/>
          </a:xfrm>
          <a:prstGeom prst="rect">
            <a:avLst/>
          </a:prstGeom>
        </p:spPr>
      </p:pic>
      <p:pic>
        <p:nvPicPr>
          <p:cNvPr id="10" name="Picture 9">
            <a:extLst>
              <a:ext uri="{FF2B5EF4-FFF2-40B4-BE49-F238E27FC236}">
                <a16:creationId xmlns:a16="http://schemas.microsoft.com/office/drawing/2014/main" id="{4076F1CD-4A28-63D7-4E13-6968B15FDE3D}"/>
              </a:ext>
            </a:extLst>
          </p:cNvPr>
          <p:cNvPicPr>
            <a:picLocks noChangeAspect="1"/>
          </p:cNvPicPr>
          <p:nvPr/>
        </p:nvPicPr>
        <p:blipFill>
          <a:blip r:embed="rId8"/>
          <a:stretch>
            <a:fillRect/>
          </a:stretch>
        </p:blipFill>
        <p:spPr>
          <a:xfrm>
            <a:off x="4538968" y="1041400"/>
            <a:ext cx="4188802" cy="3238500"/>
          </a:xfrm>
          <a:prstGeom prst="rect">
            <a:avLst/>
          </a:prstGeom>
        </p:spPr>
      </p:pic>
    </p:spTree>
    <p:extLst>
      <p:ext uri="{BB962C8B-B14F-4D97-AF65-F5344CB8AC3E}">
        <p14:creationId xmlns:p14="http://schemas.microsoft.com/office/powerpoint/2010/main" val="3524408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6A3A5-1929-9CA1-B0BA-D42E2481C9F7}"/>
              </a:ext>
            </a:extLst>
          </p:cNvPr>
          <p:cNvSpPr>
            <a:spLocks noGrp="1"/>
          </p:cNvSpPr>
          <p:nvPr>
            <p:ph type="title"/>
          </p:nvPr>
        </p:nvSpPr>
        <p:spPr/>
        <p:txBody>
          <a:bodyPr/>
          <a:lstStyle/>
          <a:p>
            <a:r>
              <a:rPr lang="en-US" dirty="0"/>
              <a:t>Multi/</a:t>
            </a:r>
            <a:r>
              <a:rPr lang="en-US" dirty="0" err="1"/>
              <a:t>plicity</a:t>
            </a:r>
            <a:endParaRPr lang="en-US" dirty="0"/>
          </a:p>
        </p:txBody>
      </p:sp>
      <p:sp>
        <p:nvSpPr>
          <p:cNvPr id="3" name="Content Placeholder 2">
            <a:extLst>
              <a:ext uri="{FF2B5EF4-FFF2-40B4-BE49-F238E27FC236}">
                <a16:creationId xmlns:a16="http://schemas.microsoft.com/office/drawing/2014/main" id="{6799B76C-8C0F-8704-69B6-BD5620FA12E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B3DD4A4-8B71-CF0E-97BE-80274503BDC0}"/>
              </a:ext>
            </a:extLst>
          </p:cNvPr>
          <p:cNvPicPr>
            <a:picLocks noChangeAspect="1"/>
          </p:cNvPicPr>
          <p:nvPr/>
        </p:nvPicPr>
        <p:blipFill>
          <a:blip r:embed="rId2"/>
          <a:stretch>
            <a:fillRect/>
          </a:stretch>
        </p:blipFill>
        <p:spPr>
          <a:xfrm>
            <a:off x="4527550" y="1466850"/>
            <a:ext cx="3136900" cy="3924300"/>
          </a:xfrm>
          <a:prstGeom prst="rect">
            <a:avLst/>
          </a:prstGeom>
        </p:spPr>
      </p:pic>
      <p:pic>
        <p:nvPicPr>
          <p:cNvPr id="5" name="Picture 4">
            <a:extLst>
              <a:ext uri="{FF2B5EF4-FFF2-40B4-BE49-F238E27FC236}">
                <a16:creationId xmlns:a16="http://schemas.microsoft.com/office/drawing/2014/main" id="{DF5384BD-B409-3175-0B3D-978806A6F081}"/>
              </a:ext>
            </a:extLst>
          </p:cNvPr>
          <p:cNvPicPr>
            <a:picLocks noChangeAspect="1"/>
          </p:cNvPicPr>
          <p:nvPr/>
        </p:nvPicPr>
        <p:blipFill>
          <a:blip r:embed="rId3"/>
          <a:stretch>
            <a:fillRect/>
          </a:stretch>
        </p:blipFill>
        <p:spPr>
          <a:xfrm>
            <a:off x="982681" y="2052918"/>
            <a:ext cx="4931367" cy="3887501"/>
          </a:xfrm>
          <a:prstGeom prst="rect">
            <a:avLst/>
          </a:prstGeom>
        </p:spPr>
      </p:pic>
      <p:pic>
        <p:nvPicPr>
          <p:cNvPr id="6" name="Picture 5">
            <a:extLst>
              <a:ext uri="{FF2B5EF4-FFF2-40B4-BE49-F238E27FC236}">
                <a16:creationId xmlns:a16="http://schemas.microsoft.com/office/drawing/2014/main" id="{20A936DE-5237-F622-05FC-12498A6C999E}"/>
              </a:ext>
            </a:extLst>
          </p:cNvPr>
          <p:cNvPicPr>
            <a:picLocks noChangeAspect="1"/>
          </p:cNvPicPr>
          <p:nvPr/>
        </p:nvPicPr>
        <p:blipFill>
          <a:blip r:embed="rId4"/>
          <a:stretch>
            <a:fillRect/>
          </a:stretch>
        </p:blipFill>
        <p:spPr>
          <a:xfrm>
            <a:off x="6181487" y="243662"/>
            <a:ext cx="4051300" cy="3048000"/>
          </a:xfrm>
          <a:prstGeom prst="rect">
            <a:avLst/>
          </a:prstGeom>
        </p:spPr>
      </p:pic>
      <p:pic>
        <p:nvPicPr>
          <p:cNvPr id="7" name="Picture 6">
            <a:extLst>
              <a:ext uri="{FF2B5EF4-FFF2-40B4-BE49-F238E27FC236}">
                <a16:creationId xmlns:a16="http://schemas.microsoft.com/office/drawing/2014/main" id="{A7ADBB14-76A4-FFCE-B477-D441ACA2F683}"/>
              </a:ext>
            </a:extLst>
          </p:cNvPr>
          <p:cNvPicPr>
            <a:picLocks noChangeAspect="1"/>
          </p:cNvPicPr>
          <p:nvPr/>
        </p:nvPicPr>
        <p:blipFill>
          <a:blip r:embed="rId5"/>
          <a:stretch>
            <a:fillRect/>
          </a:stretch>
        </p:blipFill>
        <p:spPr>
          <a:xfrm>
            <a:off x="6010514" y="2972753"/>
            <a:ext cx="6096000" cy="4064000"/>
          </a:xfrm>
          <a:prstGeom prst="rect">
            <a:avLst/>
          </a:prstGeom>
        </p:spPr>
      </p:pic>
    </p:spTree>
    <p:extLst>
      <p:ext uri="{BB962C8B-B14F-4D97-AF65-F5344CB8AC3E}">
        <p14:creationId xmlns:p14="http://schemas.microsoft.com/office/powerpoint/2010/main" val="428079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8F1C5-BFF1-AB78-81D3-5019DB9E79BD}"/>
              </a:ext>
            </a:extLst>
          </p:cNvPr>
          <p:cNvSpPr>
            <a:spLocks noGrp="1"/>
          </p:cNvSpPr>
          <p:nvPr>
            <p:ph type="title"/>
          </p:nvPr>
        </p:nvSpPr>
        <p:spPr/>
        <p:txBody>
          <a:bodyPr/>
          <a:lstStyle/>
          <a:p>
            <a:r>
              <a:rPr lang="en-US" dirty="0"/>
              <a:t>But is this NY suburb utopian or dystopian?</a:t>
            </a:r>
          </a:p>
        </p:txBody>
      </p:sp>
      <p:sp>
        <p:nvSpPr>
          <p:cNvPr id="3" name="Content Placeholder 2">
            <a:extLst>
              <a:ext uri="{FF2B5EF4-FFF2-40B4-BE49-F238E27FC236}">
                <a16:creationId xmlns:a16="http://schemas.microsoft.com/office/drawing/2014/main" id="{2F9AEA18-563E-9C88-0725-3CD9C7FD0336}"/>
              </a:ext>
            </a:extLst>
          </p:cNvPr>
          <p:cNvSpPr>
            <a:spLocks noGrp="1"/>
          </p:cNvSpPr>
          <p:nvPr>
            <p:ph idx="1"/>
          </p:nvPr>
        </p:nvSpPr>
        <p:spPr/>
        <p:txBody>
          <a:bodyPr/>
          <a:lstStyle/>
          <a:p>
            <a:r>
              <a:rPr lang="en-US" dirty="0"/>
              <a:t>https://</a:t>
            </a:r>
            <a:r>
              <a:rPr lang="en-US" dirty="0" err="1"/>
              <a:t>www.youtube.com</a:t>
            </a:r>
            <a:r>
              <a:rPr lang="en-US" dirty="0"/>
              <a:t>/</a:t>
            </a:r>
            <a:r>
              <a:rPr lang="en-US" dirty="0" err="1"/>
              <a:t>watch?v</a:t>
            </a:r>
            <a:r>
              <a:rPr lang="en-US" dirty="0"/>
              <a:t>=</a:t>
            </a:r>
            <a:r>
              <a:rPr lang="en-US" dirty="0" err="1"/>
              <a:t>OApZePeJSdU</a:t>
            </a:r>
            <a:endParaRPr lang="en-US" dirty="0"/>
          </a:p>
        </p:txBody>
      </p:sp>
    </p:spTree>
    <p:extLst>
      <p:ext uri="{BB962C8B-B14F-4D97-AF65-F5344CB8AC3E}">
        <p14:creationId xmlns:p14="http://schemas.microsoft.com/office/powerpoint/2010/main" val="3029287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161DF-E85E-E78D-D4CA-82065B303C35}"/>
              </a:ext>
            </a:extLst>
          </p:cNvPr>
          <p:cNvSpPr>
            <a:spLocks noGrp="1"/>
          </p:cNvSpPr>
          <p:nvPr>
            <p:ph type="title"/>
          </p:nvPr>
        </p:nvSpPr>
        <p:spPr>
          <a:xfrm>
            <a:off x="646112" y="452718"/>
            <a:ext cx="5629222" cy="1400530"/>
          </a:xfrm>
        </p:spPr>
        <p:txBody>
          <a:bodyPr>
            <a:normAutofit/>
          </a:bodyPr>
          <a:lstStyle/>
          <a:p>
            <a:r>
              <a:rPr lang="en-US" dirty="0"/>
              <a:t>Mondragón Corporation, Spain</a:t>
            </a:r>
          </a:p>
        </p:txBody>
      </p:sp>
      <p:sp>
        <p:nvSpPr>
          <p:cNvPr id="10" name="Freeform: Shape 9">
            <a:extLst>
              <a:ext uri="{FF2B5EF4-FFF2-40B4-BE49-F238E27FC236}">
                <a16:creationId xmlns:a16="http://schemas.microsoft.com/office/drawing/2014/main" id="{BDF1A5A8-1F9D-41FB-9968-E8E141CC3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98731" y="664312"/>
            <a:ext cx="6858001" cy="5529377"/>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txBody>
          <a:bodyPr/>
          <a:lstStyle/>
          <a:p>
            <a:endParaRPr lang="en-US"/>
          </a:p>
        </p:txBody>
      </p:sp>
      <p:sp>
        <p:nvSpPr>
          <p:cNvPr id="12" name="Freeform 7">
            <a:extLst>
              <a:ext uri="{FF2B5EF4-FFF2-40B4-BE49-F238E27FC236}">
                <a16:creationId xmlns:a16="http://schemas.microsoft.com/office/drawing/2014/main" id="{2FF8A507-56A2-4FE4-8B7E-C1BC9DD86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FE5829C6-D229-CB84-6F41-5705B9F23775}"/>
              </a:ext>
            </a:extLst>
          </p:cNvPr>
          <p:cNvPicPr>
            <a:picLocks noChangeAspect="1"/>
          </p:cNvPicPr>
          <p:nvPr/>
        </p:nvPicPr>
        <p:blipFill>
          <a:blip r:embed="rId3"/>
          <a:stretch>
            <a:fillRect/>
          </a:stretch>
        </p:blipFill>
        <p:spPr>
          <a:xfrm>
            <a:off x="7932710" y="647699"/>
            <a:ext cx="3242202" cy="3242202"/>
          </a:xfrm>
          <a:prstGeom prst="rect">
            <a:avLst/>
          </a:prstGeom>
          <a:effectLst/>
        </p:spPr>
      </p:pic>
      <p:sp>
        <p:nvSpPr>
          <p:cNvPr id="14" name="Rectangle 13">
            <a:extLst>
              <a:ext uri="{FF2B5EF4-FFF2-40B4-BE49-F238E27FC236}">
                <a16:creationId xmlns:a16="http://schemas.microsoft.com/office/drawing/2014/main" id="{FCC54B50-93BD-4243-9020-11486472E2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F65801D8-DDA6-CE86-A789-71181EE77FC1}"/>
              </a:ext>
            </a:extLst>
          </p:cNvPr>
          <p:cNvSpPr>
            <a:spLocks noGrp="1"/>
          </p:cNvSpPr>
          <p:nvPr>
            <p:ph idx="1"/>
          </p:nvPr>
        </p:nvSpPr>
        <p:spPr>
          <a:xfrm>
            <a:off x="646112" y="2052918"/>
            <a:ext cx="5628635" cy="4195481"/>
          </a:xfrm>
        </p:spPr>
        <p:txBody>
          <a:bodyPr>
            <a:normAutofit fontScale="92500" lnSpcReduction="10000"/>
          </a:bodyPr>
          <a:lstStyle/>
          <a:p>
            <a:r>
              <a:rPr lang="en-US" dirty="0"/>
              <a:t>Workers cooperative founded by a Catholic priest leader in 1956 in Francoist Spain to develop economic and social life in an impoverished region. Now involves multiple cooperatives and companies from small-scale cooperative to heavy industrial with 71,117 member.</a:t>
            </a:r>
          </a:p>
          <a:p>
            <a:endParaRPr lang="en-US" dirty="0"/>
          </a:p>
          <a:p>
            <a:r>
              <a:rPr lang="en-US" dirty="0"/>
              <a:t>Cooperatives at core: an </a:t>
            </a:r>
            <a:r>
              <a:rPr lang="en-US" dirty="0">
                <a:hlinkClick r:id="rId4" tooltip="Autonomy"/>
              </a:rPr>
              <a:t>autonomous</a:t>
            </a:r>
            <a:r>
              <a:rPr lang="en-US" dirty="0"/>
              <a:t> association of persons united voluntarily to meet their common economic, social and cultural needs and aspirations through a jointly owned and democratically-controlled </a:t>
            </a:r>
            <a:r>
              <a:rPr lang="en-US" dirty="0">
                <a:hlinkClick r:id="rId5" tooltip="wikt:enterprise"/>
              </a:rPr>
              <a:t>enterprise</a:t>
            </a:r>
            <a:r>
              <a:rPr lang="en-US" dirty="0"/>
              <a:t>".</a:t>
            </a:r>
            <a:r>
              <a:rPr lang="en-US" u="sng" baseline="30000" dirty="0">
                <a:hlinkClick r:id="rId6"/>
              </a:rPr>
              <a:t>[1]</a:t>
            </a:r>
            <a:endParaRPr lang="en-US" dirty="0"/>
          </a:p>
          <a:p>
            <a:endParaRPr lang="en-US" dirty="0"/>
          </a:p>
        </p:txBody>
      </p:sp>
      <p:pic>
        <p:nvPicPr>
          <p:cNvPr id="5" name="Picture 4">
            <a:extLst>
              <a:ext uri="{FF2B5EF4-FFF2-40B4-BE49-F238E27FC236}">
                <a16:creationId xmlns:a16="http://schemas.microsoft.com/office/drawing/2014/main" id="{62DE9884-D8BF-9062-998C-3E20383FE9FB}"/>
              </a:ext>
            </a:extLst>
          </p:cNvPr>
          <p:cNvPicPr>
            <a:picLocks noChangeAspect="1"/>
          </p:cNvPicPr>
          <p:nvPr/>
        </p:nvPicPr>
        <p:blipFill>
          <a:blip r:embed="rId7"/>
          <a:stretch>
            <a:fillRect/>
          </a:stretch>
        </p:blipFill>
        <p:spPr>
          <a:xfrm>
            <a:off x="8020083" y="4085841"/>
            <a:ext cx="3067456" cy="2162557"/>
          </a:xfrm>
          <a:prstGeom prst="rect">
            <a:avLst/>
          </a:prstGeom>
          <a:effectLst/>
        </p:spPr>
      </p:pic>
      <p:sp>
        <p:nvSpPr>
          <p:cNvPr id="7" name="TextBox 6">
            <a:extLst>
              <a:ext uri="{FF2B5EF4-FFF2-40B4-BE49-F238E27FC236}">
                <a16:creationId xmlns:a16="http://schemas.microsoft.com/office/drawing/2014/main" id="{82342C28-EB28-4932-FC1E-F77A85F52CEA}"/>
              </a:ext>
            </a:extLst>
          </p:cNvPr>
          <p:cNvSpPr txBox="1"/>
          <p:nvPr/>
        </p:nvSpPr>
        <p:spPr>
          <a:xfrm>
            <a:off x="3046828" y="6259672"/>
            <a:ext cx="6098344" cy="369332"/>
          </a:xfrm>
          <a:prstGeom prst="rect">
            <a:avLst/>
          </a:prstGeom>
          <a:noFill/>
        </p:spPr>
        <p:txBody>
          <a:bodyPr wrap="square">
            <a:spAutoFit/>
          </a:bodyPr>
          <a:lstStyle/>
          <a:p>
            <a:r>
              <a:rPr lang="en-US" dirty="0"/>
              <a:t>https://</a:t>
            </a:r>
            <a:r>
              <a:rPr lang="en-US" dirty="0" err="1"/>
              <a:t>www.youtube.com</a:t>
            </a:r>
            <a:r>
              <a:rPr lang="en-US" dirty="0"/>
              <a:t>/</a:t>
            </a:r>
            <a:r>
              <a:rPr lang="en-US" dirty="0" err="1"/>
              <a:t>watch?v</a:t>
            </a:r>
            <a:r>
              <a:rPr lang="en-US" dirty="0"/>
              <a:t>=87QiNe26mEs</a:t>
            </a:r>
          </a:p>
        </p:txBody>
      </p:sp>
    </p:spTree>
    <p:extLst>
      <p:ext uri="{BB962C8B-B14F-4D97-AF65-F5344CB8AC3E}">
        <p14:creationId xmlns:p14="http://schemas.microsoft.com/office/powerpoint/2010/main" val="3124170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DFB0E-E806-B59B-AE00-F26747D7F897}"/>
              </a:ext>
            </a:extLst>
          </p:cNvPr>
          <p:cNvSpPr>
            <a:spLocks noGrp="1"/>
          </p:cNvSpPr>
          <p:nvPr>
            <p:ph type="title"/>
          </p:nvPr>
        </p:nvSpPr>
        <p:spPr/>
        <p:txBody>
          <a:bodyPr>
            <a:normAutofit fontScale="90000"/>
          </a:bodyPr>
          <a:lstStyle/>
          <a:p>
            <a:r>
              <a:rPr lang="en-US" dirty="0"/>
              <a:t>Finally, Isek Bodys  Kingelez (1948-2015) https://</a:t>
            </a:r>
            <a:r>
              <a:rPr lang="en-US" dirty="0" err="1"/>
              <a:t>www.youtube.com</a:t>
            </a:r>
            <a:r>
              <a:rPr lang="en-US" dirty="0"/>
              <a:t>/</a:t>
            </a:r>
            <a:r>
              <a:rPr lang="en-US" dirty="0" err="1"/>
              <a:t>watch?v</a:t>
            </a:r>
            <a:r>
              <a:rPr lang="en-US" dirty="0"/>
              <a:t>=8Bjbz3XN0Gg</a:t>
            </a:r>
          </a:p>
        </p:txBody>
      </p:sp>
      <p:pic>
        <p:nvPicPr>
          <p:cNvPr id="5" name="Picture 4">
            <a:extLst>
              <a:ext uri="{FF2B5EF4-FFF2-40B4-BE49-F238E27FC236}">
                <a16:creationId xmlns:a16="http://schemas.microsoft.com/office/drawing/2014/main" id="{6E80318D-F741-8A25-88FA-96379E81F64A}"/>
              </a:ext>
            </a:extLst>
          </p:cNvPr>
          <p:cNvPicPr>
            <a:picLocks noChangeAspect="1"/>
          </p:cNvPicPr>
          <p:nvPr/>
        </p:nvPicPr>
        <p:blipFill>
          <a:blip r:embed="rId2"/>
          <a:stretch>
            <a:fillRect/>
          </a:stretch>
        </p:blipFill>
        <p:spPr>
          <a:xfrm>
            <a:off x="961171" y="2762604"/>
            <a:ext cx="4305300" cy="3791525"/>
          </a:xfrm>
          <a:prstGeom prst="rect">
            <a:avLst/>
          </a:prstGeom>
        </p:spPr>
      </p:pic>
      <p:pic>
        <p:nvPicPr>
          <p:cNvPr id="7" name="Picture 6">
            <a:extLst>
              <a:ext uri="{FF2B5EF4-FFF2-40B4-BE49-F238E27FC236}">
                <a16:creationId xmlns:a16="http://schemas.microsoft.com/office/drawing/2014/main" id="{A211F680-CC84-431B-4958-50B3247BA50E}"/>
              </a:ext>
            </a:extLst>
          </p:cNvPr>
          <p:cNvPicPr>
            <a:picLocks noChangeAspect="1"/>
          </p:cNvPicPr>
          <p:nvPr/>
        </p:nvPicPr>
        <p:blipFill>
          <a:blip r:embed="rId3"/>
          <a:stretch>
            <a:fillRect/>
          </a:stretch>
        </p:blipFill>
        <p:spPr>
          <a:xfrm>
            <a:off x="4032053" y="1747188"/>
            <a:ext cx="3396420" cy="4305300"/>
          </a:xfrm>
          <a:prstGeom prst="rect">
            <a:avLst/>
          </a:prstGeom>
        </p:spPr>
      </p:pic>
      <p:pic>
        <p:nvPicPr>
          <p:cNvPr id="4" name="Content Placeholder 3">
            <a:extLst>
              <a:ext uri="{FF2B5EF4-FFF2-40B4-BE49-F238E27FC236}">
                <a16:creationId xmlns:a16="http://schemas.microsoft.com/office/drawing/2014/main" id="{64DD978A-1F37-0936-4FEF-05C48119E62D}"/>
              </a:ext>
            </a:extLst>
          </p:cNvPr>
          <p:cNvPicPr>
            <a:picLocks noGrp="1" noChangeAspect="1"/>
          </p:cNvPicPr>
          <p:nvPr>
            <p:ph idx="1"/>
          </p:nvPr>
        </p:nvPicPr>
        <p:blipFill>
          <a:blip r:embed="rId4"/>
          <a:stretch>
            <a:fillRect/>
          </a:stretch>
        </p:blipFill>
        <p:spPr>
          <a:xfrm>
            <a:off x="7126014" y="3223979"/>
            <a:ext cx="5065986" cy="2828509"/>
          </a:xfrm>
          <a:prstGeom prst="rect">
            <a:avLst/>
          </a:prstGeom>
        </p:spPr>
      </p:pic>
    </p:spTree>
    <p:extLst>
      <p:ext uri="{BB962C8B-B14F-4D97-AF65-F5344CB8AC3E}">
        <p14:creationId xmlns:p14="http://schemas.microsoft.com/office/powerpoint/2010/main" val="3003575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84B71-9023-13B2-F3F9-2759B58EE456}"/>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521DD6A2-879D-6041-647C-F7578FEF4BF1}"/>
              </a:ext>
            </a:extLst>
          </p:cNvPr>
          <p:cNvPicPr>
            <a:picLocks noGrp="1" noChangeAspect="1"/>
          </p:cNvPicPr>
          <p:nvPr>
            <p:ph idx="1"/>
          </p:nvPr>
        </p:nvPicPr>
        <p:blipFill>
          <a:blip r:embed="rId2"/>
          <a:stretch>
            <a:fillRect/>
          </a:stretch>
        </p:blipFill>
        <p:spPr>
          <a:xfrm>
            <a:off x="2699238" y="609600"/>
            <a:ext cx="5809725" cy="5795682"/>
          </a:xfrm>
          <a:prstGeom prst="rect">
            <a:avLst/>
          </a:prstGeom>
        </p:spPr>
      </p:pic>
    </p:spTree>
    <p:extLst>
      <p:ext uri="{BB962C8B-B14F-4D97-AF65-F5344CB8AC3E}">
        <p14:creationId xmlns:p14="http://schemas.microsoft.com/office/powerpoint/2010/main" val="1856034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490BC-C5C2-3441-7204-A3676E4D04DC}"/>
              </a:ext>
            </a:extLst>
          </p:cNvPr>
          <p:cNvSpPr>
            <a:spLocks noGrp="1"/>
          </p:cNvSpPr>
          <p:nvPr>
            <p:ph type="title"/>
          </p:nvPr>
        </p:nvSpPr>
        <p:spPr/>
        <p:txBody>
          <a:bodyPr/>
          <a:lstStyle/>
          <a:p>
            <a:r>
              <a:rPr lang="en-US" dirty="0"/>
              <a:t>GOALS OF THE CLASS: A SEMINAR IS WHAT WE BUILD</a:t>
            </a:r>
          </a:p>
        </p:txBody>
      </p:sp>
      <p:sp>
        <p:nvSpPr>
          <p:cNvPr id="3" name="Content Placeholder 2">
            <a:extLst>
              <a:ext uri="{FF2B5EF4-FFF2-40B4-BE49-F238E27FC236}">
                <a16:creationId xmlns:a16="http://schemas.microsoft.com/office/drawing/2014/main" id="{EA6B57A3-2DC9-8E5C-7ACB-6D96F41E61BE}"/>
              </a:ext>
            </a:extLst>
          </p:cNvPr>
          <p:cNvSpPr>
            <a:spLocks noGrp="1"/>
          </p:cNvSpPr>
          <p:nvPr>
            <p:ph idx="1"/>
          </p:nvPr>
        </p:nvSpPr>
        <p:spPr/>
        <p:txBody>
          <a:bodyPr/>
          <a:lstStyle/>
          <a:p>
            <a:r>
              <a:rPr lang="en-US" dirty="0"/>
              <a:t>TOPICS AND READINGS AS ROAD MAPS –TOO MUCH BUT WORTH SAMPLING TO BRING SOMETHING TO SAY TO CLASS</a:t>
            </a:r>
          </a:p>
          <a:p>
            <a:endParaRPr lang="en-US" dirty="0"/>
          </a:p>
          <a:p>
            <a:r>
              <a:rPr lang="en-US" dirty="0"/>
              <a:t>WRITING  REGULAR AND REFLECTIVE WITH NO NEW FINAL PROJECT</a:t>
            </a:r>
          </a:p>
          <a:p>
            <a:pPr marL="0" indent="0">
              <a:buNone/>
            </a:pPr>
            <a:r>
              <a:rPr lang="en-US" dirty="0"/>
              <a:t>                   FIRST MODULE MODELLING A COMMUNITY</a:t>
            </a:r>
          </a:p>
          <a:p>
            <a:pPr marL="0" indent="0">
              <a:buNone/>
            </a:pPr>
            <a:r>
              <a:rPr lang="en-US" dirty="0"/>
              <a:t>                   SECOND MODULE COMPARISONS </a:t>
            </a:r>
          </a:p>
          <a:p>
            <a:pPr marL="0" indent="0">
              <a:buNone/>
            </a:pPr>
            <a:r>
              <a:rPr lang="en-US" dirty="0"/>
              <a:t>                   FINAL REFLECTION</a:t>
            </a:r>
          </a:p>
          <a:p>
            <a:pPr marL="0" indent="0">
              <a:buNone/>
            </a:pPr>
            <a:endParaRPr lang="en-US" dirty="0"/>
          </a:p>
          <a:p>
            <a:pPr marL="0" indent="0">
              <a:buNone/>
            </a:pPr>
            <a:r>
              <a:rPr lang="en-US" dirty="0"/>
              <a:t>VISIONS AND RATIONALES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72670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B7CE-D278-D317-E22D-ADB69FDECCFB}"/>
              </a:ext>
            </a:extLst>
          </p:cNvPr>
          <p:cNvSpPr>
            <a:spLocks noGrp="1"/>
          </p:cNvSpPr>
          <p:nvPr>
            <p:ph type="title"/>
          </p:nvPr>
        </p:nvSpPr>
        <p:spPr/>
        <p:txBody>
          <a:bodyPr/>
          <a:lstStyle/>
          <a:p>
            <a:r>
              <a:rPr lang="en-US" dirty="0"/>
              <a:t>Why?</a:t>
            </a:r>
          </a:p>
        </p:txBody>
      </p:sp>
      <p:sp>
        <p:nvSpPr>
          <p:cNvPr id="3" name="Content Placeholder 2">
            <a:extLst>
              <a:ext uri="{FF2B5EF4-FFF2-40B4-BE49-F238E27FC236}">
                <a16:creationId xmlns:a16="http://schemas.microsoft.com/office/drawing/2014/main" id="{412E5EE2-4F31-37FA-8F3D-4153154EA9FB}"/>
              </a:ext>
            </a:extLst>
          </p:cNvPr>
          <p:cNvSpPr>
            <a:spLocks noGrp="1"/>
          </p:cNvSpPr>
          <p:nvPr>
            <p:ph idx="1"/>
          </p:nvPr>
        </p:nvSpPr>
        <p:spPr/>
        <p:txBody>
          <a:bodyPr>
            <a:normAutofit fontScale="70000" lnSpcReduction="20000"/>
          </a:bodyPr>
          <a:lstStyle/>
          <a:p>
            <a:pPr marL="0" indent="0">
              <a:buNone/>
            </a:pPr>
            <a:r>
              <a:rPr lang="en-US" dirty="0"/>
              <a:t>Born in changing –indeed </a:t>
            </a:r>
            <a:r>
              <a:rPr lang="en-US" dirty="0" err="1"/>
              <a:t>wartorn</a:t>
            </a:r>
            <a:r>
              <a:rPr lang="en-US" dirty="0"/>
              <a:t> and divided Congo –worked as an art restorer but also invented new architectural forms and imagined cities based in African history and pop culture.</a:t>
            </a:r>
          </a:p>
          <a:p>
            <a:pPr marL="0" indent="0">
              <a:buNone/>
            </a:pPr>
            <a:r>
              <a:rPr lang="en-US" dirty="0"/>
              <a:t>He has created hundreds of models from found materials in which paper, cardboard, and plastic are used to construct the present, the future, and the hopes of an African renewal.</a:t>
            </a:r>
          </a:p>
          <a:p>
            <a:pPr marL="0" indent="0">
              <a:buNone/>
            </a:pPr>
            <a:endParaRPr lang="en-US" dirty="0"/>
          </a:p>
          <a:p>
            <a:pPr marL="0" indent="0">
              <a:buNone/>
            </a:pPr>
            <a:r>
              <a:rPr lang="en-US" dirty="0"/>
              <a:t>“After 1992, he started imagining entire cities. These colossal works are made up of buildings—some playful, some imposing, some utterly fantastic—that are incorporated into a carefully conceived urban grid. Avenues, parks, waterways, stadiums, and monuments are also part of Kingelez’s meticulous vision. Together these elements fulfill all the functions of an ideal metropolis that the artist would like to see built. His first city was called </a:t>
            </a:r>
            <a:r>
              <a:rPr lang="en-US" dirty="0" err="1"/>
              <a:t>Kimbembele</a:t>
            </a:r>
            <a:r>
              <a:rPr lang="en-US" dirty="0"/>
              <a:t> Ihunga, to </a:t>
            </a:r>
            <a:r>
              <a:rPr lang="en-US" dirty="0" err="1"/>
              <a:t>honour</a:t>
            </a:r>
            <a:r>
              <a:rPr lang="en-US" dirty="0"/>
              <a:t> his native village, his dead father and his mother, who still lives there. About these works—Ville Fantôme (1995), Kinshasa: Project for the Third Millennium (1997), the City of the Future (2000), he noted: “I wanted my art to serve the community that is being reborn to create a new world, because the pleasures of our earthly world depend on the people who live in it. I created these cities so there would be lasting peace, justice and universal freedom. They will function like small secular states with their own political structure, and will not need policemen or an army.” https://</a:t>
            </a:r>
            <a:r>
              <a:rPr lang="en-US" dirty="0" err="1"/>
              <a:t>www.caacart.com</a:t>
            </a:r>
            <a:r>
              <a:rPr lang="en-US" dirty="0"/>
              <a:t>/artiste/</a:t>
            </a:r>
            <a:r>
              <a:rPr lang="en-US" dirty="0" err="1"/>
              <a:t>kingelez-bodys-isek</a:t>
            </a:r>
            <a:r>
              <a:rPr lang="en-US" dirty="0"/>
              <a:t>/</a:t>
            </a:r>
          </a:p>
        </p:txBody>
      </p:sp>
    </p:spTree>
    <p:extLst>
      <p:ext uri="{BB962C8B-B14F-4D97-AF65-F5344CB8AC3E}">
        <p14:creationId xmlns:p14="http://schemas.microsoft.com/office/powerpoint/2010/main" val="2415106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7DD0D-F9CF-FDDC-E1BD-191FFCA817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9C6A498-62F5-87D4-9A2F-E6BDD87E7274}"/>
              </a:ext>
            </a:extLst>
          </p:cNvPr>
          <p:cNvSpPr>
            <a:spLocks noGrp="1"/>
          </p:cNvSpPr>
          <p:nvPr>
            <p:ph idx="1"/>
          </p:nvPr>
        </p:nvSpPr>
        <p:spPr/>
        <p:txBody>
          <a:bodyPr>
            <a:normAutofit fontScale="70000" lnSpcReduction="20000"/>
          </a:bodyPr>
          <a:lstStyle/>
          <a:p>
            <a:pPr marL="0" indent="0">
              <a:buNone/>
            </a:pPr>
            <a:r>
              <a:rPr lang="en-US" dirty="0"/>
              <a:t>As far as I can tell his work is mainly owned by French and American foundations and some private collectors. While exhibited worldwide, it has not been accessible in Congo</a:t>
            </a:r>
          </a:p>
          <a:p>
            <a:pPr marL="0" indent="0">
              <a:buNone/>
            </a:pPr>
            <a:r>
              <a:rPr lang="en-US" dirty="0"/>
              <a:t>“With all the critical potential of Kingelez's work, given the violent political history and economic disaster that has been the Congo even before independence, one could see his work as the deployment of architectural sculpture against political reality and history. The problem, however, is that the number of people living in Congo or on the continent, because they lack access to Kingelez's work or to the western art world in which it circulates, will ever see the interpretive essays about how important this work could be in terms of contributing to the project of reimagining the post-colonial nation.</a:t>
            </a:r>
            <a:br>
              <a:rPr lang="en-US" dirty="0"/>
            </a:br>
            <a:r>
              <a:rPr lang="en-US" dirty="0"/>
              <a:t>The kind of readings that we have seen of the work of </a:t>
            </a:r>
            <a:r>
              <a:rPr lang="en-US" dirty="0" err="1"/>
              <a:t>Kingelez</a:t>
            </a:r>
            <a:r>
              <a:rPr lang="en-US" dirty="0"/>
              <a:t> highlighting its aspects of political and social critique are done outside of Kinshasa, outside of the Congo. So you wonder whether all this critical potential of Kingelez, in the way he reimagines the political and socio-economic future of the Congo, is occluded from the Congo people thus making it impossible for his work to contribute to the political and socio-economic debate. There are very few analyses of his work by art critics in the Congo who, I suspect, would have even more to say about what they think is going on in the work of </a:t>
            </a:r>
            <a:r>
              <a:rPr lang="en-US" dirty="0" err="1"/>
              <a:t>Kingelez</a:t>
            </a:r>
            <a:r>
              <a:rPr lang="en-US" dirty="0"/>
              <a:t>. But have they had the opportunity to encounter it, whether in New York or in Europe?” Professor Chika Okeke-Agulu, Princeton</a:t>
            </a:r>
          </a:p>
          <a:p>
            <a:pPr marL="0" indent="0">
              <a:buNone/>
            </a:pPr>
            <a:r>
              <a:rPr lang="en-US" dirty="0"/>
              <a:t>https://</a:t>
            </a:r>
            <a:r>
              <a:rPr lang="en-US" dirty="0" err="1"/>
              <a:t>chikaokeke-agulu.blogspot.com</a:t>
            </a:r>
            <a:r>
              <a:rPr lang="en-US" dirty="0"/>
              <a:t>/2018/08/my-interview-with-</a:t>
            </a:r>
            <a:r>
              <a:rPr lang="en-US" dirty="0" err="1"/>
              <a:t>okayafrica</a:t>
            </a:r>
            <a:r>
              <a:rPr lang="en-US" dirty="0"/>
              <a:t>-on-</a:t>
            </a:r>
            <a:r>
              <a:rPr lang="en-US" dirty="0" err="1"/>
              <a:t>ongoing.html</a:t>
            </a:r>
            <a:endParaRPr lang="en-US" dirty="0"/>
          </a:p>
          <a:p>
            <a:pPr marL="0" indent="0">
              <a:buNone/>
            </a:pPr>
            <a:endParaRPr lang="en-US" dirty="0"/>
          </a:p>
        </p:txBody>
      </p:sp>
    </p:spTree>
    <p:extLst>
      <p:ext uri="{BB962C8B-B14F-4D97-AF65-F5344CB8AC3E}">
        <p14:creationId xmlns:p14="http://schemas.microsoft.com/office/powerpoint/2010/main" val="3061241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A1291-464C-6F82-1406-26CB389B1D92}"/>
              </a:ext>
            </a:extLst>
          </p:cNvPr>
          <p:cNvSpPr>
            <a:spLocks noGrp="1"/>
          </p:cNvSpPr>
          <p:nvPr>
            <p:ph type="title"/>
          </p:nvPr>
        </p:nvSpPr>
        <p:spPr/>
        <p:txBody>
          <a:bodyPr>
            <a:normAutofit fontScale="90000"/>
          </a:bodyPr>
          <a:lstStyle/>
          <a:p>
            <a:r>
              <a:rPr lang="en-US" dirty="0">
                <a:hlinkClick r:id="rId2"/>
              </a:rPr>
              <a:t>https://www.re-thinkingthefuture.com/architects-lounge/a1577-places-to-visit-in-kinshasa-for-the-travelling-architect/</a:t>
            </a:r>
            <a:r>
              <a:rPr lang="en-US" dirty="0"/>
              <a:t>. Kinshasa 18.5-21.5 million </a:t>
            </a:r>
          </a:p>
        </p:txBody>
      </p:sp>
      <p:sp>
        <p:nvSpPr>
          <p:cNvPr id="3" name="Content Placeholder 2">
            <a:extLst>
              <a:ext uri="{FF2B5EF4-FFF2-40B4-BE49-F238E27FC236}">
                <a16:creationId xmlns:a16="http://schemas.microsoft.com/office/drawing/2014/main" id="{1989519F-3CDD-E863-D662-80FC01BE3F3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CDA643E-5D8F-1845-60B6-45FD11E9A466}"/>
              </a:ext>
            </a:extLst>
          </p:cNvPr>
          <p:cNvPicPr>
            <a:picLocks noChangeAspect="1"/>
          </p:cNvPicPr>
          <p:nvPr/>
        </p:nvPicPr>
        <p:blipFill>
          <a:blip r:embed="rId3"/>
          <a:stretch>
            <a:fillRect/>
          </a:stretch>
        </p:blipFill>
        <p:spPr>
          <a:xfrm>
            <a:off x="4337050" y="452718"/>
            <a:ext cx="3517900" cy="3517900"/>
          </a:xfrm>
          <a:prstGeom prst="rect">
            <a:avLst/>
          </a:prstGeom>
        </p:spPr>
      </p:pic>
      <p:pic>
        <p:nvPicPr>
          <p:cNvPr id="7" name="Picture 6">
            <a:extLst>
              <a:ext uri="{FF2B5EF4-FFF2-40B4-BE49-F238E27FC236}">
                <a16:creationId xmlns:a16="http://schemas.microsoft.com/office/drawing/2014/main" id="{815CEE30-9E3F-D072-5B19-60F7BFD6AFD7}"/>
              </a:ext>
            </a:extLst>
          </p:cNvPr>
          <p:cNvPicPr>
            <a:picLocks noChangeAspect="1"/>
          </p:cNvPicPr>
          <p:nvPr/>
        </p:nvPicPr>
        <p:blipFill>
          <a:blip r:embed="rId4"/>
          <a:stretch>
            <a:fillRect/>
          </a:stretch>
        </p:blipFill>
        <p:spPr>
          <a:xfrm>
            <a:off x="7772400" y="278752"/>
            <a:ext cx="4279900" cy="5715000"/>
          </a:xfrm>
          <a:prstGeom prst="rect">
            <a:avLst/>
          </a:prstGeom>
        </p:spPr>
      </p:pic>
      <p:pic>
        <p:nvPicPr>
          <p:cNvPr id="8" name="Picture 7">
            <a:extLst>
              <a:ext uri="{FF2B5EF4-FFF2-40B4-BE49-F238E27FC236}">
                <a16:creationId xmlns:a16="http://schemas.microsoft.com/office/drawing/2014/main" id="{C069D898-6A9A-BF00-FEAC-D1BF6BBC5A9C}"/>
              </a:ext>
            </a:extLst>
          </p:cNvPr>
          <p:cNvPicPr>
            <a:picLocks noChangeAspect="1"/>
          </p:cNvPicPr>
          <p:nvPr/>
        </p:nvPicPr>
        <p:blipFill>
          <a:blip r:embed="rId5"/>
          <a:stretch>
            <a:fillRect/>
          </a:stretch>
        </p:blipFill>
        <p:spPr>
          <a:xfrm>
            <a:off x="82550" y="3572637"/>
            <a:ext cx="7772400" cy="3144043"/>
          </a:xfrm>
          <a:prstGeom prst="rect">
            <a:avLst/>
          </a:prstGeom>
        </p:spPr>
      </p:pic>
      <p:pic>
        <p:nvPicPr>
          <p:cNvPr id="9" name="Picture 8">
            <a:extLst>
              <a:ext uri="{FF2B5EF4-FFF2-40B4-BE49-F238E27FC236}">
                <a16:creationId xmlns:a16="http://schemas.microsoft.com/office/drawing/2014/main" id="{8D5C8BB5-A1C3-4875-507D-ACB8D2D17B4B}"/>
              </a:ext>
            </a:extLst>
          </p:cNvPr>
          <p:cNvPicPr>
            <a:picLocks noChangeAspect="1"/>
          </p:cNvPicPr>
          <p:nvPr/>
        </p:nvPicPr>
        <p:blipFill>
          <a:blip r:embed="rId6"/>
          <a:stretch>
            <a:fillRect/>
          </a:stretch>
        </p:blipFill>
        <p:spPr>
          <a:xfrm>
            <a:off x="4681222" y="3688973"/>
            <a:ext cx="4978204" cy="3316346"/>
          </a:xfrm>
          <a:prstGeom prst="rect">
            <a:avLst/>
          </a:prstGeom>
        </p:spPr>
      </p:pic>
    </p:spTree>
    <p:extLst>
      <p:ext uri="{BB962C8B-B14F-4D97-AF65-F5344CB8AC3E}">
        <p14:creationId xmlns:p14="http://schemas.microsoft.com/office/powerpoint/2010/main" val="211430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14428-D494-BA23-F6CF-27E38DFFC79E}"/>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AD73B76E-B40B-4D4F-94ED-5E50B4763180}"/>
              </a:ext>
            </a:extLst>
          </p:cNvPr>
          <p:cNvPicPr>
            <a:picLocks noChangeAspect="1"/>
          </p:cNvPicPr>
          <p:nvPr/>
        </p:nvPicPr>
        <p:blipFill>
          <a:blip r:embed="rId2"/>
          <a:stretch>
            <a:fillRect/>
          </a:stretch>
        </p:blipFill>
        <p:spPr>
          <a:xfrm>
            <a:off x="646111" y="0"/>
            <a:ext cx="7772400" cy="5196998"/>
          </a:xfrm>
          <a:prstGeom prst="rect">
            <a:avLst/>
          </a:prstGeom>
        </p:spPr>
      </p:pic>
      <p:pic>
        <p:nvPicPr>
          <p:cNvPr id="5" name="Picture 4">
            <a:extLst>
              <a:ext uri="{FF2B5EF4-FFF2-40B4-BE49-F238E27FC236}">
                <a16:creationId xmlns:a16="http://schemas.microsoft.com/office/drawing/2014/main" id="{B254F59A-46CC-9213-B75F-42C383739CA5}"/>
              </a:ext>
            </a:extLst>
          </p:cNvPr>
          <p:cNvPicPr>
            <a:picLocks noChangeAspect="1"/>
          </p:cNvPicPr>
          <p:nvPr/>
        </p:nvPicPr>
        <p:blipFill>
          <a:blip r:embed="rId3"/>
          <a:stretch>
            <a:fillRect/>
          </a:stretch>
        </p:blipFill>
        <p:spPr>
          <a:xfrm>
            <a:off x="8175373" y="600982"/>
            <a:ext cx="3750922" cy="3409968"/>
          </a:xfrm>
          <a:prstGeom prst="rect">
            <a:avLst/>
          </a:prstGeom>
        </p:spPr>
      </p:pic>
      <p:pic>
        <p:nvPicPr>
          <p:cNvPr id="6" name="Content Placeholder 5">
            <a:extLst>
              <a:ext uri="{FF2B5EF4-FFF2-40B4-BE49-F238E27FC236}">
                <a16:creationId xmlns:a16="http://schemas.microsoft.com/office/drawing/2014/main" id="{2F06A186-5678-8055-28F0-57D89A0088EB}"/>
              </a:ext>
            </a:extLst>
          </p:cNvPr>
          <p:cNvPicPr>
            <a:picLocks noGrp="1" noChangeAspect="1"/>
          </p:cNvPicPr>
          <p:nvPr>
            <p:ph idx="1"/>
          </p:nvPr>
        </p:nvPicPr>
        <p:blipFill>
          <a:blip r:embed="rId4"/>
          <a:stretch>
            <a:fillRect/>
          </a:stretch>
        </p:blipFill>
        <p:spPr>
          <a:xfrm>
            <a:off x="2633039" y="4198700"/>
            <a:ext cx="3175000" cy="2540000"/>
          </a:xfrm>
          <a:prstGeom prst="rect">
            <a:avLst/>
          </a:prstGeom>
        </p:spPr>
      </p:pic>
      <p:pic>
        <p:nvPicPr>
          <p:cNvPr id="3" name="Picture 2">
            <a:extLst>
              <a:ext uri="{FF2B5EF4-FFF2-40B4-BE49-F238E27FC236}">
                <a16:creationId xmlns:a16="http://schemas.microsoft.com/office/drawing/2014/main" id="{EC1C854D-C45B-05F3-41EA-24BF07729D19}"/>
              </a:ext>
            </a:extLst>
          </p:cNvPr>
          <p:cNvPicPr>
            <a:picLocks noChangeAspect="1"/>
          </p:cNvPicPr>
          <p:nvPr/>
        </p:nvPicPr>
        <p:blipFill>
          <a:blip r:embed="rId5"/>
          <a:stretch>
            <a:fillRect/>
          </a:stretch>
        </p:blipFill>
        <p:spPr>
          <a:xfrm>
            <a:off x="6508408" y="3253898"/>
            <a:ext cx="3635020" cy="3886200"/>
          </a:xfrm>
          <a:prstGeom prst="rect">
            <a:avLst/>
          </a:prstGeom>
        </p:spPr>
      </p:pic>
    </p:spTree>
    <p:extLst>
      <p:ext uri="{BB962C8B-B14F-4D97-AF65-F5344CB8AC3E}">
        <p14:creationId xmlns:p14="http://schemas.microsoft.com/office/powerpoint/2010/main" val="4075572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4632-3D94-DC47-3F5F-9DB9CDE90E67}"/>
              </a:ext>
            </a:extLst>
          </p:cNvPr>
          <p:cNvSpPr>
            <a:spLocks noGrp="1"/>
          </p:cNvSpPr>
          <p:nvPr>
            <p:ph type="title"/>
          </p:nvPr>
        </p:nvSpPr>
        <p:spPr/>
        <p:txBody>
          <a:bodyPr/>
          <a:lstStyle/>
          <a:p>
            <a:r>
              <a:rPr lang="en-US" dirty="0"/>
              <a:t>What do we learn from these cases?</a:t>
            </a:r>
          </a:p>
        </p:txBody>
      </p:sp>
      <p:sp>
        <p:nvSpPr>
          <p:cNvPr id="3" name="Content Placeholder 2">
            <a:extLst>
              <a:ext uri="{FF2B5EF4-FFF2-40B4-BE49-F238E27FC236}">
                <a16:creationId xmlns:a16="http://schemas.microsoft.com/office/drawing/2014/main" id="{9E8461B9-F1CE-A076-420F-76B4746F6D4E}"/>
              </a:ext>
            </a:extLst>
          </p:cNvPr>
          <p:cNvSpPr>
            <a:spLocks noGrp="1"/>
          </p:cNvSpPr>
          <p:nvPr>
            <p:ph idx="1"/>
          </p:nvPr>
        </p:nvSpPr>
        <p:spPr/>
        <p:txBody>
          <a:bodyPr/>
          <a:lstStyle/>
          <a:p>
            <a:pPr marL="0" indent="0">
              <a:buNone/>
            </a:pPr>
            <a:r>
              <a:rPr lang="en-US" dirty="0"/>
              <a:t>Historical and geographical spread</a:t>
            </a:r>
          </a:p>
          <a:p>
            <a:pPr marL="0" indent="0">
              <a:buNone/>
            </a:pPr>
            <a:endParaRPr lang="en-US" dirty="0"/>
          </a:p>
          <a:p>
            <a:pPr marL="0" indent="0">
              <a:buNone/>
            </a:pPr>
            <a:r>
              <a:rPr lang="en-US" dirty="0"/>
              <a:t>Scale and temporality</a:t>
            </a:r>
          </a:p>
          <a:p>
            <a:pPr marL="0" indent="0">
              <a:buNone/>
            </a:pPr>
            <a:endParaRPr lang="en-US" dirty="0"/>
          </a:p>
          <a:p>
            <a:pPr marL="0" indent="0">
              <a:buNone/>
            </a:pPr>
            <a:r>
              <a:rPr lang="en-US" dirty="0"/>
              <a:t>Fiction and fact –imagined cities</a:t>
            </a:r>
          </a:p>
          <a:p>
            <a:pPr marL="0" indent="0">
              <a:buNone/>
            </a:pPr>
            <a:endParaRPr lang="en-US" dirty="0"/>
          </a:p>
          <a:p>
            <a:pPr marL="0" indent="0">
              <a:buNone/>
            </a:pPr>
            <a:endParaRPr lang="en-US" dirty="0"/>
          </a:p>
          <a:p>
            <a:pPr marL="0" indent="0">
              <a:buNone/>
            </a:pPr>
            <a:r>
              <a:rPr lang="en-US" dirty="0"/>
              <a:t>Evolution and disappearance –flexibility and integration  versus problems</a:t>
            </a:r>
          </a:p>
        </p:txBody>
      </p:sp>
    </p:spTree>
    <p:extLst>
      <p:ext uri="{BB962C8B-B14F-4D97-AF65-F5344CB8AC3E}">
        <p14:creationId xmlns:p14="http://schemas.microsoft.com/office/powerpoint/2010/main" val="2527248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5B849-BBB2-4142-D8B7-7E9B8C1AF6DF}"/>
              </a:ext>
            </a:extLst>
          </p:cNvPr>
          <p:cNvSpPr>
            <a:spLocks noGrp="1"/>
          </p:cNvSpPr>
          <p:nvPr>
            <p:ph type="title"/>
          </p:nvPr>
        </p:nvSpPr>
        <p:spPr/>
        <p:txBody>
          <a:bodyPr/>
          <a:lstStyle/>
          <a:p>
            <a:r>
              <a:rPr lang="en-US" dirty="0"/>
              <a:t>Our Core Questions</a:t>
            </a:r>
          </a:p>
        </p:txBody>
      </p:sp>
      <p:sp>
        <p:nvSpPr>
          <p:cNvPr id="3" name="Content Placeholder 2">
            <a:extLst>
              <a:ext uri="{FF2B5EF4-FFF2-40B4-BE49-F238E27FC236}">
                <a16:creationId xmlns:a16="http://schemas.microsoft.com/office/drawing/2014/main" id="{82634CC6-7818-E66A-267B-722905BD5C1D}"/>
              </a:ext>
            </a:extLst>
          </p:cNvPr>
          <p:cNvSpPr>
            <a:spLocks noGrp="1"/>
          </p:cNvSpPr>
          <p:nvPr>
            <p:ph idx="1"/>
          </p:nvPr>
        </p:nvSpPr>
        <p:spPr/>
        <p:txBody>
          <a:bodyPr/>
          <a:lstStyle/>
          <a:p>
            <a:pPr marL="0" indent="0">
              <a:buNone/>
            </a:pPr>
            <a:r>
              <a:rPr lang="en-US" dirty="0"/>
              <a:t>Founders/Foundation</a:t>
            </a:r>
          </a:p>
          <a:p>
            <a:pPr marL="0" indent="0">
              <a:buNone/>
            </a:pPr>
            <a:endParaRPr lang="en-US" dirty="0"/>
          </a:p>
          <a:p>
            <a:pPr marL="0" indent="0">
              <a:buNone/>
            </a:pPr>
            <a:r>
              <a:rPr lang="en-US" dirty="0"/>
              <a:t>Citizenship/Intentionality</a:t>
            </a:r>
          </a:p>
          <a:p>
            <a:pPr marL="0" indent="0">
              <a:buNone/>
            </a:pPr>
            <a:endParaRPr lang="en-US" dirty="0"/>
          </a:p>
          <a:p>
            <a:pPr marL="0" indent="0">
              <a:buNone/>
            </a:pPr>
            <a:r>
              <a:rPr lang="en-US" dirty="0"/>
              <a:t>Economy and Governance</a:t>
            </a:r>
          </a:p>
          <a:p>
            <a:pPr marL="0" indent="0">
              <a:buNone/>
            </a:pPr>
            <a:endParaRPr lang="en-US" dirty="0"/>
          </a:p>
          <a:p>
            <a:pPr marL="0" indent="0">
              <a:buNone/>
            </a:pPr>
            <a:r>
              <a:rPr lang="en-US" dirty="0"/>
              <a:t>Connections and Separations</a:t>
            </a:r>
          </a:p>
          <a:p>
            <a:pPr marL="0" indent="0">
              <a:buNone/>
            </a:pPr>
            <a:endParaRPr lang="en-US" dirty="0"/>
          </a:p>
          <a:p>
            <a:pPr marL="0" indent="0">
              <a:buNone/>
            </a:pPr>
            <a:r>
              <a:rPr lang="en-US" dirty="0"/>
              <a:t>Evolution</a:t>
            </a:r>
          </a:p>
        </p:txBody>
      </p:sp>
    </p:spTree>
    <p:extLst>
      <p:ext uri="{BB962C8B-B14F-4D97-AF65-F5344CB8AC3E}">
        <p14:creationId xmlns:p14="http://schemas.microsoft.com/office/powerpoint/2010/main" val="385290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133FB-022D-BDE9-BC09-3FD16816C1D7}"/>
              </a:ext>
            </a:extLst>
          </p:cNvPr>
          <p:cNvSpPr>
            <a:spLocks noGrp="1"/>
          </p:cNvSpPr>
          <p:nvPr>
            <p:ph type="title"/>
          </p:nvPr>
        </p:nvSpPr>
        <p:spPr>
          <a:xfrm>
            <a:off x="646112" y="452718"/>
            <a:ext cx="4165580" cy="1400530"/>
          </a:xfrm>
        </p:spPr>
        <p:txBody>
          <a:bodyPr>
            <a:normAutofit/>
          </a:bodyPr>
          <a:lstStyle/>
          <a:p>
            <a:r>
              <a:rPr lang="en-US" dirty="0"/>
              <a:t>Founders</a:t>
            </a:r>
          </a:p>
        </p:txBody>
      </p:sp>
      <p:sp>
        <p:nvSpPr>
          <p:cNvPr id="12" name="Freeform: Shape 11">
            <a:extLst>
              <a:ext uri="{FF2B5EF4-FFF2-40B4-BE49-F238E27FC236}">
                <a16:creationId xmlns:a16="http://schemas.microsoft.com/office/drawing/2014/main" id="{C2167F82-BD57-4D9B-BCC3-A4F13118B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txBody>
          <a:bodyPr/>
          <a:lstStyle/>
          <a:p>
            <a:endParaRPr lang="en-US"/>
          </a:p>
        </p:txBody>
      </p:sp>
      <p:sp>
        <p:nvSpPr>
          <p:cNvPr id="14" name="Freeform 23">
            <a:extLst>
              <a:ext uri="{FF2B5EF4-FFF2-40B4-BE49-F238E27FC236}">
                <a16:creationId xmlns:a16="http://schemas.microsoft.com/office/drawing/2014/main" id="{4CBF4B90-A27B-4E6A-B288-303118BA6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815B9B15-22AB-3E78-9902-1B886293E077}"/>
              </a:ext>
            </a:extLst>
          </p:cNvPr>
          <p:cNvPicPr>
            <a:picLocks noChangeAspect="1"/>
          </p:cNvPicPr>
          <p:nvPr/>
        </p:nvPicPr>
        <p:blipFill>
          <a:blip r:embed="rId3"/>
          <a:stretch>
            <a:fillRect/>
          </a:stretch>
        </p:blipFill>
        <p:spPr>
          <a:xfrm>
            <a:off x="9152243" y="647699"/>
            <a:ext cx="2155524" cy="2702852"/>
          </a:xfrm>
          <a:prstGeom prst="rect">
            <a:avLst/>
          </a:prstGeom>
          <a:effectLst/>
        </p:spPr>
      </p:pic>
      <p:sp>
        <p:nvSpPr>
          <p:cNvPr id="16" name="Rectangle 15">
            <a:extLst>
              <a:ext uri="{FF2B5EF4-FFF2-40B4-BE49-F238E27FC236}">
                <a16:creationId xmlns:a16="http://schemas.microsoft.com/office/drawing/2014/main" id="{BC77A50A-7946-4C3E-A197-2F4ACE08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39950942-DFC6-37C5-ED8E-ECE10FFD30BB}"/>
              </a:ext>
            </a:extLst>
          </p:cNvPr>
          <p:cNvSpPr>
            <a:spLocks noGrp="1"/>
          </p:cNvSpPr>
          <p:nvPr>
            <p:ph idx="1"/>
          </p:nvPr>
        </p:nvSpPr>
        <p:spPr>
          <a:xfrm>
            <a:off x="646113" y="2052918"/>
            <a:ext cx="4165146" cy="4195481"/>
          </a:xfrm>
        </p:spPr>
        <p:txBody>
          <a:bodyPr>
            <a:normAutofit fontScale="85000" lnSpcReduction="20000"/>
          </a:bodyPr>
          <a:lstStyle/>
          <a:p>
            <a:pPr marL="0" indent="0">
              <a:buNone/>
            </a:pPr>
            <a:r>
              <a:rPr lang="en-US" dirty="0"/>
              <a:t>Who envisions a new intentional community?</a:t>
            </a:r>
          </a:p>
          <a:p>
            <a:pPr marL="0" indent="0">
              <a:buNone/>
            </a:pPr>
            <a:endParaRPr lang="en-US" dirty="0"/>
          </a:p>
          <a:p>
            <a:pPr marL="0" indent="0">
              <a:buNone/>
            </a:pPr>
            <a:r>
              <a:rPr lang="en-US" dirty="0"/>
              <a:t>What are they opposed to?</a:t>
            </a:r>
          </a:p>
          <a:p>
            <a:pPr marL="0" indent="0">
              <a:buNone/>
            </a:pPr>
            <a:endParaRPr lang="en-US" dirty="0"/>
          </a:p>
          <a:p>
            <a:pPr marL="0" indent="0">
              <a:buNone/>
            </a:pPr>
            <a:r>
              <a:rPr lang="en-US" dirty="0"/>
              <a:t>Where do they build and why (controls, transnational goals, proximity</a:t>
            </a:r>
          </a:p>
          <a:p>
            <a:pPr marL="0" indent="0">
              <a:buNone/>
            </a:pPr>
            <a:endParaRPr lang="en-US" dirty="0"/>
          </a:p>
          <a:p>
            <a:pPr marL="0" indent="0">
              <a:buNone/>
            </a:pPr>
            <a:r>
              <a:rPr lang="en-US" dirty="0"/>
              <a:t>What is their role –ideological leader, developer, economic motor</a:t>
            </a:r>
          </a:p>
          <a:p>
            <a:pPr marL="0" indent="0">
              <a:buNone/>
            </a:pPr>
            <a:endParaRPr lang="en-US" dirty="0"/>
          </a:p>
          <a:p>
            <a:pPr marL="0" indent="0">
              <a:buNone/>
            </a:pPr>
            <a:r>
              <a:rPr lang="en-US" dirty="0"/>
              <a:t>What plans do they have beyond their lifetime?</a:t>
            </a:r>
          </a:p>
        </p:txBody>
      </p:sp>
      <p:pic>
        <p:nvPicPr>
          <p:cNvPr id="7" name="Picture 6">
            <a:extLst>
              <a:ext uri="{FF2B5EF4-FFF2-40B4-BE49-F238E27FC236}">
                <a16:creationId xmlns:a16="http://schemas.microsoft.com/office/drawing/2014/main" id="{8BFD310A-58CE-C80D-B475-8BDFF47357D8}"/>
              </a:ext>
            </a:extLst>
          </p:cNvPr>
          <p:cNvPicPr>
            <a:picLocks noChangeAspect="1"/>
          </p:cNvPicPr>
          <p:nvPr/>
        </p:nvPicPr>
        <p:blipFill>
          <a:blip r:embed="rId4"/>
          <a:stretch>
            <a:fillRect/>
          </a:stretch>
        </p:blipFill>
        <p:spPr>
          <a:xfrm>
            <a:off x="6327143" y="647698"/>
            <a:ext cx="2162281" cy="2702852"/>
          </a:xfrm>
          <a:prstGeom prst="rect">
            <a:avLst/>
          </a:prstGeom>
          <a:effectLst/>
        </p:spPr>
      </p:pic>
      <p:pic>
        <p:nvPicPr>
          <p:cNvPr id="6" name="Picture 5">
            <a:extLst>
              <a:ext uri="{FF2B5EF4-FFF2-40B4-BE49-F238E27FC236}">
                <a16:creationId xmlns:a16="http://schemas.microsoft.com/office/drawing/2014/main" id="{293CDBA7-C960-EF0D-9D6A-4D69619EDA2A}"/>
              </a:ext>
            </a:extLst>
          </p:cNvPr>
          <p:cNvPicPr>
            <a:picLocks noChangeAspect="1"/>
          </p:cNvPicPr>
          <p:nvPr/>
        </p:nvPicPr>
        <p:blipFill>
          <a:blip r:embed="rId5"/>
          <a:stretch>
            <a:fillRect/>
          </a:stretch>
        </p:blipFill>
        <p:spPr>
          <a:xfrm>
            <a:off x="6307773" y="3545545"/>
            <a:ext cx="2201021" cy="2702854"/>
          </a:xfrm>
          <a:prstGeom prst="rect">
            <a:avLst/>
          </a:prstGeom>
          <a:effectLst/>
        </p:spPr>
      </p:pic>
      <p:pic>
        <p:nvPicPr>
          <p:cNvPr id="5" name="Picture 4">
            <a:extLst>
              <a:ext uri="{FF2B5EF4-FFF2-40B4-BE49-F238E27FC236}">
                <a16:creationId xmlns:a16="http://schemas.microsoft.com/office/drawing/2014/main" id="{2EE77C4A-7E6A-9AE4-F242-92F0B32FB19A}"/>
              </a:ext>
            </a:extLst>
          </p:cNvPr>
          <p:cNvPicPr>
            <a:picLocks noChangeAspect="1"/>
          </p:cNvPicPr>
          <p:nvPr/>
        </p:nvPicPr>
        <p:blipFill>
          <a:blip r:embed="rId6"/>
          <a:stretch>
            <a:fillRect/>
          </a:stretch>
        </p:blipFill>
        <p:spPr>
          <a:xfrm>
            <a:off x="8916129" y="4025434"/>
            <a:ext cx="2627752" cy="1743075"/>
          </a:xfrm>
          <a:prstGeom prst="rect">
            <a:avLst/>
          </a:prstGeom>
          <a:effectLst/>
        </p:spPr>
      </p:pic>
      <p:pic>
        <p:nvPicPr>
          <p:cNvPr id="8" name="Picture 7">
            <a:extLst>
              <a:ext uri="{FF2B5EF4-FFF2-40B4-BE49-F238E27FC236}">
                <a16:creationId xmlns:a16="http://schemas.microsoft.com/office/drawing/2014/main" id="{FCF46376-A71A-EB75-8F6B-236933245769}"/>
              </a:ext>
            </a:extLst>
          </p:cNvPr>
          <p:cNvPicPr>
            <a:picLocks noChangeAspect="1"/>
          </p:cNvPicPr>
          <p:nvPr/>
        </p:nvPicPr>
        <p:blipFill>
          <a:blip r:embed="rId7"/>
          <a:stretch>
            <a:fillRect/>
          </a:stretch>
        </p:blipFill>
        <p:spPr>
          <a:xfrm>
            <a:off x="7725043" y="2057662"/>
            <a:ext cx="1993900" cy="2857500"/>
          </a:xfrm>
          <a:prstGeom prst="rect">
            <a:avLst/>
          </a:prstGeom>
        </p:spPr>
      </p:pic>
    </p:spTree>
    <p:extLst>
      <p:ext uri="{BB962C8B-B14F-4D97-AF65-F5344CB8AC3E}">
        <p14:creationId xmlns:p14="http://schemas.microsoft.com/office/powerpoint/2010/main" val="704566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CB99-7574-EC98-DE0C-652DC6A8B917}"/>
              </a:ext>
            </a:extLst>
          </p:cNvPr>
          <p:cNvSpPr>
            <a:spLocks noGrp="1"/>
          </p:cNvSpPr>
          <p:nvPr>
            <p:ph type="title"/>
          </p:nvPr>
        </p:nvSpPr>
        <p:spPr>
          <a:xfrm>
            <a:off x="0" y="0"/>
            <a:ext cx="9483969" cy="1400530"/>
          </a:xfrm>
        </p:spPr>
        <p:txBody>
          <a:bodyPr/>
          <a:lstStyle/>
          <a:p>
            <a:r>
              <a:rPr lang="en-US" dirty="0"/>
              <a:t>Landscapes: Central Buildings, Connections, Public/Private, </a:t>
            </a:r>
            <a:r>
              <a:rPr lang="en-US" dirty="0" err="1"/>
              <a:t>Gree</a:t>
            </a:r>
            <a:endParaRPr lang="en-US" dirty="0"/>
          </a:p>
        </p:txBody>
      </p:sp>
      <p:sp>
        <p:nvSpPr>
          <p:cNvPr id="3" name="Text Placeholder 2">
            <a:extLst>
              <a:ext uri="{FF2B5EF4-FFF2-40B4-BE49-F238E27FC236}">
                <a16:creationId xmlns:a16="http://schemas.microsoft.com/office/drawing/2014/main" id="{C7B29C31-6FC3-BB2A-ECE6-D58590DF6351}"/>
              </a:ext>
            </a:extLst>
          </p:cNvPr>
          <p:cNvSpPr>
            <a:spLocks noGrp="1"/>
          </p:cNvSpPr>
          <p:nvPr>
            <p:ph type="body" idx="1"/>
          </p:nvPr>
        </p:nvSpPr>
        <p:spPr/>
        <p:txBody>
          <a:bodyPr/>
          <a:lstStyle/>
          <a:p>
            <a:endParaRPr lang="en-US"/>
          </a:p>
        </p:txBody>
      </p:sp>
      <p:sp>
        <p:nvSpPr>
          <p:cNvPr id="4" name="Content Placeholder 3">
            <a:extLst>
              <a:ext uri="{FF2B5EF4-FFF2-40B4-BE49-F238E27FC236}">
                <a16:creationId xmlns:a16="http://schemas.microsoft.com/office/drawing/2014/main" id="{F621F2C8-4280-8BB2-BFA4-0E13FCD7546F}"/>
              </a:ext>
            </a:extLst>
          </p:cNvPr>
          <p:cNvSpPr>
            <a:spLocks noGrp="1"/>
          </p:cNvSpPr>
          <p:nvPr>
            <p:ph sz="half" idx="2"/>
          </p:nvPr>
        </p:nvSpPr>
        <p:spPr/>
        <p:txBody>
          <a:bodyPr/>
          <a:lstStyle/>
          <a:p>
            <a:endParaRPr lang="en-US" dirty="0"/>
          </a:p>
        </p:txBody>
      </p:sp>
      <p:sp>
        <p:nvSpPr>
          <p:cNvPr id="5" name="Text Placeholder 4">
            <a:extLst>
              <a:ext uri="{FF2B5EF4-FFF2-40B4-BE49-F238E27FC236}">
                <a16:creationId xmlns:a16="http://schemas.microsoft.com/office/drawing/2014/main" id="{F92849CA-FB4E-E52E-8465-7D4695849227}"/>
              </a:ext>
            </a:extLst>
          </p:cNvPr>
          <p:cNvSpPr>
            <a:spLocks noGrp="1"/>
          </p:cNvSpPr>
          <p:nvPr>
            <p:ph type="body" sz="quarter" idx="3"/>
          </p:nvPr>
        </p:nvSpPr>
        <p:spPr/>
        <p:txBody>
          <a:bodyPr/>
          <a:lstStyle/>
          <a:p>
            <a:endParaRPr lang="en-US" dirty="0"/>
          </a:p>
        </p:txBody>
      </p:sp>
      <p:sp>
        <p:nvSpPr>
          <p:cNvPr id="6" name="Content Placeholder 5">
            <a:extLst>
              <a:ext uri="{FF2B5EF4-FFF2-40B4-BE49-F238E27FC236}">
                <a16:creationId xmlns:a16="http://schemas.microsoft.com/office/drawing/2014/main" id="{62EC0DC5-494B-1A0F-F364-DBA63C4A76A1}"/>
              </a:ext>
            </a:extLst>
          </p:cNvPr>
          <p:cNvSpPr>
            <a:spLocks noGrp="1"/>
          </p:cNvSpPr>
          <p:nvPr>
            <p:ph sz="quarter" idx="4"/>
          </p:nvPr>
        </p:nvSpPr>
        <p:spPr/>
        <p:txBody>
          <a:bodyPr/>
          <a:lstStyle/>
          <a:p>
            <a:endParaRPr lang="en-US"/>
          </a:p>
        </p:txBody>
      </p:sp>
      <p:pic>
        <p:nvPicPr>
          <p:cNvPr id="8" name="Picture 7">
            <a:extLst>
              <a:ext uri="{FF2B5EF4-FFF2-40B4-BE49-F238E27FC236}">
                <a16:creationId xmlns:a16="http://schemas.microsoft.com/office/drawing/2014/main" id="{4B3A0044-EF85-B614-ACAE-54EE9B89CF5F}"/>
              </a:ext>
            </a:extLst>
          </p:cNvPr>
          <p:cNvPicPr>
            <a:picLocks noChangeAspect="1"/>
          </p:cNvPicPr>
          <p:nvPr/>
        </p:nvPicPr>
        <p:blipFill>
          <a:blip r:embed="rId2"/>
          <a:stretch>
            <a:fillRect/>
          </a:stretch>
        </p:blipFill>
        <p:spPr>
          <a:xfrm>
            <a:off x="254864" y="1562674"/>
            <a:ext cx="3263900" cy="2463800"/>
          </a:xfrm>
          <a:prstGeom prst="rect">
            <a:avLst/>
          </a:prstGeom>
        </p:spPr>
      </p:pic>
      <p:pic>
        <p:nvPicPr>
          <p:cNvPr id="9" name="Picture 8">
            <a:extLst>
              <a:ext uri="{FF2B5EF4-FFF2-40B4-BE49-F238E27FC236}">
                <a16:creationId xmlns:a16="http://schemas.microsoft.com/office/drawing/2014/main" id="{64F1696E-D678-A4AE-6D7D-710A65B64768}"/>
              </a:ext>
            </a:extLst>
          </p:cNvPr>
          <p:cNvPicPr>
            <a:picLocks noChangeAspect="1"/>
          </p:cNvPicPr>
          <p:nvPr/>
        </p:nvPicPr>
        <p:blipFill>
          <a:blip r:embed="rId3"/>
          <a:stretch>
            <a:fillRect/>
          </a:stretch>
        </p:blipFill>
        <p:spPr>
          <a:xfrm>
            <a:off x="7325903" y="3040699"/>
            <a:ext cx="6138048" cy="3817302"/>
          </a:xfrm>
          <a:prstGeom prst="rect">
            <a:avLst/>
          </a:prstGeom>
        </p:spPr>
      </p:pic>
      <p:pic>
        <p:nvPicPr>
          <p:cNvPr id="10" name="Picture 9">
            <a:extLst>
              <a:ext uri="{FF2B5EF4-FFF2-40B4-BE49-F238E27FC236}">
                <a16:creationId xmlns:a16="http://schemas.microsoft.com/office/drawing/2014/main" id="{40B8AE0D-FD32-43F6-B623-9F2E7D48C4A7}"/>
              </a:ext>
            </a:extLst>
          </p:cNvPr>
          <p:cNvPicPr>
            <a:picLocks noChangeAspect="1"/>
          </p:cNvPicPr>
          <p:nvPr/>
        </p:nvPicPr>
        <p:blipFill>
          <a:blip r:embed="rId4"/>
          <a:stretch>
            <a:fillRect/>
          </a:stretch>
        </p:blipFill>
        <p:spPr>
          <a:xfrm>
            <a:off x="8768861" y="1291278"/>
            <a:ext cx="3508613" cy="2624443"/>
          </a:xfrm>
          <a:prstGeom prst="rect">
            <a:avLst/>
          </a:prstGeom>
        </p:spPr>
      </p:pic>
      <p:pic>
        <p:nvPicPr>
          <p:cNvPr id="11" name="Picture 10">
            <a:extLst>
              <a:ext uri="{FF2B5EF4-FFF2-40B4-BE49-F238E27FC236}">
                <a16:creationId xmlns:a16="http://schemas.microsoft.com/office/drawing/2014/main" id="{E3661C86-104C-CE46-B0B0-4E2049871243}"/>
              </a:ext>
            </a:extLst>
          </p:cNvPr>
          <p:cNvPicPr>
            <a:picLocks noChangeAspect="1"/>
          </p:cNvPicPr>
          <p:nvPr/>
        </p:nvPicPr>
        <p:blipFill>
          <a:blip r:embed="rId5"/>
          <a:stretch>
            <a:fillRect/>
          </a:stretch>
        </p:blipFill>
        <p:spPr>
          <a:xfrm>
            <a:off x="5486400" y="2603500"/>
            <a:ext cx="1219200" cy="1651000"/>
          </a:xfrm>
          <a:prstGeom prst="rect">
            <a:avLst/>
          </a:prstGeom>
        </p:spPr>
      </p:pic>
      <p:pic>
        <p:nvPicPr>
          <p:cNvPr id="12" name="Picture 11">
            <a:extLst>
              <a:ext uri="{FF2B5EF4-FFF2-40B4-BE49-F238E27FC236}">
                <a16:creationId xmlns:a16="http://schemas.microsoft.com/office/drawing/2014/main" id="{C0DE4AA2-B319-A3CD-D749-BD5472223961}"/>
              </a:ext>
            </a:extLst>
          </p:cNvPr>
          <p:cNvPicPr>
            <a:picLocks noChangeAspect="1"/>
          </p:cNvPicPr>
          <p:nvPr/>
        </p:nvPicPr>
        <p:blipFill>
          <a:blip r:embed="rId6"/>
          <a:stretch>
            <a:fillRect/>
          </a:stretch>
        </p:blipFill>
        <p:spPr>
          <a:xfrm>
            <a:off x="5153369" y="2265975"/>
            <a:ext cx="3385033" cy="2872149"/>
          </a:xfrm>
          <a:prstGeom prst="rect">
            <a:avLst/>
          </a:prstGeom>
        </p:spPr>
      </p:pic>
      <p:pic>
        <p:nvPicPr>
          <p:cNvPr id="13" name="Picture 12">
            <a:extLst>
              <a:ext uri="{FF2B5EF4-FFF2-40B4-BE49-F238E27FC236}">
                <a16:creationId xmlns:a16="http://schemas.microsoft.com/office/drawing/2014/main" id="{DFC60589-54E3-80F2-90D6-6708D922A156}"/>
              </a:ext>
            </a:extLst>
          </p:cNvPr>
          <p:cNvPicPr>
            <a:picLocks noChangeAspect="1"/>
          </p:cNvPicPr>
          <p:nvPr/>
        </p:nvPicPr>
        <p:blipFill>
          <a:blip r:embed="rId7"/>
          <a:stretch>
            <a:fillRect/>
          </a:stretch>
        </p:blipFill>
        <p:spPr>
          <a:xfrm>
            <a:off x="1797934" y="3691280"/>
            <a:ext cx="3517900" cy="3517900"/>
          </a:xfrm>
          <a:prstGeom prst="rect">
            <a:avLst/>
          </a:prstGeom>
        </p:spPr>
      </p:pic>
    </p:spTree>
    <p:extLst>
      <p:ext uri="{BB962C8B-B14F-4D97-AF65-F5344CB8AC3E}">
        <p14:creationId xmlns:p14="http://schemas.microsoft.com/office/powerpoint/2010/main" val="393807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1EC1-A077-0153-D68C-9497A5C959C4}"/>
              </a:ext>
            </a:extLst>
          </p:cNvPr>
          <p:cNvSpPr>
            <a:spLocks noGrp="1"/>
          </p:cNvSpPr>
          <p:nvPr>
            <p:ph type="title"/>
          </p:nvPr>
        </p:nvSpPr>
        <p:spPr>
          <a:xfrm>
            <a:off x="646111" y="609601"/>
            <a:ext cx="3325731" cy="1675975"/>
          </a:xfrm>
        </p:spPr>
        <p:txBody>
          <a:bodyPr>
            <a:normAutofit/>
          </a:bodyPr>
          <a:lstStyle/>
          <a:p>
            <a:r>
              <a:rPr lang="en-US" dirty="0"/>
              <a:t>Citizens &amp; Intentions</a:t>
            </a:r>
          </a:p>
        </p:txBody>
      </p:sp>
      <p:pic>
        <p:nvPicPr>
          <p:cNvPr id="4" name="Picture 3">
            <a:extLst>
              <a:ext uri="{FF2B5EF4-FFF2-40B4-BE49-F238E27FC236}">
                <a16:creationId xmlns:a16="http://schemas.microsoft.com/office/drawing/2014/main" id="{E4140168-8191-B3C5-803D-C4F34586082D}"/>
              </a:ext>
            </a:extLst>
          </p:cNvPr>
          <p:cNvPicPr>
            <a:picLocks noChangeAspect="1"/>
          </p:cNvPicPr>
          <p:nvPr/>
        </p:nvPicPr>
        <p:blipFill>
          <a:blip r:embed="rId3"/>
          <a:srcRect l="17727" r="1" b="1"/>
          <a:stretch>
            <a:fillRect/>
          </a:stretch>
        </p:blipFill>
        <p:spPr>
          <a:xfrm>
            <a:off x="3419816" y="1002148"/>
            <a:ext cx="3409037" cy="2765825"/>
          </a:xfrm>
          <a:prstGeom prst="rect">
            <a:avLst/>
          </a:prstGeom>
          <a:effectLst>
            <a:outerShdw blurRad="50800" dist="38100" dir="5400000" algn="t" rotWithShape="0">
              <a:prstClr val="black">
                <a:alpha val="43000"/>
              </a:prstClr>
            </a:outerShdw>
          </a:effectLst>
        </p:spPr>
      </p:pic>
      <p:pic>
        <p:nvPicPr>
          <p:cNvPr id="7" name="Picture 6">
            <a:extLst>
              <a:ext uri="{FF2B5EF4-FFF2-40B4-BE49-F238E27FC236}">
                <a16:creationId xmlns:a16="http://schemas.microsoft.com/office/drawing/2014/main" id="{3300D187-AA68-F8E7-CCC6-5229C67215F2}"/>
              </a:ext>
            </a:extLst>
          </p:cNvPr>
          <p:cNvPicPr>
            <a:picLocks noChangeAspect="1"/>
          </p:cNvPicPr>
          <p:nvPr/>
        </p:nvPicPr>
        <p:blipFill>
          <a:blip r:embed="rId4"/>
          <a:srcRect r="7262" b="5"/>
          <a:stretch>
            <a:fillRect/>
          </a:stretch>
        </p:blipFill>
        <p:spPr>
          <a:xfrm>
            <a:off x="7320197" y="571500"/>
            <a:ext cx="3409037" cy="2766058"/>
          </a:xfrm>
          <a:prstGeom prst="rect">
            <a:avLst/>
          </a:prstGeom>
          <a:effectLst>
            <a:outerShdw blurRad="50800" dist="38100" dir="5400000" algn="t" rotWithShape="0">
              <a:prstClr val="black">
                <a:alpha val="43000"/>
              </a:prstClr>
            </a:outerShdw>
          </a:effectLst>
        </p:spPr>
      </p:pic>
      <p:sp>
        <p:nvSpPr>
          <p:cNvPr id="13" name="Rectangle 12">
            <a:extLst>
              <a:ext uri="{FF2B5EF4-FFF2-40B4-BE49-F238E27FC236}">
                <a16:creationId xmlns:a16="http://schemas.microsoft.com/office/drawing/2014/main" id="{6B41991E-FEAE-49BB-BDDD-80639BB61C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CAFDAF6A-23BA-0B10-0EB4-1336E313ED2A}"/>
              </a:ext>
            </a:extLst>
          </p:cNvPr>
          <p:cNvSpPr>
            <a:spLocks noGrp="1"/>
          </p:cNvSpPr>
          <p:nvPr>
            <p:ph idx="1"/>
          </p:nvPr>
        </p:nvSpPr>
        <p:spPr>
          <a:xfrm>
            <a:off x="642176" y="2484544"/>
            <a:ext cx="3329666" cy="3763855"/>
          </a:xfrm>
        </p:spPr>
        <p:txBody>
          <a:bodyPr>
            <a:normAutofit/>
          </a:bodyPr>
          <a:lstStyle/>
          <a:p>
            <a:endParaRPr lang="en-US"/>
          </a:p>
        </p:txBody>
      </p:sp>
      <p:pic>
        <p:nvPicPr>
          <p:cNvPr id="8" name="Picture 7">
            <a:extLst>
              <a:ext uri="{FF2B5EF4-FFF2-40B4-BE49-F238E27FC236}">
                <a16:creationId xmlns:a16="http://schemas.microsoft.com/office/drawing/2014/main" id="{AA2250E6-BBA8-280D-0394-785B63BBE0AC}"/>
              </a:ext>
            </a:extLst>
          </p:cNvPr>
          <p:cNvPicPr>
            <a:picLocks noChangeAspect="1"/>
          </p:cNvPicPr>
          <p:nvPr/>
        </p:nvPicPr>
        <p:blipFill>
          <a:blip r:embed="rId5"/>
          <a:srcRect r="7262" b="5"/>
          <a:stretch>
            <a:fillRect/>
          </a:stretch>
        </p:blipFill>
        <p:spPr>
          <a:xfrm>
            <a:off x="8733293" y="3696969"/>
            <a:ext cx="3409037" cy="2766058"/>
          </a:xfrm>
          <a:prstGeom prst="rect">
            <a:avLst/>
          </a:prstGeom>
          <a:effectLst>
            <a:outerShdw blurRad="50800" dist="38100" dir="5400000" algn="t" rotWithShape="0">
              <a:prstClr val="black">
                <a:alpha val="43000"/>
              </a:prstClr>
            </a:outerShdw>
          </a:effectLst>
        </p:spPr>
      </p:pic>
      <p:pic>
        <p:nvPicPr>
          <p:cNvPr id="5" name="Picture 4">
            <a:extLst>
              <a:ext uri="{FF2B5EF4-FFF2-40B4-BE49-F238E27FC236}">
                <a16:creationId xmlns:a16="http://schemas.microsoft.com/office/drawing/2014/main" id="{5B254C55-5B44-7D97-89B5-190DC7FE3D3A}"/>
              </a:ext>
            </a:extLst>
          </p:cNvPr>
          <p:cNvPicPr>
            <a:picLocks noChangeAspect="1"/>
          </p:cNvPicPr>
          <p:nvPr/>
        </p:nvPicPr>
        <p:blipFill>
          <a:blip r:embed="rId6"/>
          <a:stretch>
            <a:fillRect/>
          </a:stretch>
        </p:blipFill>
        <p:spPr>
          <a:xfrm>
            <a:off x="642176" y="3911598"/>
            <a:ext cx="4686300" cy="2336800"/>
          </a:xfrm>
          <a:prstGeom prst="rect">
            <a:avLst/>
          </a:prstGeom>
        </p:spPr>
      </p:pic>
      <p:pic>
        <p:nvPicPr>
          <p:cNvPr id="9" name="Picture 8">
            <a:extLst>
              <a:ext uri="{FF2B5EF4-FFF2-40B4-BE49-F238E27FC236}">
                <a16:creationId xmlns:a16="http://schemas.microsoft.com/office/drawing/2014/main" id="{99A04E0A-EF3E-DB3D-EDFA-8FC03D9BFB24}"/>
              </a:ext>
            </a:extLst>
          </p:cNvPr>
          <p:cNvPicPr>
            <a:picLocks noChangeAspect="1"/>
          </p:cNvPicPr>
          <p:nvPr/>
        </p:nvPicPr>
        <p:blipFill>
          <a:blip r:embed="rId7"/>
          <a:stretch>
            <a:fillRect/>
          </a:stretch>
        </p:blipFill>
        <p:spPr>
          <a:xfrm>
            <a:off x="5630744" y="2946401"/>
            <a:ext cx="2831118" cy="3510586"/>
          </a:xfrm>
          <a:prstGeom prst="rect">
            <a:avLst/>
          </a:prstGeom>
        </p:spPr>
      </p:pic>
    </p:spTree>
    <p:extLst>
      <p:ext uri="{BB962C8B-B14F-4D97-AF65-F5344CB8AC3E}">
        <p14:creationId xmlns:p14="http://schemas.microsoft.com/office/powerpoint/2010/main" val="3614155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66DF5-9FA9-F867-14D8-C5365F2B8BF4}"/>
              </a:ext>
            </a:extLst>
          </p:cNvPr>
          <p:cNvSpPr>
            <a:spLocks noGrp="1"/>
          </p:cNvSpPr>
          <p:nvPr>
            <p:ph type="title"/>
          </p:nvPr>
        </p:nvSpPr>
        <p:spPr>
          <a:xfrm>
            <a:off x="646111" y="609601"/>
            <a:ext cx="4793473" cy="1675975"/>
          </a:xfrm>
        </p:spPr>
        <p:txBody>
          <a:bodyPr>
            <a:normAutofit/>
          </a:bodyPr>
          <a:lstStyle/>
          <a:p>
            <a:r>
              <a:rPr lang="en-US" dirty="0"/>
              <a:t>Scale</a:t>
            </a:r>
          </a:p>
        </p:txBody>
      </p:sp>
      <p:pic>
        <p:nvPicPr>
          <p:cNvPr id="4" name="Picture 3">
            <a:extLst>
              <a:ext uri="{FF2B5EF4-FFF2-40B4-BE49-F238E27FC236}">
                <a16:creationId xmlns:a16="http://schemas.microsoft.com/office/drawing/2014/main" id="{BD6BFFAE-449F-AB56-508D-0E9F295FEF21}"/>
              </a:ext>
            </a:extLst>
          </p:cNvPr>
          <p:cNvPicPr>
            <a:picLocks noChangeAspect="1"/>
          </p:cNvPicPr>
          <p:nvPr/>
        </p:nvPicPr>
        <p:blipFill>
          <a:blip r:embed="rId3"/>
          <a:srcRect t="9948" r="-1" b="15779"/>
          <a:stretch>
            <a:fillRect/>
          </a:stretch>
        </p:blipFill>
        <p:spPr>
          <a:xfrm>
            <a:off x="2928302" y="571500"/>
            <a:ext cx="5449888" cy="2766290"/>
          </a:xfrm>
          <a:prstGeom prst="rect">
            <a:avLst/>
          </a:prstGeom>
          <a:effectLst>
            <a:outerShdw blurRad="50800" dist="38100" dir="5400000" algn="t" rotWithShape="0">
              <a:prstClr val="black">
                <a:alpha val="43000"/>
              </a:prstClr>
            </a:outerShdw>
          </a:effectLst>
        </p:spPr>
      </p:pic>
      <p:sp>
        <p:nvSpPr>
          <p:cNvPr id="10" name="Rectangle 9">
            <a:extLst>
              <a:ext uri="{FF2B5EF4-FFF2-40B4-BE49-F238E27FC236}">
                <a16:creationId xmlns:a16="http://schemas.microsoft.com/office/drawing/2014/main" id="{AC546BE4-C7A3-4A47-9FA5-0866D5E65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6D914606-BDE7-BD20-33F9-549EDBBB42E8}"/>
              </a:ext>
            </a:extLst>
          </p:cNvPr>
          <p:cNvSpPr>
            <a:spLocks noGrp="1"/>
          </p:cNvSpPr>
          <p:nvPr>
            <p:ph idx="1"/>
          </p:nvPr>
        </p:nvSpPr>
        <p:spPr>
          <a:xfrm>
            <a:off x="642175" y="2484544"/>
            <a:ext cx="4799145" cy="3763855"/>
          </a:xfrm>
        </p:spPr>
        <p:txBody>
          <a:bodyPr>
            <a:normAutofit lnSpcReduction="10000"/>
          </a:bodyPr>
          <a:lstStyle/>
          <a:p>
            <a:pPr marL="0" indent="0">
              <a:buNone/>
            </a:pPr>
            <a:r>
              <a:rPr lang="en-US" dirty="0"/>
              <a:t>Family</a:t>
            </a:r>
          </a:p>
          <a:p>
            <a:pPr marL="0" indent="0">
              <a:buNone/>
            </a:pPr>
            <a:endParaRPr lang="en-US" dirty="0"/>
          </a:p>
          <a:p>
            <a:pPr marL="0" indent="0">
              <a:buNone/>
            </a:pPr>
            <a:r>
              <a:rPr lang="en-US" dirty="0"/>
              <a:t>Shared Group</a:t>
            </a:r>
          </a:p>
          <a:p>
            <a:pPr marL="0" indent="0">
              <a:buNone/>
            </a:pPr>
            <a:endParaRPr lang="en-US" dirty="0"/>
          </a:p>
          <a:p>
            <a:pPr marL="0" indent="0">
              <a:buNone/>
            </a:pPr>
            <a:r>
              <a:rPr lang="en-US" dirty="0"/>
              <a:t>Development</a:t>
            </a:r>
          </a:p>
          <a:p>
            <a:pPr marL="0" indent="0">
              <a:buNone/>
            </a:pPr>
            <a:endParaRPr lang="en-US" dirty="0"/>
          </a:p>
          <a:p>
            <a:pPr marL="0" indent="0">
              <a:buNone/>
            </a:pPr>
            <a:r>
              <a:rPr lang="en-US" dirty="0"/>
              <a:t>Connection</a:t>
            </a:r>
          </a:p>
          <a:p>
            <a:pPr marL="0" indent="0">
              <a:buNone/>
            </a:pPr>
            <a:endParaRPr lang="en-US" dirty="0"/>
          </a:p>
          <a:p>
            <a:pPr marL="0" indent="0">
              <a:buNone/>
            </a:pPr>
            <a:r>
              <a:rPr lang="en-US" dirty="0"/>
              <a:t>Replicability</a:t>
            </a:r>
          </a:p>
        </p:txBody>
      </p:sp>
      <p:pic>
        <p:nvPicPr>
          <p:cNvPr id="5" name="Picture 4">
            <a:extLst>
              <a:ext uri="{FF2B5EF4-FFF2-40B4-BE49-F238E27FC236}">
                <a16:creationId xmlns:a16="http://schemas.microsoft.com/office/drawing/2014/main" id="{1C71FF84-FD9B-0D24-1B54-01343F83C762}"/>
              </a:ext>
            </a:extLst>
          </p:cNvPr>
          <p:cNvPicPr>
            <a:picLocks noChangeAspect="1"/>
          </p:cNvPicPr>
          <p:nvPr/>
        </p:nvPicPr>
        <p:blipFill>
          <a:blip r:embed="rId4"/>
          <a:srcRect t="4619" r="2" b="8616"/>
          <a:stretch>
            <a:fillRect/>
          </a:stretch>
        </p:blipFill>
        <p:spPr>
          <a:xfrm>
            <a:off x="6094412" y="3482108"/>
            <a:ext cx="5449888" cy="2766290"/>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1167645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F04F7-3C36-B454-6219-471C7EDFA483}"/>
              </a:ext>
            </a:extLst>
          </p:cNvPr>
          <p:cNvSpPr>
            <a:spLocks noGrp="1"/>
          </p:cNvSpPr>
          <p:nvPr>
            <p:ph type="title"/>
          </p:nvPr>
        </p:nvSpPr>
        <p:spPr/>
        <p:txBody>
          <a:bodyPr/>
          <a:lstStyle/>
          <a:p>
            <a:r>
              <a:rPr lang="en-US" dirty="0"/>
              <a:t>Core question</a:t>
            </a:r>
          </a:p>
        </p:txBody>
      </p:sp>
      <p:sp>
        <p:nvSpPr>
          <p:cNvPr id="3" name="Content Placeholder 2">
            <a:extLst>
              <a:ext uri="{FF2B5EF4-FFF2-40B4-BE49-F238E27FC236}">
                <a16:creationId xmlns:a16="http://schemas.microsoft.com/office/drawing/2014/main" id="{653A8899-A94E-BAAC-2F60-A26723679CF5}"/>
              </a:ext>
            </a:extLst>
          </p:cNvPr>
          <p:cNvSpPr>
            <a:spLocks noGrp="1"/>
          </p:cNvSpPr>
          <p:nvPr>
            <p:ph idx="1"/>
          </p:nvPr>
        </p:nvSpPr>
        <p:spPr/>
        <p:txBody>
          <a:bodyPr>
            <a:normAutofit lnSpcReduction="10000"/>
          </a:bodyPr>
          <a:lstStyle/>
          <a:p>
            <a:pPr marL="0" indent="0">
              <a:buNone/>
            </a:pPr>
            <a:r>
              <a:rPr lang="en-US" dirty="0"/>
              <a:t>Who envisions a utopian community and how/where is it built?</a:t>
            </a:r>
          </a:p>
          <a:p>
            <a:pPr marL="0" indent="0">
              <a:buNone/>
            </a:pPr>
            <a:endParaRPr lang="en-US" dirty="0"/>
          </a:p>
          <a:p>
            <a:pPr marL="0" indent="0">
              <a:buNone/>
            </a:pPr>
            <a:r>
              <a:rPr lang="en-US" dirty="0"/>
              <a:t>Who are the citizens and how?</a:t>
            </a:r>
          </a:p>
          <a:p>
            <a:pPr marL="0" indent="0">
              <a:buNone/>
            </a:pPr>
            <a:endParaRPr lang="en-US" dirty="0"/>
          </a:p>
          <a:p>
            <a:pPr marL="0" indent="0">
              <a:buNone/>
            </a:pPr>
            <a:r>
              <a:rPr lang="en-US" dirty="0"/>
              <a:t>What are the roles of economic life and governance ?</a:t>
            </a:r>
          </a:p>
          <a:p>
            <a:pPr marL="0" indent="0">
              <a:buNone/>
            </a:pPr>
            <a:endParaRPr lang="en-US" dirty="0"/>
          </a:p>
          <a:p>
            <a:pPr marL="0" indent="0">
              <a:buNone/>
            </a:pPr>
            <a:r>
              <a:rPr lang="en-US" dirty="0"/>
              <a:t>What does it look like and why?</a:t>
            </a:r>
          </a:p>
          <a:p>
            <a:pPr marL="0" indent="0">
              <a:buNone/>
            </a:pPr>
            <a:endParaRPr lang="en-US" dirty="0"/>
          </a:p>
          <a:p>
            <a:pPr marL="0" indent="0">
              <a:buNone/>
            </a:pPr>
            <a:r>
              <a:rPr lang="en-US" dirty="0"/>
              <a:t>What happens and why?  (why suburbs as alternatives/experiments, connected yet distinct communities)? How does a utopian experiment become dystopic …or ordinary</a:t>
            </a:r>
          </a:p>
        </p:txBody>
      </p:sp>
    </p:spTree>
    <p:extLst>
      <p:ext uri="{BB962C8B-B14F-4D97-AF65-F5344CB8AC3E}">
        <p14:creationId xmlns:p14="http://schemas.microsoft.com/office/powerpoint/2010/main" val="3080664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7B6EB-02C1-2FBA-BCFF-5966EA31B0D5}"/>
              </a:ext>
            </a:extLst>
          </p:cNvPr>
          <p:cNvSpPr>
            <a:spLocks noGrp="1"/>
          </p:cNvSpPr>
          <p:nvPr>
            <p:ph type="title"/>
          </p:nvPr>
        </p:nvSpPr>
        <p:spPr/>
        <p:txBody>
          <a:bodyPr/>
          <a:lstStyle/>
          <a:p>
            <a:r>
              <a:rPr lang="en-US" dirty="0"/>
              <a:t>Economy and Governance</a:t>
            </a:r>
          </a:p>
        </p:txBody>
      </p:sp>
      <p:sp>
        <p:nvSpPr>
          <p:cNvPr id="4" name="Text Placeholder 3">
            <a:extLst>
              <a:ext uri="{FF2B5EF4-FFF2-40B4-BE49-F238E27FC236}">
                <a16:creationId xmlns:a16="http://schemas.microsoft.com/office/drawing/2014/main" id="{E5E71150-9A97-AAF6-BB5D-582757468369}"/>
              </a:ext>
            </a:extLst>
          </p:cNvPr>
          <p:cNvSpPr>
            <a:spLocks noGrp="1"/>
          </p:cNvSpPr>
          <p:nvPr>
            <p:ph type="body" idx="1"/>
          </p:nvPr>
        </p:nvSpPr>
        <p:spPr/>
        <p:txBody>
          <a:bodyPr/>
          <a:lstStyle/>
          <a:p>
            <a:r>
              <a:rPr lang="en-US" dirty="0"/>
              <a:t>Governance</a:t>
            </a:r>
          </a:p>
        </p:txBody>
      </p:sp>
      <p:sp>
        <p:nvSpPr>
          <p:cNvPr id="3" name="Content Placeholder 2">
            <a:extLst>
              <a:ext uri="{FF2B5EF4-FFF2-40B4-BE49-F238E27FC236}">
                <a16:creationId xmlns:a16="http://schemas.microsoft.com/office/drawing/2014/main" id="{D83A8469-7BCF-F9F6-62AC-32A4F891B3D0}"/>
              </a:ext>
            </a:extLst>
          </p:cNvPr>
          <p:cNvSpPr>
            <a:spLocks noGrp="1"/>
          </p:cNvSpPr>
          <p:nvPr>
            <p:ph sz="half" idx="2"/>
          </p:nvPr>
        </p:nvSpPr>
        <p:spPr/>
        <p:txBody>
          <a:bodyPr/>
          <a:lstStyle/>
          <a:p>
            <a:pPr marL="0" indent="0">
              <a:buNone/>
            </a:pPr>
            <a:r>
              <a:rPr lang="en-US" dirty="0"/>
              <a:t>Charismatic Leadership</a:t>
            </a:r>
          </a:p>
          <a:p>
            <a:pPr marL="0" indent="0">
              <a:buNone/>
            </a:pPr>
            <a:endParaRPr lang="en-US" dirty="0"/>
          </a:p>
          <a:p>
            <a:pPr marL="0" indent="0">
              <a:buNone/>
            </a:pPr>
            <a:r>
              <a:rPr lang="en-US" dirty="0"/>
              <a:t>Corporate Leadership (Celebration)</a:t>
            </a:r>
          </a:p>
          <a:p>
            <a:pPr marL="0" indent="0">
              <a:buNone/>
            </a:pPr>
            <a:endParaRPr lang="en-US" dirty="0"/>
          </a:p>
          <a:p>
            <a:pPr marL="0" indent="0">
              <a:buNone/>
            </a:pPr>
            <a:r>
              <a:rPr lang="en-US" dirty="0"/>
              <a:t>Shared Governance</a:t>
            </a:r>
          </a:p>
        </p:txBody>
      </p:sp>
      <p:sp>
        <p:nvSpPr>
          <p:cNvPr id="5" name="Text Placeholder 4">
            <a:extLst>
              <a:ext uri="{FF2B5EF4-FFF2-40B4-BE49-F238E27FC236}">
                <a16:creationId xmlns:a16="http://schemas.microsoft.com/office/drawing/2014/main" id="{1762C52A-9FEC-2F69-141A-3588807A63E6}"/>
              </a:ext>
            </a:extLst>
          </p:cNvPr>
          <p:cNvSpPr>
            <a:spLocks noGrp="1"/>
          </p:cNvSpPr>
          <p:nvPr>
            <p:ph type="body" sz="quarter" idx="3"/>
          </p:nvPr>
        </p:nvSpPr>
        <p:spPr>
          <a:xfrm>
            <a:off x="5654495" y="1905000"/>
            <a:ext cx="4845339" cy="576262"/>
          </a:xfrm>
        </p:spPr>
        <p:txBody>
          <a:bodyPr/>
          <a:lstStyle/>
          <a:p>
            <a:r>
              <a:rPr lang="en-US" dirty="0"/>
              <a:t>Economy</a:t>
            </a:r>
          </a:p>
        </p:txBody>
      </p:sp>
      <p:sp>
        <p:nvSpPr>
          <p:cNvPr id="6" name="Content Placeholder 5">
            <a:extLst>
              <a:ext uri="{FF2B5EF4-FFF2-40B4-BE49-F238E27FC236}">
                <a16:creationId xmlns:a16="http://schemas.microsoft.com/office/drawing/2014/main" id="{DCC11817-3C8D-A0B5-4698-1EAC9119CD6E}"/>
              </a:ext>
            </a:extLst>
          </p:cNvPr>
          <p:cNvSpPr>
            <a:spLocks noGrp="1"/>
          </p:cNvSpPr>
          <p:nvPr>
            <p:ph sz="quarter" idx="4"/>
          </p:nvPr>
        </p:nvSpPr>
        <p:spPr/>
        <p:txBody>
          <a:bodyPr/>
          <a:lstStyle/>
          <a:p>
            <a:pPr marL="0" indent="0">
              <a:buNone/>
            </a:pPr>
            <a:r>
              <a:rPr lang="en-US" dirty="0"/>
              <a:t>Self-contained (agrarian)</a:t>
            </a:r>
          </a:p>
          <a:p>
            <a:pPr marL="0" indent="0">
              <a:buNone/>
            </a:pPr>
            <a:endParaRPr lang="en-US" dirty="0"/>
          </a:p>
          <a:p>
            <a:pPr marL="0" indent="0">
              <a:buNone/>
            </a:pPr>
            <a:r>
              <a:rPr lang="en-US" dirty="0"/>
              <a:t>Commercial –trade</a:t>
            </a:r>
          </a:p>
          <a:p>
            <a:pPr marL="0" indent="0">
              <a:buNone/>
            </a:pPr>
            <a:endParaRPr lang="en-US" dirty="0"/>
          </a:p>
          <a:p>
            <a:pPr marL="0" indent="0">
              <a:buNone/>
            </a:pPr>
            <a:r>
              <a:rPr lang="en-US" dirty="0"/>
              <a:t>Industrial</a:t>
            </a:r>
          </a:p>
          <a:p>
            <a:pPr marL="0" indent="0">
              <a:buNone/>
            </a:pPr>
            <a:endParaRPr lang="en-US" dirty="0"/>
          </a:p>
          <a:p>
            <a:pPr marL="0" indent="0">
              <a:buNone/>
            </a:pPr>
            <a:r>
              <a:rPr lang="en-US" dirty="0"/>
              <a:t>Highly Linked Commuter</a:t>
            </a:r>
          </a:p>
          <a:p>
            <a:pPr marL="0" indent="0">
              <a:buNone/>
            </a:pPr>
            <a:endParaRPr lang="en-US" dirty="0"/>
          </a:p>
          <a:p>
            <a:pPr marL="0" indent="0">
              <a:buNone/>
            </a:pPr>
            <a:endParaRPr lang="en-US" dirty="0"/>
          </a:p>
        </p:txBody>
      </p:sp>
      <p:pic>
        <p:nvPicPr>
          <p:cNvPr id="7" name="Picture 6">
            <a:extLst>
              <a:ext uri="{FF2B5EF4-FFF2-40B4-BE49-F238E27FC236}">
                <a16:creationId xmlns:a16="http://schemas.microsoft.com/office/drawing/2014/main" id="{9E2E130A-1D04-3D05-8AAA-7120337422C6}"/>
              </a:ext>
            </a:extLst>
          </p:cNvPr>
          <p:cNvPicPr>
            <a:picLocks noChangeAspect="1"/>
          </p:cNvPicPr>
          <p:nvPr/>
        </p:nvPicPr>
        <p:blipFill>
          <a:blip r:embed="rId2"/>
          <a:stretch>
            <a:fillRect/>
          </a:stretch>
        </p:blipFill>
        <p:spPr>
          <a:xfrm>
            <a:off x="332104" y="4898040"/>
            <a:ext cx="4686300" cy="1803400"/>
          </a:xfrm>
          <a:prstGeom prst="rect">
            <a:avLst/>
          </a:prstGeom>
        </p:spPr>
      </p:pic>
      <p:pic>
        <p:nvPicPr>
          <p:cNvPr id="8" name="Picture 7">
            <a:extLst>
              <a:ext uri="{FF2B5EF4-FFF2-40B4-BE49-F238E27FC236}">
                <a16:creationId xmlns:a16="http://schemas.microsoft.com/office/drawing/2014/main" id="{6C8484A3-05D5-8DC7-1274-D17F5C22C478}"/>
              </a:ext>
            </a:extLst>
          </p:cNvPr>
          <p:cNvPicPr>
            <a:picLocks noChangeAspect="1"/>
          </p:cNvPicPr>
          <p:nvPr/>
        </p:nvPicPr>
        <p:blipFill>
          <a:blip r:embed="rId3"/>
          <a:stretch>
            <a:fillRect/>
          </a:stretch>
        </p:blipFill>
        <p:spPr>
          <a:xfrm>
            <a:off x="8593994" y="3183540"/>
            <a:ext cx="3517900" cy="3517900"/>
          </a:xfrm>
          <a:prstGeom prst="rect">
            <a:avLst/>
          </a:prstGeom>
        </p:spPr>
      </p:pic>
      <p:pic>
        <p:nvPicPr>
          <p:cNvPr id="9" name="Picture 8">
            <a:extLst>
              <a:ext uri="{FF2B5EF4-FFF2-40B4-BE49-F238E27FC236}">
                <a16:creationId xmlns:a16="http://schemas.microsoft.com/office/drawing/2014/main" id="{DFFC7F9F-2B00-EFB0-2476-0BC3E47264B7}"/>
              </a:ext>
            </a:extLst>
          </p:cNvPr>
          <p:cNvPicPr>
            <a:picLocks noChangeAspect="1"/>
          </p:cNvPicPr>
          <p:nvPr/>
        </p:nvPicPr>
        <p:blipFill>
          <a:blip r:embed="rId4"/>
          <a:stretch>
            <a:fillRect/>
          </a:stretch>
        </p:blipFill>
        <p:spPr>
          <a:xfrm>
            <a:off x="9011905" y="156560"/>
            <a:ext cx="2733405" cy="3281690"/>
          </a:xfrm>
          <a:prstGeom prst="rect">
            <a:avLst/>
          </a:prstGeom>
        </p:spPr>
      </p:pic>
    </p:spTree>
    <p:extLst>
      <p:ext uri="{BB962C8B-B14F-4D97-AF65-F5344CB8AC3E}">
        <p14:creationId xmlns:p14="http://schemas.microsoft.com/office/powerpoint/2010/main" val="2039656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A0F1BD0D-1A9A-9B17-2EA1-E238A63309BA}"/>
              </a:ext>
            </a:extLst>
          </p:cNvPr>
          <p:cNvSpPr>
            <a:spLocks noGrp="1"/>
          </p:cNvSpPr>
          <p:nvPr>
            <p:ph type="title"/>
          </p:nvPr>
        </p:nvSpPr>
        <p:spPr>
          <a:xfrm>
            <a:off x="648930" y="629266"/>
            <a:ext cx="6188190" cy="1622321"/>
          </a:xfrm>
        </p:spPr>
        <p:txBody>
          <a:bodyPr>
            <a:normAutofit/>
          </a:bodyPr>
          <a:lstStyle/>
          <a:p>
            <a:r>
              <a:rPr lang="en-US" dirty="0">
                <a:solidFill>
                  <a:srgbClr val="EBEBEB"/>
                </a:solidFill>
              </a:rPr>
              <a:t>Connections?</a:t>
            </a:r>
          </a:p>
        </p:txBody>
      </p:sp>
      <p:sp>
        <p:nvSpPr>
          <p:cNvPr id="1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5" name="Picture 4">
            <a:extLst>
              <a:ext uri="{FF2B5EF4-FFF2-40B4-BE49-F238E27FC236}">
                <a16:creationId xmlns:a16="http://schemas.microsoft.com/office/drawing/2014/main" id="{9C0D5CD7-27A5-2D8C-F647-329C9B03D6BD}"/>
              </a:ext>
            </a:extLst>
          </p:cNvPr>
          <p:cNvPicPr>
            <a:picLocks noChangeAspect="1"/>
          </p:cNvPicPr>
          <p:nvPr/>
        </p:nvPicPr>
        <p:blipFill>
          <a:blip r:embed="rId3"/>
          <a:srcRect t="16784" b="34157"/>
          <a:stretch>
            <a:fillRect/>
          </a:stretch>
        </p:blipFill>
        <p:spPr>
          <a:xfrm>
            <a:off x="7220078" y="10"/>
            <a:ext cx="4971922" cy="2285990"/>
          </a:xfrm>
          <a:custGeom>
            <a:avLst/>
            <a:gdLst/>
            <a:ahLst/>
            <a:cxnLst/>
            <a:rect l="l" t="t" r="r" b="b"/>
            <a:pathLst>
              <a:path w="4971922" h="2286000">
                <a:moveTo>
                  <a:pt x="0" y="0"/>
                </a:moveTo>
                <a:lnTo>
                  <a:pt x="1343538" y="0"/>
                </a:lnTo>
                <a:lnTo>
                  <a:pt x="1343538" y="1"/>
                </a:lnTo>
                <a:lnTo>
                  <a:pt x="4971922" y="1"/>
                </a:lnTo>
                <a:lnTo>
                  <a:pt x="4971922" y="2286000"/>
                </a:lnTo>
                <a:lnTo>
                  <a:pt x="232518" y="2286000"/>
                </a:lnTo>
                <a:lnTo>
                  <a:pt x="227089" y="2167128"/>
                </a:lnTo>
                <a:lnTo>
                  <a:pt x="218852" y="2014881"/>
                </a:lnTo>
                <a:lnTo>
                  <a:pt x="210952" y="1861947"/>
                </a:lnTo>
                <a:lnTo>
                  <a:pt x="200867" y="1709014"/>
                </a:lnTo>
                <a:lnTo>
                  <a:pt x="188764" y="1554023"/>
                </a:lnTo>
                <a:lnTo>
                  <a:pt x="176662" y="1401090"/>
                </a:lnTo>
                <a:lnTo>
                  <a:pt x="162710" y="1245413"/>
                </a:lnTo>
                <a:lnTo>
                  <a:pt x="147414" y="1089051"/>
                </a:lnTo>
                <a:lnTo>
                  <a:pt x="131278" y="934746"/>
                </a:lnTo>
                <a:lnTo>
                  <a:pt x="112452" y="778383"/>
                </a:lnTo>
                <a:lnTo>
                  <a:pt x="92281" y="622707"/>
                </a:lnTo>
                <a:lnTo>
                  <a:pt x="72278" y="466344"/>
                </a:lnTo>
                <a:lnTo>
                  <a:pt x="48914" y="310668"/>
                </a:lnTo>
                <a:lnTo>
                  <a:pt x="25045" y="155677"/>
                </a:lnTo>
                <a:close/>
              </a:path>
            </a:pathLst>
          </a:custGeom>
        </p:spPr>
      </p:pic>
      <p:sp>
        <p:nvSpPr>
          <p:cNvPr id="3" name="Content Placeholder 2">
            <a:extLst>
              <a:ext uri="{FF2B5EF4-FFF2-40B4-BE49-F238E27FC236}">
                <a16:creationId xmlns:a16="http://schemas.microsoft.com/office/drawing/2014/main" id="{26512013-EEF6-90E2-D00D-F943C03DB901}"/>
              </a:ext>
            </a:extLst>
          </p:cNvPr>
          <p:cNvSpPr>
            <a:spLocks noGrp="1"/>
          </p:cNvSpPr>
          <p:nvPr>
            <p:ph idx="1"/>
          </p:nvPr>
        </p:nvSpPr>
        <p:spPr>
          <a:xfrm>
            <a:off x="648931" y="1691640"/>
            <a:ext cx="3817750" cy="2880361"/>
          </a:xfrm>
        </p:spPr>
        <p:txBody>
          <a:bodyPr>
            <a:normAutofit fontScale="92500" lnSpcReduction="10000"/>
          </a:bodyPr>
          <a:lstStyle/>
          <a:p>
            <a:r>
              <a:rPr lang="en-US" dirty="0">
                <a:solidFill>
                  <a:srgbClr val="FFFFFF"/>
                </a:solidFill>
              </a:rPr>
              <a:t>Transportation</a:t>
            </a:r>
          </a:p>
          <a:p>
            <a:endParaRPr lang="en-US" dirty="0">
              <a:solidFill>
                <a:srgbClr val="FFFFFF"/>
              </a:solidFill>
            </a:endParaRPr>
          </a:p>
          <a:p>
            <a:r>
              <a:rPr lang="en-US" dirty="0">
                <a:solidFill>
                  <a:srgbClr val="FFFFFF"/>
                </a:solidFill>
              </a:rPr>
              <a:t>Economic Ties</a:t>
            </a:r>
          </a:p>
          <a:p>
            <a:endParaRPr lang="en-US" dirty="0">
              <a:solidFill>
                <a:srgbClr val="FFFFFF"/>
              </a:solidFill>
            </a:endParaRPr>
          </a:p>
          <a:p>
            <a:endParaRPr lang="en-US" dirty="0">
              <a:solidFill>
                <a:srgbClr val="FFFFFF"/>
              </a:solidFill>
            </a:endParaRPr>
          </a:p>
          <a:p>
            <a:pPr marL="0" indent="0">
              <a:buNone/>
            </a:pPr>
            <a:r>
              <a:rPr lang="en-US" dirty="0">
                <a:solidFill>
                  <a:srgbClr val="FFFFFF"/>
                </a:solidFill>
              </a:rPr>
              <a:t>Communication and New Mediated Worlds –are there placeless utopias</a:t>
            </a:r>
          </a:p>
        </p:txBody>
      </p:sp>
      <p:pic>
        <p:nvPicPr>
          <p:cNvPr id="4" name="Picture 3">
            <a:extLst>
              <a:ext uri="{FF2B5EF4-FFF2-40B4-BE49-F238E27FC236}">
                <a16:creationId xmlns:a16="http://schemas.microsoft.com/office/drawing/2014/main" id="{BEEC3E20-A6BA-6D16-29E7-A5EA11E48A31}"/>
              </a:ext>
            </a:extLst>
          </p:cNvPr>
          <p:cNvPicPr>
            <a:picLocks noChangeAspect="1"/>
          </p:cNvPicPr>
          <p:nvPr/>
        </p:nvPicPr>
        <p:blipFill>
          <a:blip r:embed="rId4"/>
          <a:srcRect t="22778" b="29146"/>
          <a:stretch>
            <a:fillRect/>
          </a:stretch>
        </p:blipFill>
        <p:spPr>
          <a:xfrm>
            <a:off x="3219444" y="4812891"/>
            <a:ext cx="4754886" cy="2286000"/>
          </a:xfrm>
          <a:custGeom>
            <a:avLst/>
            <a:gdLst/>
            <a:ahLst/>
            <a:cxnLst/>
            <a:rect l="l" t="t" r="r" b="b"/>
            <a:pathLst>
              <a:path w="4754886" h="2286000">
                <a:moveTo>
                  <a:pt x="15482" y="0"/>
                </a:moveTo>
                <a:lnTo>
                  <a:pt x="4754886" y="0"/>
                </a:lnTo>
                <a:lnTo>
                  <a:pt x="4754886" y="2286000"/>
                </a:lnTo>
                <a:lnTo>
                  <a:pt x="0" y="2286000"/>
                </a:lnTo>
                <a:lnTo>
                  <a:pt x="8036" y="2135352"/>
                </a:lnTo>
                <a:lnTo>
                  <a:pt x="12742" y="2007793"/>
                </a:lnTo>
                <a:lnTo>
                  <a:pt x="17953" y="1877492"/>
                </a:lnTo>
                <a:lnTo>
                  <a:pt x="22827" y="1745133"/>
                </a:lnTo>
                <a:lnTo>
                  <a:pt x="26021" y="1612087"/>
                </a:lnTo>
                <a:lnTo>
                  <a:pt x="28879" y="1476299"/>
                </a:lnTo>
                <a:lnTo>
                  <a:pt x="31904" y="1339139"/>
                </a:lnTo>
                <a:lnTo>
                  <a:pt x="33921" y="1199236"/>
                </a:lnTo>
                <a:lnTo>
                  <a:pt x="33921" y="1057961"/>
                </a:lnTo>
                <a:lnTo>
                  <a:pt x="34930" y="915315"/>
                </a:lnTo>
                <a:lnTo>
                  <a:pt x="33921" y="771297"/>
                </a:lnTo>
                <a:lnTo>
                  <a:pt x="31904" y="625221"/>
                </a:lnTo>
                <a:lnTo>
                  <a:pt x="30055" y="479146"/>
                </a:lnTo>
                <a:lnTo>
                  <a:pt x="26021" y="331013"/>
                </a:lnTo>
                <a:lnTo>
                  <a:pt x="21819" y="181509"/>
                </a:lnTo>
                <a:lnTo>
                  <a:pt x="16944" y="32004"/>
                </a:lnTo>
                <a:close/>
              </a:path>
            </a:pathLst>
          </a:custGeom>
        </p:spPr>
      </p:pic>
      <p:pic>
        <p:nvPicPr>
          <p:cNvPr id="6" name="Picture 5">
            <a:extLst>
              <a:ext uri="{FF2B5EF4-FFF2-40B4-BE49-F238E27FC236}">
                <a16:creationId xmlns:a16="http://schemas.microsoft.com/office/drawing/2014/main" id="{034E4B17-E24D-15B8-122B-564B28DC0A59}"/>
              </a:ext>
            </a:extLst>
          </p:cNvPr>
          <p:cNvPicPr>
            <a:picLocks noChangeAspect="1"/>
          </p:cNvPicPr>
          <p:nvPr/>
        </p:nvPicPr>
        <p:blipFill>
          <a:blip r:embed="rId5"/>
          <a:srcRect t="13419" r="-2" b="43256"/>
          <a:stretch>
            <a:fillRect/>
          </a:stretch>
        </p:blipFill>
        <p:spPr>
          <a:xfrm>
            <a:off x="7218902" y="4572000"/>
            <a:ext cx="4973099" cy="2286000"/>
          </a:xfrm>
          <a:custGeom>
            <a:avLst/>
            <a:gdLst/>
            <a:ahLst/>
            <a:cxnLst/>
            <a:rect l="l" t="t" r="r" b="b"/>
            <a:pathLst>
              <a:path w="4973099" h="2286000">
                <a:moveTo>
                  <a:pt x="218212" y="0"/>
                </a:moveTo>
                <a:lnTo>
                  <a:pt x="4973099" y="0"/>
                </a:lnTo>
                <a:lnTo>
                  <a:pt x="4973099" y="2286000"/>
                </a:lnTo>
                <a:lnTo>
                  <a:pt x="897889" y="2286000"/>
                </a:lnTo>
                <a:lnTo>
                  <a:pt x="0" y="2286000"/>
                </a:lnTo>
                <a:lnTo>
                  <a:pt x="5883" y="2245538"/>
                </a:lnTo>
                <a:lnTo>
                  <a:pt x="23197" y="2126894"/>
                </a:lnTo>
                <a:lnTo>
                  <a:pt x="35299" y="2040483"/>
                </a:lnTo>
                <a:lnTo>
                  <a:pt x="48074" y="1937613"/>
                </a:lnTo>
                <a:lnTo>
                  <a:pt x="63370" y="1815541"/>
                </a:lnTo>
                <a:lnTo>
                  <a:pt x="79507" y="1680438"/>
                </a:lnTo>
                <a:lnTo>
                  <a:pt x="96484" y="1528191"/>
                </a:lnTo>
                <a:lnTo>
                  <a:pt x="114469" y="1362227"/>
                </a:lnTo>
                <a:lnTo>
                  <a:pt x="132455" y="1181862"/>
                </a:lnTo>
                <a:lnTo>
                  <a:pt x="150776" y="989838"/>
                </a:lnTo>
                <a:lnTo>
                  <a:pt x="167753" y="782726"/>
                </a:lnTo>
                <a:lnTo>
                  <a:pt x="184058" y="566013"/>
                </a:lnTo>
                <a:lnTo>
                  <a:pt x="198850" y="336956"/>
                </a:lnTo>
                <a:lnTo>
                  <a:pt x="212969" y="98298"/>
                </a:lnTo>
                <a:close/>
              </a:path>
            </a:pathLst>
          </a:custGeom>
        </p:spPr>
      </p:pic>
      <p:pic>
        <p:nvPicPr>
          <p:cNvPr id="7" name="Picture 6">
            <a:extLst>
              <a:ext uri="{FF2B5EF4-FFF2-40B4-BE49-F238E27FC236}">
                <a16:creationId xmlns:a16="http://schemas.microsoft.com/office/drawing/2014/main" id="{4B53CA9F-1F16-BC29-9A7E-F0CEDE4DEE53}"/>
              </a:ext>
            </a:extLst>
          </p:cNvPr>
          <p:cNvPicPr>
            <a:picLocks noChangeAspect="1"/>
          </p:cNvPicPr>
          <p:nvPr/>
        </p:nvPicPr>
        <p:blipFill>
          <a:blip r:embed="rId6"/>
          <a:stretch>
            <a:fillRect/>
          </a:stretch>
        </p:blipFill>
        <p:spPr>
          <a:xfrm>
            <a:off x="4605013" y="-24991"/>
            <a:ext cx="2832100" cy="4356100"/>
          </a:xfrm>
          <a:prstGeom prst="rect">
            <a:avLst/>
          </a:prstGeom>
        </p:spPr>
      </p:pic>
    </p:spTree>
    <p:extLst>
      <p:ext uri="{BB962C8B-B14F-4D97-AF65-F5344CB8AC3E}">
        <p14:creationId xmlns:p14="http://schemas.microsoft.com/office/powerpoint/2010/main" val="2725620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BF42-F4A5-9D54-3E76-B43B9FCB5F30}"/>
              </a:ext>
            </a:extLst>
          </p:cNvPr>
          <p:cNvSpPr>
            <a:spLocks noGrp="1"/>
          </p:cNvSpPr>
          <p:nvPr>
            <p:ph type="title"/>
          </p:nvPr>
        </p:nvSpPr>
        <p:spPr/>
        <p:txBody>
          <a:bodyPr/>
          <a:lstStyle/>
          <a:p>
            <a:r>
              <a:rPr lang="en-US" dirty="0"/>
              <a:t>Evolution/Devolution</a:t>
            </a:r>
          </a:p>
        </p:txBody>
      </p:sp>
      <p:sp>
        <p:nvSpPr>
          <p:cNvPr id="3" name="Content Placeholder 2">
            <a:extLst>
              <a:ext uri="{FF2B5EF4-FFF2-40B4-BE49-F238E27FC236}">
                <a16:creationId xmlns:a16="http://schemas.microsoft.com/office/drawing/2014/main" id="{992047E5-26B9-B0F9-144F-5874D1D4D27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FA6BA5F-ED8F-216A-685B-04F4BA0EAB1D}"/>
              </a:ext>
            </a:extLst>
          </p:cNvPr>
          <p:cNvPicPr>
            <a:picLocks noChangeAspect="1"/>
          </p:cNvPicPr>
          <p:nvPr/>
        </p:nvPicPr>
        <p:blipFill>
          <a:blip r:embed="rId2"/>
          <a:stretch>
            <a:fillRect/>
          </a:stretch>
        </p:blipFill>
        <p:spPr>
          <a:xfrm>
            <a:off x="4745421" y="3731560"/>
            <a:ext cx="3531278" cy="3089868"/>
          </a:xfrm>
          <a:prstGeom prst="rect">
            <a:avLst/>
          </a:prstGeom>
        </p:spPr>
      </p:pic>
      <p:pic>
        <p:nvPicPr>
          <p:cNvPr id="5" name="Picture 4">
            <a:extLst>
              <a:ext uri="{FF2B5EF4-FFF2-40B4-BE49-F238E27FC236}">
                <a16:creationId xmlns:a16="http://schemas.microsoft.com/office/drawing/2014/main" id="{4DD9953D-EF00-18E9-2B73-4024E73E551A}"/>
              </a:ext>
            </a:extLst>
          </p:cNvPr>
          <p:cNvPicPr>
            <a:picLocks noChangeAspect="1"/>
          </p:cNvPicPr>
          <p:nvPr/>
        </p:nvPicPr>
        <p:blipFill>
          <a:blip r:embed="rId3"/>
          <a:stretch>
            <a:fillRect/>
          </a:stretch>
        </p:blipFill>
        <p:spPr>
          <a:xfrm>
            <a:off x="3951209" y="1509059"/>
            <a:ext cx="4064000" cy="2222500"/>
          </a:xfrm>
          <a:prstGeom prst="rect">
            <a:avLst/>
          </a:prstGeom>
        </p:spPr>
      </p:pic>
      <p:pic>
        <p:nvPicPr>
          <p:cNvPr id="7" name="Picture 6">
            <a:extLst>
              <a:ext uri="{FF2B5EF4-FFF2-40B4-BE49-F238E27FC236}">
                <a16:creationId xmlns:a16="http://schemas.microsoft.com/office/drawing/2014/main" id="{1CDFC77F-8C28-F478-E5DA-D334A4BF1142}"/>
              </a:ext>
            </a:extLst>
          </p:cNvPr>
          <p:cNvPicPr>
            <a:picLocks noChangeAspect="1"/>
          </p:cNvPicPr>
          <p:nvPr/>
        </p:nvPicPr>
        <p:blipFill>
          <a:blip r:embed="rId4"/>
          <a:stretch>
            <a:fillRect/>
          </a:stretch>
        </p:blipFill>
        <p:spPr>
          <a:xfrm>
            <a:off x="8525853" y="2753480"/>
            <a:ext cx="3048000" cy="4064000"/>
          </a:xfrm>
          <a:prstGeom prst="rect">
            <a:avLst/>
          </a:prstGeom>
        </p:spPr>
      </p:pic>
      <p:pic>
        <p:nvPicPr>
          <p:cNvPr id="8" name="Picture 7">
            <a:extLst>
              <a:ext uri="{FF2B5EF4-FFF2-40B4-BE49-F238E27FC236}">
                <a16:creationId xmlns:a16="http://schemas.microsoft.com/office/drawing/2014/main" id="{55F7A6FC-325F-6645-B2D1-441C02FE666D}"/>
              </a:ext>
            </a:extLst>
          </p:cNvPr>
          <p:cNvPicPr>
            <a:picLocks noChangeAspect="1"/>
          </p:cNvPicPr>
          <p:nvPr/>
        </p:nvPicPr>
        <p:blipFill>
          <a:blip r:embed="rId5"/>
          <a:stretch>
            <a:fillRect/>
          </a:stretch>
        </p:blipFill>
        <p:spPr>
          <a:xfrm>
            <a:off x="8029985" y="712134"/>
            <a:ext cx="3784600" cy="2120900"/>
          </a:xfrm>
          <a:prstGeom prst="rect">
            <a:avLst/>
          </a:prstGeom>
        </p:spPr>
      </p:pic>
      <p:pic>
        <p:nvPicPr>
          <p:cNvPr id="9" name="Picture 8">
            <a:extLst>
              <a:ext uri="{FF2B5EF4-FFF2-40B4-BE49-F238E27FC236}">
                <a16:creationId xmlns:a16="http://schemas.microsoft.com/office/drawing/2014/main" id="{900ADBD2-BD2E-B6B9-6693-3AC2EA6FBAF2}"/>
              </a:ext>
            </a:extLst>
          </p:cNvPr>
          <p:cNvPicPr>
            <a:picLocks noChangeAspect="1"/>
          </p:cNvPicPr>
          <p:nvPr/>
        </p:nvPicPr>
        <p:blipFill>
          <a:blip r:embed="rId6"/>
          <a:stretch>
            <a:fillRect/>
          </a:stretch>
        </p:blipFill>
        <p:spPr>
          <a:xfrm>
            <a:off x="127000" y="3187700"/>
            <a:ext cx="4305300" cy="2857500"/>
          </a:xfrm>
          <a:prstGeom prst="rect">
            <a:avLst/>
          </a:prstGeom>
        </p:spPr>
      </p:pic>
    </p:spTree>
    <p:extLst>
      <p:ext uri="{BB962C8B-B14F-4D97-AF65-F5344CB8AC3E}">
        <p14:creationId xmlns:p14="http://schemas.microsoft.com/office/powerpoint/2010/main" val="1208389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0A849-EC35-4EDF-5D8E-D733EA36785A}"/>
              </a:ext>
            </a:extLst>
          </p:cNvPr>
          <p:cNvSpPr>
            <a:spLocks noGrp="1"/>
          </p:cNvSpPr>
          <p:nvPr>
            <p:ph type="title"/>
          </p:nvPr>
        </p:nvSpPr>
        <p:spPr>
          <a:xfrm>
            <a:off x="646111" y="609601"/>
            <a:ext cx="3325731" cy="1675975"/>
          </a:xfrm>
        </p:spPr>
        <p:txBody>
          <a:bodyPr>
            <a:normAutofit/>
          </a:bodyPr>
          <a:lstStyle/>
          <a:p>
            <a:r>
              <a:rPr lang="en-US" dirty="0"/>
              <a:t>What is a Dystopia?</a:t>
            </a:r>
          </a:p>
        </p:txBody>
      </p:sp>
      <p:pic>
        <p:nvPicPr>
          <p:cNvPr id="4" name="Picture 3">
            <a:extLst>
              <a:ext uri="{FF2B5EF4-FFF2-40B4-BE49-F238E27FC236}">
                <a16:creationId xmlns:a16="http://schemas.microsoft.com/office/drawing/2014/main" id="{999EAC6B-0FB8-8451-F392-EFCF7C1E8E50}"/>
              </a:ext>
            </a:extLst>
          </p:cNvPr>
          <p:cNvPicPr>
            <a:picLocks noChangeAspect="1"/>
          </p:cNvPicPr>
          <p:nvPr/>
        </p:nvPicPr>
        <p:blipFill>
          <a:blip r:embed="rId3"/>
          <a:srcRect t="756" r="5" b="5"/>
          <a:stretch>
            <a:fillRect/>
          </a:stretch>
        </p:blipFill>
        <p:spPr>
          <a:xfrm>
            <a:off x="4613643" y="609601"/>
            <a:ext cx="3409037" cy="2765825"/>
          </a:xfrm>
          <a:prstGeom prst="rect">
            <a:avLst/>
          </a:prstGeom>
          <a:effectLst>
            <a:outerShdw blurRad="50800" dist="38100" dir="5400000" algn="t" rotWithShape="0">
              <a:prstClr val="black">
                <a:alpha val="43000"/>
              </a:prstClr>
            </a:outerShdw>
          </a:effectLst>
        </p:spPr>
      </p:pic>
      <p:pic>
        <p:nvPicPr>
          <p:cNvPr id="6" name="Picture 5">
            <a:extLst>
              <a:ext uri="{FF2B5EF4-FFF2-40B4-BE49-F238E27FC236}">
                <a16:creationId xmlns:a16="http://schemas.microsoft.com/office/drawing/2014/main" id="{9379D11D-C81A-90B9-DC96-83496E875014}"/>
              </a:ext>
            </a:extLst>
          </p:cNvPr>
          <p:cNvPicPr>
            <a:picLocks noChangeAspect="1"/>
          </p:cNvPicPr>
          <p:nvPr/>
        </p:nvPicPr>
        <p:blipFill>
          <a:blip r:embed="rId4"/>
          <a:srcRect l="17733" r="2" b="2"/>
          <a:stretch>
            <a:fillRect/>
          </a:stretch>
        </p:blipFill>
        <p:spPr>
          <a:xfrm>
            <a:off x="8135262" y="609602"/>
            <a:ext cx="3409037" cy="2766058"/>
          </a:xfrm>
          <a:prstGeom prst="rect">
            <a:avLst/>
          </a:prstGeom>
          <a:effectLst>
            <a:outerShdw blurRad="50800" dist="38100" dir="5400000" algn="t" rotWithShape="0">
              <a:prstClr val="black">
                <a:alpha val="43000"/>
              </a:prstClr>
            </a:outerShdw>
          </a:effectLst>
        </p:spPr>
      </p:pic>
      <p:sp>
        <p:nvSpPr>
          <p:cNvPr id="12" name="Rectangle 11">
            <a:extLst>
              <a:ext uri="{FF2B5EF4-FFF2-40B4-BE49-F238E27FC236}">
                <a16:creationId xmlns:a16="http://schemas.microsoft.com/office/drawing/2014/main" id="{6B41991E-FEAE-49BB-BDDD-80639BB61C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6A27F71A-8CF2-39E7-CF17-F26B19535F8F}"/>
              </a:ext>
            </a:extLst>
          </p:cNvPr>
          <p:cNvSpPr>
            <a:spLocks noGrp="1"/>
          </p:cNvSpPr>
          <p:nvPr>
            <p:ph idx="1"/>
          </p:nvPr>
        </p:nvSpPr>
        <p:spPr>
          <a:xfrm>
            <a:off x="642176" y="2484544"/>
            <a:ext cx="3329666" cy="3763855"/>
          </a:xfrm>
        </p:spPr>
        <p:txBody>
          <a:bodyPr>
            <a:normAutofit/>
          </a:bodyPr>
          <a:lstStyle/>
          <a:p>
            <a:pPr marL="0" indent="0">
              <a:buNone/>
            </a:pPr>
            <a:r>
              <a:rPr lang="en-US" dirty="0"/>
              <a:t>A failed utopia?</a:t>
            </a:r>
          </a:p>
          <a:p>
            <a:pPr marL="0" indent="0">
              <a:buNone/>
            </a:pPr>
            <a:endParaRPr lang="en-US" dirty="0"/>
          </a:p>
          <a:p>
            <a:pPr marL="0" indent="0">
              <a:buNone/>
            </a:pPr>
            <a:r>
              <a:rPr lang="en-US" dirty="0"/>
              <a:t>A project driven by its own ideology/</a:t>
            </a:r>
          </a:p>
          <a:p>
            <a:pPr marL="0" indent="0">
              <a:buNone/>
            </a:pPr>
            <a:endParaRPr lang="en-US" dirty="0"/>
          </a:p>
          <a:p>
            <a:pPr marL="0" indent="0">
              <a:buNone/>
            </a:pPr>
            <a:r>
              <a:rPr lang="en-US" dirty="0"/>
              <a:t>Overgrowth or loss</a:t>
            </a:r>
          </a:p>
        </p:txBody>
      </p:sp>
      <p:pic>
        <p:nvPicPr>
          <p:cNvPr id="7" name="Picture 6">
            <a:extLst>
              <a:ext uri="{FF2B5EF4-FFF2-40B4-BE49-F238E27FC236}">
                <a16:creationId xmlns:a16="http://schemas.microsoft.com/office/drawing/2014/main" id="{97164D2D-15FF-DD3E-5F5C-C932EC04C702}"/>
              </a:ext>
            </a:extLst>
          </p:cNvPr>
          <p:cNvPicPr>
            <a:picLocks noChangeAspect="1"/>
          </p:cNvPicPr>
          <p:nvPr/>
        </p:nvPicPr>
        <p:blipFill>
          <a:blip r:embed="rId5"/>
          <a:srcRect l="4956" r="1888" b="2"/>
          <a:stretch>
            <a:fillRect/>
          </a:stretch>
        </p:blipFill>
        <p:spPr>
          <a:xfrm>
            <a:off x="4613644" y="3482340"/>
            <a:ext cx="3409037" cy="2765825"/>
          </a:xfrm>
          <a:prstGeom prst="rect">
            <a:avLst/>
          </a:prstGeom>
          <a:effectLst>
            <a:outerShdw blurRad="50800" dist="38100" dir="5400000" algn="t" rotWithShape="0">
              <a:prstClr val="black">
                <a:alpha val="43000"/>
              </a:prstClr>
            </a:outerShdw>
          </a:effectLst>
        </p:spPr>
      </p:pic>
      <p:pic>
        <p:nvPicPr>
          <p:cNvPr id="5" name="Picture 4">
            <a:extLst>
              <a:ext uri="{FF2B5EF4-FFF2-40B4-BE49-F238E27FC236}">
                <a16:creationId xmlns:a16="http://schemas.microsoft.com/office/drawing/2014/main" id="{D68B5A54-8B59-C0AA-1853-43E2B7F253C5}"/>
              </a:ext>
            </a:extLst>
          </p:cNvPr>
          <p:cNvPicPr>
            <a:picLocks noChangeAspect="1"/>
          </p:cNvPicPr>
          <p:nvPr/>
        </p:nvPicPr>
        <p:blipFill>
          <a:blip r:embed="rId6"/>
          <a:srcRect t="38541" r="2" b="8720"/>
          <a:stretch>
            <a:fillRect/>
          </a:stretch>
        </p:blipFill>
        <p:spPr>
          <a:xfrm>
            <a:off x="8135262" y="3482340"/>
            <a:ext cx="3409037" cy="2766058"/>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1269741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FC147-F94C-2DEF-B374-9687952524BD}"/>
              </a:ext>
            </a:extLst>
          </p:cNvPr>
          <p:cNvSpPr>
            <a:spLocks noGrp="1"/>
          </p:cNvSpPr>
          <p:nvPr>
            <p:ph type="title"/>
          </p:nvPr>
        </p:nvSpPr>
        <p:spPr/>
        <p:txBody>
          <a:bodyPr/>
          <a:lstStyle/>
          <a:p>
            <a:r>
              <a:rPr lang="en-US" dirty="0"/>
              <a:t>Building A CITY ON A HILL: What are Your Principles</a:t>
            </a:r>
          </a:p>
        </p:txBody>
      </p:sp>
      <p:sp>
        <p:nvSpPr>
          <p:cNvPr id="3" name="Content Placeholder 2">
            <a:extLst>
              <a:ext uri="{FF2B5EF4-FFF2-40B4-BE49-F238E27FC236}">
                <a16:creationId xmlns:a16="http://schemas.microsoft.com/office/drawing/2014/main" id="{F45F30D1-0798-B0B1-16ED-507C105CA795}"/>
              </a:ext>
            </a:extLst>
          </p:cNvPr>
          <p:cNvSpPr>
            <a:spLocks noGrp="1"/>
          </p:cNvSpPr>
          <p:nvPr>
            <p:ph idx="1"/>
          </p:nvPr>
        </p:nvSpPr>
        <p:spPr/>
        <p:txBody>
          <a:bodyPr>
            <a:normAutofit/>
          </a:bodyPr>
          <a:lstStyle/>
          <a:p>
            <a:r>
              <a:rPr lang="en-US" dirty="0"/>
              <a:t>Utopian thinking has two moments that are inextricably connected: critique </a:t>
            </a:r>
            <a:r>
              <a:rPr lang="en-US" dirty="0" err="1"/>
              <a:t>andconstructive</a:t>
            </a:r>
            <a:r>
              <a:rPr lang="en-US" dirty="0"/>
              <a:t> vision. The critique is of certain aspects of our present condition: </a:t>
            </a:r>
            <a:r>
              <a:rPr lang="en-US" dirty="0" err="1"/>
              <a:t>injustices,oppression</a:t>
            </a:r>
            <a:r>
              <a:rPr lang="en-US" dirty="0"/>
              <a:t>, ecological devastation. It is precisely an enumeration of these ‘evils’, how-ever, that implies a code of moral values that is being violated. The code may not </a:t>
            </a:r>
            <a:r>
              <a:rPr lang="en-US" dirty="0" err="1"/>
              <a:t>bewritten</a:t>
            </a:r>
            <a:r>
              <a:rPr lang="en-US" dirty="0"/>
              <a:t> out, or it may merely be suggested symbolically by invoking slogans such </a:t>
            </a:r>
            <a:r>
              <a:rPr lang="en-US" dirty="0" err="1"/>
              <a:t>as‘freedom</a:t>
            </a:r>
            <a:r>
              <a:rPr lang="en-US" dirty="0"/>
              <a:t>’, ‘equality’, ‘solidarity’. But it is there nonetheless. The moral outrage over </a:t>
            </a:r>
            <a:r>
              <a:rPr lang="en-US" dirty="0" err="1"/>
              <a:t>aninjustice</a:t>
            </a:r>
            <a:r>
              <a:rPr lang="en-US" dirty="0"/>
              <a:t> implies that we have a sense, however inarticulate, of justice. And so on, foreach of our terms of condemnation.</a:t>
            </a:r>
          </a:p>
          <a:p>
            <a:endParaRPr lang="en-US" dirty="0"/>
          </a:p>
        </p:txBody>
      </p:sp>
    </p:spTree>
    <p:extLst>
      <p:ext uri="{BB962C8B-B14F-4D97-AF65-F5344CB8AC3E}">
        <p14:creationId xmlns:p14="http://schemas.microsoft.com/office/powerpoint/2010/main" val="2902394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B9849-D06B-B481-96C0-59B938633DA2}"/>
              </a:ext>
            </a:extLst>
          </p:cNvPr>
          <p:cNvSpPr>
            <a:spLocks noGrp="1"/>
          </p:cNvSpPr>
          <p:nvPr>
            <p:ph type="title"/>
          </p:nvPr>
        </p:nvSpPr>
        <p:spPr/>
        <p:txBody>
          <a:bodyPr/>
          <a:lstStyle/>
          <a:p>
            <a:r>
              <a:rPr lang="en-US" dirty="0"/>
              <a:t>Friedmann’s Core Values</a:t>
            </a:r>
          </a:p>
        </p:txBody>
      </p:sp>
      <p:sp>
        <p:nvSpPr>
          <p:cNvPr id="3" name="Content Placeholder 2">
            <a:extLst>
              <a:ext uri="{FF2B5EF4-FFF2-40B4-BE49-F238E27FC236}">
                <a16:creationId xmlns:a16="http://schemas.microsoft.com/office/drawing/2014/main" id="{DE5E7F29-25DF-06B1-7D71-9E17B26C08E7}"/>
              </a:ext>
            </a:extLst>
          </p:cNvPr>
          <p:cNvSpPr>
            <a:spLocks noGrp="1"/>
          </p:cNvSpPr>
          <p:nvPr>
            <p:ph idx="1"/>
          </p:nvPr>
        </p:nvSpPr>
        <p:spPr/>
        <p:txBody>
          <a:bodyPr/>
          <a:lstStyle/>
          <a:p>
            <a:r>
              <a:rPr lang="en-US" dirty="0"/>
              <a:t>Human Flourishing</a:t>
            </a:r>
          </a:p>
          <a:p>
            <a:endParaRPr lang="en-US" dirty="0"/>
          </a:p>
          <a:p>
            <a:r>
              <a:rPr lang="en-US" dirty="0"/>
              <a:t>Multi/</a:t>
            </a:r>
            <a:r>
              <a:rPr lang="en-US" dirty="0" err="1"/>
              <a:t>Plicity</a:t>
            </a:r>
            <a:endParaRPr lang="en-US" dirty="0"/>
          </a:p>
          <a:p>
            <a:endParaRPr lang="en-US" dirty="0"/>
          </a:p>
          <a:p>
            <a:r>
              <a:rPr lang="en-US" dirty="0"/>
              <a:t>Good Governance</a:t>
            </a:r>
          </a:p>
        </p:txBody>
      </p:sp>
    </p:spTree>
    <p:extLst>
      <p:ext uri="{BB962C8B-B14F-4D97-AF65-F5344CB8AC3E}">
        <p14:creationId xmlns:p14="http://schemas.microsoft.com/office/powerpoint/2010/main" val="3899001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A1B5E-E44A-D442-42AB-53BB274C95F9}"/>
              </a:ext>
            </a:extLst>
          </p:cNvPr>
          <p:cNvSpPr>
            <a:spLocks noGrp="1"/>
          </p:cNvSpPr>
          <p:nvPr>
            <p:ph type="title"/>
          </p:nvPr>
        </p:nvSpPr>
        <p:spPr/>
        <p:txBody>
          <a:bodyPr/>
          <a:lstStyle/>
          <a:p>
            <a:r>
              <a:rPr lang="en-US" dirty="0"/>
              <a:t>My Principles at the end</a:t>
            </a:r>
          </a:p>
        </p:txBody>
      </p:sp>
      <p:sp>
        <p:nvSpPr>
          <p:cNvPr id="3" name="Content Placeholder 2">
            <a:extLst>
              <a:ext uri="{FF2B5EF4-FFF2-40B4-BE49-F238E27FC236}">
                <a16:creationId xmlns:a16="http://schemas.microsoft.com/office/drawing/2014/main" id="{DB9242FB-81C3-C34E-A473-AB7F498D5990}"/>
              </a:ext>
            </a:extLst>
          </p:cNvPr>
          <p:cNvSpPr>
            <a:spLocks noGrp="1"/>
          </p:cNvSpPr>
          <p:nvPr>
            <p:ph idx="1"/>
          </p:nvPr>
        </p:nvSpPr>
        <p:spPr/>
        <p:txBody>
          <a:bodyPr/>
          <a:lstStyle/>
          <a:p>
            <a:r>
              <a:rPr lang="en-US" dirty="0"/>
              <a:t>Environmentally </a:t>
            </a:r>
            <a:r>
              <a:rPr lang="en-US"/>
              <a:t>sustainable replicable model</a:t>
            </a:r>
            <a:endParaRPr lang="en-US" dirty="0"/>
          </a:p>
          <a:p>
            <a:r>
              <a:rPr lang="en-US" dirty="0"/>
              <a:t> </a:t>
            </a:r>
          </a:p>
          <a:p>
            <a:r>
              <a:rPr lang="en-US" dirty="0"/>
              <a:t>Inclusive diversity of people and opportunities</a:t>
            </a:r>
          </a:p>
          <a:p>
            <a:r>
              <a:rPr lang="en-US" dirty="0"/>
              <a:t> </a:t>
            </a:r>
          </a:p>
          <a:p>
            <a:r>
              <a:rPr lang="en-US" dirty="0"/>
              <a:t>Transparent opportunities and support for just society</a:t>
            </a:r>
          </a:p>
          <a:p>
            <a:r>
              <a:rPr lang="en-US" dirty="0"/>
              <a:t> </a:t>
            </a:r>
          </a:p>
          <a:p>
            <a:r>
              <a:rPr lang="en-US" dirty="0"/>
              <a:t>Aesthetic values in public and private Space</a:t>
            </a:r>
          </a:p>
          <a:p>
            <a:r>
              <a:rPr lang="en-US" dirty="0"/>
              <a:t> </a:t>
            </a:r>
          </a:p>
          <a:p>
            <a:r>
              <a:rPr lang="en-US" dirty="0"/>
              <a:t>Sense of grounding in Time from Past to Future</a:t>
            </a:r>
          </a:p>
          <a:p>
            <a:endParaRPr lang="en-US" dirty="0"/>
          </a:p>
        </p:txBody>
      </p:sp>
    </p:spTree>
    <p:extLst>
      <p:ext uri="{BB962C8B-B14F-4D97-AF65-F5344CB8AC3E}">
        <p14:creationId xmlns:p14="http://schemas.microsoft.com/office/powerpoint/2010/main" val="3168512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06A74-E8E3-18DD-4BBE-EF7640F19EF4}"/>
              </a:ext>
            </a:extLst>
          </p:cNvPr>
          <p:cNvSpPr>
            <a:spLocks noGrp="1"/>
          </p:cNvSpPr>
          <p:nvPr>
            <p:ph type="title"/>
          </p:nvPr>
        </p:nvSpPr>
        <p:spPr>
          <a:xfrm>
            <a:off x="646111" y="452718"/>
            <a:ext cx="10889397" cy="1400530"/>
          </a:xfrm>
        </p:spPr>
        <p:txBody>
          <a:bodyPr/>
          <a:lstStyle/>
          <a:p>
            <a:r>
              <a:rPr lang="en-US" dirty="0"/>
              <a:t>Suburbs as Heterotopias pace Michel Foucault (1967) ”of other spaces”</a:t>
            </a:r>
          </a:p>
        </p:txBody>
      </p:sp>
      <p:sp>
        <p:nvSpPr>
          <p:cNvPr id="3" name="Content Placeholder 2">
            <a:extLst>
              <a:ext uri="{FF2B5EF4-FFF2-40B4-BE49-F238E27FC236}">
                <a16:creationId xmlns:a16="http://schemas.microsoft.com/office/drawing/2014/main" id="{419E188F-140B-34E7-58D7-E97BED4C9E33}"/>
              </a:ext>
            </a:extLst>
          </p:cNvPr>
          <p:cNvSpPr>
            <a:spLocks noGrp="1"/>
          </p:cNvSpPr>
          <p:nvPr>
            <p:ph idx="1"/>
          </p:nvPr>
        </p:nvSpPr>
        <p:spPr/>
        <p:txBody>
          <a:bodyPr>
            <a:normAutofit lnSpcReduction="10000"/>
          </a:bodyPr>
          <a:lstStyle/>
          <a:p>
            <a:pPr marL="0" indent="0">
              <a:buNone/>
            </a:pPr>
            <a:r>
              <a:rPr lang="en-US" dirty="0"/>
              <a:t>	“First there are the utopias. Utopias are sites with no real place. They are sites that have a general relation of direct or inverted analogy with the real space of Society. They present society itself in a perfected form, or else society turned upside down, but in any case these utopias are fundamentally unreal spaces.</a:t>
            </a:r>
          </a:p>
          <a:p>
            <a:pPr marL="0" indent="0">
              <a:buNone/>
            </a:pPr>
            <a:r>
              <a:rPr lang="en-US" dirty="0"/>
              <a:t>	“There are also, probably in every culture, in every civilization, real places — places that do exist and that are formed in the very founding of society — which are something like counter-sites, a kind of effectively enacted utopia in which the real sites, all the other real sites that can be found within the culture, are simultaneously represented, contested, and inverted. Places of this kind are outside of all places, even though it may be possible to indicate their location in reality.”</a:t>
            </a:r>
          </a:p>
          <a:p>
            <a:pPr marL="0" indent="0">
              <a:buNone/>
            </a:pPr>
            <a:r>
              <a:rPr lang="en-US" dirty="0"/>
              <a:t>Michel Foucault </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1091947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4BEF0-2AF1-9864-C350-0F1CC60304F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F5614DB-4650-C1FB-D1E8-70B4D964396A}"/>
              </a:ext>
            </a:extLst>
          </p:cNvPr>
          <p:cNvSpPr>
            <a:spLocks noGrp="1"/>
          </p:cNvSpPr>
          <p:nvPr>
            <p:ph idx="1"/>
          </p:nvPr>
        </p:nvSpPr>
        <p:spPr/>
        <p:txBody>
          <a:bodyPr>
            <a:normAutofit fontScale="70000" lnSpcReduction="20000"/>
          </a:bodyPr>
          <a:lstStyle/>
          <a:p>
            <a:r>
              <a:rPr lang="en-US" dirty="0"/>
              <a:t>he last trait of heterotopias is that they have a function in relation to all the space that remains. This function unfolds between two extreme poles. Either their role is to create a space of illusion that exposes every real space, all the sites inside of which human life is partitioned, as still more illusory (perhaps that is the role that was played by those famous brothels of which we are now deprived). Or else, on the contrary, their role is to create a space that is other, another real space, as perfect, as meticulous, as well arranged as ours is messy, ill constructed, and jumbled. This latter type would be the heterotopia, not of illusion, but of compensation, and I wonder if certain colonies have not functioned somewhat in this manner. In certain cases, they have played, on the level of the general organization of terrestrial space, the role of heterotopias. I am thinking, for example, of the ﬁrst wave of colonization in the seventeenth century, of the Puritan societies that the English had founded in America and that were absolutely perfect other places. I am also thinking of those extraordinary Jesuit colonies that were founded in South America: marvelous, absolutely regulated colonies in which human perfection was effectively achieved. The Jesuits of Paraguay established colonies in which existence was regulated at every turn. The village was laid out according to a rigorous plan around a rectangular place at the foot of which was the church; on one side, there was the school; on the other, the cemetery, and then, in front of the church, an avenue set out that another crossed at ﬁght angles; each family had its little cabin along these two axes and thus the sign of Christ was exactly reproduced. Christianity marked the space and geography of the American world with its fundamental sign.</a:t>
            </a:r>
          </a:p>
          <a:p>
            <a:endParaRPr lang="en-US" dirty="0"/>
          </a:p>
          <a:p>
            <a:r>
              <a:rPr lang="en-US" dirty="0"/>
              <a:t>https://</a:t>
            </a:r>
            <a:r>
              <a:rPr lang="en-US" dirty="0" err="1"/>
              <a:t>foucault.info</a:t>
            </a:r>
            <a:r>
              <a:rPr lang="en-US" dirty="0"/>
              <a:t>/documents/heterotopia/</a:t>
            </a:r>
            <a:r>
              <a:rPr lang="en-US" dirty="0" err="1"/>
              <a:t>foucault.heteroTopia.en</a:t>
            </a:r>
            <a:r>
              <a:rPr lang="en-US" dirty="0"/>
              <a:t>/</a:t>
            </a:r>
          </a:p>
        </p:txBody>
      </p:sp>
    </p:spTree>
    <p:extLst>
      <p:ext uri="{BB962C8B-B14F-4D97-AF65-F5344CB8AC3E}">
        <p14:creationId xmlns:p14="http://schemas.microsoft.com/office/powerpoint/2010/main" val="3174877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A9D8C-97D3-9B8E-C5E0-0A51CF96BD16}"/>
              </a:ext>
            </a:extLst>
          </p:cNvPr>
          <p:cNvSpPr>
            <a:spLocks noGrp="1"/>
          </p:cNvSpPr>
          <p:nvPr>
            <p:ph type="title"/>
          </p:nvPr>
        </p:nvSpPr>
        <p:spPr/>
        <p:txBody>
          <a:bodyPr/>
          <a:lstStyle/>
          <a:p>
            <a:r>
              <a:rPr lang="en-US" dirty="0"/>
              <a:t>Questions? Suggestions?</a:t>
            </a:r>
          </a:p>
        </p:txBody>
      </p:sp>
      <p:sp>
        <p:nvSpPr>
          <p:cNvPr id="3" name="Content Placeholder 2">
            <a:extLst>
              <a:ext uri="{FF2B5EF4-FFF2-40B4-BE49-F238E27FC236}">
                <a16:creationId xmlns:a16="http://schemas.microsoft.com/office/drawing/2014/main" id="{914E89E8-BC66-9982-E0CB-22E7DC94C51D}"/>
              </a:ext>
            </a:extLst>
          </p:cNvPr>
          <p:cNvSpPr>
            <a:spLocks noGrp="1"/>
          </p:cNvSpPr>
          <p:nvPr>
            <p:ph idx="1"/>
          </p:nvPr>
        </p:nvSpPr>
        <p:spPr/>
        <p:txBody>
          <a:bodyPr/>
          <a:lstStyle/>
          <a:p>
            <a:r>
              <a:rPr lang="en-US" dirty="0"/>
              <a:t>LET US LOOK AT SOME CASES</a:t>
            </a:r>
          </a:p>
        </p:txBody>
      </p:sp>
    </p:spTree>
    <p:extLst>
      <p:ext uri="{BB962C8B-B14F-4D97-AF65-F5344CB8AC3E}">
        <p14:creationId xmlns:p14="http://schemas.microsoft.com/office/powerpoint/2010/main" val="3970917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79301-6300-9B44-8D44-C95563CDA9D4}"/>
              </a:ext>
            </a:extLst>
          </p:cNvPr>
          <p:cNvSpPr>
            <a:spLocks noGrp="1"/>
          </p:cNvSpPr>
          <p:nvPr>
            <p:ph type="title"/>
          </p:nvPr>
        </p:nvSpPr>
        <p:spPr/>
        <p:txBody>
          <a:bodyPr/>
          <a:lstStyle/>
          <a:p>
            <a:r>
              <a:rPr lang="en-US" dirty="0"/>
              <a:t>Fatehpur-Sikri, Capital of Mughal India 1571-1588. Maximum pop. 250,000 1580</a:t>
            </a:r>
          </a:p>
        </p:txBody>
      </p:sp>
      <p:sp>
        <p:nvSpPr>
          <p:cNvPr id="3" name="Content Placeholder 2">
            <a:extLst>
              <a:ext uri="{FF2B5EF4-FFF2-40B4-BE49-F238E27FC236}">
                <a16:creationId xmlns:a16="http://schemas.microsoft.com/office/drawing/2014/main" id="{034E98FA-5B87-8EAB-327C-0E49DA1D3BA5}"/>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ABA20865-0E7B-9B1D-9AA2-99B459CE73C8}"/>
              </a:ext>
            </a:extLst>
          </p:cNvPr>
          <p:cNvPicPr>
            <a:picLocks noChangeAspect="1"/>
          </p:cNvPicPr>
          <p:nvPr/>
        </p:nvPicPr>
        <p:blipFill>
          <a:blip r:embed="rId2"/>
          <a:stretch>
            <a:fillRect/>
          </a:stretch>
        </p:blipFill>
        <p:spPr>
          <a:xfrm>
            <a:off x="9326880" y="4170459"/>
            <a:ext cx="2269808" cy="2269808"/>
          </a:xfrm>
          <a:prstGeom prst="rect">
            <a:avLst/>
          </a:prstGeom>
        </p:spPr>
      </p:pic>
      <p:pic>
        <p:nvPicPr>
          <p:cNvPr id="5" name="Picture 4">
            <a:extLst>
              <a:ext uri="{FF2B5EF4-FFF2-40B4-BE49-F238E27FC236}">
                <a16:creationId xmlns:a16="http://schemas.microsoft.com/office/drawing/2014/main" id="{F9A68783-AB2E-007E-E1E4-C30FE79F17F1}"/>
              </a:ext>
            </a:extLst>
          </p:cNvPr>
          <p:cNvPicPr>
            <a:picLocks noChangeAspect="1"/>
          </p:cNvPicPr>
          <p:nvPr/>
        </p:nvPicPr>
        <p:blipFill>
          <a:blip r:embed="rId3"/>
          <a:stretch>
            <a:fillRect/>
          </a:stretch>
        </p:blipFill>
        <p:spPr>
          <a:xfrm>
            <a:off x="7051371" y="2052918"/>
            <a:ext cx="3771900" cy="2133600"/>
          </a:xfrm>
          <a:prstGeom prst="rect">
            <a:avLst/>
          </a:prstGeom>
        </p:spPr>
      </p:pic>
      <p:pic>
        <p:nvPicPr>
          <p:cNvPr id="6" name="Picture 5">
            <a:extLst>
              <a:ext uri="{FF2B5EF4-FFF2-40B4-BE49-F238E27FC236}">
                <a16:creationId xmlns:a16="http://schemas.microsoft.com/office/drawing/2014/main" id="{8636666E-C88C-3DD3-95F7-5D4E58BBD813}"/>
              </a:ext>
            </a:extLst>
          </p:cNvPr>
          <p:cNvPicPr>
            <a:picLocks noChangeAspect="1"/>
          </p:cNvPicPr>
          <p:nvPr/>
        </p:nvPicPr>
        <p:blipFill>
          <a:blip r:embed="rId4"/>
          <a:stretch>
            <a:fillRect/>
          </a:stretch>
        </p:blipFill>
        <p:spPr>
          <a:xfrm>
            <a:off x="595312" y="2500533"/>
            <a:ext cx="6625344" cy="3658772"/>
          </a:xfrm>
          <a:prstGeom prst="rect">
            <a:avLst/>
          </a:prstGeom>
        </p:spPr>
      </p:pic>
    </p:spTree>
    <p:extLst>
      <p:ext uri="{BB962C8B-B14F-4D97-AF65-F5344CB8AC3E}">
        <p14:creationId xmlns:p14="http://schemas.microsoft.com/office/powerpoint/2010/main" val="3640600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3367E-3921-D914-3BEE-27C8742055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8544360-F24F-737D-B5F9-3F2B3C19703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F2EFF85-5233-44C3-B9FD-4558B09B6F01}"/>
              </a:ext>
            </a:extLst>
          </p:cNvPr>
          <p:cNvPicPr>
            <a:picLocks noChangeAspect="1"/>
          </p:cNvPicPr>
          <p:nvPr/>
        </p:nvPicPr>
        <p:blipFill>
          <a:blip r:embed="rId2"/>
          <a:stretch>
            <a:fillRect/>
          </a:stretch>
        </p:blipFill>
        <p:spPr>
          <a:xfrm>
            <a:off x="3943350" y="1993900"/>
            <a:ext cx="4305300" cy="2870200"/>
          </a:xfrm>
          <a:prstGeom prst="rect">
            <a:avLst/>
          </a:prstGeom>
        </p:spPr>
      </p:pic>
      <p:pic>
        <p:nvPicPr>
          <p:cNvPr id="5" name="Picture 4">
            <a:extLst>
              <a:ext uri="{FF2B5EF4-FFF2-40B4-BE49-F238E27FC236}">
                <a16:creationId xmlns:a16="http://schemas.microsoft.com/office/drawing/2014/main" id="{5F6EF0AE-4C21-CDFE-9DE0-EA412BE0A497}"/>
              </a:ext>
            </a:extLst>
          </p:cNvPr>
          <p:cNvPicPr>
            <a:picLocks noChangeAspect="1"/>
          </p:cNvPicPr>
          <p:nvPr/>
        </p:nvPicPr>
        <p:blipFill>
          <a:blip r:embed="rId3"/>
          <a:stretch>
            <a:fillRect/>
          </a:stretch>
        </p:blipFill>
        <p:spPr>
          <a:xfrm>
            <a:off x="4673600" y="2019300"/>
            <a:ext cx="2844800" cy="2819400"/>
          </a:xfrm>
          <a:prstGeom prst="rect">
            <a:avLst/>
          </a:prstGeom>
        </p:spPr>
      </p:pic>
      <p:pic>
        <p:nvPicPr>
          <p:cNvPr id="6" name="Picture 5">
            <a:extLst>
              <a:ext uri="{FF2B5EF4-FFF2-40B4-BE49-F238E27FC236}">
                <a16:creationId xmlns:a16="http://schemas.microsoft.com/office/drawing/2014/main" id="{EC600E0D-064D-94BE-1C14-C03E32158127}"/>
              </a:ext>
            </a:extLst>
          </p:cNvPr>
          <p:cNvPicPr>
            <a:picLocks noChangeAspect="1"/>
          </p:cNvPicPr>
          <p:nvPr/>
        </p:nvPicPr>
        <p:blipFill>
          <a:blip r:embed="rId4"/>
          <a:stretch>
            <a:fillRect/>
          </a:stretch>
        </p:blipFill>
        <p:spPr>
          <a:xfrm>
            <a:off x="3943350" y="1993900"/>
            <a:ext cx="4305300" cy="2870200"/>
          </a:xfrm>
          <a:prstGeom prst="rect">
            <a:avLst/>
          </a:prstGeom>
        </p:spPr>
      </p:pic>
      <p:pic>
        <p:nvPicPr>
          <p:cNvPr id="7" name="Picture 6">
            <a:extLst>
              <a:ext uri="{FF2B5EF4-FFF2-40B4-BE49-F238E27FC236}">
                <a16:creationId xmlns:a16="http://schemas.microsoft.com/office/drawing/2014/main" id="{8588D433-3AD0-6EF7-67C9-9F575A94BB14}"/>
              </a:ext>
            </a:extLst>
          </p:cNvPr>
          <p:cNvPicPr>
            <a:picLocks noChangeAspect="1"/>
          </p:cNvPicPr>
          <p:nvPr/>
        </p:nvPicPr>
        <p:blipFill>
          <a:blip r:embed="rId5"/>
          <a:stretch>
            <a:fillRect/>
          </a:stretch>
        </p:blipFill>
        <p:spPr>
          <a:xfrm>
            <a:off x="1416050" y="344665"/>
            <a:ext cx="2209800" cy="3644900"/>
          </a:xfrm>
          <a:prstGeom prst="rect">
            <a:avLst/>
          </a:prstGeom>
        </p:spPr>
      </p:pic>
      <p:pic>
        <p:nvPicPr>
          <p:cNvPr id="8" name="Picture 7">
            <a:extLst>
              <a:ext uri="{FF2B5EF4-FFF2-40B4-BE49-F238E27FC236}">
                <a16:creationId xmlns:a16="http://schemas.microsoft.com/office/drawing/2014/main" id="{8410C5B5-359A-6F60-76CE-7505CD1402A1}"/>
              </a:ext>
            </a:extLst>
          </p:cNvPr>
          <p:cNvPicPr>
            <a:picLocks noChangeAspect="1"/>
          </p:cNvPicPr>
          <p:nvPr/>
        </p:nvPicPr>
        <p:blipFill>
          <a:blip r:embed="rId6"/>
          <a:stretch>
            <a:fillRect/>
          </a:stretch>
        </p:blipFill>
        <p:spPr>
          <a:xfrm>
            <a:off x="8248650" y="3073399"/>
            <a:ext cx="2527300" cy="3175000"/>
          </a:xfrm>
          <a:prstGeom prst="rect">
            <a:avLst/>
          </a:prstGeom>
        </p:spPr>
      </p:pic>
      <p:pic>
        <p:nvPicPr>
          <p:cNvPr id="9" name="Picture 8">
            <a:extLst>
              <a:ext uri="{FF2B5EF4-FFF2-40B4-BE49-F238E27FC236}">
                <a16:creationId xmlns:a16="http://schemas.microsoft.com/office/drawing/2014/main" id="{E7C77937-60BA-8CC8-8B9D-5575F5646602}"/>
              </a:ext>
            </a:extLst>
          </p:cNvPr>
          <p:cNvPicPr>
            <a:picLocks noChangeAspect="1"/>
          </p:cNvPicPr>
          <p:nvPr/>
        </p:nvPicPr>
        <p:blipFill>
          <a:blip r:embed="rId7"/>
          <a:stretch>
            <a:fillRect/>
          </a:stretch>
        </p:blipFill>
        <p:spPr>
          <a:xfrm>
            <a:off x="1777206" y="4089400"/>
            <a:ext cx="2540000" cy="1701800"/>
          </a:xfrm>
          <a:prstGeom prst="rect">
            <a:avLst/>
          </a:prstGeom>
        </p:spPr>
      </p:pic>
      <p:pic>
        <p:nvPicPr>
          <p:cNvPr id="10" name="Picture 9">
            <a:extLst>
              <a:ext uri="{FF2B5EF4-FFF2-40B4-BE49-F238E27FC236}">
                <a16:creationId xmlns:a16="http://schemas.microsoft.com/office/drawing/2014/main" id="{FA07D78A-65C0-2A62-870F-A591E3946F87}"/>
              </a:ext>
            </a:extLst>
          </p:cNvPr>
          <p:cNvPicPr>
            <a:picLocks noChangeAspect="1"/>
          </p:cNvPicPr>
          <p:nvPr/>
        </p:nvPicPr>
        <p:blipFill>
          <a:blip r:embed="rId8"/>
          <a:stretch>
            <a:fillRect/>
          </a:stretch>
        </p:blipFill>
        <p:spPr>
          <a:xfrm>
            <a:off x="8330101" y="1841500"/>
            <a:ext cx="1638300" cy="1231900"/>
          </a:xfrm>
          <a:prstGeom prst="rect">
            <a:avLst/>
          </a:prstGeom>
        </p:spPr>
      </p:pic>
    </p:spTree>
    <p:extLst>
      <p:ext uri="{BB962C8B-B14F-4D97-AF65-F5344CB8AC3E}">
        <p14:creationId xmlns:p14="http://schemas.microsoft.com/office/powerpoint/2010/main" val="1255531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AE951-8A9E-B998-418F-7B16575D43F6}"/>
              </a:ext>
            </a:extLst>
          </p:cNvPr>
          <p:cNvSpPr>
            <a:spLocks noGrp="1"/>
          </p:cNvSpPr>
          <p:nvPr>
            <p:ph type="title"/>
          </p:nvPr>
        </p:nvSpPr>
        <p:spPr/>
        <p:txBody>
          <a:bodyPr/>
          <a:lstStyle/>
          <a:p>
            <a:r>
              <a:rPr lang="en-US" dirty="0" err="1"/>
              <a:t>Shakertown</a:t>
            </a:r>
            <a:r>
              <a:rPr lang="en-US" dirty="0"/>
              <a:t> at Pleasant Hill, 1806-1910 (600 residents at peak in 1850s</a:t>
            </a:r>
          </a:p>
        </p:txBody>
      </p:sp>
      <p:sp>
        <p:nvSpPr>
          <p:cNvPr id="3" name="Content Placeholder 2">
            <a:extLst>
              <a:ext uri="{FF2B5EF4-FFF2-40B4-BE49-F238E27FC236}">
                <a16:creationId xmlns:a16="http://schemas.microsoft.com/office/drawing/2014/main" id="{F84BA215-8F76-C2B3-784D-B439C1FC3796}"/>
              </a:ext>
            </a:extLst>
          </p:cNvPr>
          <p:cNvSpPr>
            <a:spLocks noGrp="1"/>
          </p:cNvSpPr>
          <p:nvPr>
            <p:ph idx="1"/>
          </p:nvPr>
        </p:nvSpPr>
        <p:spPr/>
        <p:txBody>
          <a:bodyPr/>
          <a:lstStyle/>
          <a:p>
            <a:pPr marL="0" indent="0">
              <a:buNone/>
            </a:pPr>
            <a:r>
              <a:rPr lang="en-US" dirty="0" err="1"/>
              <a:t>www.youtube.com</a:t>
            </a:r>
            <a:r>
              <a:rPr lang="en-US" dirty="0"/>
              <a:t>/</a:t>
            </a:r>
            <a:r>
              <a:rPr lang="en-US" dirty="0" err="1"/>
              <a:t>watch?v</a:t>
            </a:r>
            <a:r>
              <a:rPr lang="en-US" dirty="0"/>
              <a:t>=ePJKxa50pJ4</a:t>
            </a:r>
          </a:p>
        </p:txBody>
      </p:sp>
      <p:pic>
        <p:nvPicPr>
          <p:cNvPr id="4" name="Picture 3">
            <a:extLst>
              <a:ext uri="{FF2B5EF4-FFF2-40B4-BE49-F238E27FC236}">
                <a16:creationId xmlns:a16="http://schemas.microsoft.com/office/drawing/2014/main" id="{13F02945-B40E-3D5A-B3B1-663183465812}"/>
              </a:ext>
            </a:extLst>
          </p:cNvPr>
          <p:cNvPicPr>
            <a:picLocks noChangeAspect="1"/>
          </p:cNvPicPr>
          <p:nvPr/>
        </p:nvPicPr>
        <p:blipFill>
          <a:blip r:embed="rId2"/>
          <a:stretch>
            <a:fillRect/>
          </a:stretch>
        </p:blipFill>
        <p:spPr>
          <a:xfrm>
            <a:off x="4115778" y="2462762"/>
            <a:ext cx="4305300" cy="2870200"/>
          </a:xfrm>
          <a:prstGeom prst="rect">
            <a:avLst/>
          </a:prstGeom>
        </p:spPr>
      </p:pic>
      <p:pic>
        <p:nvPicPr>
          <p:cNvPr id="5" name="Picture 4">
            <a:extLst>
              <a:ext uri="{FF2B5EF4-FFF2-40B4-BE49-F238E27FC236}">
                <a16:creationId xmlns:a16="http://schemas.microsoft.com/office/drawing/2014/main" id="{41DD87C3-E315-92AA-D2A4-4F7AD1B1E46F}"/>
              </a:ext>
            </a:extLst>
          </p:cNvPr>
          <p:cNvPicPr>
            <a:picLocks noChangeAspect="1"/>
          </p:cNvPicPr>
          <p:nvPr/>
        </p:nvPicPr>
        <p:blipFill>
          <a:blip r:embed="rId3"/>
          <a:stretch>
            <a:fillRect/>
          </a:stretch>
        </p:blipFill>
        <p:spPr>
          <a:xfrm>
            <a:off x="4534878" y="4097532"/>
            <a:ext cx="3467100" cy="2311400"/>
          </a:xfrm>
          <a:prstGeom prst="rect">
            <a:avLst/>
          </a:prstGeom>
        </p:spPr>
      </p:pic>
      <p:pic>
        <p:nvPicPr>
          <p:cNvPr id="6" name="Picture 5">
            <a:extLst>
              <a:ext uri="{FF2B5EF4-FFF2-40B4-BE49-F238E27FC236}">
                <a16:creationId xmlns:a16="http://schemas.microsoft.com/office/drawing/2014/main" id="{EF947833-C636-12DC-9B37-1C8660C61754}"/>
              </a:ext>
            </a:extLst>
          </p:cNvPr>
          <p:cNvPicPr>
            <a:picLocks noChangeAspect="1"/>
          </p:cNvPicPr>
          <p:nvPr/>
        </p:nvPicPr>
        <p:blipFill>
          <a:blip r:embed="rId4"/>
          <a:stretch>
            <a:fillRect/>
          </a:stretch>
        </p:blipFill>
        <p:spPr>
          <a:xfrm>
            <a:off x="7135203" y="4297202"/>
            <a:ext cx="4686300" cy="2146300"/>
          </a:xfrm>
          <a:prstGeom prst="rect">
            <a:avLst/>
          </a:prstGeom>
        </p:spPr>
      </p:pic>
      <p:pic>
        <p:nvPicPr>
          <p:cNvPr id="7" name="Picture 6">
            <a:extLst>
              <a:ext uri="{FF2B5EF4-FFF2-40B4-BE49-F238E27FC236}">
                <a16:creationId xmlns:a16="http://schemas.microsoft.com/office/drawing/2014/main" id="{69189CB1-24E5-EDCA-5365-BDE495C48235}"/>
              </a:ext>
            </a:extLst>
          </p:cNvPr>
          <p:cNvPicPr>
            <a:picLocks noChangeAspect="1"/>
          </p:cNvPicPr>
          <p:nvPr/>
        </p:nvPicPr>
        <p:blipFill>
          <a:blip r:embed="rId5"/>
          <a:stretch>
            <a:fillRect/>
          </a:stretch>
        </p:blipFill>
        <p:spPr>
          <a:xfrm>
            <a:off x="850595" y="2828051"/>
            <a:ext cx="3517900" cy="3517900"/>
          </a:xfrm>
          <a:prstGeom prst="rect">
            <a:avLst/>
          </a:prstGeom>
        </p:spPr>
      </p:pic>
      <p:pic>
        <p:nvPicPr>
          <p:cNvPr id="8" name="Picture 7">
            <a:extLst>
              <a:ext uri="{FF2B5EF4-FFF2-40B4-BE49-F238E27FC236}">
                <a16:creationId xmlns:a16="http://schemas.microsoft.com/office/drawing/2014/main" id="{10CE88C7-FFAF-0C5D-F315-C6DC567DFBE3}"/>
              </a:ext>
            </a:extLst>
          </p:cNvPr>
          <p:cNvPicPr>
            <a:picLocks noChangeAspect="1"/>
          </p:cNvPicPr>
          <p:nvPr/>
        </p:nvPicPr>
        <p:blipFill>
          <a:blip r:embed="rId6"/>
          <a:stretch>
            <a:fillRect/>
          </a:stretch>
        </p:blipFill>
        <p:spPr>
          <a:xfrm>
            <a:off x="9002103" y="1857815"/>
            <a:ext cx="2095500" cy="1397000"/>
          </a:xfrm>
          <a:prstGeom prst="rect">
            <a:avLst/>
          </a:prstGeom>
        </p:spPr>
      </p:pic>
    </p:spTree>
    <p:extLst>
      <p:ext uri="{BB962C8B-B14F-4D97-AF65-F5344CB8AC3E}">
        <p14:creationId xmlns:p14="http://schemas.microsoft.com/office/powerpoint/2010/main" val="41496311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5610</TotalTime>
  <Words>1973</Words>
  <Application>Microsoft Macintosh PowerPoint</Application>
  <PresentationFormat>Widescreen</PresentationFormat>
  <Paragraphs>154</Paragraphs>
  <Slides>36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Century Gothic</vt:lpstr>
      <vt:lpstr>Wingdings 3</vt:lpstr>
      <vt:lpstr>Ion</vt:lpstr>
      <vt:lpstr>Utopia Dystopia Suburbia</vt:lpstr>
      <vt:lpstr>GOALS OF THE CLASS: A SEMINAR IS WHAT WE BUILD</vt:lpstr>
      <vt:lpstr>Core question</vt:lpstr>
      <vt:lpstr>Suburbs as Heterotopias pace Michel Foucault (1967) ”of other spaces”</vt:lpstr>
      <vt:lpstr>PowerPoint Presentation</vt:lpstr>
      <vt:lpstr>Questions? Suggestions?</vt:lpstr>
      <vt:lpstr>Fatehpur-Sikri, Capital of Mughal India 1571-1588. Maximum pop. 250,000 1580</vt:lpstr>
      <vt:lpstr>PowerPoint Presentation</vt:lpstr>
      <vt:lpstr>Shakertown at Pleasant Hill, 1806-1910 (600 residents at peak in 1850s</vt:lpstr>
      <vt:lpstr>Jackson Heights,. NYC</vt:lpstr>
      <vt:lpstr>PowerPoint Presentation</vt:lpstr>
      <vt:lpstr>Jackson Heights Today 103,000 residents, 60% born outside US</vt:lpstr>
      <vt:lpstr>MEETING THE WORLD AT 74TH</vt:lpstr>
      <vt:lpstr>Parades</vt:lpstr>
      <vt:lpstr>Multi/plicity</vt:lpstr>
      <vt:lpstr>But is this NY suburb utopian or dystopian?</vt:lpstr>
      <vt:lpstr>Mondragón Corporation, Spain</vt:lpstr>
      <vt:lpstr>Finally, Isek Bodys  Kingelez (1948-2015) https://www.youtube.com/watch?v=8Bjbz3XN0Gg</vt:lpstr>
      <vt:lpstr>PowerPoint Presentation</vt:lpstr>
      <vt:lpstr>Why?</vt:lpstr>
      <vt:lpstr>PowerPoint Presentation</vt:lpstr>
      <vt:lpstr>https://www.re-thinkingthefuture.com/architects-lounge/a1577-places-to-visit-in-kinshasa-for-the-travelling-architect/. Kinshasa 18.5-21.5 million </vt:lpstr>
      <vt:lpstr>PowerPoint Presentation</vt:lpstr>
      <vt:lpstr>What do we learn from these cases?</vt:lpstr>
      <vt:lpstr>Our Core Questions</vt:lpstr>
      <vt:lpstr>Founders</vt:lpstr>
      <vt:lpstr>Landscapes: Central Buildings, Connections, Public/Private, Gree</vt:lpstr>
      <vt:lpstr>Citizens &amp; Intentions</vt:lpstr>
      <vt:lpstr>Scale</vt:lpstr>
      <vt:lpstr>Economy and Governance</vt:lpstr>
      <vt:lpstr>Connections?</vt:lpstr>
      <vt:lpstr>Evolution/Devolution</vt:lpstr>
      <vt:lpstr>What is a Dystopia?</vt:lpstr>
      <vt:lpstr>Building A CITY ON A HILL: What are Your Principles</vt:lpstr>
      <vt:lpstr>Friedmann’s Core Values</vt:lpstr>
      <vt:lpstr>My Principles at 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Gary W McDonogh</dc:creator>
  <cp:lastModifiedBy>Gary W McDonogh</cp:lastModifiedBy>
  <cp:revision>12</cp:revision>
  <dcterms:created xsi:type="dcterms:W3CDTF">2026-08-27T18:43:11Z</dcterms:created>
  <dcterms:modified xsi:type="dcterms:W3CDTF">2026-09-01T16:28:31Z</dcterms:modified>
</cp:coreProperties>
</file>