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033723-CCD4-40B8-8C4E-9E06DF6993C0}" v="2" dt="2026-09-01T19:32:48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in N Lawson" userId="9c750429-ca37-44df-bf5f-a90e8a5dbe76" providerId="ADAL" clId="{5D78F6E7-4421-4DA8-AC2E-780EE2E48FAB}"/>
    <pc:docChg chg="custSel addSld delSld modSld">
      <pc:chgData name="Devin N Lawson" userId="9c750429-ca37-44df-bf5f-a90e8a5dbe76" providerId="ADAL" clId="{5D78F6E7-4421-4DA8-AC2E-780EE2E48FAB}" dt="2026-09-01T19:33:02.504" v="1121" actId="20577"/>
      <pc:docMkLst>
        <pc:docMk/>
      </pc:docMkLst>
      <pc:sldChg chg="modSp mod">
        <pc:chgData name="Devin N Lawson" userId="9c750429-ca37-44df-bf5f-a90e8a5dbe76" providerId="ADAL" clId="{5D78F6E7-4421-4DA8-AC2E-780EE2E48FAB}" dt="2026-09-01T19:13:17.811" v="1" actId="20577"/>
        <pc:sldMkLst>
          <pc:docMk/>
          <pc:sldMk cId="976990533" sldId="256"/>
        </pc:sldMkLst>
        <pc:spChg chg="mod">
          <ac:chgData name="Devin N Lawson" userId="9c750429-ca37-44df-bf5f-a90e8a5dbe76" providerId="ADAL" clId="{5D78F6E7-4421-4DA8-AC2E-780EE2E48FAB}" dt="2026-09-01T19:13:17.811" v="1" actId="20577"/>
          <ac:spMkLst>
            <pc:docMk/>
            <pc:sldMk cId="976990533" sldId="256"/>
            <ac:spMk id="3" creationId="{9EEE3031-F60A-E1BF-CD6D-8C2F7F639260}"/>
          </ac:spMkLst>
        </pc:spChg>
      </pc:sldChg>
      <pc:sldChg chg="del">
        <pc:chgData name="Devin N Lawson" userId="9c750429-ca37-44df-bf5f-a90e8a5dbe76" providerId="ADAL" clId="{5D78F6E7-4421-4DA8-AC2E-780EE2E48FAB}" dt="2026-09-01T19:13:23.611" v="2" actId="2696"/>
        <pc:sldMkLst>
          <pc:docMk/>
          <pc:sldMk cId="1013302776" sldId="257"/>
        </pc:sldMkLst>
      </pc:sldChg>
      <pc:sldChg chg="addSp modSp mod">
        <pc:chgData name="Devin N Lawson" userId="9c750429-ca37-44df-bf5f-a90e8a5dbe76" providerId="ADAL" clId="{5D78F6E7-4421-4DA8-AC2E-780EE2E48FAB}" dt="2026-09-01T19:28:37.563" v="1045" actId="27636"/>
        <pc:sldMkLst>
          <pc:docMk/>
          <pc:sldMk cId="837331273" sldId="258"/>
        </pc:sldMkLst>
        <pc:spChg chg="mod">
          <ac:chgData name="Devin N Lawson" userId="9c750429-ca37-44df-bf5f-a90e8a5dbe76" providerId="ADAL" clId="{5D78F6E7-4421-4DA8-AC2E-780EE2E48FAB}" dt="2026-09-01T19:28:37.563" v="1045" actId="27636"/>
          <ac:spMkLst>
            <pc:docMk/>
            <pc:sldMk cId="837331273" sldId="258"/>
            <ac:spMk id="3" creationId="{F55BC470-0DD8-1CF9-5A58-F2CFA732614C}"/>
          </ac:spMkLst>
        </pc:spChg>
        <pc:picChg chg="add mod">
          <ac:chgData name="Devin N Lawson" userId="9c750429-ca37-44df-bf5f-a90e8a5dbe76" providerId="ADAL" clId="{5D78F6E7-4421-4DA8-AC2E-780EE2E48FAB}" dt="2026-09-01T19:28:23.233" v="1041" actId="1076"/>
          <ac:picMkLst>
            <pc:docMk/>
            <pc:sldMk cId="837331273" sldId="258"/>
            <ac:picMk id="5" creationId="{4E134D25-EFEC-2D04-EB9B-D01F86107297}"/>
          </ac:picMkLst>
        </pc:picChg>
      </pc:sldChg>
      <pc:sldChg chg="del">
        <pc:chgData name="Devin N Lawson" userId="9c750429-ca37-44df-bf5f-a90e8a5dbe76" providerId="ADAL" clId="{5D78F6E7-4421-4DA8-AC2E-780EE2E48FAB}" dt="2026-09-01T19:30:25.611" v="1057" actId="2696"/>
        <pc:sldMkLst>
          <pc:docMk/>
          <pc:sldMk cId="3594573416" sldId="259"/>
        </pc:sldMkLst>
      </pc:sldChg>
      <pc:sldChg chg="addSp modSp mod">
        <pc:chgData name="Devin N Lawson" userId="9c750429-ca37-44df-bf5f-a90e8a5dbe76" providerId="ADAL" clId="{5D78F6E7-4421-4DA8-AC2E-780EE2E48FAB}" dt="2026-09-01T19:30:16.884" v="1056" actId="255"/>
        <pc:sldMkLst>
          <pc:docMk/>
          <pc:sldMk cId="2414926280" sldId="260"/>
        </pc:sldMkLst>
        <pc:spChg chg="mod">
          <ac:chgData name="Devin N Lawson" userId="9c750429-ca37-44df-bf5f-a90e8a5dbe76" providerId="ADAL" clId="{5D78F6E7-4421-4DA8-AC2E-780EE2E48FAB}" dt="2026-09-01T19:30:16.884" v="1056" actId="255"/>
          <ac:spMkLst>
            <pc:docMk/>
            <pc:sldMk cId="2414926280" sldId="260"/>
            <ac:spMk id="3" creationId="{85AD0EAF-3F88-01E8-3FC5-6056C673C3B6}"/>
          </ac:spMkLst>
        </pc:spChg>
        <pc:picChg chg="add mod">
          <ac:chgData name="Devin N Lawson" userId="9c750429-ca37-44df-bf5f-a90e8a5dbe76" providerId="ADAL" clId="{5D78F6E7-4421-4DA8-AC2E-780EE2E48FAB}" dt="2026-09-01T19:29:57.555" v="1050" actId="1076"/>
          <ac:picMkLst>
            <pc:docMk/>
            <pc:sldMk cId="2414926280" sldId="260"/>
            <ac:picMk id="5" creationId="{1C85A4D7-B34A-1A32-FC7C-D94B4EC099AF}"/>
          </ac:picMkLst>
        </pc:picChg>
      </pc:sldChg>
      <pc:sldChg chg="addSp modSp new mod">
        <pc:chgData name="Devin N Lawson" userId="9c750429-ca37-44df-bf5f-a90e8a5dbe76" providerId="ADAL" clId="{5D78F6E7-4421-4DA8-AC2E-780EE2E48FAB}" dt="2026-09-01T19:33:02.504" v="1121" actId="20577"/>
        <pc:sldMkLst>
          <pc:docMk/>
          <pc:sldMk cId="2826559785" sldId="261"/>
        </pc:sldMkLst>
        <pc:spChg chg="mod">
          <ac:chgData name="Devin N Lawson" userId="9c750429-ca37-44df-bf5f-a90e8a5dbe76" providerId="ADAL" clId="{5D78F6E7-4421-4DA8-AC2E-780EE2E48FAB}" dt="2026-09-01T19:19:55.280" v="88" actId="20577"/>
          <ac:spMkLst>
            <pc:docMk/>
            <pc:sldMk cId="2826559785" sldId="261"/>
            <ac:spMk id="2" creationId="{D5E38CFF-B94B-E597-127F-E2735B64B172}"/>
          </ac:spMkLst>
        </pc:spChg>
        <pc:spChg chg="mod">
          <ac:chgData name="Devin N Lawson" userId="9c750429-ca37-44df-bf5f-a90e8a5dbe76" providerId="ADAL" clId="{5D78F6E7-4421-4DA8-AC2E-780EE2E48FAB}" dt="2026-09-01T19:33:02.504" v="1121" actId="20577"/>
          <ac:spMkLst>
            <pc:docMk/>
            <pc:sldMk cId="2826559785" sldId="261"/>
            <ac:spMk id="3" creationId="{FFFFB42A-C048-F28F-B9C7-312DF6EE7BFA}"/>
          </ac:spMkLst>
        </pc:spChg>
        <pc:picChg chg="add mod">
          <ac:chgData name="Devin N Lawson" userId="9c750429-ca37-44df-bf5f-a90e8a5dbe76" providerId="ADAL" clId="{5D78F6E7-4421-4DA8-AC2E-780EE2E48FAB}" dt="2026-09-01T19:32:12.810" v="1067" actId="1076"/>
          <ac:picMkLst>
            <pc:docMk/>
            <pc:sldMk cId="2826559785" sldId="261"/>
            <ac:picMk id="5" creationId="{7FF9B1E2-510A-A747-1BF3-073EDFB6AA7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4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9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47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40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16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9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19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1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7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96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7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4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4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4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CA5FC47-FBAD-45F1-8CC9-B83FB1BB8BE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B3D369F-990A-4CA9-A80A-46FEA38B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92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8F3B8-0E49-66DD-A901-1BDC099BA0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Dear Reader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E3031-F60A-E1BF-CD6D-8C2F7F6392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September 3 2026</a:t>
            </a:r>
          </a:p>
        </p:txBody>
      </p:sp>
    </p:spTree>
    <p:extLst>
      <p:ext uri="{BB962C8B-B14F-4D97-AF65-F5344CB8AC3E}">
        <p14:creationId xmlns:p14="http://schemas.microsoft.com/office/powerpoint/2010/main" val="976990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63256-0AA9-5AA7-977F-67BCD562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Heloise and Abelard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BC470-0DD8-1CF9-5A58-F2CFA7326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235200"/>
            <a:ext cx="8178800" cy="4622800"/>
          </a:xfrm>
        </p:spPr>
        <p:txBody>
          <a:bodyPr>
            <a:normAutofit/>
          </a:bodyPr>
          <a:lstStyle/>
          <a:p>
            <a:r>
              <a:rPr lang="en-US" dirty="0"/>
              <a:t>Lived in France in the 12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  <a:p>
            <a:pPr lvl="1"/>
            <a:r>
              <a:rPr lang="en-US" dirty="0"/>
              <a:t>Abelard: 1079-1142 CE</a:t>
            </a:r>
          </a:p>
          <a:p>
            <a:pPr lvl="1"/>
            <a:r>
              <a:rPr lang="en-US" dirty="0"/>
              <a:t>Heloise: ca. 1101-1163 CE</a:t>
            </a:r>
          </a:p>
          <a:p>
            <a:r>
              <a:rPr lang="en-US" dirty="0"/>
              <a:t>Peter Abelard is well-known for his contributions to philosophy, especially logic and ethics, and theology</a:t>
            </a:r>
          </a:p>
          <a:p>
            <a:r>
              <a:rPr lang="en-US" dirty="0"/>
              <a:t>Abelard became famous as a teacher in and around Paris</a:t>
            </a:r>
          </a:p>
          <a:p>
            <a:r>
              <a:rPr lang="en-US" dirty="0"/>
              <a:t>The two met when Abelard was hired by Heloise’s uncle to teach her</a:t>
            </a:r>
          </a:p>
          <a:p>
            <a:r>
              <a:rPr lang="en-US" dirty="0"/>
              <a:t>They had a love affair, resulting in a son named Astrolabe, a secret marriage, and Abelard’s castration at the order of Heloise’s uncle</a:t>
            </a:r>
          </a:p>
          <a:p>
            <a:r>
              <a:rPr lang="en-US" dirty="0"/>
              <a:t>Both entered the monastic life, Heloise at Argenteuil and Abelard at Saint-Denis</a:t>
            </a:r>
          </a:p>
          <a:p>
            <a:r>
              <a:rPr lang="en-US" dirty="0"/>
              <a:t>They would reunite (sort of) at the Paraclete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134D25-EFEC-2D04-EB9B-D01F86107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370" y="1900663"/>
            <a:ext cx="3726630" cy="495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3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38CFF-B94B-E597-127F-E2735B64B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Paraclete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FB42A-C048-F28F-B9C7-312DF6EE7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467821"/>
            <a:ext cx="6400800" cy="439017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Monastery dedicated to the Holy Trinity </a:t>
            </a:r>
          </a:p>
          <a:p>
            <a:r>
              <a:rPr lang="en-US" dirty="0"/>
              <a:t>Located in Troyes (approximately 87 miles southeast of Paris)</a:t>
            </a:r>
          </a:p>
          <a:p>
            <a:r>
              <a:rPr lang="en-US" dirty="0"/>
              <a:t>Founded by Abelard after leaving Saint-Denis</a:t>
            </a:r>
          </a:p>
          <a:p>
            <a:r>
              <a:rPr lang="en-US" dirty="0"/>
              <a:t>Paraclete means “one who consoles” and in the Gospel of John refers to the Holy Spirit</a:t>
            </a:r>
          </a:p>
          <a:p>
            <a:r>
              <a:rPr lang="en-US" dirty="0"/>
              <a:t>Abelard left the Paraclete to become the abbot of a different monastery in Brittany</a:t>
            </a:r>
          </a:p>
          <a:p>
            <a:r>
              <a:rPr lang="en-US" dirty="0"/>
              <a:t>Abelard granted the Paraclete to Heloise after she was expelled </a:t>
            </a:r>
            <a:r>
              <a:rPr lang="en-US"/>
              <a:t>from Argenteuil,</a:t>
            </a:r>
            <a:r>
              <a:rPr lang="en-US" dirty="0"/>
              <a:t> </a:t>
            </a:r>
            <a:r>
              <a:rPr lang="en-US"/>
              <a:t>and </a:t>
            </a:r>
            <a:r>
              <a:rPr lang="en-US" dirty="0"/>
              <a:t>it was </a:t>
            </a:r>
            <a:r>
              <a:rPr lang="en-US" dirty="0" err="1"/>
              <a:t>refounded</a:t>
            </a:r>
            <a:r>
              <a:rPr lang="en-US" dirty="0"/>
              <a:t> as a nunnery with Heloise as abbess</a:t>
            </a:r>
          </a:p>
          <a:p>
            <a:r>
              <a:rPr lang="en-US" dirty="0"/>
              <a:t>Abelard would visit occasionally to help Heloise, although he had to stop after rumors arose that he was once again pursuing a romantic and sexual relationship with Heloise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9B1E2-510A-A747-1BF3-073EDFB6A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566" y="2750166"/>
            <a:ext cx="5387993" cy="348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5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D6ED7-26FB-225C-46B8-3EEE08A52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D0EAF-3F88-01E8-3FC5-6056C673C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12" y="2213821"/>
            <a:ext cx="8518328" cy="4542579"/>
          </a:xfrm>
        </p:spPr>
        <p:txBody>
          <a:bodyPr>
            <a:noAutofit/>
          </a:bodyPr>
          <a:lstStyle/>
          <a:p>
            <a:r>
              <a:rPr lang="en-US" dirty="0"/>
              <a:t>Eight letters are preserved in sequence</a:t>
            </a:r>
          </a:p>
          <a:p>
            <a:pPr lvl="1"/>
            <a:r>
              <a:rPr lang="en-US" sz="1800" dirty="0"/>
              <a:t>Letter 1 is a consolatory letter written by Abelard to one of his friends</a:t>
            </a:r>
          </a:p>
          <a:p>
            <a:pPr lvl="1"/>
            <a:r>
              <a:rPr lang="en-US" sz="1800" dirty="0"/>
              <a:t>Letters 2-5 are the “personal letters” between Heloise and Abelard</a:t>
            </a:r>
          </a:p>
          <a:p>
            <a:pPr lvl="1"/>
            <a:r>
              <a:rPr lang="en-US" sz="1800" dirty="0"/>
              <a:t>Letters 6-8 are the “letters of direction”, in which Heloise requests (Letter 6) and receives a letter on the origin of the religious life of nuns (Letter 7) and a rule for nuns (Letter 8)</a:t>
            </a:r>
          </a:p>
          <a:p>
            <a:r>
              <a:rPr lang="en-US" dirty="0"/>
              <a:t>Date to 1130-1134 CE</a:t>
            </a:r>
          </a:p>
          <a:p>
            <a:r>
              <a:rPr lang="en-US" dirty="0"/>
              <a:t>The authorship and authenticity of the letters has been heavily debated</a:t>
            </a:r>
          </a:p>
          <a:p>
            <a:r>
              <a:rPr lang="en-US" dirty="0"/>
              <a:t>There is another collection of 113 anonymous letters, called the </a:t>
            </a:r>
            <a:r>
              <a:rPr lang="en-US" i="1" dirty="0"/>
              <a:t>Epistolae </a:t>
            </a:r>
            <a:r>
              <a:rPr lang="en-US" i="1" dirty="0" err="1"/>
              <a:t>Duorum</a:t>
            </a:r>
            <a:r>
              <a:rPr lang="en-US" i="1" dirty="0"/>
              <a:t> </a:t>
            </a:r>
            <a:r>
              <a:rPr lang="en-US" i="1" dirty="0" err="1"/>
              <a:t>Amantium</a:t>
            </a:r>
            <a:r>
              <a:rPr lang="en-US" dirty="0"/>
              <a:t>, that has been proposed to have been authored by Heloise and Abelard</a:t>
            </a:r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85A4D7-B34A-1A32-FC7C-D94B4EC09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643" y="1911138"/>
            <a:ext cx="3344357" cy="494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26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1537</TotalTime>
  <Words>343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Century Gothic</vt:lpstr>
      <vt:lpstr>Wingdings 2</vt:lpstr>
      <vt:lpstr>Quotable</vt:lpstr>
      <vt:lpstr>Dear Reader</vt:lpstr>
      <vt:lpstr>Heloise and Abelard</vt:lpstr>
      <vt:lpstr>The Paraclete</vt:lpstr>
      <vt:lpstr>The Letters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Devin N Lawson</dc:creator>
  <cp:lastModifiedBy>Devin N Lawson</cp:lastModifiedBy>
  <cp:revision>1</cp:revision>
  <dcterms:created xsi:type="dcterms:W3CDTF">2026-08-30T19:16:00Z</dcterms:created>
  <dcterms:modified xsi:type="dcterms:W3CDTF">2026-09-01T19:33:02Z</dcterms:modified>
</cp:coreProperties>
</file>