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7" r:id="rId2"/>
    <p:sldId id="260" r:id="rId3"/>
    <p:sldId id="1118" r:id="rId4"/>
    <p:sldId id="261" r:id="rId5"/>
    <p:sldId id="263" r:id="rId6"/>
    <p:sldId id="262" r:id="rId7"/>
    <p:sldId id="264" r:id="rId8"/>
    <p:sldId id="265" r:id="rId9"/>
    <p:sldId id="270" r:id="rId10"/>
    <p:sldId id="268" r:id="rId11"/>
    <p:sldId id="269" r:id="rId12"/>
    <p:sldId id="283" r:id="rId13"/>
    <p:sldId id="281" r:id="rId14"/>
    <p:sldId id="284" r:id="rId15"/>
    <p:sldId id="271" r:id="rId16"/>
    <p:sldId id="286" r:id="rId17"/>
    <p:sldId id="276" r:id="rId18"/>
    <p:sldId id="287" r:id="rId19"/>
    <p:sldId id="272" r:id="rId20"/>
    <p:sldId id="273" r:id="rId21"/>
    <p:sldId id="288" r:id="rId22"/>
    <p:sldId id="282" r:id="rId23"/>
    <p:sldId id="256" r:id="rId24"/>
    <p:sldId id="1113" r:id="rId25"/>
    <p:sldId id="279" r:id="rId26"/>
    <p:sldId id="289" r:id="rId27"/>
    <p:sldId id="1114" r:id="rId28"/>
    <p:sldId id="1115" r:id="rId29"/>
    <p:sldId id="292" r:id="rId30"/>
    <p:sldId id="293" r:id="rId31"/>
    <p:sldId id="258" r:id="rId32"/>
    <p:sldId id="1116" r:id="rId33"/>
    <p:sldId id="290" r:id="rId34"/>
    <p:sldId id="1119" r:id="rId35"/>
    <p:sldId id="111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4961"/>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103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7129D6-FEB7-4C4C-AC2B-1D8C47C2FC97}"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1B70D6-1F08-41E5-8CB0-BE1F2146F44E}" type="slidenum">
              <a:rPr lang="en-US" smtClean="0"/>
              <a:t>‹#›</a:t>
            </a:fld>
            <a:endParaRPr lang="en-US"/>
          </a:p>
        </p:txBody>
      </p:sp>
    </p:spTree>
    <p:extLst>
      <p:ext uri="{BB962C8B-B14F-4D97-AF65-F5344CB8AC3E}">
        <p14:creationId xmlns:p14="http://schemas.microsoft.com/office/powerpoint/2010/main" val="1487114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1B70D6-1F08-41E5-8CB0-BE1F2146F44E}" type="slidenum">
              <a:rPr lang="en-US" smtClean="0"/>
              <a:t>23</a:t>
            </a:fld>
            <a:endParaRPr lang="en-US"/>
          </a:p>
        </p:txBody>
      </p:sp>
    </p:spTree>
    <p:extLst>
      <p:ext uri="{BB962C8B-B14F-4D97-AF65-F5344CB8AC3E}">
        <p14:creationId xmlns:p14="http://schemas.microsoft.com/office/powerpoint/2010/main" val="2403500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1B70D6-1F08-41E5-8CB0-BE1F2146F44E}" type="slidenum">
              <a:rPr lang="en-US" smtClean="0"/>
              <a:t>29</a:t>
            </a:fld>
            <a:endParaRPr lang="en-US"/>
          </a:p>
        </p:txBody>
      </p:sp>
    </p:spTree>
    <p:extLst>
      <p:ext uri="{BB962C8B-B14F-4D97-AF65-F5344CB8AC3E}">
        <p14:creationId xmlns:p14="http://schemas.microsoft.com/office/powerpoint/2010/main" val="2003423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Greek geographer who was from Asia Minor (</a:t>
            </a:r>
            <a:r>
              <a:rPr lang="en-US" dirty="0" err="1"/>
              <a:t>pontus</a:t>
            </a:r>
            <a:r>
              <a:rPr lang="en-US" dirty="0"/>
              <a:t>) and travelled the Roman empire during the time of Augustus </a:t>
            </a:r>
          </a:p>
        </p:txBody>
      </p:sp>
      <p:sp>
        <p:nvSpPr>
          <p:cNvPr id="4" name="Slide Number Placeholder 3"/>
          <p:cNvSpPr>
            <a:spLocks noGrp="1"/>
          </p:cNvSpPr>
          <p:nvPr>
            <p:ph type="sldNum" sz="quarter" idx="5"/>
          </p:nvPr>
        </p:nvSpPr>
        <p:spPr/>
        <p:txBody>
          <a:bodyPr/>
          <a:lstStyle/>
          <a:p>
            <a:fld id="{4F1B70D6-1F08-41E5-8CB0-BE1F2146F44E}" type="slidenum">
              <a:rPr lang="en-US" smtClean="0"/>
              <a:t>32</a:t>
            </a:fld>
            <a:endParaRPr lang="en-US"/>
          </a:p>
        </p:txBody>
      </p:sp>
    </p:spTree>
    <p:extLst>
      <p:ext uri="{BB962C8B-B14F-4D97-AF65-F5344CB8AC3E}">
        <p14:creationId xmlns:p14="http://schemas.microsoft.com/office/powerpoint/2010/main" val="3548156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591B5E-A549-45B1-A253-F4FF4301FFD7}" type="slidenum">
              <a:rPr lang="en-US" smtClean="0"/>
              <a:t>35</a:t>
            </a:fld>
            <a:endParaRPr lang="en-US"/>
          </a:p>
        </p:txBody>
      </p:sp>
    </p:spTree>
    <p:extLst>
      <p:ext uri="{BB962C8B-B14F-4D97-AF65-F5344CB8AC3E}">
        <p14:creationId xmlns:p14="http://schemas.microsoft.com/office/powerpoint/2010/main" val="223027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5A6D1-0DE0-79FA-4F66-DC6B735B9E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610314-1DEE-3901-4A0E-97960BCCC0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1953FA2-A4B1-938B-31FC-3FC3721674C9}"/>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9301AC5C-F9E0-E18B-1F17-3DFE7C7D1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4131C2-9C20-1E6D-ECA0-943187073744}"/>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3827989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A7745-CDED-4506-E77B-16178FEABF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CE16BB6-4B2C-EB77-B988-07E6B0C2A9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3D4B4B-0637-1062-E658-96A3A9C3C8A9}"/>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AF3149AC-43C0-7300-EA60-845998435B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EC5E3-7EA0-A5BC-3FAD-6EEA566D6D65}"/>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170039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735962-AD9F-9619-6B42-DCC0469B4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85D0E3B-3324-9A7A-0047-16661AA13D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9509ED-5742-0436-361A-2D7FA072A695}"/>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75493C1B-2BE3-2C34-5F59-7AEEDA9E00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2BB7C7-B6DE-6342-00DA-08F1FFC61A7E}"/>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075852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CE409-03E4-C43D-2C74-A469A159D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8955DD-C43D-4B9C-BCA4-9514E0C949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7B6038-8FDF-CA8A-DF73-92311E9F4140}"/>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021D198C-FA00-7B56-9F30-B698113B30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51CADA-F010-98F2-4B6D-0E5E4869751B}"/>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011905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24F21-8B22-E11E-F9A9-82205584CA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AD6D73-CECF-F699-2DEF-415526DCDB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25961F-FE0B-0E66-0B78-EAE4E9922F23}"/>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7867C0AC-4CA8-3051-9254-842DEE9A86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531EF4-8F8D-E09E-1DFC-7953D2F3AEA2}"/>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123427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477E-BA24-0892-8D9D-8DE6128935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013C5E-587E-DF45-210A-BBA3476FAE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4DEB2C-1064-B201-A178-FE63D1E689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C93930-61F6-73CE-1B44-D39D97B8F0AD}"/>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6" name="Footer Placeholder 5">
            <a:extLst>
              <a:ext uri="{FF2B5EF4-FFF2-40B4-BE49-F238E27FC236}">
                <a16:creationId xmlns:a16="http://schemas.microsoft.com/office/drawing/2014/main" id="{FEB7B10C-DDA0-8DEC-EB37-DD1EE09EA3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223E8-3039-07AE-62BC-15D4E76B7C90}"/>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147775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8AC1-293D-E09D-387D-DD3550F9FA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B8AC19-E79D-38E1-2600-0909BA6F4B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89E60F-F69D-0082-A951-97E42CF2FB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5A4964-5EEA-E46A-C647-46013A0F5E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CC98CC-2FB7-078F-E7F4-8D26EA46BE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8E02C2-0EEC-20E3-1580-415D492A85CC}"/>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8" name="Footer Placeholder 7">
            <a:extLst>
              <a:ext uri="{FF2B5EF4-FFF2-40B4-BE49-F238E27FC236}">
                <a16:creationId xmlns:a16="http://schemas.microsoft.com/office/drawing/2014/main" id="{05D31FFE-BEA7-E0DB-F6F7-69DE417FF2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8E78A3-F8A8-3DBD-F0AC-CCDC51932D49}"/>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155731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84EE8-C3C2-1BBB-8A54-8EC59221B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7E3A5BF-660A-0CDA-8EFF-ACC86AE825D9}"/>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4" name="Footer Placeholder 3">
            <a:extLst>
              <a:ext uri="{FF2B5EF4-FFF2-40B4-BE49-F238E27FC236}">
                <a16:creationId xmlns:a16="http://schemas.microsoft.com/office/drawing/2014/main" id="{75FE8C83-50A0-4A9E-0A87-4F0709520A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3809D5-244B-702F-7967-725083005BC6}"/>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329545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70D6F9-4205-3DF2-0B29-673AC7F47895}"/>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3" name="Footer Placeholder 2">
            <a:extLst>
              <a:ext uri="{FF2B5EF4-FFF2-40B4-BE49-F238E27FC236}">
                <a16:creationId xmlns:a16="http://schemas.microsoft.com/office/drawing/2014/main" id="{B8A7D7CF-B558-35EB-68DB-09BD87BF33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30BB6E-0C73-ABCF-59DA-6062E779A93B}"/>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146795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635DD-7B65-0BE8-DB87-AF53902B0F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136454-C4CA-0AA5-D963-3872869981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6FA8D7-9DE0-2138-FB79-C625D5EBB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E7E70F-397D-D916-E225-4A19E6260668}"/>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6" name="Footer Placeholder 5">
            <a:extLst>
              <a:ext uri="{FF2B5EF4-FFF2-40B4-BE49-F238E27FC236}">
                <a16:creationId xmlns:a16="http://schemas.microsoft.com/office/drawing/2014/main" id="{E211380E-C2A9-5DD4-05A1-1F66A92BC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B7FB2D-7EF2-FF09-8147-8C1B3490AD58}"/>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3455389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10EA6-05D7-56C8-C8CD-16C22A8ADA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E3C0A2-CE55-A98B-EB5A-40DAF3CE07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47A937-CB13-0F2E-5F36-6D22D2FB2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C1A670-E0CC-7989-6D7F-9926BB907B79}"/>
              </a:ext>
            </a:extLst>
          </p:cNvPr>
          <p:cNvSpPr>
            <a:spLocks noGrp="1"/>
          </p:cNvSpPr>
          <p:nvPr>
            <p:ph type="dt" sz="half" idx="10"/>
          </p:nvPr>
        </p:nvSpPr>
        <p:spPr/>
        <p:txBody>
          <a:bodyPr/>
          <a:lstStyle/>
          <a:p>
            <a:fld id="{FC88246F-269C-4E77-BE7B-602AE5FCA8F7}" type="datetimeFigureOut">
              <a:rPr lang="en-US" smtClean="0"/>
              <a:t>9/1/2026</a:t>
            </a:fld>
            <a:endParaRPr lang="en-US"/>
          </a:p>
        </p:txBody>
      </p:sp>
      <p:sp>
        <p:nvSpPr>
          <p:cNvPr id="6" name="Footer Placeholder 5">
            <a:extLst>
              <a:ext uri="{FF2B5EF4-FFF2-40B4-BE49-F238E27FC236}">
                <a16:creationId xmlns:a16="http://schemas.microsoft.com/office/drawing/2014/main" id="{F6269F0D-DB4B-8D8A-2DF8-165548C4A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B9E693-3051-E2CF-7E55-F564660A4549}"/>
              </a:ext>
            </a:extLst>
          </p:cNvPr>
          <p:cNvSpPr>
            <a:spLocks noGrp="1"/>
          </p:cNvSpPr>
          <p:nvPr>
            <p:ph type="sldNum" sz="quarter" idx="12"/>
          </p:nvPr>
        </p:nvSpPr>
        <p:spPr/>
        <p:txBody>
          <a:bodyPr/>
          <a:lstStyle/>
          <a:p>
            <a:fld id="{3EEA5D51-0A26-4F1A-938B-CFA1CDBCDFB5}" type="slidenum">
              <a:rPr lang="en-US" smtClean="0"/>
              <a:t>‹#›</a:t>
            </a:fld>
            <a:endParaRPr lang="en-US"/>
          </a:p>
        </p:txBody>
      </p:sp>
    </p:spTree>
    <p:extLst>
      <p:ext uri="{BB962C8B-B14F-4D97-AF65-F5344CB8AC3E}">
        <p14:creationId xmlns:p14="http://schemas.microsoft.com/office/powerpoint/2010/main" val="2599237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148D6A-58AA-55E0-F90D-C437363BFC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A218B5E-8E63-3F94-9527-D4D73AE70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7F9D4D-D40C-C59D-17C9-2EA41963C0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C88246F-269C-4E77-BE7B-602AE5FCA8F7}" type="datetimeFigureOut">
              <a:rPr lang="en-US" smtClean="0"/>
              <a:t>9/1/2026</a:t>
            </a:fld>
            <a:endParaRPr lang="en-US"/>
          </a:p>
        </p:txBody>
      </p:sp>
      <p:sp>
        <p:nvSpPr>
          <p:cNvPr id="5" name="Footer Placeholder 4">
            <a:extLst>
              <a:ext uri="{FF2B5EF4-FFF2-40B4-BE49-F238E27FC236}">
                <a16:creationId xmlns:a16="http://schemas.microsoft.com/office/drawing/2014/main" id="{C70C326E-A66D-084A-345B-07A6B3C20B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A5AED11-5CDD-891F-025D-089E5A1878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EEA5D51-0A26-4F1A-938B-CFA1CDBCDFB5}" type="slidenum">
              <a:rPr lang="en-US" smtClean="0"/>
              <a:t>‹#›</a:t>
            </a:fld>
            <a:endParaRPr lang="en-US"/>
          </a:p>
        </p:txBody>
      </p:sp>
    </p:spTree>
    <p:extLst>
      <p:ext uri="{BB962C8B-B14F-4D97-AF65-F5344CB8AC3E}">
        <p14:creationId xmlns:p14="http://schemas.microsoft.com/office/powerpoint/2010/main" val="10611861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avygeo.com/en/guide/europe/italy/1765-naples/where-to-stay"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45D2B6-A120-129F-3DD1-177D154C2A64}"/>
              </a:ext>
            </a:extLst>
          </p:cNvPr>
          <p:cNvSpPr>
            <a:spLocks noGrp="1"/>
          </p:cNvSpPr>
          <p:nvPr>
            <p:ph type="ctrTitle"/>
          </p:nvPr>
        </p:nvSpPr>
        <p:spPr>
          <a:xfrm>
            <a:off x="2112338" y="1361194"/>
            <a:ext cx="7967324" cy="1166731"/>
          </a:xfrm>
        </p:spPr>
        <p:txBody>
          <a:bodyPr anchor="t">
            <a:normAutofit/>
          </a:bodyPr>
          <a:lstStyle/>
          <a:p>
            <a:pPr algn="l">
              <a:tabLst>
                <a:tab pos="4117975" algn="l"/>
              </a:tabLst>
            </a:pPr>
            <a:r>
              <a:rPr lang="en-US" sz="4800" b="1" i="1" dirty="0">
                <a:ln>
                  <a:solidFill>
                    <a:sysClr val="windowText" lastClr="000000"/>
                  </a:solidFill>
                </a:ln>
                <a:solidFill>
                  <a:srgbClr val="FFFFFF"/>
                </a:solidFill>
              </a:rPr>
              <a:t>Pompeii: Life in a Roman City </a:t>
            </a:r>
            <a:endParaRPr lang="en-US" sz="4800" b="1" dirty="0">
              <a:ln>
                <a:solidFill>
                  <a:sysClr val="windowText" lastClr="000000"/>
                </a:solidFill>
              </a:ln>
              <a:solidFill>
                <a:srgbClr val="FFFFFF"/>
              </a:solidFill>
            </a:endParaRPr>
          </a:p>
        </p:txBody>
      </p:sp>
      <p:sp>
        <p:nvSpPr>
          <p:cNvPr id="5" name="Subtitle 4">
            <a:extLst>
              <a:ext uri="{FF2B5EF4-FFF2-40B4-BE49-F238E27FC236}">
                <a16:creationId xmlns:a16="http://schemas.microsoft.com/office/drawing/2014/main" id="{FE87EDF3-EFCA-106A-2531-73C53CF95E83}"/>
              </a:ext>
            </a:extLst>
          </p:cNvPr>
          <p:cNvSpPr>
            <a:spLocks noGrp="1"/>
          </p:cNvSpPr>
          <p:nvPr>
            <p:ph type="subTitle" idx="1"/>
          </p:nvPr>
        </p:nvSpPr>
        <p:spPr>
          <a:xfrm>
            <a:off x="217598" y="150914"/>
            <a:ext cx="2096756" cy="1166731"/>
          </a:xfrm>
        </p:spPr>
        <p:txBody>
          <a:bodyPr anchor="b">
            <a:normAutofit/>
          </a:bodyPr>
          <a:lstStyle/>
          <a:p>
            <a:pPr algn="l">
              <a:spcBef>
                <a:spcPts val="600"/>
              </a:spcBef>
            </a:pPr>
            <a:r>
              <a:rPr lang="en-US" sz="1400" b="1" dirty="0">
                <a:solidFill>
                  <a:sysClr val="windowText" lastClr="000000"/>
                </a:solidFill>
              </a:rPr>
              <a:t>Arch 252</a:t>
            </a:r>
          </a:p>
          <a:p>
            <a:pPr algn="l">
              <a:spcBef>
                <a:spcPts val="600"/>
              </a:spcBef>
            </a:pPr>
            <a:r>
              <a:rPr lang="en-US" sz="1400" b="1" dirty="0">
                <a:solidFill>
                  <a:sysClr val="windowText" lastClr="000000"/>
                </a:solidFill>
              </a:rPr>
              <a:t>Fall 2026</a:t>
            </a:r>
          </a:p>
          <a:p>
            <a:pPr algn="l">
              <a:spcBef>
                <a:spcPts val="600"/>
              </a:spcBef>
            </a:pPr>
            <a:r>
              <a:rPr lang="en-US" sz="1400" b="1" dirty="0">
                <a:solidFill>
                  <a:sysClr val="windowText" lastClr="000000"/>
                </a:solidFill>
              </a:rPr>
              <a:t>Bryn Mawr College</a:t>
            </a:r>
          </a:p>
          <a:p>
            <a:pPr algn="l"/>
            <a:endParaRPr lang="en-US" sz="1400" b="1" dirty="0">
              <a:solidFill>
                <a:srgbClr val="FFFFFF"/>
              </a:solidFill>
            </a:endParaRPr>
          </a:p>
        </p:txBody>
      </p:sp>
    </p:spTree>
    <p:extLst>
      <p:ext uri="{BB962C8B-B14F-4D97-AF65-F5344CB8AC3E}">
        <p14:creationId xmlns:p14="http://schemas.microsoft.com/office/powerpoint/2010/main" val="1688297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4CDEB-CF2A-7B62-2F4A-E2DEFE714661}"/>
              </a:ext>
            </a:extLst>
          </p:cNvPr>
          <p:cNvSpPr>
            <a:spLocks noGrp="1"/>
          </p:cNvSpPr>
          <p:nvPr>
            <p:ph type="ctrTitle"/>
          </p:nvPr>
        </p:nvSpPr>
        <p:spPr/>
        <p:txBody>
          <a:bodyPr/>
          <a:lstStyle/>
          <a:p>
            <a:r>
              <a:rPr lang="en-US" dirty="0"/>
              <a:t>A Quick Review of Roman Archaeology</a:t>
            </a:r>
          </a:p>
        </p:txBody>
      </p:sp>
      <p:sp>
        <p:nvSpPr>
          <p:cNvPr id="3" name="Subtitle 2">
            <a:extLst>
              <a:ext uri="{FF2B5EF4-FFF2-40B4-BE49-F238E27FC236}">
                <a16:creationId xmlns:a16="http://schemas.microsoft.com/office/drawing/2014/main" id="{B7A37D18-8084-584D-87CE-E2AF7959650C}"/>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82934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2B760-7A11-5C6E-2F59-1CEED070541C}"/>
              </a:ext>
            </a:extLst>
          </p:cNvPr>
          <p:cNvSpPr>
            <a:spLocks noGrp="1"/>
          </p:cNvSpPr>
          <p:nvPr>
            <p:ph type="title"/>
          </p:nvPr>
        </p:nvSpPr>
        <p:spPr>
          <a:xfrm>
            <a:off x="839788" y="457200"/>
            <a:ext cx="3932237" cy="1194619"/>
          </a:xfrm>
        </p:spPr>
        <p:txBody>
          <a:bodyPr/>
          <a:lstStyle/>
          <a:p>
            <a:pPr algn="ctr"/>
            <a:r>
              <a:rPr lang="en-US" dirty="0"/>
              <a:t>Timeline and Chronology</a:t>
            </a:r>
          </a:p>
        </p:txBody>
      </p:sp>
      <p:pic>
        <p:nvPicPr>
          <p:cNvPr id="9" name="Content Placeholder 4">
            <a:extLst>
              <a:ext uri="{FF2B5EF4-FFF2-40B4-BE49-F238E27FC236}">
                <a16:creationId xmlns:a16="http://schemas.microsoft.com/office/drawing/2014/main" id="{A498160C-02A7-6C05-61DF-7474D6383465}"/>
              </a:ext>
            </a:extLst>
          </p:cNvPr>
          <p:cNvPicPr>
            <a:picLocks noGrp="1" noChangeAspect="1"/>
          </p:cNvPicPr>
          <p:nvPr>
            <p:ph type="pic" idx="1"/>
          </p:nvPr>
        </p:nvPicPr>
        <p:blipFill>
          <a:blip r:embed="rId2"/>
          <a:srcRect l="7145" r="7145"/>
          <a:stretch>
            <a:fillRect/>
          </a:stretch>
        </p:blipFill>
        <p:spPr>
          <a:xfrm>
            <a:off x="5180013" y="992188"/>
            <a:ext cx="6172200" cy="4873625"/>
          </a:xfrm>
          <a:prstGeom prst="rect">
            <a:avLst/>
          </a:prstGeom>
        </p:spPr>
      </p:pic>
      <p:sp>
        <p:nvSpPr>
          <p:cNvPr id="5" name="Content Placeholder 4">
            <a:extLst>
              <a:ext uri="{FF2B5EF4-FFF2-40B4-BE49-F238E27FC236}">
                <a16:creationId xmlns:a16="http://schemas.microsoft.com/office/drawing/2014/main" id="{72B55F6F-9CE7-9D5C-EF9C-258EDB029306}"/>
              </a:ext>
            </a:extLst>
          </p:cNvPr>
          <p:cNvSpPr>
            <a:spLocks noGrp="1"/>
          </p:cNvSpPr>
          <p:nvPr>
            <p:ph type="body" sz="half" idx="2"/>
          </p:nvPr>
        </p:nvSpPr>
        <p:spPr>
          <a:xfrm>
            <a:off x="839788" y="1794723"/>
            <a:ext cx="3932237" cy="4606077"/>
          </a:xfrm>
        </p:spPr>
        <p:txBody>
          <a:bodyPr>
            <a:normAutofit fontScale="92500" lnSpcReduction="20000"/>
          </a:bodyPr>
          <a:lstStyle/>
          <a:p>
            <a:pPr marL="285750" indent="-285750">
              <a:buFont typeface="Arial" panose="020B0604020202020204" pitchFamily="34" charset="0"/>
              <a:buChar char="•"/>
            </a:pPr>
            <a:r>
              <a:rPr lang="en-US" sz="1400" b="1" dirty="0"/>
              <a:t>753 BCE Founding of Rome </a:t>
            </a:r>
          </a:p>
          <a:p>
            <a:pPr marL="285750" indent="-285750">
              <a:buFont typeface="Arial" panose="020B0604020202020204" pitchFamily="34" charset="0"/>
              <a:buChar char="•"/>
            </a:pPr>
            <a:r>
              <a:rPr lang="en-US" sz="1400" dirty="0"/>
              <a:t>700-325 BCE Etruscan Civilization</a:t>
            </a:r>
          </a:p>
          <a:p>
            <a:pPr marL="285750" indent="-285750">
              <a:buFont typeface="Arial" panose="020B0604020202020204" pitchFamily="34" charset="0"/>
              <a:buChar char="•"/>
            </a:pPr>
            <a:r>
              <a:rPr lang="en-US" sz="1400" dirty="0"/>
              <a:t>575 BCE earliest archaic temples in Rome (</a:t>
            </a:r>
            <a:r>
              <a:rPr lang="en-US" sz="1400" dirty="0" err="1"/>
              <a:t>Sant’Omobono</a:t>
            </a:r>
            <a:r>
              <a:rPr lang="en-US" sz="1400" dirty="0"/>
              <a:t>)</a:t>
            </a:r>
          </a:p>
          <a:p>
            <a:pPr marL="285750" indent="-285750">
              <a:buFont typeface="Arial" panose="020B0604020202020204" pitchFamily="34" charset="0"/>
              <a:buChar char="•"/>
            </a:pPr>
            <a:r>
              <a:rPr lang="en-US" sz="1400" b="1" dirty="0"/>
              <a:t>509 BCE Establishment of the Roman Republic</a:t>
            </a:r>
          </a:p>
          <a:p>
            <a:pPr marL="742950" lvl="1" indent="-285750">
              <a:buFont typeface="Arial" panose="020B0604020202020204" pitchFamily="34" charset="0"/>
              <a:buChar char="•"/>
            </a:pPr>
            <a:r>
              <a:rPr lang="en-US" sz="1200" dirty="0"/>
              <a:t>Punic Wars</a:t>
            </a:r>
          </a:p>
          <a:p>
            <a:pPr marL="742950" lvl="1" indent="-285750">
              <a:buFont typeface="Arial" panose="020B0604020202020204" pitchFamily="34" charset="0"/>
              <a:buChar char="•"/>
            </a:pPr>
            <a:r>
              <a:rPr lang="en-US" sz="1200" dirty="0"/>
              <a:t>Rome expands to control all of the Italian Peninsula, North Africa, Spain, Greece, parts of Asia Minor</a:t>
            </a:r>
          </a:p>
          <a:p>
            <a:pPr marL="742950" lvl="1" indent="-285750">
              <a:buFont typeface="Arial" panose="020B0604020202020204" pitchFamily="34" charset="0"/>
              <a:buChar char="•"/>
            </a:pPr>
            <a:r>
              <a:rPr lang="en-US" sz="1200" dirty="0"/>
              <a:t>Under Pompey they add all of Asia Minor and the Levant and under Caesar they add Gaul </a:t>
            </a:r>
          </a:p>
          <a:p>
            <a:pPr marL="742950" lvl="1" indent="-285750">
              <a:buFont typeface="Arial" panose="020B0604020202020204" pitchFamily="34" charset="0"/>
              <a:buChar char="•"/>
            </a:pPr>
            <a:r>
              <a:rPr lang="en-US" sz="1200" dirty="0"/>
              <a:t>44 BCE Assassination of Julius Caesar </a:t>
            </a:r>
          </a:p>
          <a:p>
            <a:pPr marL="285750" indent="-285750">
              <a:buFont typeface="Arial" panose="020B0604020202020204" pitchFamily="34" charset="0"/>
              <a:buChar char="•"/>
            </a:pPr>
            <a:r>
              <a:rPr lang="en-US" sz="1400" b="1" dirty="0"/>
              <a:t>27 BCE Establishment of the Empire under Augustus</a:t>
            </a:r>
          </a:p>
          <a:p>
            <a:pPr marL="742950" lvl="1" indent="-285750">
              <a:buFont typeface="Arial" panose="020B0604020202020204" pitchFamily="34" charset="0"/>
              <a:buChar char="•"/>
            </a:pPr>
            <a:r>
              <a:rPr lang="en-US" sz="1200" dirty="0"/>
              <a:t>Augustus adds Egypt </a:t>
            </a:r>
          </a:p>
          <a:p>
            <a:pPr marL="285750" indent="-285750">
              <a:buFont typeface="Arial" panose="020B0604020202020204" pitchFamily="34" charset="0"/>
              <a:buChar char="•"/>
            </a:pPr>
            <a:r>
              <a:rPr lang="en-US" sz="1400" b="1" dirty="0"/>
              <a:t>Julio-Claudian Dynasty 27 BCE-68 CE</a:t>
            </a:r>
          </a:p>
          <a:p>
            <a:pPr marL="742950" lvl="1" indent="-285750">
              <a:buFont typeface="Arial" panose="020B0604020202020204" pitchFamily="34" charset="0"/>
              <a:buChar char="•"/>
            </a:pPr>
            <a:r>
              <a:rPr lang="en-US" sz="1200" dirty="0"/>
              <a:t>Augustus, Tiberius, Caligula, Claudius, Nero </a:t>
            </a:r>
          </a:p>
          <a:p>
            <a:pPr marL="742950" lvl="1" indent="-285750">
              <a:buFont typeface="Arial" panose="020B0604020202020204" pitchFamily="34" charset="0"/>
              <a:buChar char="•"/>
            </a:pPr>
            <a:r>
              <a:rPr lang="en-US" sz="1200" dirty="0"/>
              <a:t>68-69 CE ‘Year of the Four Emperors’ (Galba, Otho, Vitellius, Vespasian)</a:t>
            </a:r>
          </a:p>
          <a:p>
            <a:pPr marL="285750" indent="-285750">
              <a:buFont typeface="Arial" panose="020B0604020202020204" pitchFamily="34" charset="0"/>
              <a:buChar char="•"/>
            </a:pPr>
            <a:r>
              <a:rPr lang="en-US" sz="1400" b="1" dirty="0"/>
              <a:t>Flavian Dynasty (69-96 CE)</a:t>
            </a:r>
          </a:p>
          <a:p>
            <a:pPr marL="742950" lvl="1" indent="-285750">
              <a:buFont typeface="Arial" panose="020B0604020202020204" pitchFamily="34" charset="0"/>
              <a:buChar char="•"/>
            </a:pPr>
            <a:r>
              <a:rPr lang="en-US" sz="1200" dirty="0"/>
              <a:t>Vespasian, Titus, Domitian </a:t>
            </a:r>
          </a:p>
          <a:p>
            <a:pPr marL="742950" lvl="1" indent="-285750">
              <a:buFont typeface="Arial" panose="020B0604020202020204" pitchFamily="34" charset="0"/>
              <a:buChar char="•"/>
            </a:pPr>
            <a:r>
              <a:rPr lang="en-US" sz="1200" dirty="0"/>
              <a:t>Pompeii erupts in 79 CE while Titus was emperor </a:t>
            </a:r>
          </a:p>
          <a:p>
            <a:pPr marL="742950" lvl="1" indent="-285750">
              <a:buFont typeface="Arial" panose="020B0604020202020204" pitchFamily="34" charset="0"/>
              <a:buChar char="•"/>
            </a:pPr>
            <a:endParaRPr lang="en-US" sz="1200" dirty="0"/>
          </a:p>
        </p:txBody>
      </p:sp>
    </p:spTree>
    <p:extLst>
      <p:ext uri="{BB962C8B-B14F-4D97-AF65-F5344CB8AC3E}">
        <p14:creationId xmlns:p14="http://schemas.microsoft.com/office/powerpoint/2010/main" val="1057063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7EBD-DA7B-58E0-53FD-32ADCCDC6847}"/>
              </a:ext>
            </a:extLst>
          </p:cNvPr>
          <p:cNvSpPr>
            <a:spLocks noGrp="1"/>
          </p:cNvSpPr>
          <p:nvPr>
            <p:ph type="title"/>
          </p:nvPr>
        </p:nvSpPr>
        <p:spPr/>
        <p:txBody>
          <a:bodyPr/>
          <a:lstStyle/>
          <a:p>
            <a:pPr algn="ctr"/>
            <a:r>
              <a:rPr lang="en-US" dirty="0"/>
              <a:t>Roman Capital Types</a:t>
            </a:r>
          </a:p>
        </p:txBody>
      </p:sp>
      <p:pic>
        <p:nvPicPr>
          <p:cNvPr id="8" name="Content Placeholder 7" descr="The Five Classical Orders, AI generated">
            <a:extLst>
              <a:ext uri="{FF2B5EF4-FFF2-40B4-BE49-F238E27FC236}">
                <a16:creationId xmlns:a16="http://schemas.microsoft.com/office/drawing/2014/main" id="{91451B25-18EE-7095-36A7-34B8CD3DDC4D}"/>
              </a:ext>
            </a:extLst>
          </p:cNvPr>
          <p:cNvPicPr>
            <a:picLocks noGrp="1" noChangeAspect="1"/>
          </p:cNvPicPr>
          <p:nvPr>
            <p:ph sz="half" idx="1"/>
          </p:nvPr>
        </p:nvPicPr>
        <p:blipFill>
          <a:blip r:embed="rId2"/>
          <a:stretch>
            <a:fillRect/>
          </a:stretch>
        </p:blipFill>
        <p:spPr>
          <a:xfrm>
            <a:off x="435077" y="2117200"/>
            <a:ext cx="5181600" cy="3453556"/>
          </a:xfrm>
          <a:prstGeom prst="rect">
            <a:avLst/>
          </a:prstGeom>
        </p:spPr>
      </p:pic>
      <p:sp>
        <p:nvSpPr>
          <p:cNvPr id="4" name="Content Placeholder 3">
            <a:extLst>
              <a:ext uri="{FF2B5EF4-FFF2-40B4-BE49-F238E27FC236}">
                <a16:creationId xmlns:a16="http://schemas.microsoft.com/office/drawing/2014/main" id="{4F8AC0C5-25C7-C387-10EB-623B7D2F5DAD}"/>
              </a:ext>
            </a:extLst>
          </p:cNvPr>
          <p:cNvSpPr>
            <a:spLocks noGrp="1"/>
          </p:cNvSpPr>
          <p:nvPr>
            <p:ph sz="half" idx="2"/>
          </p:nvPr>
        </p:nvSpPr>
        <p:spPr>
          <a:xfrm>
            <a:off x="5791200" y="1825625"/>
            <a:ext cx="6154994" cy="4351338"/>
          </a:xfrm>
        </p:spPr>
        <p:txBody>
          <a:bodyPr>
            <a:normAutofit fontScale="62500" lnSpcReduction="20000"/>
          </a:bodyPr>
          <a:lstStyle/>
          <a:p>
            <a:r>
              <a:rPr lang="en-US" dirty="0"/>
              <a:t>The Romans will adapt the three orders into different styles for their own architecture </a:t>
            </a:r>
          </a:p>
          <a:p>
            <a:r>
              <a:rPr lang="en-US" dirty="0"/>
              <a:t>Tuscan Order</a:t>
            </a:r>
          </a:p>
          <a:p>
            <a:pPr lvl="1"/>
            <a:r>
              <a:rPr lang="en-US" dirty="0"/>
              <a:t>Simplified Doric</a:t>
            </a:r>
          </a:p>
          <a:p>
            <a:pPr lvl="1"/>
            <a:r>
              <a:rPr lang="en-US" dirty="0"/>
              <a:t>Unfluted shafts with simple plain bases</a:t>
            </a:r>
          </a:p>
          <a:p>
            <a:pPr lvl="1"/>
            <a:r>
              <a:rPr lang="en-US" dirty="0"/>
              <a:t>Based on Etruscan building styles</a:t>
            </a:r>
          </a:p>
          <a:p>
            <a:pPr lvl="1"/>
            <a:r>
              <a:rPr lang="en-US" dirty="0"/>
              <a:t>Ex. Temple of Jupiter Optimus Maximus</a:t>
            </a:r>
          </a:p>
          <a:p>
            <a:r>
              <a:rPr lang="en-US" dirty="0"/>
              <a:t>Roman Corinthian</a:t>
            </a:r>
          </a:p>
          <a:p>
            <a:pPr lvl="1"/>
            <a:r>
              <a:rPr lang="en-US" dirty="0"/>
              <a:t>The signature columnar order for the Romans</a:t>
            </a:r>
          </a:p>
          <a:p>
            <a:pPr lvl="1"/>
            <a:r>
              <a:rPr lang="en-US" dirty="0"/>
              <a:t>Elaborate entablature </a:t>
            </a:r>
          </a:p>
          <a:p>
            <a:pPr lvl="1"/>
            <a:r>
              <a:rPr lang="en-US" dirty="0"/>
              <a:t>Use monolithic shafts, fluted or unfluted </a:t>
            </a:r>
          </a:p>
          <a:p>
            <a:pPr lvl="1"/>
            <a:r>
              <a:rPr lang="en-US" dirty="0"/>
              <a:t>Ex. Pantheon, Maison Carrée</a:t>
            </a:r>
          </a:p>
          <a:p>
            <a:r>
              <a:rPr lang="en-US" dirty="0"/>
              <a:t>Composite Order</a:t>
            </a:r>
          </a:p>
          <a:p>
            <a:pPr lvl="1"/>
            <a:r>
              <a:rPr lang="en-US" dirty="0"/>
              <a:t>Emerges in the 1</a:t>
            </a:r>
            <a:r>
              <a:rPr lang="en-US" baseline="30000" dirty="0"/>
              <a:t>st</a:t>
            </a:r>
            <a:r>
              <a:rPr lang="en-US" dirty="0"/>
              <a:t> century CE</a:t>
            </a:r>
          </a:p>
          <a:p>
            <a:pPr lvl="1"/>
            <a:r>
              <a:rPr lang="en-US" dirty="0"/>
              <a:t>A literal “composite” combining the scrolls of the Ionic order with the acanthus leaves of the Corinthian. </a:t>
            </a:r>
          </a:p>
          <a:p>
            <a:pPr lvl="1"/>
            <a:r>
              <a:rPr lang="en-US" dirty="0"/>
              <a:t>Ex. Arch of Titus </a:t>
            </a:r>
          </a:p>
        </p:txBody>
      </p:sp>
    </p:spTree>
    <p:extLst>
      <p:ext uri="{BB962C8B-B14F-4D97-AF65-F5344CB8AC3E}">
        <p14:creationId xmlns:p14="http://schemas.microsoft.com/office/powerpoint/2010/main" val="829592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B09DD-E8F4-09DB-C815-EE032459CD18}"/>
              </a:ext>
            </a:extLst>
          </p:cNvPr>
          <p:cNvSpPr>
            <a:spLocks noGrp="1"/>
          </p:cNvSpPr>
          <p:nvPr>
            <p:ph type="title"/>
          </p:nvPr>
        </p:nvSpPr>
        <p:spPr/>
        <p:txBody>
          <a:bodyPr/>
          <a:lstStyle/>
          <a:p>
            <a:pPr algn="ctr"/>
            <a:r>
              <a:rPr lang="en-US" dirty="0"/>
              <a:t>The Three Orders</a:t>
            </a:r>
          </a:p>
        </p:txBody>
      </p:sp>
      <p:sp>
        <p:nvSpPr>
          <p:cNvPr id="14" name="Content Placeholder 13">
            <a:extLst>
              <a:ext uri="{FF2B5EF4-FFF2-40B4-BE49-F238E27FC236}">
                <a16:creationId xmlns:a16="http://schemas.microsoft.com/office/drawing/2014/main" id="{D3E49349-E57F-35F4-D871-B34EDC67AF91}"/>
              </a:ext>
            </a:extLst>
          </p:cNvPr>
          <p:cNvSpPr>
            <a:spLocks noGrp="1"/>
          </p:cNvSpPr>
          <p:nvPr>
            <p:ph sz="half" idx="1"/>
          </p:nvPr>
        </p:nvSpPr>
        <p:spPr>
          <a:xfrm>
            <a:off x="838200" y="1815792"/>
            <a:ext cx="5181600" cy="4351338"/>
          </a:xfrm>
        </p:spPr>
        <p:txBody>
          <a:bodyPr>
            <a:normAutofit fontScale="62500" lnSpcReduction="20000"/>
          </a:bodyPr>
          <a:lstStyle/>
          <a:p>
            <a:r>
              <a:rPr lang="en-US" dirty="0"/>
              <a:t>Doric Order</a:t>
            </a:r>
          </a:p>
          <a:p>
            <a:pPr lvl="1"/>
            <a:r>
              <a:rPr lang="en-US" dirty="0"/>
              <a:t>The oldest (c. 7</a:t>
            </a:r>
            <a:r>
              <a:rPr lang="en-US" baseline="30000" dirty="0"/>
              <a:t>th</a:t>
            </a:r>
            <a:r>
              <a:rPr lang="en-US" dirty="0"/>
              <a:t> century BCE)</a:t>
            </a:r>
          </a:p>
          <a:p>
            <a:pPr lvl="1"/>
            <a:r>
              <a:rPr lang="en-US" dirty="0"/>
              <a:t>No base, sits directly on the stylobate</a:t>
            </a:r>
          </a:p>
          <a:p>
            <a:pPr lvl="1"/>
            <a:r>
              <a:rPr lang="en-US" dirty="0"/>
              <a:t>Plain rounded capital</a:t>
            </a:r>
          </a:p>
          <a:p>
            <a:pPr lvl="1"/>
            <a:r>
              <a:rPr lang="en-US" dirty="0"/>
              <a:t>Doric frieze: alternating triglyphs and metopes</a:t>
            </a:r>
          </a:p>
          <a:p>
            <a:pPr lvl="1"/>
            <a:r>
              <a:rPr lang="en-US" dirty="0"/>
              <a:t>Ex. Temple of Hera at Olympia c. 590 BCE</a:t>
            </a:r>
          </a:p>
          <a:p>
            <a:r>
              <a:rPr lang="en-US" dirty="0"/>
              <a:t>Ionic Order</a:t>
            </a:r>
          </a:p>
          <a:p>
            <a:pPr lvl="1"/>
            <a:r>
              <a:rPr lang="en-US" dirty="0"/>
              <a:t>C. 6</a:t>
            </a:r>
            <a:r>
              <a:rPr lang="en-US" baseline="30000" dirty="0"/>
              <a:t>th</a:t>
            </a:r>
            <a:r>
              <a:rPr lang="en-US" dirty="0"/>
              <a:t> century BCE</a:t>
            </a:r>
          </a:p>
          <a:p>
            <a:pPr lvl="1"/>
            <a:r>
              <a:rPr lang="en-US" dirty="0"/>
              <a:t>Sits on a base</a:t>
            </a:r>
          </a:p>
          <a:p>
            <a:pPr lvl="1"/>
            <a:r>
              <a:rPr lang="en-US" dirty="0"/>
              <a:t>Ionic continuous frieze</a:t>
            </a:r>
          </a:p>
          <a:p>
            <a:pPr lvl="1"/>
            <a:r>
              <a:rPr lang="en-US" dirty="0"/>
              <a:t>Capital has volutes (scroll-like spirals)</a:t>
            </a:r>
          </a:p>
          <a:p>
            <a:pPr lvl="1"/>
            <a:r>
              <a:rPr lang="en-US" dirty="0"/>
              <a:t>Ex. Temple of Artemis at Ephesus c. 550 BCE</a:t>
            </a:r>
          </a:p>
          <a:p>
            <a:r>
              <a:rPr lang="en-US" dirty="0"/>
              <a:t>Corinthian Order</a:t>
            </a:r>
          </a:p>
          <a:p>
            <a:pPr lvl="1"/>
            <a:r>
              <a:rPr lang="en-US" dirty="0"/>
              <a:t>C. late 5</a:t>
            </a:r>
            <a:r>
              <a:rPr lang="en-US" baseline="30000" dirty="0"/>
              <a:t>th</a:t>
            </a:r>
            <a:r>
              <a:rPr lang="en-US" dirty="0"/>
              <a:t> century BCE</a:t>
            </a:r>
          </a:p>
          <a:p>
            <a:pPr lvl="1"/>
            <a:r>
              <a:rPr lang="en-US" dirty="0"/>
              <a:t>Sits on a base</a:t>
            </a:r>
          </a:p>
          <a:p>
            <a:pPr lvl="1"/>
            <a:r>
              <a:rPr lang="en-US" dirty="0"/>
              <a:t>Capital is decorated with acanthus leaves</a:t>
            </a:r>
          </a:p>
          <a:p>
            <a:pPr lvl="1"/>
            <a:r>
              <a:rPr lang="en-US" dirty="0"/>
              <a:t>Oldest example is the Temple of Apollo at </a:t>
            </a:r>
            <a:r>
              <a:rPr lang="en-US" dirty="0" err="1"/>
              <a:t>Bassae</a:t>
            </a:r>
            <a:r>
              <a:rPr lang="en-US" dirty="0"/>
              <a:t> c. 427-400 BCE</a:t>
            </a:r>
          </a:p>
          <a:p>
            <a:endParaRPr lang="en-US" dirty="0"/>
          </a:p>
        </p:txBody>
      </p:sp>
      <p:pic>
        <p:nvPicPr>
          <p:cNvPr id="17" name="Content Placeholder 16">
            <a:extLst>
              <a:ext uri="{FF2B5EF4-FFF2-40B4-BE49-F238E27FC236}">
                <a16:creationId xmlns:a16="http://schemas.microsoft.com/office/drawing/2014/main" id="{6B256E2F-3620-D3B4-1007-40976AA00AA2}"/>
              </a:ext>
            </a:extLst>
          </p:cNvPr>
          <p:cNvPicPr>
            <a:picLocks noGrp="1" noChangeAspect="1"/>
          </p:cNvPicPr>
          <p:nvPr>
            <p:ph sz="half" idx="2"/>
          </p:nvPr>
        </p:nvPicPr>
        <p:blipFill>
          <a:blip r:embed="rId2"/>
          <a:stretch>
            <a:fillRect/>
          </a:stretch>
        </p:blipFill>
        <p:spPr>
          <a:xfrm>
            <a:off x="6172200" y="2340645"/>
            <a:ext cx="5181600" cy="3321297"/>
          </a:xfrm>
          <a:prstGeom prst="rect">
            <a:avLst/>
          </a:prstGeom>
        </p:spPr>
      </p:pic>
    </p:spTree>
    <p:extLst>
      <p:ext uri="{BB962C8B-B14F-4D97-AF65-F5344CB8AC3E}">
        <p14:creationId xmlns:p14="http://schemas.microsoft.com/office/powerpoint/2010/main" val="2639546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C44A77D-549F-F65E-3B47-6E344C9F7A13}"/>
              </a:ext>
            </a:extLst>
          </p:cNvPr>
          <p:cNvSpPr>
            <a:spLocks noGrp="1"/>
          </p:cNvSpPr>
          <p:nvPr>
            <p:ph type="title"/>
          </p:nvPr>
        </p:nvSpPr>
        <p:spPr/>
        <p:txBody>
          <a:bodyPr/>
          <a:lstStyle/>
          <a:p>
            <a:pPr algn="ctr"/>
            <a:r>
              <a:rPr lang="en-US" dirty="0"/>
              <a:t>Superimposition of the Orders</a:t>
            </a:r>
          </a:p>
        </p:txBody>
      </p:sp>
      <p:pic>
        <p:nvPicPr>
          <p:cNvPr id="13" name="Content Placeholder 12">
            <a:extLst>
              <a:ext uri="{FF2B5EF4-FFF2-40B4-BE49-F238E27FC236}">
                <a16:creationId xmlns:a16="http://schemas.microsoft.com/office/drawing/2014/main" id="{34FFF5D3-C3A0-2855-A9AA-2DD634A7AFA8}"/>
              </a:ext>
            </a:extLst>
          </p:cNvPr>
          <p:cNvPicPr>
            <a:picLocks noGrp="1" noChangeAspect="1"/>
          </p:cNvPicPr>
          <p:nvPr>
            <p:ph idx="1"/>
          </p:nvPr>
        </p:nvPicPr>
        <p:blipFill>
          <a:blip r:embed="rId2"/>
          <a:stretch>
            <a:fillRect/>
          </a:stretch>
        </p:blipFill>
        <p:spPr>
          <a:xfrm flipV="1">
            <a:off x="3195108" y="1825625"/>
            <a:ext cx="5801784" cy="4351338"/>
          </a:xfrm>
          <a:prstGeom prst="rect">
            <a:avLst/>
          </a:prstGeom>
        </p:spPr>
      </p:pic>
      <p:cxnSp>
        <p:nvCxnSpPr>
          <p:cNvPr id="15" name="Straight Arrow Connector 14">
            <a:extLst>
              <a:ext uri="{FF2B5EF4-FFF2-40B4-BE49-F238E27FC236}">
                <a16:creationId xmlns:a16="http://schemas.microsoft.com/office/drawing/2014/main" id="{B9397B20-A6E2-5BBD-5E3C-FF05C7953805}"/>
              </a:ext>
            </a:extLst>
          </p:cNvPr>
          <p:cNvCxnSpPr>
            <a:cxnSpLocks/>
            <a:stCxn id="26" idx="1"/>
          </p:cNvCxnSpPr>
          <p:nvPr/>
        </p:nvCxnSpPr>
        <p:spPr>
          <a:xfrm flipH="1">
            <a:off x="8809704" y="5053780"/>
            <a:ext cx="1406389" cy="0"/>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17" name="Straight Arrow Connector 16">
            <a:extLst>
              <a:ext uri="{FF2B5EF4-FFF2-40B4-BE49-F238E27FC236}">
                <a16:creationId xmlns:a16="http://schemas.microsoft.com/office/drawing/2014/main" id="{02DEC60E-3B33-2707-5E3D-39784936CAEF}"/>
              </a:ext>
            </a:extLst>
          </p:cNvPr>
          <p:cNvCxnSpPr>
            <a:cxnSpLocks/>
          </p:cNvCxnSpPr>
          <p:nvPr/>
        </p:nvCxnSpPr>
        <p:spPr>
          <a:xfrm>
            <a:off x="1838632" y="4586748"/>
            <a:ext cx="1809136" cy="0"/>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20" name="Straight Arrow Connector 19">
            <a:extLst>
              <a:ext uri="{FF2B5EF4-FFF2-40B4-BE49-F238E27FC236}">
                <a16:creationId xmlns:a16="http://schemas.microsoft.com/office/drawing/2014/main" id="{C844A0E9-E06A-704C-2E86-A51DBC59654C}"/>
              </a:ext>
            </a:extLst>
          </p:cNvPr>
          <p:cNvCxnSpPr>
            <a:cxnSpLocks/>
          </p:cNvCxnSpPr>
          <p:nvPr/>
        </p:nvCxnSpPr>
        <p:spPr>
          <a:xfrm flipH="1">
            <a:off x="8996892" y="3593690"/>
            <a:ext cx="1415469" cy="0"/>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cxnSp>
        <p:nvCxnSpPr>
          <p:cNvPr id="21" name="Straight Arrow Connector 20">
            <a:extLst>
              <a:ext uri="{FF2B5EF4-FFF2-40B4-BE49-F238E27FC236}">
                <a16:creationId xmlns:a16="http://schemas.microsoft.com/office/drawing/2014/main" id="{DF1D9A35-1C16-E534-99FC-7BF20BD2BF6B}"/>
              </a:ext>
            </a:extLst>
          </p:cNvPr>
          <p:cNvCxnSpPr>
            <a:cxnSpLocks/>
          </p:cNvCxnSpPr>
          <p:nvPr/>
        </p:nvCxnSpPr>
        <p:spPr>
          <a:xfrm>
            <a:off x="1956619" y="3106994"/>
            <a:ext cx="1735394" cy="322006"/>
          </a:xfrm>
          <a:prstGeom prst="straightConnector1">
            <a:avLst/>
          </a:prstGeom>
          <a:ln w="38100">
            <a:tailEnd type="triangle"/>
          </a:ln>
        </p:spPr>
        <p:style>
          <a:lnRef idx="2">
            <a:schemeClr val="accent2"/>
          </a:lnRef>
          <a:fillRef idx="0">
            <a:schemeClr val="accent2"/>
          </a:fillRef>
          <a:effectRef idx="1">
            <a:schemeClr val="accent2"/>
          </a:effectRef>
          <a:fontRef idx="minor">
            <a:schemeClr val="tx1"/>
          </a:fontRef>
        </p:style>
      </p:cxnSp>
      <p:sp>
        <p:nvSpPr>
          <p:cNvPr id="26" name="TextBox 25">
            <a:extLst>
              <a:ext uri="{FF2B5EF4-FFF2-40B4-BE49-F238E27FC236}">
                <a16:creationId xmlns:a16="http://schemas.microsoft.com/office/drawing/2014/main" id="{06712FC3-CA3B-CBB3-2276-7752BE955450}"/>
              </a:ext>
            </a:extLst>
          </p:cNvPr>
          <p:cNvSpPr txBox="1"/>
          <p:nvPr/>
        </p:nvSpPr>
        <p:spPr>
          <a:xfrm>
            <a:off x="10216093" y="4869114"/>
            <a:ext cx="1877585" cy="369332"/>
          </a:xfrm>
          <a:prstGeom prst="rect">
            <a:avLst/>
          </a:prstGeom>
          <a:noFill/>
        </p:spPr>
        <p:txBody>
          <a:bodyPr wrap="square" rtlCol="0">
            <a:spAutoFit/>
          </a:bodyPr>
          <a:lstStyle/>
          <a:p>
            <a:r>
              <a:rPr lang="en-US" dirty="0"/>
              <a:t>1. Doric/Tuscan</a:t>
            </a:r>
          </a:p>
        </p:txBody>
      </p:sp>
      <p:sp>
        <p:nvSpPr>
          <p:cNvPr id="29" name="TextBox 28">
            <a:extLst>
              <a:ext uri="{FF2B5EF4-FFF2-40B4-BE49-F238E27FC236}">
                <a16:creationId xmlns:a16="http://schemas.microsoft.com/office/drawing/2014/main" id="{3DB4E5A4-3333-3459-EC84-97DACABA9A51}"/>
              </a:ext>
            </a:extLst>
          </p:cNvPr>
          <p:cNvSpPr txBox="1"/>
          <p:nvPr/>
        </p:nvSpPr>
        <p:spPr>
          <a:xfrm>
            <a:off x="732316" y="4402082"/>
            <a:ext cx="1106316" cy="369332"/>
          </a:xfrm>
          <a:prstGeom prst="rect">
            <a:avLst/>
          </a:prstGeom>
          <a:noFill/>
        </p:spPr>
        <p:txBody>
          <a:bodyPr wrap="square" rtlCol="0">
            <a:spAutoFit/>
          </a:bodyPr>
          <a:lstStyle/>
          <a:p>
            <a:r>
              <a:rPr lang="en-US" dirty="0"/>
              <a:t>2. Ionic</a:t>
            </a:r>
          </a:p>
        </p:txBody>
      </p:sp>
      <p:sp>
        <p:nvSpPr>
          <p:cNvPr id="32" name="TextBox 31">
            <a:extLst>
              <a:ext uri="{FF2B5EF4-FFF2-40B4-BE49-F238E27FC236}">
                <a16:creationId xmlns:a16="http://schemas.microsoft.com/office/drawing/2014/main" id="{A3C13A39-748B-98E7-77A6-D9FD0BDD87D7}"/>
              </a:ext>
            </a:extLst>
          </p:cNvPr>
          <p:cNvSpPr txBox="1"/>
          <p:nvPr/>
        </p:nvSpPr>
        <p:spPr>
          <a:xfrm>
            <a:off x="10412361" y="3409024"/>
            <a:ext cx="1513792" cy="369332"/>
          </a:xfrm>
          <a:prstGeom prst="rect">
            <a:avLst/>
          </a:prstGeom>
          <a:noFill/>
        </p:spPr>
        <p:txBody>
          <a:bodyPr wrap="square" rtlCol="0">
            <a:spAutoFit/>
          </a:bodyPr>
          <a:lstStyle/>
          <a:p>
            <a:r>
              <a:rPr lang="en-US" dirty="0"/>
              <a:t>3. Corinthian</a:t>
            </a:r>
          </a:p>
        </p:txBody>
      </p:sp>
      <p:sp>
        <p:nvSpPr>
          <p:cNvPr id="35" name="TextBox 34">
            <a:extLst>
              <a:ext uri="{FF2B5EF4-FFF2-40B4-BE49-F238E27FC236}">
                <a16:creationId xmlns:a16="http://schemas.microsoft.com/office/drawing/2014/main" id="{99913438-2F46-56D4-2F64-D57784013164}"/>
              </a:ext>
            </a:extLst>
          </p:cNvPr>
          <p:cNvSpPr txBox="1"/>
          <p:nvPr/>
        </p:nvSpPr>
        <p:spPr>
          <a:xfrm>
            <a:off x="238526" y="2769386"/>
            <a:ext cx="2337338" cy="369332"/>
          </a:xfrm>
          <a:prstGeom prst="rect">
            <a:avLst/>
          </a:prstGeom>
          <a:noFill/>
        </p:spPr>
        <p:txBody>
          <a:bodyPr wrap="square" rtlCol="0">
            <a:spAutoFit/>
          </a:bodyPr>
          <a:lstStyle/>
          <a:p>
            <a:r>
              <a:rPr lang="en-US" dirty="0"/>
              <a:t>4. Corinthian Pilaster</a:t>
            </a:r>
          </a:p>
        </p:txBody>
      </p:sp>
    </p:spTree>
    <p:extLst>
      <p:ext uri="{BB962C8B-B14F-4D97-AF65-F5344CB8AC3E}">
        <p14:creationId xmlns:p14="http://schemas.microsoft.com/office/powerpoint/2010/main" val="1082362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5CAC4-EF7D-E6E1-7795-06385154965F}"/>
              </a:ext>
            </a:extLst>
          </p:cNvPr>
          <p:cNvSpPr>
            <a:spLocks noGrp="1"/>
          </p:cNvSpPr>
          <p:nvPr>
            <p:ph type="title"/>
          </p:nvPr>
        </p:nvSpPr>
        <p:spPr>
          <a:xfrm>
            <a:off x="6417733" y="490537"/>
            <a:ext cx="5291663" cy="1628775"/>
          </a:xfrm>
        </p:spPr>
        <p:txBody>
          <a:bodyPr vert="horz" lIns="91440" tIns="45720" rIns="91440" bIns="45720" rtlCol="0" anchor="b">
            <a:normAutofit/>
          </a:bodyPr>
          <a:lstStyle/>
          <a:p>
            <a:r>
              <a:rPr lang="en-US" sz="4000"/>
              <a:t>Republican Art and Architecture</a:t>
            </a:r>
          </a:p>
        </p:txBody>
      </p:sp>
      <p:pic>
        <p:nvPicPr>
          <p:cNvPr id="9" name="Content Placeholder 8">
            <a:extLst>
              <a:ext uri="{FF2B5EF4-FFF2-40B4-BE49-F238E27FC236}">
                <a16:creationId xmlns:a16="http://schemas.microsoft.com/office/drawing/2014/main" id="{D620857F-09D8-0E90-404D-91AA7015A302}"/>
              </a:ext>
            </a:extLst>
          </p:cNvPr>
          <p:cNvPicPr>
            <a:picLocks noGrp="1" noChangeAspect="1"/>
          </p:cNvPicPr>
          <p:nvPr>
            <p:ph sz="half" idx="1"/>
          </p:nvPr>
        </p:nvPicPr>
        <p:blipFill>
          <a:blip r:embed="rId2"/>
          <a:srcRect l="32135" r="8517" b="-2"/>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6" name="Content Placeholder 5">
            <a:extLst>
              <a:ext uri="{FF2B5EF4-FFF2-40B4-BE49-F238E27FC236}">
                <a16:creationId xmlns:a16="http://schemas.microsoft.com/office/drawing/2014/main" id="{C7A9F70B-ACC1-4DCA-C44B-6012C28CCC7A}"/>
              </a:ext>
            </a:extLst>
          </p:cNvPr>
          <p:cNvSpPr>
            <a:spLocks noGrp="1"/>
          </p:cNvSpPr>
          <p:nvPr>
            <p:ph sz="half" idx="2"/>
          </p:nvPr>
        </p:nvSpPr>
        <p:spPr>
          <a:xfrm>
            <a:off x="6417734" y="2614612"/>
            <a:ext cx="5291663" cy="3752849"/>
          </a:xfrm>
        </p:spPr>
        <p:txBody>
          <a:bodyPr vert="horz" lIns="91440" tIns="45720" rIns="91440" bIns="45720" rtlCol="0">
            <a:normAutofit/>
          </a:bodyPr>
          <a:lstStyle/>
          <a:p>
            <a:r>
              <a:rPr lang="en-US" sz="1800"/>
              <a:t>C. 509-27 BCE</a:t>
            </a:r>
          </a:p>
          <a:p>
            <a:r>
              <a:rPr lang="en-US" sz="1800"/>
              <a:t>This period is all about transition; moving away from the Greek-style and experimenting in vaulting</a:t>
            </a:r>
          </a:p>
          <a:p>
            <a:r>
              <a:rPr lang="en-US" sz="1800"/>
              <a:t>Republican architecture was influenced by the Greek and Etruscans</a:t>
            </a:r>
          </a:p>
          <a:p>
            <a:r>
              <a:rPr lang="en-US" sz="1800"/>
              <a:t>Etruscan temples: the high podium temple with the columned porch (prostyle)</a:t>
            </a:r>
          </a:p>
          <a:p>
            <a:r>
              <a:rPr lang="en-US" sz="1800"/>
              <a:t>Tufa and travertine are popular building materials </a:t>
            </a:r>
          </a:p>
        </p:txBody>
      </p:sp>
    </p:spTree>
    <p:extLst>
      <p:ext uri="{BB962C8B-B14F-4D97-AF65-F5344CB8AC3E}">
        <p14:creationId xmlns:p14="http://schemas.microsoft.com/office/powerpoint/2010/main" val="325678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794A-2852-2E09-D91A-B138D7BA32F6}"/>
              </a:ext>
            </a:extLst>
          </p:cNvPr>
          <p:cNvSpPr>
            <a:spLocks noGrp="1"/>
          </p:cNvSpPr>
          <p:nvPr>
            <p:ph type="title"/>
          </p:nvPr>
        </p:nvSpPr>
        <p:spPr/>
        <p:txBody>
          <a:bodyPr/>
          <a:lstStyle/>
          <a:p>
            <a:pPr algn="ctr"/>
            <a:r>
              <a:rPr lang="en-US" dirty="0"/>
              <a:t>Republican Innovations</a:t>
            </a:r>
          </a:p>
        </p:txBody>
      </p:sp>
      <p:pic>
        <p:nvPicPr>
          <p:cNvPr id="5" name="Content Placeholder 4">
            <a:extLst>
              <a:ext uri="{FF2B5EF4-FFF2-40B4-BE49-F238E27FC236}">
                <a16:creationId xmlns:a16="http://schemas.microsoft.com/office/drawing/2014/main" id="{353B7532-6038-DF3E-4AF6-857DD0D80202}"/>
              </a:ext>
            </a:extLst>
          </p:cNvPr>
          <p:cNvPicPr>
            <a:picLocks noGrp="1" noChangeAspect="1"/>
          </p:cNvPicPr>
          <p:nvPr>
            <p:ph sz="half" idx="1"/>
          </p:nvPr>
        </p:nvPicPr>
        <p:blipFill>
          <a:blip r:embed="rId2"/>
          <a:stretch>
            <a:fillRect/>
          </a:stretch>
        </p:blipFill>
        <p:spPr>
          <a:xfrm>
            <a:off x="914400" y="1822495"/>
            <a:ext cx="5181600" cy="2178799"/>
          </a:xfrm>
          <a:prstGeom prst="rect">
            <a:avLst/>
          </a:prstGeom>
        </p:spPr>
      </p:pic>
      <p:sp>
        <p:nvSpPr>
          <p:cNvPr id="4" name="Content Placeholder 3">
            <a:extLst>
              <a:ext uri="{FF2B5EF4-FFF2-40B4-BE49-F238E27FC236}">
                <a16:creationId xmlns:a16="http://schemas.microsoft.com/office/drawing/2014/main" id="{42ED59AB-BBB2-C3D5-55D8-6EBDF05A6750}"/>
              </a:ext>
            </a:extLst>
          </p:cNvPr>
          <p:cNvSpPr>
            <a:spLocks noGrp="1"/>
          </p:cNvSpPr>
          <p:nvPr>
            <p:ph sz="half" idx="2"/>
          </p:nvPr>
        </p:nvSpPr>
        <p:spPr/>
        <p:txBody>
          <a:bodyPr>
            <a:normAutofit fontScale="70000" lnSpcReduction="20000"/>
          </a:bodyPr>
          <a:lstStyle/>
          <a:p>
            <a:r>
              <a:rPr lang="en-US" dirty="0"/>
              <a:t>Pozzolana= Roman concrete (</a:t>
            </a:r>
            <a:r>
              <a:rPr lang="en-US" i="1" dirty="0"/>
              <a:t>opus </a:t>
            </a:r>
            <a:r>
              <a:rPr lang="en-US" i="1" dirty="0" err="1"/>
              <a:t>caementicium</a:t>
            </a:r>
            <a:r>
              <a:rPr lang="en-US" i="1" dirty="0"/>
              <a:t>)</a:t>
            </a:r>
          </a:p>
          <a:p>
            <a:pPr lvl="1"/>
            <a:r>
              <a:rPr lang="en-US" dirty="0"/>
              <a:t>Volcanic ash mixed with slaked lime, water, and aggregate (like crushed tufa, brick or travertine)</a:t>
            </a:r>
          </a:p>
          <a:p>
            <a:pPr lvl="1"/>
            <a:r>
              <a:rPr lang="en-US" dirty="0"/>
              <a:t>Could harden </a:t>
            </a:r>
            <a:r>
              <a:rPr lang="en-US" dirty="0" err="1"/>
              <a:t>undwater</a:t>
            </a:r>
            <a:endParaRPr lang="en-US" dirty="0"/>
          </a:p>
          <a:p>
            <a:r>
              <a:rPr lang="en-US" dirty="0"/>
              <a:t>Barrel Vault</a:t>
            </a:r>
          </a:p>
          <a:p>
            <a:pPr lvl="1"/>
            <a:r>
              <a:rPr lang="en-US" dirty="0"/>
              <a:t>A continuous semi-cylindrical arch that looks like a long tunnel</a:t>
            </a:r>
          </a:p>
          <a:p>
            <a:pPr lvl="1"/>
            <a:r>
              <a:rPr lang="en-US" dirty="0"/>
              <a:t>Built of concrete or wedge-shaped stones (</a:t>
            </a:r>
            <a:r>
              <a:rPr lang="en-US" dirty="0" err="1"/>
              <a:t>voissoirs</a:t>
            </a:r>
            <a:r>
              <a:rPr lang="en-US" dirty="0"/>
              <a:t>)</a:t>
            </a:r>
          </a:p>
          <a:p>
            <a:pPr lvl="1"/>
            <a:r>
              <a:rPr lang="en-US" dirty="0"/>
              <a:t>Used to support terraces or substructures </a:t>
            </a:r>
          </a:p>
          <a:p>
            <a:r>
              <a:rPr lang="en-US" dirty="0"/>
              <a:t>Cross-vault (groin vault)</a:t>
            </a:r>
          </a:p>
          <a:p>
            <a:pPr lvl="2"/>
            <a:r>
              <a:rPr lang="en-US" dirty="0"/>
              <a:t>Structural intersection of two barrel vaults crossing at right angle</a:t>
            </a:r>
          </a:p>
          <a:p>
            <a:pPr lvl="2"/>
            <a:r>
              <a:rPr lang="en-US" dirty="0"/>
              <a:t>Concentrates the weight of the vault onto four specific corner pillars, creating massive open, light-filled interior halls </a:t>
            </a:r>
            <a:r>
              <a:rPr lang="en-US" dirty="0" err="1"/>
              <a:t>diag</a:t>
            </a:r>
            <a:endParaRPr lang="en-US" dirty="0"/>
          </a:p>
          <a:p>
            <a:pPr lvl="2"/>
            <a:r>
              <a:rPr lang="en-US" dirty="0"/>
              <a:t>Developed in the late republic</a:t>
            </a:r>
          </a:p>
        </p:txBody>
      </p:sp>
      <p:sp>
        <p:nvSpPr>
          <p:cNvPr id="7" name="TextBox 6">
            <a:extLst>
              <a:ext uri="{FF2B5EF4-FFF2-40B4-BE49-F238E27FC236}">
                <a16:creationId xmlns:a16="http://schemas.microsoft.com/office/drawing/2014/main" id="{F1B3BB30-3C9A-9355-9C7A-E8D0A8DBBB54}"/>
              </a:ext>
            </a:extLst>
          </p:cNvPr>
          <p:cNvSpPr txBox="1"/>
          <p:nvPr/>
        </p:nvSpPr>
        <p:spPr>
          <a:xfrm>
            <a:off x="3048000" y="3246792"/>
            <a:ext cx="6096000" cy="369332"/>
          </a:xfrm>
          <a:prstGeom prst="rect">
            <a:avLst/>
          </a:prstGeom>
          <a:noFill/>
        </p:spPr>
        <p:txBody>
          <a:bodyPr wrap="square">
            <a:spAutoFit/>
          </a:bodyPr>
          <a:lstStyle/>
          <a:p>
            <a:endParaRPr lang="en-US" dirty="0"/>
          </a:p>
        </p:txBody>
      </p:sp>
      <p:pic>
        <p:nvPicPr>
          <p:cNvPr id="11" name="Picture 10">
            <a:extLst>
              <a:ext uri="{FF2B5EF4-FFF2-40B4-BE49-F238E27FC236}">
                <a16:creationId xmlns:a16="http://schemas.microsoft.com/office/drawing/2014/main" id="{BD12B4EA-9293-C09C-6D27-6F8221C687F3}"/>
              </a:ext>
            </a:extLst>
          </p:cNvPr>
          <p:cNvPicPr>
            <a:picLocks noChangeAspect="1"/>
          </p:cNvPicPr>
          <p:nvPr/>
        </p:nvPicPr>
        <p:blipFill>
          <a:blip r:embed="rId3"/>
          <a:stretch>
            <a:fillRect/>
          </a:stretch>
        </p:blipFill>
        <p:spPr>
          <a:xfrm>
            <a:off x="1396181" y="4275323"/>
            <a:ext cx="3687097" cy="2012780"/>
          </a:xfrm>
          <a:prstGeom prst="rect">
            <a:avLst/>
          </a:prstGeom>
        </p:spPr>
      </p:pic>
    </p:spTree>
    <p:extLst>
      <p:ext uri="{BB962C8B-B14F-4D97-AF65-F5344CB8AC3E}">
        <p14:creationId xmlns:p14="http://schemas.microsoft.com/office/powerpoint/2010/main" val="709105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0763B-F962-96FA-5746-3B6ADBE46F76}"/>
              </a:ext>
            </a:extLst>
          </p:cNvPr>
          <p:cNvSpPr>
            <a:spLocks noGrp="1"/>
          </p:cNvSpPr>
          <p:nvPr>
            <p:ph type="title"/>
          </p:nvPr>
        </p:nvSpPr>
        <p:spPr/>
        <p:txBody>
          <a:bodyPr/>
          <a:lstStyle/>
          <a:p>
            <a:pPr algn="ctr"/>
            <a:r>
              <a:rPr lang="en-US" dirty="0"/>
              <a:t>Roman Masonry Styles</a:t>
            </a:r>
          </a:p>
        </p:txBody>
      </p:sp>
      <p:sp>
        <p:nvSpPr>
          <p:cNvPr id="3" name="Content Placeholder 2">
            <a:extLst>
              <a:ext uri="{FF2B5EF4-FFF2-40B4-BE49-F238E27FC236}">
                <a16:creationId xmlns:a16="http://schemas.microsoft.com/office/drawing/2014/main" id="{04F7CCE4-2AAC-FC22-56EE-73ACDE3D1B7F}"/>
              </a:ext>
            </a:extLst>
          </p:cNvPr>
          <p:cNvSpPr>
            <a:spLocks noGrp="1"/>
          </p:cNvSpPr>
          <p:nvPr>
            <p:ph sz="half" idx="1"/>
          </p:nvPr>
        </p:nvSpPr>
        <p:spPr/>
        <p:txBody>
          <a:bodyPr>
            <a:normAutofit fontScale="55000" lnSpcReduction="20000"/>
          </a:bodyPr>
          <a:lstStyle/>
          <a:p>
            <a:pPr marL="0" indent="0">
              <a:buNone/>
            </a:pPr>
            <a:r>
              <a:rPr lang="en-US" b="1" dirty="0"/>
              <a:t>Pre-Concrete Facing Styles:</a:t>
            </a:r>
          </a:p>
          <a:p>
            <a:r>
              <a:rPr lang="en-US" dirty="0"/>
              <a:t>Polygonal Masonry</a:t>
            </a:r>
          </a:p>
          <a:p>
            <a:pPr lvl="1"/>
            <a:r>
              <a:rPr lang="en-US" dirty="0"/>
              <a:t>Massive, irregular, multi-sided stone blocks carefully carved to interlock like a puzzle</a:t>
            </a:r>
          </a:p>
          <a:p>
            <a:r>
              <a:rPr lang="en-US" dirty="0"/>
              <a:t>Opus Quadratum</a:t>
            </a:r>
          </a:p>
          <a:p>
            <a:pPr lvl="1"/>
            <a:r>
              <a:rPr lang="en-US" dirty="0"/>
              <a:t>Also known as ashlar masonry </a:t>
            </a:r>
          </a:p>
          <a:p>
            <a:pPr lvl="1"/>
            <a:r>
              <a:rPr lang="en-US" dirty="0"/>
              <a:t>Large rectangular blocks of stone stacked in regular horizontal rows.</a:t>
            </a:r>
          </a:p>
          <a:p>
            <a:pPr lvl="1"/>
            <a:r>
              <a:rPr lang="en-US" dirty="0"/>
              <a:t>In the early republic the stones were used without mortar. </a:t>
            </a:r>
          </a:p>
          <a:p>
            <a:pPr marL="0" indent="0">
              <a:buNone/>
            </a:pPr>
            <a:endParaRPr lang="en-US" dirty="0"/>
          </a:p>
          <a:p>
            <a:pPr marL="0" indent="0">
              <a:buNone/>
            </a:pPr>
            <a:endParaRPr lang="en-US" dirty="0"/>
          </a:p>
        </p:txBody>
      </p:sp>
      <p:sp>
        <p:nvSpPr>
          <p:cNvPr id="4" name="Content Placeholder 3">
            <a:extLst>
              <a:ext uri="{FF2B5EF4-FFF2-40B4-BE49-F238E27FC236}">
                <a16:creationId xmlns:a16="http://schemas.microsoft.com/office/drawing/2014/main" id="{60C45121-AAF2-A864-7130-33FCF049122A}"/>
              </a:ext>
            </a:extLst>
          </p:cNvPr>
          <p:cNvSpPr>
            <a:spLocks noGrp="1"/>
          </p:cNvSpPr>
          <p:nvPr>
            <p:ph sz="half" idx="2"/>
          </p:nvPr>
        </p:nvSpPr>
        <p:spPr/>
        <p:txBody>
          <a:bodyPr>
            <a:normAutofit fontScale="55000" lnSpcReduction="20000"/>
          </a:bodyPr>
          <a:lstStyle/>
          <a:p>
            <a:pPr marL="0" indent="0">
              <a:buNone/>
            </a:pPr>
            <a:r>
              <a:rPr lang="en-US" dirty="0"/>
              <a:t>Concrete Facing Styles:</a:t>
            </a:r>
          </a:p>
          <a:p>
            <a:r>
              <a:rPr lang="en-US" dirty="0"/>
              <a:t>Opus </a:t>
            </a:r>
            <a:r>
              <a:rPr lang="en-US" dirty="0" err="1"/>
              <a:t>Incertum</a:t>
            </a:r>
            <a:r>
              <a:rPr lang="en-US" dirty="0"/>
              <a:t> “Irregular”</a:t>
            </a:r>
          </a:p>
          <a:p>
            <a:pPr lvl="1"/>
            <a:r>
              <a:rPr lang="en-US" dirty="0"/>
              <a:t>Chaotic patchwork of randomly shaped, fist-sized stones</a:t>
            </a:r>
          </a:p>
          <a:p>
            <a:pPr lvl="1"/>
            <a:r>
              <a:rPr lang="en-US" dirty="0"/>
              <a:t>Uncut stones were pressed into a wet concrete core. </a:t>
            </a:r>
          </a:p>
          <a:p>
            <a:pPr lvl="1"/>
            <a:r>
              <a:rPr lang="en-US" dirty="0"/>
              <a:t>Prominent in 2</a:t>
            </a:r>
            <a:r>
              <a:rPr lang="en-US" baseline="30000" dirty="0"/>
              <a:t>nd</a:t>
            </a:r>
            <a:r>
              <a:rPr lang="en-US" dirty="0"/>
              <a:t> century BCE</a:t>
            </a:r>
          </a:p>
          <a:p>
            <a:r>
              <a:rPr lang="en-US" dirty="0"/>
              <a:t>Opus </a:t>
            </a:r>
            <a:r>
              <a:rPr lang="en-US" dirty="0" err="1"/>
              <a:t>Reticulatum</a:t>
            </a:r>
            <a:r>
              <a:rPr lang="en-US" dirty="0"/>
              <a:t> </a:t>
            </a:r>
          </a:p>
          <a:p>
            <a:pPr lvl="1"/>
            <a:r>
              <a:rPr lang="en-US" dirty="0"/>
              <a:t>A diagonal checkerboard or fishnet pattern of stones carved into a square-based pyramid shape</a:t>
            </a:r>
          </a:p>
          <a:p>
            <a:pPr lvl="1"/>
            <a:r>
              <a:rPr lang="en-US" dirty="0"/>
              <a:t>The pointy end was stuck into the concrete leaving the flat square bases visible</a:t>
            </a:r>
          </a:p>
          <a:p>
            <a:pPr lvl="1"/>
            <a:r>
              <a:rPr lang="en-US" dirty="0"/>
              <a:t>C. 1</a:t>
            </a:r>
            <a:r>
              <a:rPr lang="en-US" baseline="30000" dirty="0"/>
              <a:t>st</a:t>
            </a:r>
            <a:r>
              <a:rPr lang="en-US" dirty="0"/>
              <a:t> century BCE</a:t>
            </a:r>
          </a:p>
          <a:p>
            <a:r>
              <a:rPr lang="en-US" dirty="0"/>
              <a:t>Opus </a:t>
            </a:r>
            <a:r>
              <a:rPr lang="en-US" dirty="0" err="1"/>
              <a:t>Testaceum</a:t>
            </a:r>
            <a:endParaRPr lang="en-US" dirty="0"/>
          </a:p>
          <a:p>
            <a:pPr lvl="1"/>
            <a:r>
              <a:rPr lang="en-US" dirty="0"/>
              <a:t>Rows of flat, uniform bricks</a:t>
            </a:r>
          </a:p>
          <a:p>
            <a:pPr lvl="1"/>
            <a:r>
              <a:rPr lang="en-US" dirty="0"/>
              <a:t>Hallmark of the late republic and imperial periods, used until Late Antiquity </a:t>
            </a:r>
          </a:p>
          <a:p>
            <a:r>
              <a:rPr lang="en-US" dirty="0"/>
              <a:t>Opus </a:t>
            </a:r>
            <a:r>
              <a:rPr lang="en-US" dirty="0" err="1"/>
              <a:t>Mixtum</a:t>
            </a:r>
            <a:endParaRPr lang="en-US" dirty="0"/>
          </a:p>
          <a:p>
            <a:pPr lvl="1"/>
            <a:r>
              <a:rPr lang="en-US" dirty="0"/>
              <a:t>Alternating sections or panels of brick work and stone</a:t>
            </a:r>
          </a:p>
          <a:p>
            <a:pPr lvl="1"/>
            <a:r>
              <a:rPr lang="en-US" dirty="0"/>
              <a:t>Popularized in the mid to late empire </a:t>
            </a:r>
          </a:p>
          <a:p>
            <a:endParaRPr lang="en-US" dirty="0"/>
          </a:p>
        </p:txBody>
      </p:sp>
      <p:pic>
        <p:nvPicPr>
          <p:cNvPr id="5" name="Picture 4">
            <a:extLst>
              <a:ext uri="{FF2B5EF4-FFF2-40B4-BE49-F238E27FC236}">
                <a16:creationId xmlns:a16="http://schemas.microsoft.com/office/drawing/2014/main" id="{224BB856-44B4-700F-748B-2DE162C837FC}"/>
              </a:ext>
            </a:extLst>
          </p:cNvPr>
          <p:cNvPicPr>
            <a:picLocks noChangeAspect="1"/>
          </p:cNvPicPr>
          <p:nvPr/>
        </p:nvPicPr>
        <p:blipFill>
          <a:blip r:embed="rId2"/>
          <a:stretch>
            <a:fillRect/>
          </a:stretch>
        </p:blipFill>
        <p:spPr>
          <a:xfrm>
            <a:off x="1770735" y="4001294"/>
            <a:ext cx="3124800" cy="2127600"/>
          </a:xfrm>
          <a:prstGeom prst="rect">
            <a:avLst/>
          </a:prstGeom>
        </p:spPr>
      </p:pic>
    </p:spTree>
    <p:extLst>
      <p:ext uri="{BB962C8B-B14F-4D97-AF65-F5344CB8AC3E}">
        <p14:creationId xmlns:p14="http://schemas.microsoft.com/office/powerpoint/2010/main" val="393363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C66001-0BBE-013D-41CB-EC7B1DB2F7D9}"/>
              </a:ext>
            </a:extLst>
          </p:cNvPr>
          <p:cNvPicPr>
            <a:picLocks noChangeAspect="1"/>
          </p:cNvPicPr>
          <p:nvPr/>
        </p:nvPicPr>
        <p:blipFill>
          <a:blip r:embed="rId2"/>
          <a:srcRect t="2894" r="-2" b="24342"/>
          <a:stretch>
            <a:fillRect/>
          </a:stretch>
        </p:blipFill>
        <p:spPr>
          <a:xfrm>
            <a:off x="198739" y="171717"/>
            <a:ext cx="5804105" cy="3167426"/>
          </a:xfrm>
          <a:prstGeom prst="rect">
            <a:avLst/>
          </a:prstGeom>
        </p:spPr>
      </p:pic>
      <p:pic>
        <p:nvPicPr>
          <p:cNvPr id="6" name="Picture 5">
            <a:extLst>
              <a:ext uri="{FF2B5EF4-FFF2-40B4-BE49-F238E27FC236}">
                <a16:creationId xmlns:a16="http://schemas.microsoft.com/office/drawing/2014/main" id="{4E0F7A5D-E019-0212-C359-D9D9C5A9C288}"/>
              </a:ext>
            </a:extLst>
          </p:cNvPr>
          <p:cNvPicPr>
            <a:picLocks noChangeAspect="1"/>
          </p:cNvPicPr>
          <p:nvPr/>
        </p:nvPicPr>
        <p:blipFill>
          <a:blip r:embed="rId3"/>
          <a:srcRect t="14387" r="2" b="3463"/>
          <a:stretch>
            <a:fillRect/>
          </a:stretch>
        </p:blipFill>
        <p:spPr>
          <a:xfrm>
            <a:off x="6195373" y="171717"/>
            <a:ext cx="5797883" cy="3167426"/>
          </a:xfrm>
          <a:prstGeom prst="rect">
            <a:avLst/>
          </a:prstGeom>
        </p:spPr>
      </p:pic>
      <p:pic>
        <p:nvPicPr>
          <p:cNvPr id="5" name="Picture 4">
            <a:extLst>
              <a:ext uri="{FF2B5EF4-FFF2-40B4-BE49-F238E27FC236}">
                <a16:creationId xmlns:a16="http://schemas.microsoft.com/office/drawing/2014/main" id="{DF7AFF77-C90E-452E-A64D-8A1B68ED1419}"/>
              </a:ext>
            </a:extLst>
          </p:cNvPr>
          <p:cNvPicPr>
            <a:picLocks noChangeAspect="1"/>
          </p:cNvPicPr>
          <p:nvPr/>
        </p:nvPicPr>
        <p:blipFill>
          <a:blip r:embed="rId4"/>
          <a:srcRect t="8060" r="-2" b="27847"/>
          <a:stretch>
            <a:fillRect/>
          </a:stretch>
        </p:blipFill>
        <p:spPr>
          <a:xfrm>
            <a:off x="198739" y="3510858"/>
            <a:ext cx="5804105" cy="2789948"/>
          </a:xfrm>
          <a:prstGeom prst="rect">
            <a:avLst/>
          </a:prstGeom>
        </p:spPr>
      </p:pic>
      <p:pic>
        <p:nvPicPr>
          <p:cNvPr id="10" name="Picture 9">
            <a:extLst>
              <a:ext uri="{FF2B5EF4-FFF2-40B4-BE49-F238E27FC236}">
                <a16:creationId xmlns:a16="http://schemas.microsoft.com/office/drawing/2014/main" id="{340DFDA8-3A1E-F3F2-053F-A808D7B1E9BC}"/>
              </a:ext>
            </a:extLst>
          </p:cNvPr>
          <p:cNvPicPr>
            <a:picLocks noChangeAspect="1"/>
          </p:cNvPicPr>
          <p:nvPr/>
        </p:nvPicPr>
        <p:blipFill>
          <a:blip r:embed="rId5">
            <a:extLst>
              <a:ext uri="{28A0092B-C50C-407E-A947-70E740481C1C}">
                <a14:useLocalDpi xmlns:a14="http://schemas.microsoft.com/office/drawing/2010/main" val="0"/>
              </a:ext>
            </a:extLst>
          </a:blip>
          <a:srcRect t="23288" r="2" b="4623"/>
          <a:stretch>
            <a:fillRect/>
          </a:stretch>
        </p:blipFill>
        <p:spPr>
          <a:xfrm>
            <a:off x="6195372" y="3510858"/>
            <a:ext cx="5797883" cy="2789948"/>
          </a:xfrm>
          <a:prstGeom prst="rect">
            <a:avLst/>
          </a:prstGeom>
        </p:spPr>
      </p:pic>
    </p:spTree>
    <p:extLst>
      <p:ext uri="{BB962C8B-B14F-4D97-AF65-F5344CB8AC3E}">
        <p14:creationId xmlns:p14="http://schemas.microsoft.com/office/powerpoint/2010/main" val="2652851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CC02E-C43A-38AE-6830-404829FCC18B}"/>
              </a:ext>
            </a:extLst>
          </p:cNvPr>
          <p:cNvSpPr>
            <a:spLocks noGrp="1"/>
          </p:cNvSpPr>
          <p:nvPr>
            <p:ph type="title"/>
          </p:nvPr>
        </p:nvSpPr>
        <p:spPr/>
        <p:txBody>
          <a:bodyPr/>
          <a:lstStyle/>
          <a:p>
            <a:pPr algn="ctr"/>
            <a:r>
              <a:rPr lang="en-US" dirty="0"/>
              <a:t>Age of Augustus (27 BCE – 14 CE)</a:t>
            </a:r>
          </a:p>
        </p:txBody>
      </p:sp>
      <p:sp>
        <p:nvSpPr>
          <p:cNvPr id="4" name="Content Placeholder 3">
            <a:extLst>
              <a:ext uri="{FF2B5EF4-FFF2-40B4-BE49-F238E27FC236}">
                <a16:creationId xmlns:a16="http://schemas.microsoft.com/office/drawing/2014/main" id="{77469BE0-F307-4689-5BB3-F9F6492FBBA0}"/>
              </a:ext>
            </a:extLst>
          </p:cNvPr>
          <p:cNvSpPr>
            <a:spLocks noGrp="1"/>
          </p:cNvSpPr>
          <p:nvPr>
            <p:ph sz="half" idx="1"/>
          </p:nvPr>
        </p:nvSpPr>
        <p:spPr/>
        <p:txBody>
          <a:bodyPr>
            <a:normAutofit fontScale="70000" lnSpcReduction="20000"/>
          </a:bodyPr>
          <a:lstStyle/>
          <a:p>
            <a:r>
              <a:rPr lang="en-US" dirty="0"/>
              <a:t>The emperor Augustus weaponized architecture to signal a transition from a chaotic period of the Civil Wars at the end of the Republic to a stable Pax Romana of the new Empire</a:t>
            </a:r>
          </a:p>
          <a:p>
            <a:r>
              <a:rPr lang="en-US" dirty="0"/>
              <a:t>“I found Rome a city of bricks and left it a city of marble”- Suetonius Life of Augustus </a:t>
            </a:r>
          </a:p>
          <a:p>
            <a:endParaRPr lang="en-US" dirty="0"/>
          </a:p>
        </p:txBody>
      </p:sp>
      <p:sp>
        <p:nvSpPr>
          <p:cNvPr id="5" name="Content Placeholder 4">
            <a:extLst>
              <a:ext uri="{FF2B5EF4-FFF2-40B4-BE49-F238E27FC236}">
                <a16:creationId xmlns:a16="http://schemas.microsoft.com/office/drawing/2014/main" id="{6F33F18A-D125-ADED-244D-D75BBEF74D38}"/>
              </a:ext>
            </a:extLst>
          </p:cNvPr>
          <p:cNvSpPr>
            <a:spLocks noGrp="1"/>
          </p:cNvSpPr>
          <p:nvPr>
            <p:ph sz="half" idx="2"/>
          </p:nvPr>
        </p:nvSpPr>
        <p:spPr/>
        <p:txBody>
          <a:bodyPr>
            <a:normAutofit fontScale="70000" lnSpcReduction="20000"/>
          </a:bodyPr>
          <a:lstStyle/>
          <a:p>
            <a:r>
              <a:rPr lang="en-US" dirty="0"/>
              <a:t>Material Revolution</a:t>
            </a:r>
          </a:p>
          <a:p>
            <a:pPr lvl="1"/>
            <a:r>
              <a:rPr lang="en-US" dirty="0"/>
              <a:t>Shift to marble from the Republican Tufa and Travertine</a:t>
            </a:r>
          </a:p>
          <a:p>
            <a:pPr lvl="1"/>
            <a:r>
              <a:rPr lang="en-US" dirty="0"/>
              <a:t>The exploitation of the quarries at Luna (modern Carrara), rather than importing from Greece and Turkey </a:t>
            </a:r>
          </a:p>
          <a:p>
            <a:pPr lvl="1"/>
            <a:r>
              <a:rPr lang="en-US" dirty="0"/>
              <a:t>Used to decorate façades</a:t>
            </a:r>
          </a:p>
          <a:p>
            <a:r>
              <a:rPr lang="en-US" dirty="0"/>
              <a:t>Infrastructure projects</a:t>
            </a:r>
          </a:p>
          <a:p>
            <a:pPr lvl="1"/>
            <a:r>
              <a:rPr lang="en-US" dirty="0"/>
              <a:t>Reorganization of cities and spaces</a:t>
            </a:r>
          </a:p>
          <a:p>
            <a:pPr lvl="1"/>
            <a:r>
              <a:rPr lang="en-US" dirty="0"/>
              <a:t>Roads, aqueducts, fora, temples, etc. </a:t>
            </a:r>
          </a:p>
          <a:p>
            <a:pPr lvl="1"/>
            <a:r>
              <a:rPr lang="en-US" dirty="0"/>
              <a:t>Ex. Campus Martius </a:t>
            </a:r>
          </a:p>
          <a:p>
            <a:r>
              <a:rPr lang="en-US" dirty="0"/>
              <a:t>Art</a:t>
            </a:r>
          </a:p>
          <a:p>
            <a:pPr lvl="1"/>
            <a:r>
              <a:rPr lang="en-US" dirty="0"/>
              <a:t>Idealized Classicism over verism </a:t>
            </a:r>
          </a:p>
          <a:p>
            <a:pPr lvl="1"/>
            <a:r>
              <a:rPr lang="en-US" dirty="0"/>
              <a:t>Themes and metaphors of peace, fertility, and prosperity </a:t>
            </a:r>
          </a:p>
          <a:p>
            <a:pPr lvl="1"/>
            <a:r>
              <a:rPr lang="en-US" dirty="0"/>
              <a:t>Ex. Ara Pacis and the Augustus of Prima Porta</a:t>
            </a:r>
          </a:p>
        </p:txBody>
      </p:sp>
      <p:pic>
        <p:nvPicPr>
          <p:cNvPr id="6" name="Picture 5" descr="Ara Pacis | Augustan, Altar, Procession | Britannica">
            <a:extLst>
              <a:ext uri="{FF2B5EF4-FFF2-40B4-BE49-F238E27FC236}">
                <a16:creationId xmlns:a16="http://schemas.microsoft.com/office/drawing/2014/main" id="{84E17D95-C459-E52D-FADA-B9A57C8FE2FF}"/>
              </a:ext>
            </a:extLst>
          </p:cNvPr>
          <p:cNvPicPr>
            <a:picLocks noChangeAspect="1"/>
          </p:cNvPicPr>
          <p:nvPr/>
        </p:nvPicPr>
        <p:blipFill>
          <a:blip r:embed="rId2"/>
          <a:stretch>
            <a:fillRect/>
          </a:stretch>
        </p:blipFill>
        <p:spPr>
          <a:xfrm>
            <a:off x="1170417" y="3805082"/>
            <a:ext cx="4150374" cy="2767781"/>
          </a:xfrm>
          <a:prstGeom prst="rect">
            <a:avLst/>
          </a:prstGeom>
        </p:spPr>
      </p:pic>
    </p:spTree>
    <p:extLst>
      <p:ext uri="{BB962C8B-B14F-4D97-AF65-F5344CB8AC3E}">
        <p14:creationId xmlns:p14="http://schemas.microsoft.com/office/powerpoint/2010/main" val="239424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ECAFC5A-EDF7-8716-056D-220E4A076A7F}"/>
              </a:ext>
            </a:extLst>
          </p:cNvPr>
          <p:cNvSpPr>
            <a:spLocks noGrp="1"/>
          </p:cNvSpPr>
          <p:nvPr>
            <p:ph sz="half" idx="1"/>
          </p:nvPr>
        </p:nvSpPr>
        <p:spPr>
          <a:xfrm>
            <a:off x="5209952" y="786809"/>
            <a:ext cx="6379535" cy="5027948"/>
          </a:xfrm>
        </p:spPr>
        <p:txBody>
          <a:bodyPr>
            <a:normAutofit fontScale="70000" lnSpcReduction="20000"/>
          </a:bodyPr>
          <a:lstStyle/>
          <a:p>
            <a:pPr marL="0" indent="0">
              <a:spcBef>
                <a:spcPts val="1800"/>
              </a:spcBef>
              <a:buNone/>
            </a:pPr>
            <a:r>
              <a:rPr lang="en-US" dirty="0"/>
              <a:t>Clare Rasmussen (She/Her)</a:t>
            </a:r>
          </a:p>
          <a:p>
            <a:pPr marL="0" indent="0">
              <a:spcBef>
                <a:spcPts val="1800"/>
              </a:spcBef>
              <a:buNone/>
            </a:pPr>
            <a:r>
              <a:rPr lang="en-US" dirty="0"/>
              <a:t>I will respond to whatever you call me (Prof, Dr., first name, </a:t>
            </a:r>
            <a:r>
              <a:rPr lang="en-US" dirty="0" err="1"/>
              <a:t>etc</a:t>
            </a:r>
            <a:r>
              <a:rPr lang="en-US" dirty="0"/>
              <a:t>). I don’t believe in formalities. </a:t>
            </a:r>
          </a:p>
          <a:p>
            <a:pPr marL="0" indent="0">
              <a:spcBef>
                <a:spcPts val="1800"/>
              </a:spcBef>
              <a:buNone/>
            </a:pPr>
            <a:r>
              <a:rPr lang="en-US" dirty="0"/>
              <a:t>I am a Visiting Professor of Classical and Near Eastern Archaeology at BMC this fall. I am also a faculty member at Temple University in the Department of Greek and Roman Classics.</a:t>
            </a:r>
          </a:p>
          <a:p>
            <a:pPr marL="0" indent="0">
              <a:spcBef>
                <a:spcPts val="1800"/>
              </a:spcBef>
              <a:buNone/>
            </a:pPr>
            <a:r>
              <a:rPr lang="en-US" dirty="0"/>
              <a:t>I am a Roman archaeologist, and I work mostly on Roman materials in Southwest Asia and the Eastern Mediterranean.</a:t>
            </a:r>
          </a:p>
          <a:p>
            <a:pPr marL="0" indent="0">
              <a:spcBef>
                <a:spcPts val="1800"/>
              </a:spcBef>
              <a:buNone/>
            </a:pPr>
            <a:r>
              <a:rPr lang="en-US" dirty="0"/>
              <a:t>I am interested in all things water, but I am also a specialist in Roman imperial architecture, urban planning, and post-colonial approaches. </a:t>
            </a:r>
          </a:p>
          <a:p>
            <a:pPr marL="0" indent="0">
              <a:spcBef>
                <a:spcPts val="1800"/>
              </a:spcBef>
              <a:buNone/>
            </a:pPr>
            <a:r>
              <a:rPr lang="en-US" dirty="0"/>
              <a:t>I am a field archeologist, and I currently excavate in Iraqi Kurdistan with Prof. Palermo but have done research and field work in Jordan, Türkiye, Greece, Italy, and the US.</a:t>
            </a:r>
          </a:p>
          <a:p>
            <a:pPr marL="0" indent="0">
              <a:buNone/>
            </a:pPr>
            <a:endParaRPr lang="en-US" dirty="0"/>
          </a:p>
        </p:txBody>
      </p:sp>
      <p:pic>
        <p:nvPicPr>
          <p:cNvPr id="1026" name="EBB249CC-A01E-4D22-8C5C-559CA7AB7CD2" descr="6H9abEFpR42zBjxTLnI28Q.jpg">
            <a:extLst>
              <a:ext uri="{FF2B5EF4-FFF2-40B4-BE49-F238E27FC236}">
                <a16:creationId xmlns:a16="http://schemas.microsoft.com/office/drawing/2014/main" id="{6527AB20-0EF2-9AB6-452A-C935F6D3D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629" y="791942"/>
            <a:ext cx="37719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7E08A8C-C50F-B91D-3612-2368EB2846A2}"/>
              </a:ext>
            </a:extLst>
          </p:cNvPr>
          <p:cNvSpPr txBox="1"/>
          <p:nvPr/>
        </p:nvSpPr>
        <p:spPr>
          <a:xfrm>
            <a:off x="1310679" y="5821142"/>
            <a:ext cx="2717800" cy="369332"/>
          </a:xfrm>
          <a:prstGeom prst="rect">
            <a:avLst/>
          </a:prstGeom>
          <a:noFill/>
        </p:spPr>
        <p:txBody>
          <a:bodyPr wrap="square" rtlCol="0">
            <a:spAutoFit/>
          </a:bodyPr>
          <a:lstStyle/>
          <a:p>
            <a:pPr algn="ctr"/>
            <a:r>
              <a:rPr lang="en-US" dirty="0"/>
              <a:t>Ollie (10) and Zoe (8)</a:t>
            </a:r>
          </a:p>
        </p:txBody>
      </p:sp>
    </p:spTree>
    <p:extLst>
      <p:ext uri="{BB962C8B-B14F-4D97-AF65-F5344CB8AC3E}">
        <p14:creationId xmlns:p14="http://schemas.microsoft.com/office/powerpoint/2010/main" val="531271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D36F7-BFFA-AF06-FDD2-D91D43BCF3F3}"/>
              </a:ext>
            </a:extLst>
          </p:cNvPr>
          <p:cNvSpPr>
            <a:spLocks noGrp="1"/>
          </p:cNvSpPr>
          <p:nvPr>
            <p:ph type="title"/>
          </p:nvPr>
        </p:nvSpPr>
        <p:spPr/>
        <p:txBody>
          <a:bodyPr/>
          <a:lstStyle/>
          <a:p>
            <a:pPr algn="ctr"/>
            <a:r>
              <a:rPr lang="en-US" dirty="0"/>
              <a:t>Flavians (69 – 96 CE)</a:t>
            </a:r>
          </a:p>
        </p:txBody>
      </p:sp>
      <p:sp>
        <p:nvSpPr>
          <p:cNvPr id="3" name="Content Placeholder 2">
            <a:extLst>
              <a:ext uri="{FF2B5EF4-FFF2-40B4-BE49-F238E27FC236}">
                <a16:creationId xmlns:a16="http://schemas.microsoft.com/office/drawing/2014/main" id="{E3BE32D5-2BB5-5B2E-89E4-03B9F963ABE8}"/>
              </a:ext>
            </a:extLst>
          </p:cNvPr>
          <p:cNvSpPr>
            <a:spLocks noGrp="1"/>
          </p:cNvSpPr>
          <p:nvPr>
            <p:ph sz="half" idx="1"/>
          </p:nvPr>
        </p:nvSpPr>
        <p:spPr/>
        <p:txBody>
          <a:bodyPr>
            <a:normAutofit fontScale="77500" lnSpcReduction="20000"/>
          </a:bodyPr>
          <a:lstStyle/>
          <a:p>
            <a:r>
              <a:rPr lang="en-US" dirty="0"/>
              <a:t>Art and architecture shifted away from elitist self-indulgence toward massive civic utility</a:t>
            </a:r>
          </a:p>
          <a:p>
            <a:r>
              <a:rPr lang="en-US" dirty="0"/>
              <a:t> “Baroque” </a:t>
            </a:r>
          </a:p>
          <a:p>
            <a:r>
              <a:rPr lang="en-US" dirty="0"/>
              <a:t>Public over private attitude </a:t>
            </a:r>
          </a:p>
          <a:p>
            <a:pPr lvl="1"/>
            <a:r>
              <a:rPr lang="en-US" dirty="0"/>
              <a:t>Ex. Colosseum built over Nero’s Domus Aurea</a:t>
            </a:r>
          </a:p>
          <a:p>
            <a:r>
              <a:rPr lang="en-US" dirty="0"/>
              <a:t>Concrete revolution explodes, using barrel and groin vaults to build taller and wider structures than before</a:t>
            </a:r>
          </a:p>
          <a:p>
            <a:r>
              <a:rPr lang="en-US" dirty="0"/>
              <a:t>Superimposition of the orders, heavily layered facades with jutting cornice</a:t>
            </a:r>
          </a:p>
          <a:p>
            <a:r>
              <a:rPr lang="en-US" dirty="0"/>
              <a:t>Return to realism and the use of the drill to create deep undercutting in sculpture </a:t>
            </a:r>
          </a:p>
        </p:txBody>
      </p:sp>
      <p:pic>
        <p:nvPicPr>
          <p:cNvPr id="5" name="Content Placeholder 4">
            <a:extLst>
              <a:ext uri="{FF2B5EF4-FFF2-40B4-BE49-F238E27FC236}">
                <a16:creationId xmlns:a16="http://schemas.microsoft.com/office/drawing/2014/main" id="{C48546D6-D7DB-E4C9-73BE-E097CD989600}"/>
              </a:ext>
            </a:extLst>
          </p:cNvPr>
          <p:cNvPicPr>
            <a:picLocks noGrp="1" noChangeAspect="1"/>
          </p:cNvPicPr>
          <p:nvPr>
            <p:ph sz="half" idx="2"/>
          </p:nvPr>
        </p:nvPicPr>
        <p:blipFill>
          <a:blip r:embed="rId2"/>
          <a:stretch>
            <a:fillRect/>
          </a:stretch>
        </p:blipFill>
        <p:spPr>
          <a:xfrm>
            <a:off x="6323169" y="1825625"/>
            <a:ext cx="4879662" cy="4351338"/>
          </a:xfrm>
          <a:prstGeom prst="rect">
            <a:avLst/>
          </a:prstGeom>
        </p:spPr>
      </p:pic>
      <p:pic>
        <p:nvPicPr>
          <p:cNvPr id="7" name="Picture 6">
            <a:extLst>
              <a:ext uri="{FF2B5EF4-FFF2-40B4-BE49-F238E27FC236}">
                <a16:creationId xmlns:a16="http://schemas.microsoft.com/office/drawing/2014/main" id="{61D56D8D-9883-E7D1-A9B5-0B6E36A7F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9583" y="571089"/>
            <a:ext cx="2498623" cy="1665749"/>
          </a:xfrm>
          <a:prstGeom prst="rect">
            <a:avLst/>
          </a:prstGeom>
        </p:spPr>
      </p:pic>
    </p:spTree>
    <p:extLst>
      <p:ext uri="{BB962C8B-B14F-4D97-AF65-F5344CB8AC3E}">
        <p14:creationId xmlns:p14="http://schemas.microsoft.com/office/powerpoint/2010/main" val="290321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610ABA1-0254-731B-81A5-E3E2CB50E5AC}"/>
              </a:ext>
            </a:extLst>
          </p:cNvPr>
          <p:cNvPicPr>
            <a:picLocks noChangeAspect="1"/>
          </p:cNvPicPr>
          <p:nvPr/>
        </p:nvPicPr>
        <p:blipFill>
          <a:blip r:embed="rId2"/>
          <a:srcRect t="20141" r="-2" b="25534"/>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a:extLst>
              <a:ext uri="{FF2B5EF4-FFF2-40B4-BE49-F238E27FC236}">
                <a16:creationId xmlns:a16="http://schemas.microsoft.com/office/drawing/2014/main" id="{8F9C5EC9-E3C3-5663-1000-68F1802E3D46}"/>
              </a:ext>
            </a:extLst>
          </p:cNvPr>
          <p:cNvPicPr>
            <a:picLocks noChangeAspect="1"/>
          </p:cNvPicPr>
          <p:nvPr/>
        </p:nvPicPr>
        <p:blipFill>
          <a:blip r:embed="rId3"/>
          <a:srcRect t="10099" r="-2" b="20927"/>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8" name="Freeform: Shape 17">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 name="Freeform: Shape 19">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A51D371A-7D47-5CDC-DBB8-802F967E6E79}"/>
              </a:ext>
            </a:extLst>
          </p:cNvPr>
          <p:cNvSpPr>
            <a:spLocks noGrp="1"/>
          </p:cNvSpPr>
          <p:nvPr>
            <p:ph type="title"/>
          </p:nvPr>
        </p:nvSpPr>
        <p:spPr>
          <a:xfrm>
            <a:off x="448056" y="859536"/>
            <a:ext cx="4832802" cy="1243584"/>
          </a:xfrm>
        </p:spPr>
        <p:txBody>
          <a:bodyPr>
            <a:normAutofit/>
          </a:bodyPr>
          <a:lstStyle/>
          <a:p>
            <a:r>
              <a:rPr lang="en-US" sz="3400"/>
              <a:t>Pottery </a:t>
            </a:r>
          </a:p>
        </p:txBody>
      </p:sp>
      <p:sp>
        <p:nvSpPr>
          <p:cNvPr id="22" name="Rectangle 21">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24" name="Rectangle 23">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349CEE0-F431-56E8-9A06-D2A54EC192C1}"/>
              </a:ext>
            </a:extLst>
          </p:cNvPr>
          <p:cNvSpPr>
            <a:spLocks noGrp="1"/>
          </p:cNvSpPr>
          <p:nvPr>
            <p:ph idx="1"/>
          </p:nvPr>
        </p:nvSpPr>
        <p:spPr>
          <a:xfrm>
            <a:off x="448056" y="2512611"/>
            <a:ext cx="4832803" cy="3664351"/>
          </a:xfrm>
        </p:spPr>
        <p:txBody>
          <a:bodyPr>
            <a:normAutofit/>
          </a:bodyPr>
          <a:lstStyle/>
          <a:p>
            <a:r>
              <a:rPr lang="en-US" sz="1400"/>
              <a:t>Terra sigillata (Arretine Ware)</a:t>
            </a:r>
          </a:p>
          <a:p>
            <a:pPr lvl="1"/>
            <a:r>
              <a:rPr lang="en-US" sz="1400"/>
              <a:t>Type of fine tableware</a:t>
            </a:r>
          </a:p>
          <a:p>
            <a:pPr lvl="1"/>
            <a:r>
              <a:rPr lang="en-US" sz="1400"/>
              <a:t>Glossy red slip with a smooth texture</a:t>
            </a:r>
          </a:p>
          <a:p>
            <a:pPr lvl="1"/>
            <a:r>
              <a:rPr lang="en-US" sz="1400"/>
              <a:t>Some have molded decorations or makers stamps </a:t>
            </a:r>
          </a:p>
          <a:p>
            <a:pPr lvl="1"/>
            <a:r>
              <a:rPr lang="en-US" sz="1400"/>
              <a:t>Main manufacturing center in Arezzo </a:t>
            </a:r>
          </a:p>
          <a:p>
            <a:r>
              <a:rPr lang="en-US" sz="1400"/>
              <a:t>Amphora (pl. amphorae)</a:t>
            </a:r>
          </a:p>
          <a:p>
            <a:pPr lvl="1"/>
            <a:r>
              <a:rPr lang="en-US" sz="1400"/>
              <a:t>Large two-handled terracotta jars with pointed bases used for transport and storage of wine, oil, and garum (fish sauce).</a:t>
            </a:r>
          </a:p>
          <a:p>
            <a:r>
              <a:rPr lang="en-US" sz="1400"/>
              <a:t>Doleum (pl. Dolia)</a:t>
            </a:r>
          </a:p>
          <a:p>
            <a:pPr lvl="1"/>
            <a:r>
              <a:rPr lang="en-US" sz="1400"/>
              <a:t>Massive thick-walled storage vat that are permanently buried up to their necks into the floors of shops, thermopolia, and villas to keep wine and grain at stable cool temps. </a:t>
            </a:r>
          </a:p>
          <a:p>
            <a:endParaRPr lang="en-US" sz="1400"/>
          </a:p>
        </p:txBody>
      </p:sp>
    </p:spTree>
    <p:extLst>
      <p:ext uri="{BB962C8B-B14F-4D97-AF65-F5344CB8AC3E}">
        <p14:creationId xmlns:p14="http://schemas.microsoft.com/office/powerpoint/2010/main" val="384564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26C336-0F64-F033-8566-B8B74E9BE7A2}"/>
              </a:ext>
            </a:extLst>
          </p:cNvPr>
          <p:cNvPicPr>
            <a:picLocks noGrp="1" noChangeAspect="1"/>
          </p:cNvPicPr>
          <p:nvPr>
            <p:ph idx="1"/>
          </p:nvPr>
        </p:nvPicPr>
        <p:blipFill>
          <a:blip r:embed="rId2"/>
          <a:stretch>
            <a:fillRect/>
          </a:stretch>
        </p:blipFill>
        <p:spPr>
          <a:xfrm>
            <a:off x="2216740" y="624589"/>
            <a:ext cx="7758520" cy="5608822"/>
          </a:xfrm>
          <a:prstGeom prst="rect">
            <a:avLst/>
          </a:prstGeom>
        </p:spPr>
      </p:pic>
    </p:spTree>
    <p:extLst>
      <p:ext uri="{BB962C8B-B14F-4D97-AF65-F5344CB8AC3E}">
        <p14:creationId xmlns:p14="http://schemas.microsoft.com/office/powerpoint/2010/main" val="201025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D4E81-0EAA-35AE-D979-D2374AC20FDE}"/>
              </a:ext>
            </a:extLst>
          </p:cNvPr>
          <p:cNvSpPr>
            <a:spLocks noGrp="1"/>
          </p:cNvSpPr>
          <p:nvPr>
            <p:ph type="ctrTitle"/>
          </p:nvPr>
        </p:nvSpPr>
        <p:spPr>
          <a:xfrm>
            <a:off x="688259" y="2938130"/>
            <a:ext cx="10540180" cy="981740"/>
          </a:xfrm>
        </p:spPr>
        <p:txBody>
          <a:bodyPr>
            <a:normAutofit fontScale="90000"/>
          </a:bodyPr>
          <a:lstStyle/>
          <a:p>
            <a:r>
              <a:rPr lang="en-US" b="1" dirty="0">
                <a:ln>
                  <a:solidFill>
                    <a:schemeClr val="bg1"/>
                  </a:solidFill>
                </a:ln>
              </a:rPr>
              <a:t>Introduction to the Bay of Naples</a:t>
            </a:r>
          </a:p>
        </p:txBody>
      </p:sp>
    </p:spTree>
    <p:extLst>
      <p:ext uri="{BB962C8B-B14F-4D97-AF65-F5344CB8AC3E}">
        <p14:creationId xmlns:p14="http://schemas.microsoft.com/office/powerpoint/2010/main" val="3653651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CAE9C1-5B1C-600D-03AC-E2EE61A6AFE8}"/>
              </a:ext>
            </a:extLst>
          </p:cNvPr>
          <p:cNvPicPr>
            <a:picLocks noChangeAspect="1"/>
          </p:cNvPicPr>
          <p:nvPr/>
        </p:nvPicPr>
        <p:blipFill>
          <a:blip r:embed="rId2"/>
          <a:stretch>
            <a:fillRect/>
          </a:stretch>
        </p:blipFill>
        <p:spPr>
          <a:xfrm>
            <a:off x="1269750" y="0"/>
            <a:ext cx="9652501" cy="6858000"/>
          </a:xfrm>
          <a:prstGeom prst="rect">
            <a:avLst/>
          </a:prstGeom>
        </p:spPr>
      </p:pic>
    </p:spTree>
    <p:extLst>
      <p:ext uri="{BB962C8B-B14F-4D97-AF65-F5344CB8AC3E}">
        <p14:creationId xmlns:p14="http://schemas.microsoft.com/office/powerpoint/2010/main" val="1052401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8" name="Picture 7">
            <a:extLst>
              <a:ext uri="{FF2B5EF4-FFF2-40B4-BE49-F238E27FC236}">
                <a16:creationId xmlns:a16="http://schemas.microsoft.com/office/drawing/2014/main" id="{C3D3AEA9-4F9F-02E6-8A10-98223513B2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3377" y="0"/>
            <a:ext cx="9885245" cy="6858000"/>
          </a:xfrm>
          <a:prstGeom prst="rect">
            <a:avLst/>
          </a:prstGeom>
        </p:spPr>
      </p:pic>
    </p:spTree>
    <p:extLst>
      <p:ext uri="{BB962C8B-B14F-4D97-AF65-F5344CB8AC3E}">
        <p14:creationId xmlns:p14="http://schemas.microsoft.com/office/powerpoint/2010/main" val="10048997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ABE2B-B223-55B2-54F3-B502C1F945D1}"/>
              </a:ext>
            </a:extLst>
          </p:cNvPr>
          <p:cNvSpPr>
            <a:spLocks noGrp="1"/>
          </p:cNvSpPr>
          <p:nvPr>
            <p:ph type="title"/>
          </p:nvPr>
        </p:nvSpPr>
        <p:spPr/>
        <p:txBody>
          <a:bodyPr/>
          <a:lstStyle/>
          <a:p>
            <a:pPr algn="ctr"/>
            <a:r>
              <a:rPr lang="en-US" dirty="0"/>
              <a:t>Campania</a:t>
            </a:r>
          </a:p>
        </p:txBody>
      </p:sp>
      <p:pic>
        <p:nvPicPr>
          <p:cNvPr id="6" name="Content Placeholder 5" descr="History of Campania Italy - The Italianmarketplace LLC">
            <a:extLst>
              <a:ext uri="{FF2B5EF4-FFF2-40B4-BE49-F238E27FC236}">
                <a16:creationId xmlns:a16="http://schemas.microsoft.com/office/drawing/2014/main" id="{0D3384F4-D5DE-0370-2C76-B787E19059F8}"/>
              </a:ext>
            </a:extLst>
          </p:cNvPr>
          <p:cNvPicPr>
            <a:picLocks noGrp="1" noChangeAspect="1"/>
          </p:cNvPicPr>
          <p:nvPr>
            <p:ph sz="half" idx="1"/>
          </p:nvPr>
        </p:nvPicPr>
        <p:blipFill>
          <a:blip r:embed="rId2"/>
          <a:stretch>
            <a:fillRect/>
          </a:stretch>
        </p:blipFill>
        <p:spPr>
          <a:xfrm>
            <a:off x="1198375" y="1926812"/>
            <a:ext cx="4120649" cy="3832204"/>
          </a:xfrm>
          <a:prstGeom prst="rect">
            <a:avLst/>
          </a:prstGeom>
        </p:spPr>
      </p:pic>
      <p:sp>
        <p:nvSpPr>
          <p:cNvPr id="5" name="Content Placeholder 4">
            <a:extLst>
              <a:ext uri="{FF2B5EF4-FFF2-40B4-BE49-F238E27FC236}">
                <a16:creationId xmlns:a16="http://schemas.microsoft.com/office/drawing/2014/main" id="{D9C5F51D-E368-8916-F76B-1A019E04A099}"/>
              </a:ext>
            </a:extLst>
          </p:cNvPr>
          <p:cNvSpPr>
            <a:spLocks noGrp="1"/>
          </p:cNvSpPr>
          <p:nvPr>
            <p:ph sz="half" idx="2"/>
          </p:nvPr>
        </p:nvSpPr>
        <p:spPr>
          <a:xfrm>
            <a:off x="5855568" y="1825625"/>
            <a:ext cx="5498232" cy="4351338"/>
          </a:xfrm>
        </p:spPr>
        <p:txBody>
          <a:bodyPr>
            <a:normAutofit fontScale="85000" lnSpcReduction="20000"/>
          </a:bodyPr>
          <a:lstStyle/>
          <a:p>
            <a:r>
              <a:rPr lang="en-US" dirty="0"/>
              <a:t>Campania is located in southern Italy along the Tyrrhenian Sea</a:t>
            </a:r>
          </a:p>
          <a:p>
            <a:r>
              <a:rPr lang="en-US" dirty="0"/>
              <a:t>Known for fertile volcanic soils and natural harbors </a:t>
            </a:r>
          </a:p>
          <a:p>
            <a:r>
              <a:rPr lang="en-US" dirty="0"/>
              <a:t>Strategic position between different Italic peoples, Greeks, and Romans </a:t>
            </a:r>
          </a:p>
          <a:p>
            <a:r>
              <a:rPr lang="en-US" dirty="0"/>
              <a:t>Grains, olives, grapes</a:t>
            </a:r>
          </a:p>
          <a:p>
            <a:r>
              <a:rPr lang="en-US" dirty="0"/>
              <a:t>Geography consists:</a:t>
            </a:r>
          </a:p>
          <a:p>
            <a:pPr lvl="1"/>
            <a:r>
              <a:rPr lang="en-US" dirty="0"/>
              <a:t>Coastal region along the Bay of Naples</a:t>
            </a:r>
          </a:p>
          <a:p>
            <a:pPr lvl="1"/>
            <a:r>
              <a:rPr lang="en-US" dirty="0"/>
              <a:t>Campanian Plain (Campania Felix)</a:t>
            </a:r>
          </a:p>
          <a:p>
            <a:pPr lvl="1"/>
            <a:r>
              <a:rPr lang="en-US" dirty="0" err="1"/>
              <a:t>Phlegraean</a:t>
            </a:r>
            <a:r>
              <a:rPr lang="en-US" dirty="0"/>
              <a:t> Fields (Campi </a:t>
            </a:r>
            <a:r>
              <a:rPr lang="en-US" dirty="0" err="1"/>
              <a:t>Flegrei</a:t>
            </a:r>
            <a:r>
              <a:rPr lang="en-US" dirty="0"/>
              <a:t>) volcanic area</a:t>
            </a:r>
          </a:p>
          <a:p>
            <a:pPr lvl="1"/>
            <a:r>
              <a:rPr lang="en-US" dirty="0"/>
              <a:t>Lattari Mountains along the Amalfi and Sorrentine peninsulas </a:t>
            </a:r>
          </a:p>
          <a:p>
            <a:pPr lvl="1"/>
            <a:endParaRPr lang="en-US" dirty="0"/>
          </a:p>
          <a:p>
            <a:pPr lvl="1"/>
            <a:endParaRPr lang="en-US" dirty="0"/>
          </a:p>
        </p:txBody>
      </p:sp>
    </p:spTree>
    <p:extLst>
      <p:ext uri="{BB962C8B-B14F-4D97-AF65-F5344CB8AC3E}">
        <p14:creationId xmlns:p14="http://schemas.microsoft.com/office/powerpoint/2010/main" val="726207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B0DC7-1764-4D1A-AED8-950ADFC61B12}"/>
              </a:ext>
            </a:extLst>
          </p:cNvPr>
          <p:cNvSpPr>
            <a:spLocks noGrp="1"/>
          </p:cNvSpPr>
          <p:nvPr>
            <p:ph type="title"/>
          </p:nvPr>
        </p:nvSpPr>
        <p:spPr/>
        <p:txBody>
          <a:bodyPr/>
          <a:lstStyle/>
          <a:p>
            <a:pPr algn="ctr"/>
            <a:r>
              <a:rPr lang="en-US" dirty="0"/>
              <a:t>Campania and Greek Colonization</a:t>
            </a:r>
          </a:p>
        </p:txBody>
      </p:sp>
      <p:sp>
        <p:nvSpPr>
          <p:cNvPr id="4" name="Content Placeholder 3">
            <a:extLst>
              <a:ext uri="{FF2B5EF4-FFF2-40B4-BE49-F238E27FC236}">
                <a16:creationId xmlns:a16="http://schemas.microsoft.com/office/drawing/2014/main" id="{E89BF26D-D6C3-6793-8C92-F97BD7C54F2F}"/>
              </a:ext>
            </a:extLst>
          </p:cNvPr>
          <p:cNvSpPr>
            <a:spLocks noGrp="1"/>
          </p:cNvSpPr>
          <p:nvPr>
            <p:ph sz="half" idx="1"/>
          </p:nvPr>
        </p:nvSpPr>
        <p:spPr/>
        <p:txBody>
          <a:bodyPr>
            <a:normAutofit fontScale="92500" lnSpcReduction="20000"/>
          </a:bodyPr>
          <a:lstStyle/>
          <a:p>
            <a:r>
              <a:rPr lang="en-US" dirty="0"/>
              <a:t>8</a:t>
            </a:r>
            <a:r>
              <a:rPr lang="en-US" baseline="30000" dirty="0"/>
              <a:t>th</a:t>
            </a:r>
            <a:r>
              <a:rPr lang="en-US" dirty="0"/>
              <a:t> – 6</a:t>
            </a:r>
            <a:r>
              <a:rPr lang="en-US" baseline="30000" dirty="0"/>
              <a:t>th</a:t>
            </a:r>
            <a:r>
              <a:rPr lang="en-US" dirty="0"/>
              <a:t> centuries BCE</a:t>
            </a:r>
          </a:p>
          <a:p>
            <a:r>
              <a:rPr lang="en-US" dirty="0"/>
              <a:t>Greek settlers established colonies throughout southern Italy creating </a:t>
            </a:r>
            <a:r>
              <a:rPr lang="en-US" i="1" dirty="0"/>
              <a:t>Magna Graecia</a:t>
            </a:r>
          </a:p>
          <a:p>
            <a:pPr lvl="1"/>
            <a:r>
              <a:rPr lang="en-US" dirty="0"/>
              <a:t>Cumae, Neapolis, </a:t>
            </a:r>
            <a:r>
              <a:rPr lang="en-US" dirty="0" err="1"/>
              <a:t>Poseidonia</a:t>
            </a:r>
            <a:r>
              <a:rPr lang="en-US" dirty="0"/>
              <a:t>, </a:t>
            </a:r>
            <a:r>
              <a:rPr lang="en-US" dirty="0" err="1"/>
              <a:t>etc</a:t>
            </a:r>
            <a:endParaRPr lang="en-US" dirty="0"/>
          </a:p>
          <a:p>
            <a:r>
              <a:rPr lang="en-US" dirty="0"/>
              <a:t>The Greeks introduced:</a:t>
            </a:r>
          </a:p>
          <a:p>
            <a:pPr lvl="1"/>
            <a:r>
              <a:rPr lang="en-US" dirty="0"/>
              <a:t>Urban planning based on the </a:t>
            </a:r>
            <a:r>
              <a:rPr lang="en-US" i="1" dirty="0"/>
              <a:t>polis</a:t>
            </a:r>
          </a:p>
          <a:p>
            <a:pPr lvl="1"/>
            <a:r>
              <a:rPr lang="en-US" dirty="0"/>
              <a:t>Monumental temple architecture</a:t>
            </a:r>
          </a:p>
          <a:p>
            <a:pPr lvl="1"/>
            <a:r>
              <a:rPr lang="en-US" dirty="0"/>
              <a:t>Coinage</a:t>
            </a:r>
          </a:p>
          <a:p>
            <a:pPr lvl="1"/>
            <a:r>
              <a:rPr lang="en-US" dirty="0"/>
              <a:t>Alphabetic writing</a:t>
            </a:r>
          </a:p>
          <a:p>
            <a:pPr lvl="1"/>
            <a:r>
              <a:rPr lang="en-US" dirty="0"/>
              <a:t>Artistic styles (sculpture and ceramics)</a:t>
            </a:r>
          </a:p>
          <a:p>
            <a:pPr lvl="1"/>
            <a:r>
              <a:rPr lang="en-US" dirty="0"/>
              <a:t>Trade networks spanning the Mediterranean and beyond</a:t>
            </a:r>
          </a:p>
        </p:txBody>
      </p:sp>
      <p:pic>
        <p:nvPicPr>
          <p:cNvPr id="6" name="Content Placeholder 5">
            <a:extLst>
              <a:ext uri="{FF2B5EF4-FFF2-40B4-BE49-F238E27FC236}">
                <a16:creationId xmlns:a16="http://schemas.microsoft.com/office/drawing/2014/main" id="{91CA9EE4-EDE2-3DAD-8E1C-D4EB39DE7192}"/>
              </a:ext>
            </a:extLst>
          </p:cNvPr>
          <p:cNvPicPr>
            <a:picLocks noGrp="1" noChangeAspect="1"/>
          </p:cNvPicPr>
          <p:nvPr>
            <p:ph sz="half" idx="2"/>
          </p:nvPr>
        </p:nvPicPr>
        <p:blipFill>
          <a:blip r:embed="rId2"/>
          <a:stretch>
            <a:fillRect/>
          </a:stretch>
        </p:blipFill>
        <p:spPr>
          <a:xfrm>
            <a:off x="6172200" y="2274241"/>
            <a:ext cx="5181600" cy="3454105"/>
          </a:xfrm>
          <a:prstGeom prst="rect">
            <a:avLst/>
          </a:prstGeom>
        </p:spPr>
      </p:pic>
    </p:spTree>
    <p:extLst>
      <p:ext uri="{BB962C8B-B14F-4D97-AF65-F5344CB8AC3E}">
        <p14:creationId xmlns:p14="http://schemas.microsoft.com/office/powerpoint/2010/main" val="4766417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1C5F9-BCA7-E0BB-4397-71BFA9E12397}"/>
              </a:ext>
            </a:extLst>
          </p:cNvPr>
          <p:cNvSpPr>
            <a:spLocks noGrp="1"/>
          </p:cNvSpPr>
          <p:nvPr>
            <p:ph type="title"/>
          </p:nvPr>
        </p:nvSpPr>
        <p:spPr/>
        <p:txBody>
          <a:bodyPr/>
          <a:lstStyle/>
          <a:p>
            <a:pPr algn="ctr"/>
            <a:r>
              <a:rPr lang="en-US" dirty="0"/>
              <a:t>Campania and the Etruscans</a:t>
            </a:r>
          </a:p>
        </p:txBody>
      </p:sp>
      <p:pic>
        <p:nvPicPr>
          <p:cNvPr id="6" name="Content Placeholder 5" descr="File:Etruscan civilization map.png">
            <a:extLst>
              <a:ext uri="{FF2B5EF4-FFF2-40B4-BE49-F238E27FC236}">
                <a16:creationId xmlns:a16="http://schemas.microsoft.com/office/drawing/2014/main" id="{29DEDD1C-EF44-44B9-0859-B6E94DC8A67F}"/>
              </a:ext>
            </a:extLst>
          </p:cNvPr>
          <p:cNvPicPr>
            <a:picLocks noGrp="1" noChangeAspect="1"/>
          </p:cNvPicPr>
          <p:nvPr>
            <p:ph sz="half" idx="1"/>
          </p:nvPr>
        </p:nvPicPr>
        <p:blipFill>
          <a:blip r:embed="rId2"/>
          <a:stretch>
            <a:fillRect/>
          </a:stretch>
        </p:blipFill>
        <p:spPr>
          <a:xfrm>
            <a:off x="1639799" y="1825625"/>
            <a:ext cx="3578402" cy="4351338"/>
          </a:xfrm>
          <a:prstGeom prst="rect">
            <a:avLst/>
          </a:prstGeom>
        </p:spPr>
      </p:pic>
      <p:sp>
        <p:nvSpPr>
          <p:cNvPr id="5" name="Content Placeholder 4">
            <a:extLst>
              <a:ext uri="{FF2B5EF4-FFF2-40B4-BE49-F238E27FC236}">
                <a16:creationId xmlns:a16="http://schemas.microsoft.com/office/drawing/2014/main" id="{D57A96B0-8B0A-EECB-3175-6542E208577A}"/>
              </a:ext>
            </a:extLst>
          </p:cNvPr>
          <p:cNvSpPr>
            <a:spLocks noGrp="1"/>
          </p:cNvSpPr>
          <p:nvPr>
            <p:ph sz="half" idx="2"/>
          </p:nvPr>
        </p:nvSpPr>
        <p:spPr/>
        <p:txBody>
          <a:bodyPr>
            <a:normAutofit fontScale="92500"/>
          </a:bodyPr>
          <a:lstStyle/>
          <a:p>
            <a:r>
              <a:rPr lang="en-US" dirty="0"/>
              <a:t>8</a:t>
            </a:r>
            <a:r>
              <a:rPr lang="en-US" baseline="30000" dirty="0"/>
              <a:t>th</a:t>
            </a:r>
            <a:r>
              <a:rPr lang="en-US" dirty="0"/>
              <a:t> – 5</a:t>
            </a:r>
            <a:r>
              <a:rPr lang="en-US" baseline="30000" dirty="0"/>
              <a:t>th</a:t>
            </a:r>
            <a:r>
              <a:rPr lang="en-US" dirty="0"/>
              <a:t> centuries BCE</a:t>
            </a:r>
          </a:p>
          <a:p>
            <a:r>
              <a:rPr lang="en-US" dirty="0"/>
              <a:t>Founded colonies in the Campanian Plain</a:t>
            </a:r>
          </a:p>
          <a:p>
            <a:r>
              <a:rPr lang="en-US" dirty="0" err="1"/>
              <a:t>Etrsucans</a:t>
            </a:r>
            <a:r>
              <a:rPr lang="en-US" dirty="0"/>
              <a:t> allied themselves with Carthage against the Greeks</a:t>
            </a:r>
          </a:p>
          <a:p>
            <a:r>
              <a:rPr lang="en-US" dirty="0"/>
              <a:t>474 BCE Etruscans were defeated at the Battle of Cumae </a:t>
            </a:r>
          </a:p>
          <a:p>
            <a:r>
              <a:rPr lang="en-US" dirty="0"/>
              <a:t>Area was taken over by Samnites</a:t>
            </a:r>
          </a:p>
          <a:p>
            <a:pPr marL="0" indent="0">
              <a:buNone/>
            </a:pPr>
            <a:endParaRPr lang="en-US" dirty="0"/>
          </a:p>
        </p:txBody>
      </p:sp>
    </p:spTree>
    <p:extLst>
      <p:ext uri="{BB962C8B-B14F-4D97-AF65-F5344CB8AC3E}">
        <p14:creationId xmlns:p14="http://schemas.microsoft.com/office/powerpoint/2010/main" val="282499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72586-A271-6595-2B39-1A05C98D70D0}"/>
              </a:ext>
            </a:extLst>
          </p:cNvPr>
          <p:cNvSpPr>
            <a:spLocks noGrp="1"/>
          </p:cNvSpPr>
          <p:nvPr>
            <p:ph type="title"/>
          </p:nvPr>
        </p:nvSpPr>
        <p:spPr/>
        <p:txBody>
          <a:bodyPr/>
          <a:lstStyle/>
          <a:p>
            <a:pPr algn="ctr"/>
            <a:r>
              <a:rPr lang="en-US" dirty="0"/>
              <a:t>Pompeii</a:t>
            </a:r>
          </a:p>
        </p:txBody>
      </p:sp>
      <mc:AlternateContent xmlns:mc="http://schemas.openxmlformats.org/markup-compatibility/2006" xmlns:a14="http://schemas.microsoft.com/office/drawing/2010/main">
        <mc:Choice Requires="a14">
          <p:sp>
            <p:nvSpPr>
              <p:cNvPr id="11" name="Content Placeholder 10">
                <a:extLst>
                  <a:ext uri="{FF2B5EF4-FFF2-40B4-BE49-F238E27FC236}">
                    <a16:creationId xmlns:a16="http://schemas.microsoft.com/office/drawing/2014/main" id="{82D1E129-EAAA-0EB4-879D-DD4D2B88FDE5}"/>
                  </a:ext>
                </a:extLst>
              </p:cNvPr>
              <p:cNvSpPr>
                <a:spLocks noGrp="1"/>
              </p:cNvSpPr>
              <p:nvPr>
                <p:ph sz="half" idx="2"/>
              </p:nvPr>
            </p:nvSpPr>
            <p:spPr>
              <a:xfrm>
                <a:off x="6172200" y="1825625"/>
                <a:ext cx="5181600" cy="4592214"/>
              </a:xfrm>
            </p:spPr>
            <p:txBody>
              <a:bodyPr>
                <a:normAutofit fontScale="85000" lnSpcReduction="20000"/>
              </a:bodyPr>
              <a:lstStyle/>
              <a:p>
                <a:r>
                  <a:rPr lang="en-US" dirty="0"/>
                  <a:t>Settlement founded by the </a:t>
                </a:r>
                <a:r>
                  <a:rPr lang="en-US" dirty="0" err="1"/>
                  <a:t>Osci</a:t>
                </a:r>
                <a:r>
                  <a:rPr lang="en-US" dirty="0"/>
                  <a:t> in c. 8</a:t>
                </a:r>
                <a:r>
                  <a:rPr lang="en-US" baseline="30000" dirty="0"/>
                  <a:t>th</a:t>
                </a:r>
                <a:r>
                  <a:rPr lang="en-US" dirty="0"/>
                  <a:t>-6</a:t>
                </a:r>
                <a:r>
                  <a:rPr lang="en-US" baseline="30000" dirty="0"/>
                  <a:t>th</a:t>
                </a:r>
                <a:r>
                  <a:rPr lang="en-US" dirty="0"/>
                  <a:t> centuries BCE, an ancient central Italian tribe</a:t>
                </a:r>
              </a:p>
              <a:p>
                <a:r>
                  <a:rPr lang="en-US" dirty="0"/>
                  <a:t>Controlled by other groups like Greeks, Samnites, and Etruscans</a:t>
                </a:r>
              </a:p>
              <a:p>
                <a:r>
                  <a:rPr lang="en-US" dirty="0"/>
                  <a:t>Becomes a Roman colony in 80 BCE</a:t>
                </a:r>
              </a:p>
              <a:p>
                <a:r>
                  <a:rPr lang="en-US" dirty="0"/>
                  <a:t>80 BCE-62 CE becomes a resort destinations for wealthy Romans</a:t>
                </a:r>
              </a:p>
              <a:p>
                <a:r>
                  <a:rPr lang="en-US" dirty="0"/>
                  <a:t>Located on a plateau overlooking the sea and the Sarno River</a:t>
                </a:r>
              </a:p>
              <a:p>
                <a:r>
                  <a:rPr lang="en-US" dirty="0"/>
                  <a:t>Only </a:t>
                </a:r>
                <a14:m>
                  <m:oMath xmlns:m="http://schemas.openxmlformats.org/officeDocument/2006/math">
                    <m:box>
                      <m:boxPr>
                        <m:ctrlPr>
                          <a:rPr lang="en-US" b="0" i="1" smtClean="0">
                            <a:latin typeface="Cambria Math" panose="02040503050406030204" pitchFamily="18" charset="0"/>
                          </a:rPr>
                        </m:ctrlPr>
                      </m:boxPr>
                      <m:e>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e>
                    </m:box>
                  </m:oMath>
                </a14:m>
                <a:r>
                  <a:rPr lang="en-US" dirty="0"/>
                  <a:t> of the site has been excavated. Site is about 66 HA total.</a:t>
                </a:r>
              </a:p>
              <a:p>
                <a:r>
                  <a:rPr lang="en-US" dirty="0"/>
                  <a:t>Why is a third not excavated?</a:t>
                </a:r>
              </a:p>
              <a:p>
                <a:endParaRPr lang="en-US" dirty="0"/>
              </a:p>
              <a:p>
                <a:endParaRPr lang="en-US" dirty="0"/>
              </a:p>
            </p:txBody>
          </p:sp>
        </mc:Choice>
        <mc:Fallback xmlns="">
          <p:sp>
            <p:nvSpPr>
              <p:cNvPr id="11" name="Content Placeholder 10">
                <a:extLst>
                  <a:ext uri="{FF2B5EF4-FFF2-40B4-BE49-F238E27FC236}">
                    <a16:creationId xmlns:a16="http://schemas.microsoft.com/office/drawing/2014/main" id="{82D1E129-EAAA-0EB4-879D-DD4D2B88FDE5}"/>
                  </a:ext>
                </a:extLst>
              </p:cNvPr>
              <p:cNvSpPr>
                <a:spLocks noGrp="1" noRot="1" noChangeAspect="1" noMove="1" noResize="1" noEditPoints="1" noAdjustHandles="1" noChangeArrowheads="1" noChangeShapeType="1" noTextEdit="1"/>
              </p:cNvSpPr>
              <p:nvPr>
                <p:ph sz="half" idx="2"/>
              </p:nvPr>
            </p:nvSpPr>
            <p:spPr>
              <a:xfrm>
                <a:off x="6172200" y="1825625"/>
                <a:ext cx="5181600" cy="4592214"/>
              </a:xfrm>
              <a:blipFill>
                <a:blip r:embed="rId3"/>
                <a:stretch>
                  <a:fillRect l="-1647" t="-2918" r="-2471"/>
                </a:stretch>
              </a:blipFill>
            </p:spPr>
            <p:txBody>
              <a:bodyPr/>
              <a:lstStyle/>
              <a:p>
                <a:r>
                  <a:rPr lang="en-US">
                    <a:noFill/>
                  </a:rPr>
                  <a:t> </a:t>
                </a:r>
              </a:p>
            </p:txBody>
          </p:sp>
        </mc:Fallback>
      </mc:AlternateContent>
      <p:pic>
        <p:nvPicPr>
          <p:cNvPr id="15" name="Picture 2" descr="Pompeii street view plan Pianta delle strade di Pompei Straßenansichtsplan  von Pompeji">
            <a:extLst>
              <a:ext uri="{FF2B5EF4-FFF2-40B4-BE49-F238E27FC236}">
                <a16:creationId xmlns:a16="http://schemas.microsoft.com/office/drawing/2014/main" id="{D7DE84C2-62CB-780E-046C-ACF5FE89D2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052" y="2056909"/>
            <a:ext cx="5185025" cy="388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145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09AD2-D21C-2FBA-FAD7-995D6E83DCCE}"/>
              </a:ext>
            </a:extLst>
          </p:cNvPr>
          <p:cNvSpPr>
            <a:spLocks noGrp="1"/>
          </p:cNvSpPr>
          <p:nvPr>
            <p:ph type="title"/>
          </p:nvPr>
        </p:nvSpPr>
        <p:spPr/>
        <p:txBody>
          <a:bodyPr/>
          <a:lstStyle/>
          <a:p>
            <a:r>
              <a:rPr lang="en-US" dirty="0"/>
              <a:t>Introduce yourselves</a:t>
            </a:r>
          </a:p>
        </p:txBody>
      </p:sp>
      <p:sp>
        <p:nvSpPr>
          <p:cNvPr id="3" name="Content Placeholder 2">
            <a:extLst>
              <a:ext uri="{FF2B5EF4-FFF2-40B4-BE49-F238E27FC236}">
                <a16:creationId xmlns:a16="http://schemas.microsoft.com/office/drawing/2014/main" id="{45DBD5A0-F005-2C86-5F81-7E9CC46B808D}"/>
              </a:ext>
            </a:extLst>
          </p:cNvPr>
          <p:cNvSpPr>
            <a:spLocks noGrp="1"/>
          </p:cNvSpPr>
          <p:nvPr>
            <p:ph sz="half" idx="1"/>
          </p:nvPr>
        </p:nvSpPr>
        <p:spPr>
          <a:xfrm>
            <a:off x="838200" y="1825625"/>
            <a:ext cx="10640076" cy="4351338"/>
          </a:xfrm>
        </p:spPr>
        <p:txBody>
          <a:bodyPr/>
          <a:lstStyle/>
          <a:p>
            <a:r>
              <a:rPr lang="en-US" dirty="0"/>
              <a:t>Your name</a:t>
            </a:r>
          </a:p>
          <a:p>
            <a:r>
              <a:rPr lang="en-US" dirty="0"/>
              <a:t>Your year</a:t>
            </a:r>
          </a:p>
          <a:p>
            <a:r>
              <a:rPr lang="en-US" dirty="0"/>
              <a:t>Where you are from</a:t>
            </a:r>
          </a:p>
          <a:p>
            <a:r>
              <a:rPr lang="en-US" dirty="0"/>
              <a:t>Something about the ancient world that interests you</a:t>
            </a:r>
          </a:p>
        </p:txBody>
      </p:sp>
    </p:spTree>
    <p:extLst>
      <p:ext uri="{BB962C8B-B14F-4D97-AF65-F5344CB8AC3E}">
        <p14:creationId xmlns:p14="http://schemas.microsoft.com/office/powerpoint/2010/main" val="27812636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5D34E-94A2-1177-181F-EC91E3816D41}"/>
              </a:ext>
            </a:extLst>
          </p:cNvPr>
          <p:cNvSpPr>
            <a:spLocks noGrp="1"/>
          </p:cNvSpPr>
          <p:nvPr>
            <p:ph type="title"/>
          </p:nvPr>
        </p:nvSpPr>
        <p:spPr/>
        <p:txBody>
          <a:bodyPr/>
          <a:lstStyle/>
          <a:p>
            <a:pPr algn="ctr"/>
            <a:r>
              <a:rPr lang="en-US" dirty="0"/>
              <a:t>Herculaneum</a:t>
            </a:r>
          </a:p>
        </p:txBody>
      </p:sp>
      <p:sp>
        <p:nvSpPr>
          <p:cNvPr id="8" name="Content Placeholder 7">
            <a:extLst>
              <a:ext uri="{FF2B5EF4-FFF2-40B4-BE49-F238E27FC236}">
                <a16:creationId xmlns:a16="http://schemas.microsoft.com/office/drawing/2014/main" id="{993A3C1D-5FC1-3F31-1387-AA59884676E2}"/>
              </a:ext>
            </a:extLst>
          </p:cNvPr>
          <p:cNvSpPr>
            <a:spLocks noGrp="1"/>
          </p:cNvSpPr>
          <p:nvPr>
            <p:ph sz="half" idx="1"/>
          </p:nvPr>
        </p:nvSpPr>
        <p:spPr/>
        <p:txBody>
          <a:bodyPr>
            <a:normAutofit fontScale="70000" lnSpcReduction="20000"/>
          </a:bodyPr>
          <a:lstStyle/>
          <a:p>
            <a:r>
              <a:rPr lang="en-US" dirty="0"/>
              <a:t>City was founded by the mythical hero Hercules, which gave it its name</a:t>
            </a:r>
          </a:p>
          <a:p>
            <a:r>
              <a:rPr lang="en-US" dirty="0"/>
              <a:t>Became a Roman </a:t>
            </a:r>
            <a:r>
              <a:rPr lang="en-US" i="1" dirty="0"/>
              <a:t>municipium </a:t>
            </a:r>
            <a:r>
              <a:rPr lang="en-US" dirty="0"/>
              <a:t>(civic status as a city) in 89 BCE</a:t>
            </a:r>
          </a:p>
          <a:p>
            <a:r>
              <a:rPr lang="en-US" dirty="0"/>
              <a:t>Became an exclusive seaside resort for wealthy Romans</a:t>
            </a:r>
          </a:p>
          <a:p>
            <a:r>
              <a:rPr lang="en-US" dirty="0"/>
              <a:t>Destroyed alongside Pompeii in 79 CE</a:t>
            </a:r>
          </a:p>
          <a:p>
            <a:r>
              <a:rPr lang="en-US" dirty="0"/>
              <a:t>Unlike Pompeii, it was engulfed by superheated pyroclastic flows. This makes it harder to excavate as it is buried in 20 m of volcanic material.</a:t>
            </a:r>
          </a:p>
          <a:p>
            <a:r>
              <a:rPr lang="en-US" dirty="0"/>
              <a:t>BUT this means better preservation! Including wood, furniture, and organic materials.</a:t>
            </a:r>
          </a:p>
          <a:p>
            <a:r>
              <a:rPr lang="en-US" dirty="0"/>
              <a:t>Only 4.5 HA have been excavated (total estimated of around 20 HA)</a:t>
            </a:r>
          </a:p>
        </p:txBody>
      </p:sp>
      <p:pic>
        <p:nvPicPr>
          <p:cNvPr id="9" name="Content Placeholder 4">
            <a:extLst>
              <a:ext uri="{FF2B5EF4-FFF2-40B4-BE49-F238E27FC236}">
                <a16:creationId xmlns:a16="http://schemas.microsoft.com/office/drawing/2014/main" id="{CED22852-119E-54FD-448D-3DA56C8A6E47}"/>
              </a:ext>
            </a:extLst>
          </p:cNvPr>
          <p:cNvPicPr>
            <a:picLocks noGrp="1" noChangeAspect="1"/>
          </p:cNvPicPr>
          <p:nvPr>
            <p:ph sz="half" idx="2"/>
          </p:nvPr>
        </p:nvPicPr>
        <p:blipFill>
          <a:blip r:embed="rId2"/>
          <a:stretch>
            <a:fillRect/>
          </a:stretch>
        </p:blipFill>
        <p:spPr>
          <a:xfrm>
            <a:off x="6172200" y="2006001"/>
            <a:ext cx="5181600" cy="3990585"/>
          </a:xfrm>
          <a:prstGeom prst="rect">
            <a:avLst/>
          </a:prstGeom>
        </p:spPr>
      </p:pic>
    </p:spTree>
    <p:extLst>
      <p:ext uri="{BB962C8B-B14F-4D97-AF65-F5344CB8AC3E}">
        <p14:creationId xmlns:p14="http://schemas.microsoft.com/office/powerpoint/2010/main" val="202128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DB8148-FD1E-5ABE-604F-9300A49BEC20}"/>
              </a:ext>
            </a:extLst>
          </p:cNvPr>
          <p:cNvSpPr>
            <a:spLocks noGrp="1"/>
          </p:cNvSpPr>
          <p:nvPr>
            <p:ph type="title"/>
          </p:nvPr>
        </p:nvSpPr>
        <p:spPr/>
        <p:txBody>
          <a:bodyPr/>
          <a:lstStyle/>
          <a:p>
            <a:pPr algn="ctr"/>
            <a:r>
              <a:rPr lang="en-US" dirty="0"/>
              <a:t>Mt. Vesuvius</a:t>
            </a:r>
          </a:p>
        </p:txBody>
      </p:sp>
      <p:sp>
        <p:nvSpPr>
          <p:cNvPr id="6" name="Content Placeholder 5">
            <a:extLst>
              <a:ext uri="{FF2B5EF4-FFF2-40B4-BE49-F238E27FC236}">
                <a16:creationId xmlns:a16="http://schemas.microsoft.com/office/drawing/2014/main" id="{FCE0FFDB-86F0-9988-1E4D-3B7F155D5F98}"/>
              </a:ext>
            </a:extLst>
          </p:cNvPr>
          <p:cNvSpPr>
            <a:spLocks noGrp="1"/>
          </p:cNvSpPr>
          <p:nvPr>
            <p:ph sz="half" idx="2"/>
          </p:nvPr>
        </p:nvSpPr>
        <p:spPr/>
        <p:txBody>
          <a:bodyPr>
            <a:normAutofit fontScale="62500" lnSpcReduction="20000"/>
          </a:bodyPr>
          <a:lstStyle/>
          <a:p>
            <a:r>
              <a:rPr lang="en-US" dirty="0"/>
              <a:t>1,281 meters asl</a:t>
            </a:r>
          </a:p>
          <a:p>
            <a:r>
              <a:rPr lang="en-US" dirty="0"/>
              <a:t>Formed by the collision of two tectonic plates, the African and the Eurasian</a:t>
            </a:r>
          </a:p>
          <a:p>
            <a:r>
              <a:rPr lang="en-US" dirty="0"/>
              <a:t>Somma-stratovolcano</a:t>
            </a:r>
          </a:p>
          <a:p>
            <a:pPr lvl="1"/>
            <a:r>
              <a:rPr lang="en-US" dirty="0"/>
              <a:t>a Volcanic caldera that has been partially filled by a newer, central </a:t>
            </a:r>
            <a:r>
              <a:rPr lang="en-US" dirty="0" err="1"/>
              <a:t>conet</a:t>
            </a:r>
            <a:endParaRPr lang="en-US" dirty="0"/>
          </a:p>
          <a:p>
            <a:pPr lvl="1"/>
            <a:r>
              <a:rPr lang="en-US" dirty="0"/>
              <a:t>Still active </a:t>
            </a:r>
          </a:p>
          <a:p>
            <a:pPr lvl="1"/>
            <a:r>
              <a:rPr lang="en-US" dirty="0"/>
              <a:t>25,000 years old</a:t>
            </a:r>
          </a:p>
          <a:p>
            <a:r>
              <a:rPr lang="en-US" dirty="0"/>
              <a:t>Part of the Campanian volcanic arc</a:t>
            </a:r>
          </a:p>
          <a:p>
            <a:pPr lvl="1"/>
            <a:r>
              <a:rPr lang="en-US" dirty="0"/>
              <a:t>Other volcanoes include </a:t>
            </a:r>
            <a:r>
              <a:rPr lang="en-US" dirty="0" err="1"/>
              <a:t>Phlegraeun</a:t>
            </a:r>
            <a:r>
              <a:rPr lang="en-US" dirty="0"/>
              <a:t> Fields, Ischia, </a:t>
            </a:r>
            <a:r>
              <a:rPr lang="en-US" dirty="0" err="1"/>
              <a:t>Palinuro</a:t>
            </a:r>
            <a:r>
              <a:rPr lang="en-US" dirty="0"/>
              <a:t>, </a:t>
            </a:r>
            <a:r>
              <a:rPr lang="en-US" dirty="0" err="1"/>
              <a:t>Vavilev</a:t>
            </a:r>
            <a:r>
              <a:rPr lang="en-US" dirty="0"/>
              <a:t>, </a:t>
            </a:r>
            <a:r>
              <a:rPr lang="en-US" dirty="0" err="1"/>
              <a:t>Masili</a:t>
            </a:r>
            <a:r>
              <a:rPr lang="en-US" dirty="0"/>
              <a:t>, and </a:t>
            </a:r>
            <a:r>
              <a:rPr lang="en-US" dirty="0" err="1"/>
              <a:t>Magnaghi</a:t>
            </a:r>
            <a:endParaRPr lang="en-US" dirty="0"/>
          </a:p>
          <a:p>
            <a:r>
              <a:rPr lang="en-US" dirty="0"/>
              <a:t>Central crater in roughly 500 m wide and 200 m deep </a:t>
            </a:r>
          </a:p>
          <a:p>
            <a:r>
              <a:rPr lang="en-US" dirty="0"/>
              <a:t>79 CE was not the only time it erupted</a:t>
            </a:r>
          </a:p>
          <a:p>
            <a:pPr lvl="1"/>
            <a:r>
              <a:rPr lang="en-US" dirty="0"/>
              <a:t>Avellino eruption around 1800 BCE was larger</a:t>
            </a:r>
          </a:p>
          <a:p>
            <a:pPr lvl="1"/>
            <a:r>
              <a:rPr lang="en-US" dirty="0"/>
              <a:t>Erupted many times after 79 CE but never quite as destructive. </a:t>
            </a:r>
          </a:p>
          <a:p>
            <a:pPr lvl="1"/>
            <a:r>
              <a:rPr lang="en-US" dirty="0"/>
              <a:t>Most recent eruption is 1944</a:t>
            </a:r>
          </a:p>
        </p:txBody>
      </p:sp>
      <p:pic>
        <p:nvPicPr>
          <p:cNvPr id="5" name="Content Placeholder 4">
            <a:extLst>
              <a:ext uri="{FF2B5EF4-FFF2-40B4-BE49-F238E27FC236}">
                <a16:creationId xmlns:a16="http://schemas.microsoft.com/office/drawing/2014/main" id="{765DD4A9-DABA-25E6-7808-428F18BDF12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1391182" y="1498600"/>
            <a:ext cx="3945079" cy="4845050"/>
          </a:xfrm>
          <a:prstGeom prst="rect">
            <a:avLst/>
          </a:prstGeom>
        </p:spPr>
      </p:pic>
    </p:spTree>
    <p:extLst>
      <p:ext uri="{BB962C8B-B14F-4D97-AF65-F5344CB8AC3E}">
        <p14:creationId xmlns:p14="http://schemas.microsoft.com/office/powerpoint/2010/main" val="1796387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08BD01-42DC-30A6-0BD6-968A88139384}"/>
              </a:ext>
            </a:extLst>
          </p:cNvPr>
          <p:cNvSpPr>
            <a:spLocks noGrp="1"/>
          </p:cNvSpPr>
          <p:nvPr>
            <p:ph type="title"/>
          </p:nvPr>
        </p:nvSpPr>
        <p:spPr/>
        <p:txBody>
          <a:bodyPr/>
          <a:lstStyle/>
          <a:p>
            <a:pPr algn="ctr"/>
            <a:r>
              <a:rPr lang="en-US" dirty="0"/>
              <a:t>Strabo</a:t>
            </a:r>
            <a:r>
              <a:rPr lang="en-US" i="1" dirty="0"/>
              <a:t> Geography </a:t>
            </a:r>
            <a:r>
              <a:rPr lang="en-US" dirty="0"/>
              <a:t>V.4.8 </a:t>
            </a:r>
            <a:br>
              <a:rPr lang="en-US" dirty="0"/>
            </a:br>
            <a:r>
              <a:rPr lang="en-US" sz="1800" dirty="0"/>
              <a:t>(late 1</a:t>
            </a:r>
            <a:r>
              <a:rPr lang="en-US" sz="1800" baseline="30000" dirty="0"/>
              <a:t>st</a:t>
            </a:r>
            <a:r>
              <a:rPr lang="en-US" sz="1800" dirty="0"/>
              <a:t> century BCE or early 1</a:t>
            </a:r>
            <a:r>
              <a:rPr lang="en-US" sz="1800" baseline="30000" dirty="0"/>
              <a:t>st</a:t>
            </a:r>
            <a:r>
              <a:rPr lang="en-US" sz="1800" dirty="0"/>
              <a:t> century CE)</a:t>
            </a:r>
            <a:endParaRPr lang="en-US" dirty="0"/>
          </a:p>
        </p:txBody>
      </p:sp>
      <p:sp>
        <p:nvSpPr>
          <p:cNvPr id="6" name="Content Placeholder 5">
            <a:extLst>
              <a:ext uri="{FF2B5EF4-FFF2-40B4-BE49-F238E27FC236}">
                <a16:creationId xmlns:a16="http://schemas.microsoft.com/office/drawing/2014/main" id="{78FC254E-B5EB-3C05-4F10-E9213269736A}"/>
              </a:ext>
            </a:extLst>
          </p:cNvPr>
          <p:cNvSpPr>
            <a:spLocks noGrp="1"/>
          </p:cNvSpPr>
          <p:nvPr>
            <p:ph idx="1"/>
          </p:nvPr>
        </p:nvSpPr>
        <p:spPr/>
        <p:txBody>
          <a:bodyPr>
            <a:normAutofit/>
          </a:bodyPr>
          <a:lstStyle/>
          <a:p>
            <a:pPr marL="0" indent="0">
              <a:buNone/>
            </a:pPr>
            <a:r>
              <a:rPr lang="en-US" dirty="0"/>
              <a:t>Mount Vesuvius is situated above these places and people live ail around on very beautiful farms, except at the summit. This is flat for the main part, but completely unfruitful, like ashes to look at, and it displays porous hollows of rocks blackened on the surface, as if devoured by fire. As a result, one would deduce that this area was previously on fire and held craters of fire, and that it was extinguished when the fuel failed. Perhaps this is also the reason for the fruitfulness of the surrounding area, just as at Catana they say that the part covered by ash carried up by the fire of Etna made the country suited to vine-growing.</a:t>
            </a:r>
          </a:p>
        </p:txBody>
      </p:sp>
    </p:spTree>
    <p:extLst>
      <p:ext uri="{BB962C8B-B14F-4D97-AF65-F5344CB8AC3E}">
        <p14:creationId xmlns:p14="http://schemas.microsoft.com/office/powerpoint/2010/main" val="17049568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DA6D8-CA97-1C2E-6A64-28DBFFD3DB3D}"/>
              </a:ext>
            </a:extLst>
          </p:cNvPr>
          <p:cNvSpPr>
            <a:spLocks noGrp="1"/>
          </p:cNvSpPr>
          <p:nvPr>
            <p:ph type="title"/>
          </p:nvPr>
        </p:nvSpPr>
        <p:spPr/>
        <p:txBody>
          <a:bodyPr/>
          <a:lstStyle/>
          <a:p>
            <a:pPr algn="ctr"/>
            <a:r>
              <a:rPr lang="en-US" dirty="0"/>
              <a:t>Timeline of the Eruption</a:t>
            </a:r>
          </a:p>
        </p:txBody>
      </p:sp>
      <p:sp>
        <p:nvSpPr>
          <p:cNvPr id="3" name="Content Placeholder 2">
            <a:extLst>
              <a:ext uri="{FF2B5EF4-FFF2-40B4-BE49-F238E27FC236}">
                <a16:creationId xmlns:a16="http://schemas.microsoft.com/office/drawing/2014/main" id="{D7D52DD9-95E3-2F09-DE68-2C360FC4A7C2}"/>
              </a:ext>
            </a:extLst>
          </p:cNvPr>
          <p:cNvSpPr>
            <a:spLocks noGrp="1"/>
          </p:cNvSpPr>
          <p:nvPr>
            <p:ph sz="half" idx="1"/>
          </p:nvPr>
        </p:nvSpPr>
        <p:spPr>
          <a:xfrm>
            <a:off x="838200" y="1825625"/>
            <a:ext cx="5181600" cy="3609975"/>
          </a:xfrm>
        </p:spPr>
        <p:txBody>
          <a:bodyPr>
            <a:normAutofit fontScale="70000" lnSpcReduction="20000"/>
          </a:bodyPr>
          <a:lstStyle/>
          <a:p>
            <a:r>
              <a:rPr lang="en-US" dirty="0"/>
              <a:t>Earthquake of 62 CE- estimated magnitude of 5.2–6.1</a:t>
            </a:r>
          </a:p>
          <a:p>
            <a:r>
              <a:rPr lang="en-US" dirty="0"/>
              <a:t>October 79 CE</a:t>
            </a:r>
          </a:p>
          <a:p>
            <a:r>
              <a:rPr lang="en-US" dirty="0"/>
              <a:t>Dropped 13-20 feet of volcanic ash in a 24-hour window</a:t>
            </a:r>
          </a:p>
          <a:p>
            <a:r>
              <a:rPr lang="en-US" dirty="0"/>
              <a:t>A Plinian eruption that shot a column of ash and pumice 20 miles into the atmosphere </a:t>
            </a:r>
          </a:p>
          <a:p>
            <a:r>
              <a:rPr lang="en-US" dirty="0"/>
              <a:t>Superheated gas and ash surges swept through the city, instantly killing remaining residents</a:t>
            </a:r>
          </a:p>
          <a:p>
            <a:r>
              <a:rPr lang="en-US" dirty="0"/>
              <a:t>Estimated 2,000 people perished (original populations 10,000-20,000 people)</a:t>
            </a:r>
          </a:p>
        </p:txBody>
      </p:sp>
      <p:pic>
        <p:nvPicPr>
          <p:cNvPr id="7" name="Content Placeholder 6">
            <a:extLst>
              <a:ext uri="{FF2B5EF4-FFF2-40B4-BE49-F238E27FC236}">
                <a16:creationId xmlns:a16="http://schemas.microsoft.com/office/drawing/2014/main" id="{FCA0B2B5-30BD-3856-AAD8-B8AB1DA93055}"/>
              </a:ext>
            </a:extLst>
          </p:cNvPr>
          <p:cNvPicPr>
            <a:picLocks noGrp="1" noChangeAspect="1"/>
          </p:cNvPicPr>
          <p:nvPr>
            <p:ph sz="half" idx="2"/>
          </p:nvPr>
        </p:nvPicPr>
        <p:blipFill>
          <a:blip r:embed="rId2"/>
          <a:stretch>
            <a:fillRect/>
          </a:stretch>
        </p:blipFill>
        <p:spPr>
          <a:xfrm>
            <a:off x="6869579" y="1825625"/>
            <a:ext cx="4216400" cy="3162300"/>
          </a:xfrm>
          <a:prstGeom prst="rect">
            <a:avLst/>
          </a:prstGeom>
        </p:spPr>
      </p:pic>
      <p:pic>
        <p:nvPicPr>
          <p:cNvPr id="5" name="Picture 4" descr="V.1.26 Pompeii. February 2021. Marble slab from side of household altar in atrium, on display in Antiquarium at VIII.1.4.&#10;Photo courtesy of Fabien Bièvre-Perrin (CC BY-NC-SA).&#10;">
            <a:extLst>
              <a:ext uri="{FF2B5EF4-FFF2-40B4-BE49-F238E27FC236}">
                <a16:creationId xmlns:a16="http://schemas.microsoft.com/office/drawing/2014/main" id="{C6E2A557-CA8C-6564-F225-6B225002F155}"/>
              </a:ext>
            </a:extLst>
          </p:cNvPr>
          <p:cNvPicPr>
            <a:picLocks noChangeAspect="1"/>
          </p:cNvPicPr>
          <p:nvPr/>
        </p:nvPicPr>
        <p:blipFill>
          <a:blip r:embed="rId3"/>
          <a:srcRect t="32778" b="37378"/>
          <a:stretch>
            <a:fillRect/>
          </a:stretch>
        </p:blipFill>
        <p:spPr>
          <a:xfrm>
            <a:off x="1942735" y="5314950"/>
            <a:ext cx="8306530" cy="1406525"/>
          </a:xfrm>
          <a:prstGeom prst="rect">
            <a:avLst/>
          </a:prstGeom>
        </p:spPr>
      </p:pic>
    </p:spTree>
    <p:extLst>
      <p:ext uri="{BB962C8B-B14F-4D97-AF65-F5344CB8AC3E}">
        <p14:creationId xmlns:p14="http://schemas.microsoft.com/office/powerpoint/2010/main" val="3725429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ADD47-5C43-7DF5-DA01-0C57BD89241D}"/>
              </a:ext>
            </a:extLst>
          </p:cNvPr>
          <p:cNvSpPr>
            <a:spLocks noGrp="1"/>
          </p:cNvSpPr>
          <p:nvPr>
            <p:ph type="title"/>
          </p:nvPr>
        </p:nvSpPr>
        <p:spPr/>
        <p:txBody>
          <a:bodyPr/>
          <a:lstStyle/>
          <a:p>
            <a:pPr algn="ctr"/>
            <a:r>
              <a:rPr lang="en-US" dirty="0"/>
              <a:t>Firsthand Account by Pliny the Elder </a:t>
            </a:r>
          </a:p>
        </p:txBody>
      </p:sp>
      <p:sp>
        <p:nvSpPr>
          <p:cNvPr id="3" name="Content Placeholder 2">
            <a:extLst>
              <a:ext uri="{FF2B5EF4-FFF2-40B4-BE49-F238E27FC236}">
                <a16:creationId xmlns:a16="http://schemas.microsoft.com/office/drawing/2014/main" id="{C75FC3C5-3571-F613-FF3D-66AF8FC2B516}"/>
              </a:ext>
            </a:extLst>
          </p:cNvPr>
          <p:cNvSpPr>
            <a:spLocks noGrp="1"/>
          </p:cNvSpPr>
          <p:nvPr>
            <p:ph sz="half" idx="1"/>
          </p:nvPr>
        </p:nvSpPr>
        <p:spPr>
          <a:xfrm>
            <a:off x="838200" y="1825625"/>
            <a:ext cx="8984226" cy="4351338"/>
          </a:xfrm>
        </p:spPr>
        <p:txBody>
          <a:bodyPr>
            <a:normAutofit fontScale="92500" lnSpcReduction="10000"/>
          </a:bodyPr>
          <a:lstStyle/>
          <a:p>
            <a:r>
              <a:rPr lang="en-US" dirty="0"/>
              <a:t>Pliny (the Elder) was an admiral in the Roman navy and was camped at </a:t>
            </a:r>
            <a:r>
              <a:rPr lang="en-US" dirty="0" err="1"/>
              <a:t>Misenum</a:t>
            </a:r>
            <a:r>
              <a:rPr lang="en-US" dirty="0"/>
              <a:t> in the Bay of Naples during the time of the eruption.</a:t>
            </a:r>
          </a:p>
          <a:p>
            <a:r>
              <a:rPr lang="en-US" dirty="0"/>
              <a:t>He saw the unusual cloud of the eruption and decided to investigate. </a:t>
            </a:r>
          </a:p>
          <a:p>
            <a:r>
              <a:rPr lang="en-US" dirty="0"/>
              <a:t>Once he realized what had happened, he launched a rescue mission to Herculaneum and Stabiae.</a:t>
            </a:r>
          </a:p>
          <a:p>
            <a:r>
              <a:rPr lang="en-US" dirty="0"/>
              <a:t>He unfortunately passed away during the course of the mission, probably due to smoke inhalation. </a:t>
            </a:r>
          </a:p>
          <a:p>
            <a:r>
              <a:rPr lang="en-US" dirty="0"/>
              <a:t>His account is recorded by his nephew Pliny the Younger in a letter to Tacitus.</a:t>
            </a:r>
          </a:p>
        </p:txBody>
      </p:sp>
    </p:spTree>
    <p:extLst>
      <p:ext uri="{BB962C8B-B14F-4D97-AF65-F5344CB8AC3E}">
        <p14:creationId xmlns:p14="http://schemas.microsoft.com/office/powerpoint/2010/main" val="3738090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654D4B16-EC88-8131-65D6-C8B34DAAA0C5}"/>
              </a:ext>
            </a:extLst>
          </p:cNvPr>
          <p:cNvPicPr>
            <a:picLocks noChangeAspect="1" noChangeArrowheads="1"/>
          </p:cNvPicPr>
          <p:nvPr/>
        </p:nvPicPr>
        <p:blipFill>
          <a:blip r:embed="rId3">
            <a:alphaModFix amt="60000"/>
            <a:extLs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F70537F-0529-B846-7113-01D8FEE121F1}"/>
              </a:ext>
            </a:extLst>
          </p:cNvPr>
          <p:cNvSpPr>
            <a:spLocks noGrp="1"/>
          </p:cNvSpPr>
          <p:nvPr>
            <p:ph type="title"/>
          </p:nvPr>
        </p:nvSpPr>
        <p:spPr>
          <a:xfrm>
            <a:off x="838199" y="1671570"/>
            <a:ext cx="5155261" cy="4072044"/>
          </a:xfrm>
        </p:spPr>
        <p:txBody>
          <a:bodyPr anchor="t">
            <a:normAutofit/>
          </a:bodyPr>
          <a:lstStyle/>
          <a:p>
            <a:r>
              <a:rPr lang="en-US" dirty="0">
                <a:solidFill>
                  <a:srgbClr val="FFFFFF"/>
                </a:solidFill>
              </a:rPr>
              <a:t>Fortune Favors the Bold:</a:t>
            </a:r>
            <a:br>
              <a:rPr lang="en-US" dirty="0">
                <a:solidFill>
                  <a:srgbClr val="FFFFFF"/>
                </a:solidFill>
              </a:rPr>
            </a:br>
            <a:r>
              <a:rPr lang="en-US" dirty="0">
                <a:solidFill>
                  <a:srgbClr val="FFFFFF"/>
                </a:solidFill>
              </a:rPr>
              <a:t>Pliny the Younger’s Letter to Tacitus</a:t>
            </a:r>
          </a:p>
        </p:txBody>
      </p:sp>
      <p:sp>
        <p:nvSpPr>
          <p:cNvPr id="3" name="Content Placeholder 2">
            <a:extLst>
              <a:ext uri="{FF2B5EF4-FFF2-40B4-BE49-F238E27FC236}">
                <a16:creationId xmlns:a16="http://schemas.microsoft.com/office/drawing/2014/main" id="{43253870-9538-B4CA-8036-E4C387B12B06}"/>
              </a:ext>
            </a:extLst>
          </p:cNvPr>
          <p:cNvSpPr>
            <a:spLocks noGrp="1"/>
          </p:cNvSpPr>
          <p:nvPr>
            <p:ph idx="1"/>
          </p:nvPr>
        </p:nvSpPr>
        <p:spPr>
          <a:xfrm>
            <a:off x="6185986" y="1671566"/>
            <a:ext cx="5170861" cy="4072043"/>
          </a:xfrm>
        </p:spPr>
        <p:txBody>
          <a:bodyPr>
            <a:normAutofit/>
          </a:bodyPr>
          <a:lstStyle/>
          <a:p>
            <a:pPr marL="0" indent="0">
              <a:lnSpc>
                <a:spcPct val="100000"/>
              </a:lnSpc>
              <a:spcBef>
                <a:spcPts val="0"/>
              </a:spcBef>
              <a:buNone/>
            </a:pPr>
            <a:r>
              <a:rPr lang="en-US" sz="2000" dirty="0">
                <a:solidFill>
                  <a:srgbClr val="FFFFFF"/>
                </a:solidFill>
              </a:rPr>
              <a:t>“On the 24th of August, about one in the afternoon, my mother desired him (Pliny the Elder) to observe a cloud which appeared of a very unusual size and shape … A cloud, from which mountain was uncertain, at this distance (but it was found afterwards to come from Mount Vesuvius), was ascending, the appearance of which I cannot give you a more exact description of than by likening it to that of a pine tree, for it shot up to a great height in the form of a very tall trunk, which spread itself out at the top into a sort of branches.”</a:t>
            </a:r>
          </a:p>
        </p:txBody>
      </p:sp>
    </p:spTree>
    <p:extLst>
      <p:ext uri="{BB962C8B-B14F-4D97-AF65-F5344CB8AC3E}">
        <p14:creationId xmlns:p14="http://schemas.microsoft.com/office/powerpoint/2010/main" val="1526186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9555C-F8E9-D728-0BEF-75A7FE1202A3}"/>
              </a:ext>
            </a:extLst>
          </p:cNvPr>
          <p:cNvSpPr>
            <a:spLocks noGrp="1"/>
          </p:cNvSpPr>
          <p:nvPr>
            <p:ph type="title"/>
          </p:nvPr>
        </p:nvSpPr>
        <p:spPr/>
        <p:txBody>
          <a:bodyPr/>
          <a:lstStyle/>
          <a:p>
            <a:r>
              <a:rPr lang="en-US" dirty="0"/>
              <a:t>Course Objectives</a:t>
            </a:r>
          </a:p>
        </p:txBody>
      </p:sp>
      <p:sp>
        <p:nvSpPr>
          <p:cNvPr id="3" name="Content Placeholder 2">
            <a:extLst>
              <a:ext uri="{FF2B5EF4-FFF2-40B4-BE49-F238E27FC236}">
                <a16:creationId xmlns:a16="http://schemas.microsoft.com/office/drawing/2014/main" id="{C10BDE05-8E1D-51AA-81F7-19BC45FBF898}"/>
              </a:ext>
            </a:extLst>
          </p:cNvPr>
          <p:cNvSpPr>
            <a:spLocks noGrp="1"/>
          </p:cNvSpPr>
          <p:nvPr>
            <p:ph idx="1"/>
          </p:nvPr>
        </p:nvSpPr>
        <p:spPr/>
        <p:txBody>
          <a:bodyPr>
            <a:normAutofit fontScale="92500" lnSpcReduction="10000"/>
          </a:bodyPr>
          <a:lstStyle/>
          <a:p>
            <a:pPr lvl="0"/>
            <a:r>
              <a:rPr lang="en-US" dirty="0"/>
              <a:t>Analyze and interpret the urban, sacred, domestic, and funerary landscapes through archaeological, architectural, and artistic evidence.</a:t>
            </a:r>
          </a:p>
          <a:p>
            <a:pPr lvl="0"/>
            <a:r>
              <a:rPr lang="en-US" dirty="0"/>
              <a:t>Critically examine the history of excavation and research at Pompeii, evaluating the development of archaeology as a discipline and changes in archaeological methods, interpretations, and priorities over time.</a:t>
            </a:r>
          </a:p>
          <a:p>
            <a:pPr lvl="0"/>
            <a:r>
              <a:rPr lang="en-US" dirty="0"/>
              <a:t>Synthesize archaeological evidence and evaluate primary and secondary sources.</a:t>
            </a:r>
          </a:p>
          <a:p>
            <a:pPr lvl="0"/>
            <a:r>
              <a:rPr lang="en-US" dirty="0"/>
              <a:t>Develop foundational skills in academic research and writing through coursework and written assignments.</a:t>
            </a:r>
          </a:p>
          <a:p>
            <a:pPr lvl="0"/>
            <a:r>
              <a:rPr lang="en-US" dirty="0"/>
              <a:t>Critically review, analyze, and respond to scholarly literature.</a:t>
            </a:r>
          </a:p>
          <a:p>
            <a:endParaRPr lang="en-US" dirty="0"/>
          </a:p>
        </p:txBody>
      </p:sp>
    </p:spTree>
    <p:extLst>
      <p:ext uri="{BB962C8B-B14F-4D97-AF65-F5344CB8AC3E}">
        <p14:creationId xmlns:p14="http://schemas.microsoft.com/office/powerpoint/2010/main" val="10982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98526-EC49-0F21-120F-CC9AE8427B3C}"/>
              </a:ext>
            </a:extLst>
          </p:cNvPr>
          <p:cNvSpPr>
            <a:spLocks noGrp="1"/>
          </p:cNvSpPr>
          <p:nvPr>
            <p:ph type="title"/>
          </p:nvPr>
        </p:nvSpPr>
        <p:spPr>
          <a:xfrm>
            <a:off x="761803" y="350196"/>
            <a:ext cx="4646904" cy="1624520"/>
          </a:xfrm>
        </p:spPr>
        <p:txBody>
          <a:bodyPr anchor="ctr">
            <a:normAutofit/>
          </a:bodyPr>
          <a:lstStyle/>
          <a:p>
            <a:r>
              <a:rPr lang="en-US" sz="3700" dirty="0"/>
              <a:t>Map Quiz- September 10 (Next Thursday)</a:t>
            </a:r>
          </a:p>
        </p:txBody>
      </p:sp>
      <p:sp>
        <p:nvSpPr>
          <p:cNvPr id="3" name="Content Placeholder 2">
            <a:extLst>
              <a:ext uri="{FF2B5EF4-FFF2-40B4-BE49-F238E27FC236}">
                <a16:creationId xmlns:a16="http://schemas.microsoft.com/office/drawing/2014/main" id="{FD5AFE6E-52AD-32B7-9294-4FA63BA2B967}"/>
              </a:ext>
            </a:extLst>
          </p:cNvPr>
          <p:cNvSpPr>
            <a:spLocks noGrp="1"/>
          </p:cNvSpPr>
          <p:nvPr>
            <p:ph idx="1"/>
          </p:nvPr>
        </p:nvSpPr>
        <p:spPr>
          <a:xfrm>
            <a:off x="761802" y="2418736"/>
            <a:ext cx="4646905" cy="3937614"/>
          </a:xfrm>
        </p:spPr>
        <p:txBody>
          <a:bodyPr anchor="ctr">
            <a:normAutofit/>
          </a:bodyPr>
          <a:lstStyle/>
          <a:p>
            <a:r>
              <a:rPr lang="en-US" sz="2000" dirty="0"/>
              <a:t>5% of your grade. </a:t>
            </a:r>
          </a:p>
          <a:p>
            <a:r>
              <a:rPr lang="en-US" sz="2000" dirty="0"/>
              <a:t>Map will be shown in class and given as a handout to take home with you today.</a:t>
            </a:r>
          </a:p>
          <a:p>
            <a:r>
              <a:rPr lang="en-US" sz="2000" dirty="0"/>
              <a:t>Cover major sites, geographic features, and bodies of water in the Bay of Naples region.</a:t>
            </a:r>
          </a:p>
          <a:p>
            <a:r>
              <a:rPr lang="en-US" sz="2000" dirty="0"/>
              <a:t>Quiz will be in the first ten minutes of class. </a:t>
            </a:r>
          </a:p>
          <a:p>
            <a:endParaRPr lang="en-US" sz="2000" dirty="0"/>
          </a:p>
        </p:txBody>
      </p:sp>
      <p:pic>
        <p:nvPicPr>
          <p:cNvPr id="5" name="Picture 4" descr="Close up of pushpins on roadmap route">
            <a:extLst>
              <a:ext uri="{FF2B5EF4-FFF2-40B4-BE49-F238E27FC236}">
                <a16:creationId xmlns:a16="http://schemas.microsoft.com/office/drawing/2014/main" id="{30B86AB5-08C8-5352-85EB-60A231B8C890}"/>
              </a:ext>
            </a:extLst>
          </p:cNvPr>
          <p:cNvPicPr>
            <a:picLocks noChangeAspect="1"/>
          </p:cNvPicPr>
          <p:nvPr/>
        </p:nvPicPr>
        <p:blipFill>
          <a:blip r:embed="rId2"/>
          <a:srcRect l="7971" r="32852"/>
          <a:stretch>
            <a:fillRect/>
          </a:stretch>
        </p:blipFill>
        <p:spPr>
          <a:xfrm>
            <a:off x="6096000" y="1"/>
            <a:ext cx="6102825" cy="6858000"/>
          </a:xfrm>
          <a:prstGeom prst="rect">
            <a:avLst/>
          </a:prstGeom>
        </p:spPr>
      </p:pic>
    </p:spTree>
    <p:extLst>
      <p:ext uri="{BB962C8B-B14F-4D97-AF65-F5344CB8AC3E}">
        <p14:creationId xmlns:p14="http://schemas.microsoft.com/office/powerpoint/2010/main" val="3424560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29091-8627-2796-3E93-5A753F40E24B}"/>
              </a:ext>
            </a:extLst>
          </p:cNvPr>
          <p:cNvSpPr>
            <a:spLocks noGrp="1"/>
          </p:cNvSpPr>
          <p:nvPr>
            <p:ph type="title"/>
          </p:nvPr>
        </p:nvSpPr>
        <p:spPr>
          <a:xfrm>
            <a:off x="753389" y="1138265"/>
            <a:ext cx="4843762" cy="1401183"/>
          </a:xfrm>
        </p:spPr>
        <p:txBody>
          <a:bodyPr vert="horz" lIns="91440" tIns="45720" rIns="91440" bIns="45720" rtlCol="0" anchor="t">
            <a:normAutofit/>
          </a:bodyPr>
          <a:lstStyle/>
          <a:p>
            <a:r>
              <a:rPr lang="en-US" sz="3200"/>
              <a:t>Short Writing Assignments </a:t>
            </a:r>
          </a:p>
        </p:txBody>
      </p:sp>
      <p:sp>
        <p:nvSpPr>
          <p:cNvPr id="3" name="Content Placeholder 2">
            <a:extLst>
              <a:ext uri="{FF2B5EF4-FFF2-40B4-BE49-F238E27FC236}">
                <a16:creationId xmlns:a16="http://schemas.microsoft.com/office/drawing/2014/main" id="{1BF0F727-6D8F-CC63-9D1D-9FC2217A2CF9}"/>
              </a:ext>
            </a:extLst>
          </p:cNvPr>
          <p:cNvSpPr>
            <a:spLocks noGrp="1"/>
          </p:cNvSpPr>
          <p:nvPr>
            <p:ph sz="half" idx="1"/>
          </p:nvPr>
        </p:nvSpPr>
        <p:spPr>
          <a:xfrm>
            <a:off x="753389" y="2359742"/>
            <a:ext cx="4843762" cy="3794369"/>
          </a:xfrm>
        </p:spPr>
        <p:txBody>
          <a:bodyPr vert="horz" lIns="91440" tIns="45720" rIns="91440" bIns="45720" rtlCol="0">
            <a:normAutofit/>
          </a:bodyPr>
          <a:lstStyle/>
          <a:p>
            <a:pPr marL="0"/>
            <a:r>
              <a:rPr lang="en-US" sz="1900" dirty="0"/>
              <a:t>45% of your total grade (each assignment is 15%)</a:t>
            </a:r>
          </a:p>
          <a:p>
            <a:pPr marL="0"/>
            <a:r>
              <a:rPr lang="en-US" sz="1900" dirty="0"/>
              <a:t>Three assignments:</a:t>
            </a:r>
          </a:p>
          <a:p>
            <a:pPr marL="514350"/>
            <a:r>
              <a:rPr lang="en-US" sz="1900" dirty="0"/>
              <a:t>Artifact and architectural analysis. 500-800 words. Due October 1. </a:t>
            </a:r>
          </a:p>
          <a:p>
            <a:pPr marL="514350"/>
            <a:r>
              <a:rPr lang="en-US" sz="1900" dirty="0"/>
              <a:t>Spatial analysis. 800-1000 words. Due November 5.</a:t>
            </a:r>
          </a:p>
          <a:p>
            <a:pPr marL="514350"/>
            <a:r>
              <a:rPr lang="en-US" sz="1900" dirty="0"/>
              <a:t>Article Response. 1000 words. Due December 3.</a:t>
            </a:r>
          </a:p>
          <a:p>
            <a:pPr marL="0"/>
            <a:r>
              <a:rPr lang="en-US" sz="1900" dirty="0"/>
              <a:t>Guidelines for each assignment will be covered in class and posted on Moodle.</a:t>
            </a:r>
          </a:p>
        </p:txBody>
      </p:sp>
      <p:pic>
        <p:nvPicPr>
          <p:cNvPr id="7" name="Content Placeholder 6">
            <a:extLst>
              <a:ext uri="{FF2B5EF4-FFF2-40B4-BE49-F238E27FC236}">
                <a16:creationId xmlns:a16="http://schemas.microsoft.com/office/drawing/2014/main" id="{1EBC6311-B2A7-7D2A-6572-10025A3DF0F9}"/>
              </a:ext>
            </a:extLst>
          </p:cNvPr>
          <p:cNvPicPr>
            <a:picLocks noGrp="1" noChangeAspect="1"/>
          </p:cNvPicPr>
          <p:nvPr>
            <p:ph sz="half" idx="2"/>
          </p:nvPr>
        </p:nvPicPr>
        <p:blipFill>
          <a:blip r:embed="rId2"/>
          <a:srcRect l="10113" r="14888" b="1"/>
          <a:stretch>
            <a:fillRect/>
          </a:stretch>
        </p:blipFill>
        <p:spPr>
          <a:xfrm>
            <a:off x="6524941" y="1023779"/>
            <a:ext cx="4810442" cy="4810442"/>
          </a:xfrm>
          <a:custGeom>
            <a:avLst/>
            <a:gdLst/>
            <a:ahLst/>
            <a:cxnLst/>
            <a:rect l="l" t="t" r="r" b="b"/>
            <a:pathLst>
              <a:path w="4810442" h="4810442">
                <a:moveTo>
                  <a:pt x="2405221" y="0"/>
                </a:moveTo>
                <a:cubicBezTo>
                  <a:pt x="3733588" y="0"/>
                  <a:pt x="4810442" y="1076854"/>
                  <a:pt x="4810442" y="2405221"/>
                </a:cubicBezTo>
                <a:cubicBezTo>
                  <a:pt x="4810442" y="3733588"/>
                  <a:pt x="3733588" y="4810442"/>
                  <a:pt x="2405221" y="4810442"/>
                </a:cubicBezTo>
                <a:cubicBezTo>
                  <a:pt x="1076854" y="4810442"/>
                  <a:pt x="0" y="3733588"/>
                  <a:pt x="0" y="2405221"/>
                </a:cubicBezTo>
                <a:cubicBezTo>
                  <a:pt x="0" y="1076854"/>
                  <a:pt x="1076854" y="0"/>
                  <a:pt x="2405221" y="0"/>
                </a:cubicBezTo>
                <a:close/>
              </a:path>
            </a:pathLst>
          </a:custGeom>
        </p:spPr>
      </p:pic>
    </p:spTree>
    <p:extLst>
      <p:ext uri="{BB962C8B-B14F-4D97-AF65-F5344CB8AC3E}">
        <p14:creationId xmlns:p14="http://schemas.microsoft.com/office/powerpoint/2010/main" val="657117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64BB-28F6-F6AB-4E6A-094A796833C7}"/>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lang="en-US" sz="4000"/>
              <a:t>Exams</a:t>
            </a:r>
          </a:p>
        </p:txBody>
      </p:sp>
      <p:sp>
        <p:nvSpPr>
          <p:cNvPr id="3" name="Content Placeholder 2">
            <a:extLst>
              <a:ext uri="{FF2B5EF4-FFF2-40B4-BE49-F238E27FC236}">
                <a16:creationId xmlns:a16="http://schemas.microsoft.com/office/drawing/2014/main" id="{14ED389F-4C34-926B-B8F2-BA884548420E}"/>
              </a:ext>
            </a:extLst>
          </p:cNvPr>
          <p:cNvSpPr>
            <a:spLocks noGrp="1"/>
          </p:cNvSpPr>
          <p:nvPr>
            <p:ph sz="half" idx="1"/>
          </p:nvPr>
        </p:nvSpPr>
        <p:spPr>
          <a:xfrm>
            <a:off x="6115317" y="1964986"/>
            <a:ext cx="5247340" cy="4275092"/>
          </a:xfrm>
        </p:spPr>
        <p:txBody>
          <a:bodyPr vert="horz" lIns="91440" tIns="45720" rIns="91440" bIns="45720" rtlCol="0" anchor="ctr">
            <a:normAutofit/>
          </a:bodyPr>
          <a:lstStyle/>
          <a:p>
            <a:r>
              <a:rPr lang="en-US" sz="1700" dirty="0"/>
              <a:t>Two exams worth 40% of your total grade (each is 20%).</a:t>
            </a:r>
          </a:p>
          <a:p>
            <a:r>
              <a:rPr lang="en-US" sz="1700" dirty="0"/>
              <a:t>First exam will be taken in class on October 22, second exam will be taken during the examination period sometime in December TBD.</a:t>
            </a:r>
          </a:p>
          <a:p>
            <a:r>
              <a:rPr lang="en-US" sz="1700" dirty="0"/>
              <a:t>Format consists of:</a:t>
            </a:r>
          </a:p>
          <a:p>
            <a:pPr lvl="1"/>
            <a:r>
              <a:rPr lang="en-US" sz="1700" dirty="0"/>
              <a:t>Image based ID’s (images from slides in class)</a:t>
            </a:r>
          </a:p>
          <a:p>
            <a:pPr lvl="1"/>
            <a:r>
              <a:rPr lang="en-US" sz="1700" dirty="0"/>
              <a:t>Defining key terms</a:t>
            </a:r>
          </a:p>
          <a:p>
            <a:pPr lvl="1"/>
            <a:r>
              <a:rPr lang="en-US" sz="1700" dirty="0"/>
              <a:t>Multiple choice</a:t>
            </a:r>
          </a:p>
          <a:p>
            <a:pPr lvl="1"/>
            <a:r>
              <a:rPr lang="en-US" sz="1700" dirty="0"/>
              <a:t>Short essay question</a:t>
            </a:r>
          </a:p>
          <a:p>
            <a:r>
              <a:rPr lang="en-US" sz="1700" dirty="0"/>
              <a:t>If you need alternate testing arrangements please come talk to me in advance! </a:t>
            </a:r>
          </a:p>
          <a:p>
            <a:endParaRPr lang="en-US" sz="1700" dirty="0"/>
          </a:p>
        </p:txBody>
      </p:sp>
      <p:pic>
        <p:nvPicPr>
          <p:cNvPr id="5" name="Content Placeholder 4">
            <a:extLst>
              <a:ext uri="{FF2B5EF4-FFF2-40B4-BE49-F238E27FC236}">
                <a16:creationId xmlns:a16="http://schemas.microsoft.com/office/drawing/2014/main" id="{23F6E174-F1A7-B601-0B2C-E62D84398A48}"/>
              </a:ext>
            </a:extLst>
          </p:cNvPr>
          <p:cNvPicPr>
            <a:picLocks noGrp="1" noChangeAspect="1"/>
          </p:cNvPicPr>
          <p:nvPr>
            <p:ph sz="half" idx="2"/>
          </p:nvPr>
        </p:nvPicPr>
        <p:blipFill>
          <a:blip r:embed="rId2"/>
          <a:srcRect t="3514" b="1415"/>
          <a:stretch>
            <a:fillRect/>
          </a:stretch>
        </p:blipFill>
        <p:spPr>
          <a:xfrm>
            <a:off x="-1" y="-2"/>
            <a:ext cx="5410198" cy="6858002"/>
          </a:xfrm>
          <a:prstGeom prst="rect">
            <a:avLst/>
          </a:prstGeom>
        </p:spPr>
      </p:pic>
    </p:spTree>
    <p:extLst>
      <p:ext uri="{BB962C8B-B14F-4D97-AF65-F5344CB8AC3E}">
        <p14:creationId xmlns:p14="http://schemas.microsoft.com/office/powerpoint/2010/main" val="1014143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A496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23B32-64DD-43E7-C216-B15670262CBC}"/>
              </a:ext>
            </a:extLst>
          </p:cNvPr>
          <p:cNvSpPr>
            <a:spLocks noGrp="1"/>
          </p:cNvSpPr>
          <p:nvPr>
            <p:ph type="title"/>
          </p:nvPr>
        </p:nvSpPr>
        <p:spPr>
          <a:xfrm>
            <a:off x="838201" y="365125"/>
            <a:ext cx="5251316" cy="1807305"/>
          </a:xfrm>
        </p:spPr>
        <p:txBody>
          <a:bodyPr>
            <a:normAutofit/>
          </a:bodyPr>
          <a:lstStyle/>
          <a:p>
            <a:r>
              <a:rPr lang="en-US" dirty="0"/>
              <a:t>Attendance and Participation </a:t>
            </a:r>
          </a:p>
        </p:txBody>
      </p:sp>
      <p:sp>
        <p:nvSpPr>
          <p:cNvPr id="3" name="Content Placeholder 2">
            <a:extLst>
              <a:ext uri="{FF2B5EF4-FFF2-40B4-BE49-F238E27FC236}">
                <a16:creationId xmlns:a16="http://schemas.microsoft.com/office/drawing/2014/main" id="{FAF22069-7531-9270-25B0-A6FAA9D57C31}"/>
              </a:ext>
            </a:extLst>
          </p:cNvPr>
          <p:cNvSpPr>
            <a:spLocks noGrp="1"/>
          </p:cNvSpPr>
          <p:nvPr>
            <p:ph idx="1"/>
          </p:nvPr>
        </p:nvSpPr>
        <p:spPr>
          <a:xfrm>
            <a:off x="838200" y="2333297"/>
            <a:ext cx="4619621" cy="3843666"/>
          </a:xfrm>
        </p:spPr>
        <p:txBody>
          <a:bodyPr>
            <a:normAutofit/>
          </a:bodyPr>
          <a:lstStyle/>
          <a:p>
            <a:r>
              <a:rPr lang="en-US" sz="1600" dirty="0"/>
              <a:t>10% of your grade. I will keep track of who comes to class and who doesn’t. 1 or 2 absences is fine, but regularly missed classes will affect your grade negatively.</a:t>
            </a:r>
          </a:p>
          <a:p>
            <a:r>
              <a:rPr lang="en-US" sz="1600" dirty="0"/>
              <a:t>Please sign the sign in sheet at the beginning of every class. </a:t>
            </a:r>
          </a:p>
          <a:p>
            <a:r>
              <a:rPr lang="en-US" sz="1600" dirty="0"/>
              <a:t>If you know you are going to miss class, please coordinate with me BEFORE your absence. </a:t>
            </a:r>
          </a:p>
          <a:p>
            <a:r>
              <a:rPr lang="en-US" sz="1600" dirty="0"/>
              <a:t>Your attendance and participation grade will be determined by:</a:t>
            </a:r>
          </a:p>
          <a:p>
            <a:pPr lvl="1"/>
            <a:r>
              <a:rPr lang="en-US" sz="1600" dirty="0"/>
              <a:t>How many absences you have </a:t>
            </a:r>
          </a:p>
          <a:p>
            <a:pPr lvl="1"/>
            <a:r>
              <a:rPr lang="en-US" sz="1600" dirty="0"/>
              <a:t>Your participation and contribution in class discussions</a:t>
            </a:r>
          </a:p>
          <a:p>
            <a:pPr lvl="1"/>
            <a:endParaRPr lang="en-US" sz="1600" dirty="0"/>
          </a:p>
          <a:p>
            <a:endParaRPr lang="en-US" sz="1600" dirty="0"/>
          </a:p>
        </p:txBody>
      </p:sp>
      <p:pic>
        <p:nvPicPr>
          <p:cNvPr id="6" name="Picture 5">
            <a:extLst>
              <a:ext uri="{FF2B5EF4-FFF2-40B4-BE49-F238E27FC236}">
                <a16:creationId xmlns:a16="http://schemas.microsoft.com/office/drawing/2014/main" id="{725F9E6B-6B24-900D-B95C-5F1244A16E95}"/>
              </a:ext>
            </a:extLst>
          </p:cNvPr>
          <p:cNvPicPr>
            <a:picLocks noChangeAspect="1"/>
          </p:cNvPicPr>
          <p:nvPr/>
        </p:nvPicPr>
        <p:blipFill>
          <a:blip r:embed="rId2" cstate="print">
            <a:extLst>
              <a:ext uri="{28A0092B-C50C-407E-A947-70E740481C1C}">
                <a14:useLocalDpi xmlns:a14="http://schemas.microsoft.com/office/drawing/2010/main" val="0"/>
              </a:ext>
            </a:extLst>
          </a:blip>
          <a:srcRect l="348"/>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4278895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71BEB-CFDE-73F4-95F2-F4803AD65536}"/>
              </a:ext>
            </a:extLst>
          </p:cNvPr>
          <p:cNvSpPr>
            <a:spLocks noGrp="1"/>
          </p:cNvSpPr>
          <p:nvPr>
            <p:ph type="title"/>
          </p:nvPr>
        </p:nvSpPr>
        <p:spPr>
          <a:xfrm>
            <a:off x="838200" y="365126"/>
            <a:ext cx="10515600" cy="883572"/>
          </a:xfrm>
        </p:spPr>
        <p:txBody>
          <a:bodyPr/>
          <a:lstStyle/>
          <a:p>
            <a:pPr algn="ctr"/>
            <a:r>
              <a:rPr lang="en-US" dirty="0"/>
              <a:t>Textbooks and Readings</a:t>
            </a:r>
          </a:p>
        </p:txBody>
      </p:sp>
      <p:sp>
        <p:nvSpPr>
          <p:cNvPr id="3" name="Content Placeholder 2">
            <a:extLst>
              <a:ext uri="{FF2B5EF4-FFF2-40B4-BE49-F238E27FC236}">
                <a16:creationId xmlns:a16="http://schemas.microsoft.com/office/drawing/2014/main" id="{A4721B81-C6C7-4066-6ABB-4A479A650D2A}"/>
              </a:ext>
            </a:extLst>
          </p:cNvPr>
          <p:cNvSpPr>
            <a:spLocks noGrp="1"/>
          </p:cNvSpPr>
          <p:nvPr>
            <p:ph idx="1"/>
          </p:nvPr>
        </p:nvSpPr>
        <p:spPr>
          <a:xfrm>
            <a:off x="5132438" y="1761252"/>
            <a:ext cx="6221361" cy="4415711"/>
          </a:xfrm>
        </p:spPr>
        <p:txBody>
          <a:bodyPr>
            <a:normAutofit lnSpcReduction="10000"/>
          </a:bodyPr>
          <a:lstStyle/>
          <a:p>
            <a:pPr marL="0" indent="0">
              <a:buNone/>
            </a:pPr>
            <a:r>
              <a:rPr lang="en-US" dirty="0"/>
              <a:t>Berry, J. 2007. </a:t>
            </a:r>
            <a:r>
              <a:rPr lang="en-US" i="1" dirty="0"/>
              <a:t>The Complete Pompeii. Pompeii.</a:t>
            </a:r>
            <a:r>
              <a:rPr lang="en-US" dirty="0"/>
              <a:t> New York: Thames &amp; Hudson.</a:t>
            </a:r>
          </a:p>
          <a:p>
            <a:pPr lvl="1"/>
            <a:r>
              <a:rPr lang="en-US" dirty="0"/>
              <a:t>A copy for purchase is in the bookstore. </a:t>
            </a:r>
          </a:p>
          <a:p>
            <a:pPr lvl="1"/>
            <a:r>
              <a:rPr lang="en-US" dirty="0"/>
              <a:t>A copy is also on reserve in Carpenter Library. </a:t>
            </a:r>
          </a:p>
          <a:p>
            <a:pPr lvl="1"/>
            <a:r>
              <a:rPr lang="en-US" dirty="0"/>
              <a:t>I have a PDF ( but for copyright issues I cannot upload it to Moodle). Come ask me for it after class. </a:t>
            </a:r>
          </a:p>
          <a:p>
            <a:pPr marL="0" indent="0">
              <a:buNone/>
            </a:pPr>
            <a:endParaRPr lang="en-US" dirty="0"/>
          </a:p>
          <a:p>
            <a:pPr marL="0" indent="0">
              <a:buNone/>
            </a:pPr>
            <a:r>
              <a:rPr lang="en-US" dirty="0"/>
              <a:t>Other readings will be posted to Moodle and on reserves in Carpenter Library. </a:t>
            </a:r>
          </a:p>
        </p:txBody>
      </p:sp>
      <p:pic>
        <p:nvPicPr>
          <p:cNvPr id="4" name="Picture 3" descr="The Complete Pompeii (The Complete Series): Berry, Joanne: 9780500051504:  Amazon.com: Books">
            <a:extLst>
              <a:ext uri="{FF2B5EF4-FFF2-40B4-BE49-F238E27FC236}">
                <a16:creationId xmlns:a16="http://schemas.microsoft.com/office/drawing/2014/main" id="{65E011D5-78F0-3C0A-697B-1522697C48E8}"/>
              </a:ext>
            </a:extLst>
          </p:cNvPr>
          <p:cNvPicPr>
            <a:picLocks noChangeAspect="1"/>
          </p:cNvPicPr>
          <p:nvPr/>
        </p:nvPicPr>
        <p:blipFill>
          <a:blip r:embed="rId2"/>
          <a:stretch>
            <a:fillRect/>
          </a:stretch>
        </p:blipFill>
        <p:spPr>
          <a:xfrm>
            <a:off x="838200" y="1761252"/>
            <a:ext cx="3596033" cy="4731622"/>
          </a:xfrm>
          <a:prstGeom prst="rect">
            <a:avLst/>
          </a:prstGeom>
        </p:spPr>
      </p:pic>
    </p:spTree>
    <p:extLst>
      <p:ext uri="{BB962C8B-B14F-4D97-AF65-F5344CB8AC3E}">
        <p14:creationId xmlns:p14="http://schemas.microsoft.com/office/powerpoint/2010/main" val="5961919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10820</TotalTime>
  <Words>2561</Words>
  <Application>Microsoft Office PowerPoint</Application>
  <PresentationFormat>Widescreen</PresentationFormat>
  <Paragraphs>268</Paragraphs>
  <Slides>35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Aptos</vt:lpstr>
      <vt:lpstr>Aptos Display</vt:lpstr>
      <vt:lpstr>Arial</vt:lpstr>
      <vt:lpstr>Calibri</vt:lpstr>
      <vt:lpstr>Cambria Math</vt:lpstr>
      <vt:lpstr>Office Theme</vt:lpstr>
      <vt:lpstr>Pompeii: Life in a Roman City </vt:lpstr>
      <vt:lpstr>PowerPoint Presentation</vt:lpstr>
      <vt:lpstr>Introduce yourselves</vt:lpstr>
      <vt:lpstr>Course Objectives</vt:lpstr>
      <vt:lpstr>Map Quiz- September 10 (Next Thursday)</vt:lpstr>
      <vt:lpstr>Short Writing Assignments </vt:lpstr>
      <vt:lpstr>Exams</vt:lpstr>
      <vt:lpstr>Attendance and Participation </vt:lpstr>
      <vt:lpstr>Textbooks and Readings</vt:lpstr>
      <vt:lpstr>A Quick Review of Roman Archaeology</vt:lpstr>
      <vt:lpstr>Timeline and Chronology</vt:lpstr>
      <vt:lpstr>Roman Capital Types</vt:lpstr>
      <vt:lpstr>The Three Orders</vt:lpstr>
      <vt:lpstr>Superimposition of the Orders</vt:lpstr>
      <vt:lpstr>Republican Art and Architecture</vt:lpstr>
      <vt:lpstr>Republican Innovations</vt:lpstr>
      <vt:lpstr>Roman Masonry Styles</vt:lpstr>
      <vt:lpstr>PowerPoint Presentation</vt:lpstr>
      <vt:lpstr>Age of Augustus (27 BCE – 14 CE)</vt:lpstr>
      <vt:lpstr>Flavians (69 – 96 CE)</vt:lpstr>
      <vt:lpstr>Pottery </vt:lpstr>
      <vt:lpstr>PowerPoint Presentation</vt:lpstr>
      <vt:lpstr>Introduction to the Bay of Naples</vt:lpstr>
      <vt:lpstr>PowerPoint Presentation</vt:lpstr>
      <vt:lpstr>PowerPoint Presentation</vt:lpstr>
      <vt:lpstr>Campania</vt:lpstr>
      <vt:lpstr>Campania and Greek Colonization</vt:lpstr>
      <vt:lpstr>Campania and the Etruscans</vt:lpstr>
      <vt:lpstr>Pompeii</vt:lpstr>
      <vt:lpstr>Herculaneum</vt:lpstr>
      <vt:lpstr>Mt. Vesuvius</vt:lpstr>
      <vt:lpstr>Strabo Geography V.4.8  (late 1st century BCE or early 1st century CE)</vt:lpstr>
      <vt:lpstr>Timeline of the Eruption</vt:lpstr>
      <vt:lpstr>Firsthand Account by Pliny the Elder </vt:lpstr>
      <vt:lpstr>Fortune Favors the Bold: Pliny the Younger’s Letter to Tacitus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Rasmussen</dc:creator>
  <cp:lastModifiedBy>Clare Rasmussen</cp:lastModifiedBy>
  <cp:revision>27</cp:revision>
  <dcterms:created xsi:type="dcterms:W3CDTF">2026-07-13T15:11:50Z</dcterms:created>
  <dcterms:modified xsi:type="dcterms:W3CDTF">2026-09-01T12:21:08Z</dcterms:modified>
</cp:coreProperties>
</file>