
<file path=[Content_Types].xml><?xml version="1.0" encoding="utf-8"?>
<Types xmlns="http://schemas.openxmlformats.org/package/2006/content-types">
  <Default Extension="-TsJwnMWkk9kYu8KryjQMQHaE8" ContentType="image/jpeg"/>
  <Default Extension="hqfKrQfTSNHEfPDShwDv5wHaE7" ContentType="image/jpeg"/>
  <Default Extension="JhOVaoDS507qbSn3DtPrnAHaE8" ContentType="image/jpeg"/>
  <Default Extension="jpeg" ContentType="image/jpeg"/>
  <Default Extension="jpg" ContentType="image/jpeg"/>
  <Default Extension="org&amp;utm_campaign=parser&amp;utm_content=thumbnail" ContentType="image/jpeg"/>
  <Default Extension="png" ContentType="image/png"/>
  <Default Extension="rels" ContentType="application/vnd.openxmlformats-package.relationships+xml"/>
  <Default Extension="rtDC8jVyll5iHt_hScTiBwAAAA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8" r:id="rId1"/>
  </p:sldMasterIdLst>
  <p:sldIdLst>
    <p:sldId id="256" r:id="rId2"/>
    <p:sldId id="293" r:id="rId3"/>
    <p:sldId id="257" r:id="rId4"/>
    <p:sldId id="294" r:id="rId5"/>
    <p:sldId id="295" r:id="rId6"/>
    <p:sldId id="296" r:id="rId7"/>
    <p:sldId id="297" r:id="rId8"/>
    <p:sldId id="298" r:id="rId9"/>
    <p:sldId id="29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6E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465"/>
    <p:restoredTop sz="94597"/>
  </p:normalViewPr>
  <p:slideViewPr>
    <p:cSldViewPr snapToGrid="0">
      <p:cViewPr varScale="1">
        <p:scale>
          <a:sx n="35" d="100"/>
          <a:sy n="35" d="100"/>
        </p:scale>
        <p:origin x="176" y="1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EC014E-32E8-BC91-190E-85B3C74C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8" y="964075"/>
            <a:ext cx="4654297" cy="37398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4822842"/>
            <a:ext cx="4206240" cy="138074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2603722-CE80-C718-39E9-BB79F1F68C3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4C280F-E753-FE97-A722-F86168AC97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1248" y="964074"/>
            <a:ext cx="5403280" cy="5258929"/>
          </a:xfrm>
          <a:custGeom>
            <a:avLst/>
            <a:gdLst>
              <a:gd name="connsiteX0" fmla="*/ 2701640 w 5403280"/>
              <a:gd name="connsiteY0" fmla="*/ 0 h 5258929"/>
              <a:gd name="connsiteX1" fmla="*/ 5403280 w 5403280"/>
              <a:gd name="connsiteY1" fmla="*/ 2701640 h 5258929"/>
              <a:gd name="connsiteX2" fmla="*/ 5403280 w 5403280"/>
              <a:gd name="connsiteY2" fmla="*/ 5258929 h 5258929"/>
              <a:gd name="connsiteX3" fmla="*/ 0 w 5403280"/>
              <a:gd name="connsiteY3" fmla="*/ 5258929 h 5258929"/>
              <a:gd name="connsiteX4" fmla="*/ 0 w 5403280"/>
              <a:gd name="connsiteY4" fmla="*/ 2701640 h 5258929"/>
              <a:gd name="connsiteX5" fmla="*/ 2701640 w 5403280"/>
              <a:gd name="connsiteY5" fmla="*/ 0 h 525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3280" h="5258929">
                <a:moveTo>
                  <a:pt x="2701640" y="0"/>
                </a:moveTo>
                <a:cubicBezTo>
                  <a:pt x="4193715" y="0"/>
                  <a:pt x="5403280" y="1209565"/>
                  <a:pt x="5403280" y="2701640"/>
                </a:cubicBezTo>
                <a:lnTo>
                  <a:pt x="5403280" y="5258929"/>
                </a:lnTo>
                <a:lnTo>
                  <a:pt x="0" y="5258929"/>
                </a:lnTo>
                <a:lnTo>
                  <a:pt x="0" y="2701640"/>
                </a:lnTo>
                <a:cubicBezTo>
                  <a:pt x="0" y="1209565"/>
                  <a:pt x="1209565" y="0"/>
                  <a:pt x="2701640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noFill/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7A08-C834-F239-A3DF-2D1295F0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E80C6A5-61FE-078D-49D9-31BD129401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0565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152" y="990511"/>
            <a:ext cx="2565593" cy="1858941"/>
          </a:xfrm>
        </p:spPr>
        <p:txBody>
          <a:bodyPr anchor="b"/>
          <a:lstStyle>
            <a:lvl1pPr>
              <a:def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326323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32271" y="3011335"/>
            <a:ext cx="2559977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BD5A515-9970-0784-7927-52F94C270B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292564" y="1592958"/>
            <a:ext cx="2973522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523CCEC-6BB2-B704-95E2-87FED823C5B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208465C-8C77-73BF-D18F-D01907BAC8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12296" y="6356350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E2A219-E459-07B3-1ED3-CBF7D239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2057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52074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548640"/>
            <a:ext cx="6093225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3520" y="1828800"/>
            <a:ext cx="6071616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483F68-3490-71E7-A7DA-DA46BC48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9715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45FA4-0621-D8F1-73D0-046B7F4D77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4C51678-E871-8AD4-08DA-BF7B7013A3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10292565" y="1592957"/>
            <a:ext cx="297352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D01CE4-E064-7D2F-7D3A-9DA85E2777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8953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48640"/>
            <a:ext cx="6135624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28800"/>
            <a:ext cx="6135624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C07157-DE89-FE2F-0547-2E4055913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8202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A0C5A-6673-53CC-030B-67BA133D974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521688-F793-E4F2-732B-EEE6F58B758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BE29E-7417-B57C-BA94-1DBC14BE461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6720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6858000" cy="932688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6858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626C00-7A36-46A2-880D-F484910B3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77761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F6D8B-36A2-DF79-CDB9-885694DCA71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2396A-E38F-CC9C-7303-71F99D0820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B0E4B-031C-4F2A-1993-D824DD71F7D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6079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83413"/>
            <a:ext cx="4361688" cy="1262639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979461"/>
            <a:ext cx="4360863" cy="43292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45480" y="0"/>
            <a:ext cx="644652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81977D-48BC-F135-96F9-1655E4BEE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3212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A981C2C-E0DD-29A7-8209-50D66488152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05369F-8CCB-402F-9055-2BF12262B5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3591F2-4BD3-37D0-B00E-B2CD5F47A3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9167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4572000" cy="932688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4572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8BEB48-A052-9364-6EF6-F698004C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1172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17D8113-ECE6-D6F5-9CA4-C96A535F479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9A0137-F97A-8194-464D-3B7D4814A8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FE5686-63A9-B1A1-5734-F96A96514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9004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485E715F-A05B-F2BC-ABF4-447E9B58E0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499001" y="5684309"/>
            <a:ext cx="1709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632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173959" y="5435073"/>
            <a:ext cx="121073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2B6090-1D21-5610-7943-4C4F96A6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463823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49931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82896"/>
            <a:ext cx="3657603" cy="1453896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38F5DE0-1AA8-5320-EBEC-7B2EEF3996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0" y="548642"/>
            <a:ext cx="3490175" cy="4041647"/>
          </a:xfrm>
          <a:custGeom>
            <a:avLst/>
            <a:gdLst>
              <a:gd name="connsiteX0" fmla="*/ 1745088 w 3490175"/>
              <a:gd name="connsiteY0" fmla="*/ 0 h 4041647"/>
              <a:gd name="connsiteX1" fmla="*/ 3490175 w 3490175"/>
              <a:gd name="connsiteY1" fmla="*/ 1745088 h 4041647"/>
              <a:gd name="connsiteX2" fmla="*/ 3490175 w 3490175"/>
              <a:gd name="connsiteY2" fmla="*/ 3141232 h 4041647"/>
              <a:gd name="connsiteX3" fmla="*/ 3490175 w 3490175"/>
              <a:gd name="connsiteY3" fmla="*/ 3490175 h 4041647"/>
              <a:gd name="connsiteX4" fmla="*/ 3490175 w 3490175"/>
              <a:gd name="connsiteY4" fmla="*/ 4041647 h 4041647"/>
              <a:gd name="connsiteX5" fmla="*/ 0 w 3490175"/>
              <a:gd name="connsiteY5" fmla="*/ 4041647 h 4041647"/>
              <a:gd name="connsiteX6" fmla="*/ 0 w 3490175"/>
              <a:gd name="connsiteY6" fmla="*/ 3490175 h 4041647"/>
              <a:gd name="connsiteX7" fmla="*/ 0 w 3490175"/>
              <a:gd name="connsiteY7" fmla="*/ 3141232 h 4041647"/>
              <a:gd name="connsiteX8" fmla="*/ 0 w 3490175"/>
              <a:gd name="connsiteY8" fmla="*/ 1745088 h 4041647"/>
              <a:gd name="connsiteX9" fmla="*/ 1745088 w 3490175"/>
              <a:gd name="connsiteY9" fmla="*/ 0 h 404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90175" h="4041647">
                <a:moveTo>
                  <a:pt x="1745088" y="0"/>
                </a:moveTo>
                <a:cubicBezTo>
                  <a:pt x="2708873" y="0"/>
                  <a:pt x="3490175" y="781302"/>
                  <a:pt x="3490175" y="1745088"/>
                </a:cubicBezTo>
                <a:lnTo>
                  <a:pt x="3490175" y="3141232"/>
                </a:lnTo>
                <a:lnTo>
                  <a:pt x="3490175" y="3490175"/>
                </a:lnTo>
                <a:lnTo>
                  <a:pt x="3490175" y="4041647"/>
                </a:lnTo>
                <a:lnTo>
                  <a:pt x="0" y="4041647"/>
                </a:lnTo>
                <a:lnTo>
                  <a:pt x="0" y="3490175"/>
                </a:lnTo>
                <a:lnTo>
                  <a:pt x="0" y="3141232"/>
                </a:lnTo>
                <a:lnTo>
                  <a:pt x="0" y="1745088"/>
                </a:lnTo>
                <a:cubicBezTo>
                  <a:pt x="0" y="781302"/>
                  <a:pt x="781302" y="0"/>
                  <a:pt x="1745088" y="0"/>
                </a:cubicBezTo>
                <a:close/>
              </a:path>
            </a:pathLst>
          </a:custGeom>
          <a:blipFill dpi="0" rotWithShape="1">
            <a:blip r:embed="rId2">
              <a:alphaModFix amt="8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7760" y="549275"/>
            <a:ext cx="6561138" cy="57594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9C3A72-7CAE-129F-7490-B687280EF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4611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541718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64" y="559341"/>
            <a:ext cx="1075567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C89FBB9-2C05-A4C1-ECB4-D6A5C4219E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BB07A11-50DE-6BC0-0514-6E2C14A4798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 flipH="1">
            <a:off x="-997746" y="4594946"/>
            <a:ext cx="270669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ED5F49-F9F7-05A9-62AC-C9C8DF2EAD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8569" y="6264201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1200" y="1713652"/>
            <a:ext cx="4387012" cy="46129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58927" y="1713653"/>
            <a:ext cx="6533071" cy="5144347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marL="285750" lvl="0" indent="-28575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567229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7BBF55A-D91F-143D-FBB6-73995F00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937761"/>
            <a:ext cx="6987537" cy="1353312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spcBef>
                <a:spcPts val="1000"/>
              </a:spcBef>
              <a:defRPr sz="2800" cap="none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A4B4E-0B2F-F1BB-322A-713D1FB5F2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57400" y="549021"/>
            <a:ext cx="9455150" cy="4333875"/>
          </a:xfrm>
        </p:spPr>
        <p:txBody>
          <a:bodyPr anchor="b">
            <a:normAutofit/>
          </a:bodyPr>
          <a:lstStyle>
            <a:lvl1pPr>
              <a:defRPr sz="23200"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46D47F-2AE5-2705-911C-52BBD6B7D8EA}"/>
              </a:ext>
            </a:extLst>
          </p:cNvPr>
          <p:cNvCxnSpPr>
            <a:cxnSpLocks/>
          </p:cNvCxnSpPr>
          <p:nvPr/>
        </p:nvCxnSpPr>
        <p:spPr>
          <a:xfrm flipV="1">
            <a:off x="137160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35251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4595-90D4-94E6-CEBA-8280745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658679"/>
            <a:ext cx="10780776" cy="4925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2415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-1228126"/>
            <a:ext cx="10652760" cy="1133856"/>
          </a:xfrm>
        </p:spPr>
        <p:txBody>
          <a:bodyPr/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4897F-B66E-DAD4-F56C-6152B417CC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24138" y="2268748"/>
            <a:ext cx="6943724" cy="395425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1pPr>
            <a:lvl2pPr marL="2286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2pPr>
            <a:lvl3pPr marL="4572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3pPr>
            <a:lvl4pPr marL="6858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4pPr>
            <a:lvl5pPr marL="9144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15">
            <a:extLst>
              <a:ext uri="{FF2B5EF4-FFF2-40B4-BE49-F238E27FC236}">
                <a16:creationId xmlns:a16="http://schemas.microsoft.com/office/drawing/2014/main" id="{8EFA7EFC-C6F9-B1D5-025F-824C1CE9A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057205" y="-1430380"/>
            <a:ext cx="6077590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8943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87B9B-22A3-322E-B7E8-223255AD0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0168" y="5669280"/>
            <a:ext cx="6311664" cy="46634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spcBef>
                <a:spcPts val="1000"/>
              </a:spcBef>
              <a:defRPr sz="1800" cap="all" baseline="0"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9BC83F-8FE5-5223-2B3A-6E122D336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97135" y="1744578"/>
            <a:ext cx="6997730" cy="350790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cap="all" baseline="0">
                <a:latin typeface="+mn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F353A57-FA3C-A68C-4908-E774A52C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811380" y="-1681974"/>
            <a:ext cx="6569242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9724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2FE6B-A4D8-8ED7-89D7-5E7F2C5B8F5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103438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86405AE-ED31-677D-86D8-01EAD583735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84947" y="2103121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2798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A6F3D-6630-C2E0-DC0A-6D2C0AAC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38DBB1-A1FA-A460-88C8-B05F1570CA9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743200"/>
            <a:ext cx="5157187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2103120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2D763CC-A010-6A2B-FEF3-388EAC8417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09361" y="2743200"/>
            <a:ext cx="51831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7281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796BC8-E1B7-E6D6-E86F-4A5CAECD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64201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4372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7342307" cy="1133856"/>
          </a:xfrm>
          <a:noFill/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624328"/>
            <a:ext cx="10424160" cy="3200400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73086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E8CC034-C652-239B-0064-9B0543A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051F68D-E2E5-C625-0273-281CE6D493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2301836"/>
            <a:ext cx="10741150" cy="392116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7428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26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5218032"/>
            <a:ext cx="10972800" cy="786384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972629"/>
            <a:ext cx="10972800" cy="48037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8BD73-E6AB-68A9-F41B-313E0C4477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396119" y="5787191"/>
            <a:ext cx="15034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A6162-61A3-2C41-311C-F407FC4B4D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ABF624-39B6-C7A2-98E7-26593626B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498994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B102F-64E7-9387-1F8F-DB4AC82577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8301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84C31D-CC85-27E5-FD9F-627C926D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8608"/>
            <a:ext cx="7879335" cy="3592629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B934F-7AD0-6CA4-BC4D-9CC30854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1714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6486-38AE-54F6-E2F3-8B944C3F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1BD916-71AE-106E-105D-01655950F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7800" y="368300"/>
            <a:ext cx="7375525" cy="1014413"/>
          </a:xfrm>
        </p:spPr>
        <p:txBody>
          <a:bodyPr anchor="ctr">
            <a:normAutofit/>
          </a:bodyPr>
          <a:lstStyle>
            <a:lvl1pPr algn="r"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0054-227E-4953-9BB1-7141F902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E0F1-15E9-E241-9959-A6D46B69E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874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42852-3CDE-22AD-D5F0-AAF8279A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9536"/>
            <a:ext cx="9546336" cy="3675885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D523C5-E38D-F0DE-48C0-B6B8404B6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82386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4EF7E11-76D4-64FA-465B-16540545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947" y="1296083"/>
            <a:ext cx="4353325" cy="4265835"/>
          </a:xfrm>
          <a:custGeom>
            <a:avLst/>
            <a:gdLst>
              <a:gd name="connsiteX0" fmla="*/ 2176663 w 4353325"/>
              <a:gd name="connsiteY0" fmla="*/ 0 h 4265835"/>
              <a:gd name="connsiteX1" fmla="*/ 4353325 w 4353325"/>
              <a:gd name="connsiteY1" fmla="*/ 2176662 h 4265835"/>
              <a:gd name="connsiteX2" fmla="*/ 4353325 w 4353325"/>
              <a:gd name="connsiteY2" fmla="*/ 2712923 h 4265835"/>
              <a:gd name="connsiteX3" fmla="*/ 4353325 w 4353325"/>
              <a:gd name="connsiteY3" fmla="*/ 3733873 h 4265835"/>
              <a:gd name="connsiteX4" fmla="*/ 4353325 w 4353325"/>
              <a:gd name="connsiteY4" fmla="*/ 4265835 h 4265835"/>
              <a:gd name="connsiteX5" fmla="*/ 0 w 4353325"/>
              <a:gd name="connsiteY5" fmla="*/ 4265835 h 4265835"/>
              <a:gd name="connsiteX6" fmla="*/ 0 w 4353325"/>
              <a:gd name="connsiteY6" fmla="*/ 3733873 h 4265835"/>
              <a:gd name="connsiteX7" fmla="*/ 0 w 4353325"/>
              <a:gd name="connsiteY7" fmla="*/ 2712923 h 4265835"/>
              <a:gd name="connsiteX8" fmla="*/ 0 w 4353325"/>
              <a:gd name="connsiteY8" fmla="*/ 2176662 h 4265835"/>
              <a:gd name="connsiteX9" fmla="*/ 2176663 w 4353325"/>
              <a:gd name="connsiteY9" fmla="*/ 0 h 426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53325" h="4265835">
                <a:moveTo>
                  <a:pt x="2176663" y="0"/>
                </a:moveTo>
                <a:cubicBezTo>
                  <a:pt x="3378800" y="0"/>
                  <a:pt x="4353325" y="974525"/>
                  <a:pt x="4353325" y="2176662"/>
                </a:cubicBezTo>
                <a:lnTo>
                  <a:pt x="4353325" y="2712923"/>
                </a:lnTo>
                <a:lnTo>
                  <a:pt x="4353325" y="3733873"/>
                </a:lnTo>
                <a:lnTo>
                  <a:pt x="4353325" y="4265835"/>
                </a:lnTo>
                <a:lnTo>
                  <a:pt x="0" y="4265835"/>
                </a:lnTo>
                <a:lnTo>
                  <a:pt x="0" y="3733873"/>
                </a:lnTo>
                <a:lnTo>
                  <a:pt x="0" y="2712923"/>
                </a:lnTo>
                <a:lnTo>
                  <a:pt x="0" y="2176662"/>
                </a:lnTo>
                <a:cubicBezTo>
                  <a:pt x="0" y="974525"/>
                  <a:pt x="974525" y="0"/>
                  <a:pt x="2176663" y="0"/>
                </a:cubicBezTo>
                <a:close/>
              </a:path>
            </a:pathLst>
          </a:custGeom>
          <a:ln w="6350">
            <a:solidFill>
              <a:schemeClr val="tx1"/>
            </a:solidFill>
          </a:ln>
        </p:spPr>
        <p:txBody>
          <a:bodyPr wrap="square" lIns="182880" tIns="914400" rIns="182880" anchor="ctr" anchorCtr="0">
            <a:no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35056" y="1296083"/>
            <a:ext cx="4325112" cy="4265835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5057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4608576"/>
            <a:ext cx="4169664" cy="1609344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5AAB3D-814D-597A-6ADE-F522A8116DC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257301" y="1097280"/>
            <a:ext cx="3776470" cy="3168100"/>
          </a:xfrm>
          <a:custGeom>
            <a:avLst/>
            <a:gdLst>
              <a:gd name="connsiteX0" fmla="*/ 1888235 w 3776470"/>
              <a:gd name="connsiteY0" fmla="*/ 0 h 3168100"/>
              <a:gd name="connsiteX1" fmla="*/ 3776470 w 3776470"/>
              <a:gd name="connsiteY1" fmla="*/ 1888235 h 3168100"/>
              <a:gd name="connsiteX2" fmla="*/ 3776470 w 3776470"/>
              <a:gd name="connsiteY2" fmla="*/ 3168100 h 3168100"/>
              <a:gd name="connsiteX3" fmla="*/ 0 w 3776470"/>
              <a:gd name="connsiteY3" fmla="*/ 3168100 h 3168100"/>
              <a:gd name="connsiteX4" fmla="*/ 0 w 3776470"/>
              <a:gd name="connsiteY4" fmla="*/ 1888235 h 3168100"/>
              <a:gd name="connsiteX5" fmla="*/ 1888235 w 3776470"/>
              <a:gd name="connsiteY5" fmla="*/ 0 h 316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76470" h="3168100">
                <a:moveTo>
                  <a:pt x="1888235" y="0"/>
                </a:moveTo>
                <a:cubicBezTo>
                  <a:pt x="2931078" y="0"/>
                  <a:pt x="3776470" y="845392"/>
                  <a:pt x="3776470" y="1888235"/>
                </a:cubicBezTo>
                <a:lnTo>
                  <a:pt x="3776470" y="3168100"/>
                </a:lnTo>
                <a:lnTo>
                  <a:pt x="0" y="3168100"/>
                </a:lnTo>
                <a:lnTo>
                  <a:pt x="0" y="1888235"/>
                </a:lnTo>
                <a:cubicBezTo>
                  <a:pt x="0" y="845392"/>
                  <a:pt x="845392" y="0"/>
                  <a:pt x="1888235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464" y="841248"/>
            <a:ext cx="4215384" cy="533095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2C868-CE73-A5B1-1389-62A23B14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9708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9736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2615184"/>
            <a:ext cx="3813048" cy="355701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841248"/>
            <a:ext cx="4956175" cy="355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4378AB-83E7-8777-F6CD-8F19BA4F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0989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841248"/>
            <a:ext cx="2999232" cy="5184648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66926" y="841248"/>
            <a:ext cx="6260154" cy="518464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293A07-68F2-BD10-B738-E87F3F3D8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18221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22097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0">
            <a:alphaModFix amt="34575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 flipH="1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00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923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>
          <p15:clr>
            <a:srgbClr val="F26B43"/>
          </p15:clr>
        </p15:guide>
        <p15:guide id="2" pos="528">
          <p15:clr>
            <a:srgbClr val="F26B43"/>
          </p15:clr>
        </p15:guide>
        <p15:guide id="3" orient="horz" pos="3792">
          <p15:clr>
            <a:srgbClr val="F26B43"/>
          </p15:clr>
        </p15:guide>
        <p15:guide id="4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-TsJwnMWkk9kYu8KryjQMQHaE8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org&amp;utm_campaign=parser&amp;utm_content=thumbnail"/><Relationship Id="rId2" Type="http://schemas.openxmlformats.org/officeDocument/2006/relationships/image" Target="../media/image11.hqfKrQfTSNHEfPDShwDv5wHaE7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hOVaoDS507qbSn3DtPrnAHaE8"/><Relationship Id="rId2" Type="http://schemas.openxmlformats.org/officeDocument/2006/relationships/image" Target="../media/image13.rtDC8jVyll5iHt_hScTiBwAAAA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docs.google.com/document/d/1iVeM74WLHLzy4J0Ks6a_IpA5ni5z-0UZh3XAmYVlvsM/edit?tab=t.0" TargetMode="Externa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0B9A6-5F39-2E50-B8B7-7C24B13DCC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809" y="765751"/>
            <a:ext cx="11645195" cy="1152144"/>
          </a:xfrm>
          <a:solidFill>
            <a:srgbClr val="A56EB1"/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  <a:latin typeface="Aptos" panose="020B0004020202020204" pitchFamily="34" charset="0"/>
              </a:rPr>
              <a:t>WONDERS OF ITALY: </a:t>
            </a:r>
            <a:br>
              <a:rPr lang="en-US" sz="3200" dirty="0">
                <a:solidFill>
                  <a:srgbClr val="FFFFFF"/>
                </a:solidFill>
                <a:latin typeface="Aptos" panose="020B0004020202020204" pitchFamily="34" charset="0"/>
              </a:rPr>
            </a:br>
            <a:r>
              <a:rPr lang="en-US" sz="3200" dirty="0">
                <a:solidFill>
                  <a:srgbClr val="FFFFFF"/>
                </a:solidFill>
                <a:latin typeface="Aptos" panose="020B0004020202020204" pitchFamily="34" charset="0"/>
              </a:rPr>
              <a:t>FROM GRAND TOUR TO OVERTOURISM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0B2A3D-8801-D728-5A03-5EFFD6631E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4517" y="4754879"/>
            <a:ext cx="3998487" cy="1913441"/>
          </a:xfrm>
          <a:solidFill>
            <a:srgbClr val="A56EB1"/>
          </a:solidFill>
        </p:spPr>
        <p:txBody>
          <a:bodyPr anchor="ctr">
            <a:normAutofit/>
          </a:bodyPr>
          <a:lstStyle/>
          <a:p>
            <a:pPr algn="r"/>
            <a:r>
              <a:rPr lang="en-US" sz="1600" cap="none" dirty="0">
                <a:solidFill>
                  <a:srgbClr val="FFFFFF"/>
                </a:solidFill>
                <a:latin typeface="Aptos" panose="020B0004020202020204" pitchFamily="34" charset="0"/>
              </a:rPr>
              <a:t>Prof. Federico Sessolo </a:t>
            </a:r>
          </a:p>
          <a:p>
            <a:pPr algn="r"/>
            <a:r>
              <a:rPr lang="en-US" sz="1600" cap="none" dirty="0">
                <a:solidFill>
                  <a:srgbClr val="FFFFFF"/>
                </a:solidFill>
                <a:latin typeface="Aptos" panose="020B0004020202020204" pitchFamily="34" charset="0"/>
              </a:rPr>
              <a:t>Department of Transnational Italian Studies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0DFD06E-5ABC-DDA1-3CD9-05645BC6D1E5}"/>
              </a:ext>
            </a:extLst>
          </p:cNvPr>
          <p:cNvSpPr txBox="1">
            <a:spLocks/>
          </p:cNvSpPr>
          <p:nvPr/>
        </p:nvSpPr>
        <p:spPr>
          <a:xfrm>
            <a:off x="4013869" y="344423"/>
            <a:ext cx="7989135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8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rgbClr val="FFFFFF"/>
                </a:solidFill>
              </a:rPr>
              <a:t>THURSDAY, September 3, 2026 </a:t>
            </a:r>
          </a:p>
        </p:txBody>
      </p:sp>
    </p:spTree>
    <p:extLst>
      <p:ext uri="{BB962C8B-B14F-4D97-AF65-F5344CB8AC3E}">
        <p14:creationId xmlns:p14="http://schemas.microsoft.com/office/powerpoint/2010/main" val="4684101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E16D0-CAC9-E19B-7D74-3403890E1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368D0E7-B34D-788E-3B94-3B21E2F0A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127" y="1367929"/>
            <a:ext cx="10594433" cy="4638976"/>
          </a:xfrm>
          <a:solidFill>
            <a:srgbClr val="A56EB1"/>
          </a:solidFill>
        </p:spPr>
        <p:txBody>
          <a:bodyPr anchor="ctr">
            <a:noAutofit/>
          </a:bodyPr>
          <a:lstStyle/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Before the end of this week: schedule your first one-on-one appointment with me via Moodle.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4FDF175-5D2E-ADAA-402E-58CB636D0C51}"/>
              </a:ext>
            </a:extLst>
          </p:cNvPr>
          <p:cNvSpPr txBox="1">
            <a:spLocks/>
          </p:cNvSpPr>
          <p:nvPr/>
        </p:nvSpPr>
        <p:spPr>
          <a:xfrm>
            <a:off x="4187362" y="-5"/>
            <a:ext cx="7989135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8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709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439CA-76D1-960A-DFDB-17C95A945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3916F2D-0A47-609D-6366-265781E34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127" y="1367929"/>
            <a:ext cx="10594433" cy="4638976"/>
          </a:xfrm>
          <a:solidFill>
            <a:srgbClr val="A56EB1"/>
          </a:solidFill>
        </p:spPr>
        <p:txBody>
          <a:bodyPr anchor="ctr">
            <a:noAutofit/>
          </a:bodyPr>
          <a:lstStyle/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Today’s Agenda: </a:t>
            </a:r>
          </a:p>
          <a:p>
            <a:pPr marL="342900" indent="-342900">
              <a:buAutoNum type="arabicParenR"/>
            </a:pPr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Today’s reading: some context</a:t>
            </a:r>
          </a:p>
          <a:p>
            <a:pPr marL="342900" indent="-342900">
              <a:buAutoNum type="arabicParenR"/>
            </a:pPr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Discussion</a:t>
            </a:r>
          </a:p>
          <a:p>
            <a:pPr marL="342900" indent="-342900">
              <a:buAutoNum type="arabicParenR"/>
            </a:pPr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Reading/Writing assessment (not graded) </a:t>
            </a:r>
          </a:p>
          <a:p>
            <a:pPr marL="342900" indent="-342900">
              <a:buAutoNum type="arabicParenR"/>
            </a:pPr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Exit Ticket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BB657A7-D15E-F8AD-744A-7528E9C0629A}"/>
              </a:ext>
            </a:extLst>
          </p:cNvPr>
          <p:cNvSpPr txBox="1">
            <a:spLocks/>
          </p:cNvSpPr>
          <p:nvPr/>
        </p:nvSpPr>
        <p:spPr>
          <a:xfrm>
            <a:off x="4187362" y="-5"/>
            <a:ext cx="7989135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8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2646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9BEE1-319C-E8EF-6A53-5C702E8B2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E31A234-20EC-F79B-E2AA-C4191850E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598" y="576067"/>
            <a:ext cx="4608924" cy="6006905"/>
          </a:xfrm>
          <a:solidFill>
            <a:srgbClr val="A56EB1"/>
          </a:solidFill>
        </p:spPr>
        <p:txBody>
          <a:bodyPr anchor="ctr">
            <a:noAutofit/>
          </a:bodyPr>
          <a:lstStyle/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PALERMO 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Capital of Sicily (Autonomous region of Italy, with its own Parliament and laws)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Population: 625,075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Founded by the Phoenicians; ruled by Greeks, Romans, Arabs, Normans, Spanish, French, and Italians.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D277A49-86CC-8393-FE31-5FA8FDC8B3CB}"/>
              </a:ext>
            </a:extLst>
          </p:cNvPr>
          <p:cNvSpPr txBox="1">
            <a:spLocks/>
          </p:cNvSpPr>
          <p:nvPr/>
        </p:nvSpPr>
        <p:spPr>
          <a:xfrm>
            <a:off x="4187362" y="-5"/>
            <a:ext cx="7989135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8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2" name="Picture 1" descr="Best time to visit palermo sicily | Exoticviajes.com">
            <a:extLst>
              <a:ext uri="{FF2B5EF4-FFF2-40B4-BE49-F238E27FC236}">
                <a16:creationId xmlns:a16="http://schemas.microsoft.com/office/drawing/2014/main" id="{303FA61C-F571-CA51-AFC8-FD188AE20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3051" y="930772"/>
            <a:ext cx="6838949" cy="455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60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46DEF-598E-0ED0-0C64-C453442EF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411EC4E-C758-CA50-FE20-2E3BCB7CD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127" y="1367929"/>
            <a:ext cx="10594433" cy="4638976"/>
          </a:xfrm>
          <a:solidFill>
            <a:srgbClr val="A56EB1"/>
          </a:solidFill>
        </p:spPr>
        <p:txBody>
          <a:bodyPr anchor="ctr">
            <a:noAutofit/>
          </a:bodyPr>
          <a:lstStyle/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Examples of Arab-Norman architecture in Palermo: Church of San Giovanni degli </a:t>
            </a:r>
            <a:r>
              <a:rPr lang="en-US" sz="2500" cap="none" dirty="0" err="1">
                <a:solidFill>
                  <a:srgbClr val="FFFFFF"/>
                </a:solidFill>
                <a:latin typeface="Aptos Display" panose="020B0004020202020204" pitchFamily="34" charset="0"/>
              </a:rPr>
              <a:t>Eremiti</a:t>
            </a:r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 (above), and the Cappella </a:t>
            </a:r>
            <a:r>
              <a:rPr lang="en-US" sz="2500" cap="none" dirty="0" err="1">
                <a:solidFill>
                  <a:srgbClr val="FFFFFF"/>
                </a:solidFill>
                <a:latin typeface="Aptos Display" panose="020B0004020202020204" pitchFamily="34" charset="0"/>
              </a:rPr>
              <a:t>Palatina</a:t>
            </a:r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 (Palatine Chapel, below), UNESCO Heritage Site.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E6C5AAB-83FF-C9C2-62A7-24BE63DA49FF}"/>
              </a:ext>
            </a:extLst>
          </p:cNvPr>
          <p:cNvSpPr txBox="1">
            <a:spLocks/>
          </p:cNvSpPr>
          <p:nvPr/>
        </p:nvSpPr>
        <p:spPr>
          <a:xfrm>
            <a:off x="4187362" y="-5"/>
            <a:ext cx="7989135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8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2" name="Picture 1" descr="Architettura Araba Normanna Palermo">
            <a:extLst>
              <a:ext uri="{FF2B5EF4-FFF2-40B4-BE49-F238E27FC236}">
                <a16:creationId xmlns:a16="http://schemas.microsoft.com/office/drawing/2014/main" id="{F4018661-F15D-9EF1-4180-E258C1657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953" y="229839"/>
            <a:ext cx="3009900" cy="1993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A176F6-FCEF-20B7-FBF6-8B28489EB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9001" y="4634262"/>
            <a:ext cx="2990852" cy="199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74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9CDBD-3478-D6B7-343C-F352B3866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5B0C47F-7FE9-23B6-61FA-5839AE940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783" y="3429000"/>
            <a:ext cx="10594433" cy="2577905"/>
          </a:xfrm>
          <a:solidFill>
            <a:srgbClr val="A56EB1"/>
          </a:solidFill>
        </p:spPr>
        <p:txBody>
          <a:bodyPr anchor="ctr">
            <a:noAutofit/>
          </a:bodyPr>
          <a:lstStyle/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The Mafia pushed to build the international airport of Palermo in the mafia-controlled zone of Punta Raisi to transform the island into a hub for heroine and cocaine. Until the early 2000s, landing at Punta Raisi was extremely difficult. Several planes crashed over the decades.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57407D0-5CD5-535C-C5E1-F3192DF507E8}"/>
              </a:ext>
            </a:extLst>
          </p:cNvPr>
          <p:cNvSpPr txBox="1">
            <a:spLocks/>
          </p:cNvSpPr>
          <p:nvPr/>
        </p:nvSpPr>
        <p:spPr>
          <a:xfrm>
            <a:off x="4187362" y="-5"/>
            <a:ext cx="7989135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8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4" name="Picture 3" descr="Aereoporto Punta Raisi - Una vita contro la mafia">
            <a:extLst>
              <a:ext uri="{FF2B5EF4-FFF2-40B4-BE49-F238E27FC236}">
                <a16:creationId xmlns:a16="http://schemas.microsoft.com/office/drawing/2014/main" id="{DC67458B-B9DA-0E8C-B016-23B399A20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017" y="398975"/>
            <a:ext cx="4506836" cy="2593862"/>
          </a:xfrm>
          <a:prstGeom prst="rect">
            <a:avLst/>
          </a:prstGeom>
        </p:spPr>
      </p:pic>
      <p:pic>
        <p:nvPicPr>
          <p:cNvPr id="7" name="Picture 6" descr="Punta Raisi, il dovere della memoria">
            <a:extLst>
              <a:ext uri="{FF2B5EF4-FFF2-40B4-BE49-F238E27FC236}">
                <a16:creationId xmlns:a16="http://schemas.microsoft.com/office/drawing/2014/main" id="{0742147D-FD28-C433-AAD7-528BF29DC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783" y="334477"/>
            <a:ext cx="4084286" cy="272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7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A0E30-70EA-CD50-A986-94CF8CB60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7B3134B-942D-484C-6489-AE58C858C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2915" y="121550"/>
            <a:ext cx="11386169" cy="6724619"/>
          </a:xfrm>
          <a:solidFill>
            <a:srgbClr val="A56EB1"/>
          </a:solidFill>
        </p:spPr>
        <p:txBody>
          <a:bodyPr anchor="ctr">
            <a:noAutofit/>
          </a:bodyPr>
          <a:lstStyle/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Let’s talk about today’s reading: 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E. BUBOLA, M. RICH, “The Spritzes and </a:t>
            </a:r>
            <a:r>
              <a:rPr lang="en-US" sz="2500" cap="none" dirty="0" err="1">
                <a:solidFill>
                  <a:srgbClr val="FFFFFF"/>
                </a:solidFill>
                <a:latin typeface="Aptos Display" panose="020B0004020202020204" pitchFamily="34" charset="0"/>
              </a:rPr>
              <a:t>Carbonaras</a:t>
            </a:r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 that Ate Italy”, </a:t>
            </a:r>
            <a:r>
              <a:rPr lang="en-US" sz="2500" i="1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The New York Times</a:t>
            </a:r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, October 18, 2025</a:t>
            </a:r>
          </a:p>
          <a:p>
            <a:pPr algn="r"/>
            <a:r>
              <a:rPr lang="en-US" sz="8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You can either scan the QR or go on our Moodle </a:t>
            </a:r>
          </a:p>
          <a:p>
            <a:pPr algn="r"/>
            <a:r>
              <a:rPr lang="en-US" sz="8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Course Page to open a shared and anonymous</a:t>
            </a:r>
          </a:p>
          <a:p>
            <a:pPr algn="r"/>
            <a:r>
              <a:rPr lang="en-US" sz="8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Google Doc. We will write our impressions/</a:t>
            </a:r>
          </a:p>
          <a:p>
            <a:pPr algn="r"/>
            <a:r>
              <a:rPr lang="en-US" sz="8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comments here throughout the semester. </a:t>
            </a:r>
            <a:endParaRPr lang="en-US" sz="2500" cap="none" dirty="0">
              <a:solidFill>
                <a:srgbClr val="FFFFFF"/>
              </a:solidFill>
              <a:latin typeface="Aptos Display" panose="020B0004020202020204" pitchFamily="34" charset="0"/>
            </a:endParaRP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Take some time to answer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the questions, and then we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will discuss them.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  <a:hlinkClick r:id="rId2"/>
              </a:rPr>
              <a:t>https://docs.google.com/document/d/1iVeM74WLHLzy4J0Ks6a_IpA5ni5z-0UZh3XAmYVlvsM/edit?tab=t.0</a:t>
            </a:r>
            <a:endParaRPr lang="en-US" sz="2500" cap="none" dirty="0">
              <a:solidFill>
                <a:srgbClr val="FFFFFF"/>
              </a:solidFill>
              <a:latin typeface="Aptos Display" panose="020B0004020202020204" pitchFamily="34" charset="0"/>
            </a:endParaRPr>
          </a:p>
          <a:p>
            <a:endParaRPr lang="en-US" sz="2500" cap="none" dirty="0">
              <a:solidFill>
                <a:srgbClr val="FFFFFF"/>
              </a:solidFill>
              <a:latin typeface="Aptos Display" panose="020B0004020202020204" pitchFamily="34" charset="0"/>
            </a:endParaRPr>
          </a:p>
          <a:p>
            <a:endParaRPr lang="en-US" sz="2500" cap="none" dirty="0">
              <a:solidFill>
                <a:srgbClr val="FFFFFF"/>
              </a:solidFill>
              <a:latin typeface="Aptos Display" panose="020B00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B2CC4DD-DAB4-9BA2-70FA-D5233D1FD0B3}"/>
              </a:ext>
            </a:extLst>
          </p:cNvPr>
          <p:cNvSpPr txBox="1">
            <a:spLocks/>
          </p:cNvSpPr>
          <p:nvPr/>
        </p:nvSpPr>
        <p:spPr>
          <a:xfrm>
            <a:off x="4187362" y="-5"/>
            <a:ext cx="7989135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8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CEC54C-A84E-98EF-CBA4-4B74BE2D9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939" y="2511913"/>
            <a:ext cx="2303182" cy="227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192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CA266-AE95-D775-8DD9-DA53076A4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26A3BAC-3512-B1BF-A550-CD901F32D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277" y="283779"/>
            <a:ext cx="10625958" cy="6337738"/>
          </a:xfrm>
          <a:solidFill>
            <a:srgbClr val="A56EB1"/>
          </a:solidFill>
        </p:spPr>
        <p:txBody>
          <a:bodyPr anchor="ctr">
            <a:noAutofit/>
          </a:bodyPr>
          <a:lstStyle/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READING / WRITING ASSESSMENT 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(NOT GRADED!)</a:t>
            </a:r>
          </a:p>
          <a:p>
            <a:endParaRPr lang="en-US" sz="2500" cap="none" dirty="0">
              <a:solidFill>
                <a:srgbClr val="FFFFFF"/>
              </a:solidFill>
              <a:latin typeface="Aptos Display" panose="020B0004020202020204" pitchFamily="34" charset="0"/>
            </a:endParaRP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You will be handed an article by Elisabeth Rosenthal, “The Fantasy Italy”.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The text is available on Moodle as well.  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Read it carefully, and then write a short text (less than 1 page) </a:t>
            </a: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I prefer handwriting, but it’s okay if you want to use your laptop!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DF6C51B-93C0-217E-CD66-9D351A6F8324}"/>
              </a:ext>
            </a:extLst>
          </p:cNvPr>
          <p:cNvSpPr txBox="1">
            <a:spLocks/>
          </p:cNvSpPr>
          <p:nvPr/>
        </p:nvSpPr>
        <p:spPr>
          <a:xfrm>
            <a:off x="4187362" y="-5"/>
            <a:ext cx="7989135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8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265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90C95-8A8B-CCD7-1438-E6BA732B4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007AC71-7C9F-2A30-47E8-472B19576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277" y="283779"/>
            <a:ext cx="10625958" cy="6337738"/>
          </a:xfrm>
          <a:solidFill>
            <a:srgbClr val="A56EB1"/>
          </a:solidFill>
        </p:spPr>
        <p:txBody>
          <a:bodyPr anchor="ctr">
            <a:noAutofit/>
          </a:bodyPr>
          <a:lstStyle/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EXIT TICKET: </a:t>
            </a:r>
          </a:p>
          <a:p>
            <a:endParaRPr lang="en-US" sz="2500" cap="none" dirty="0">
              <a:solidFill>
                <a:srgbClr val="FFFFFF"/>
              </a:solidFill>
              <a:latin typeface="Aptos Display" panose="020B0004020202020204" pitchFamily="34" charset="0"/>
            </a:endParaRPr>
          </a:p>
          <a:p>
            <a:r>
              <a:rPr lang="en-US" sz="2500" cap="none" dirty="0">
                <a:solidFill>
                  <a:srgbClr val="FFFFFF"/>
                </a:solidFill>
                <a:latin typeface="Aptos Display" panose="020B0004020202020204" pitchFamily="34" charset="0"/>
              </a:rPr>
              <a:t>As this class ends, go back to our shared Google Doc and answer a couple of questions to reflect on what we did today.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B5A2424-D928-72DA-8B12-DCBB2BC08752}"/>
              </a:ext>
            </a:extLst>
          </p:cNvPr>
          <p:cNvSpPr txBox="1">
            <a:spLocks/>
          </p:cNvSpPr>
          <p:nvPr/>
        </p:nvSpPr>
        <p:spPr>
          <a:xfrm>
            <a:off x="4187362" y="-5"/>
            <a:ext cx="7989135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None/>
              <a:defRPr sz="18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27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rchway">
  <a:themeElements>
    <a:clrScheme name="Archway">
      <a:dk1>
        <a:sysClr val="windowText" lastClr="000000"/>
      </a:dk1>
      <a:lt1>
        <a:sysClr val="window" lastClr="FFFFFF"/>
      </a:lt1>
      <a:dk2>
        <a:srgbClr val="424C4E"/>
      </a:dk2>
      <a:lt2>
        <a:srgbClr val="EDE9E7"/>
      </a:lt2>
      <a:accent1>
        <a:srgbClr val="9FA597"/>
      </a:accent1>
      <a:accent2>
        <a:srgbClr val="AEA67E"/>
      </a:accent2>
      <a:accent3>
        <a:srgbClr val="957D71"/>
      </a:accent3>
      <a:accent4>
        <a:srgbClr val="C88769"/>
      </a:accent4>
      <a:accent5>
        <a:srgbClr val="97A4AA"/>
      </a:accent5>
      <a:accent6>
        <a:srgbClr val="9FA4A5"/>
      </a:accent6>
      <a:hlink>
        <a:srgbClr val="8C9484"/>
      </a:hlink>
      <a:folHlink>
        <a:srgbClr val="C17957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" id="{CCBE687C-D9F1-4254-B066-5079611C2397}" vid="{9D57D580-D4A7-454F-BF49-8DDDB4A81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Archway</Template>
  <TotalTime>1523</TotalTime>
  <Words>378</Words>
  <Application>Microsoft Macintosh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Felix Titling</vt:lpstr>
      <vt:lpstr>Goudy Old Style</vt:lpstr>
      <vt:lpstr>Archway</vt:lpstr>
      <vt:lpstr>WONDERS OF ITALY:  FROM GRAND TOUR TO OVERTOURISM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 Sessolo</dc:creator>
  <cp:lastModifiedBy>Federico Sessolo</cp:lastModifiedBy>
  <cp:revision>7</cp:revision>
  <dcterms:created xsi:type="dcterms:W3CDTF">2026-08-29T18:27:53Z</dcterms:created>
  <dcterms:modified xsi:type="dcterms:W3CDTF">2026-09-03T16:54:47Z</dcterms:modified>
</cp:coreProperties>
</file>