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812" r:id="rId2"/>
    <p:sldId id="807" r:id="rId3"/>
    <p:sldId id="822" r:id="rId4"/>
    <p:sldId id="313" r:id="rId5"/>
    <p:sldId id="314" r:id="rId6"/>
    <p:sldId id="315" r:id="rId7"/>
    <p:sldId id="800" r:id="rId8"/>
    <p:sldId id="801" r:id="rId9"/>
    <p:sldId id="317" r:id="rId10"/>
    <p:sldId id="777" r:id="rId11"/>
    <p:sldId id="786" r:id="rId12"/>
    <p:sldId id="774" r:id="rId13"/>
    <p:sldId id="782" r:id="rId14"/>
    <p:sldId id="802" r:id="rId15"/>
    <p:sldId id="780" r:id="rId16"/>
    <p:sldId id="792" r:id="rId17"/>
    <p:sldId id="781" r:id="rId18"/>
    <p:sldId id="818" r:id="rId19"/>
    <p:sldId id="823" r:id="rId20"/>
    <p:sldId id="819" r:id="rId21"/>
    <p:sldId id="820" r:id="rId22"/>
    <p:sldId id="805" r:id="rId23"/>
    <p:sldId id="790" r:id="rId24"/>
    <p:sldId id="808" r:id="rId25"/>
    <p:sldId id="789" r:id="rId26"/>
    <p:sldId id="809" r:id="rId27"/>
    <p:sldId id="814" r:id="rId28"/>
    <p:sldId id="815" r:id="rId29"/>
    <p:sldId id="817" r:id="rId30"/>
    <p:sldId id="785" r:id="rId31"/>
    <p:sldId id="821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29" autoAdjust="0"/>
    <p:restoredTop sz="94660"/>
  </p:normalViewPr>
  <p:slideViewPr>
    <p:cSldViewPr>
      <p:cViewPr varScale="1">
        <p:scale>
          <a:sx n="56" d="100"/>
          <a:sy n="56" d="100"/>
        </p:scale>
        <p:origin x="1037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C0819-22CA-4250-A3EC-EB893A071A16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6130C1-5747-4F1A-98D8-0CEF2D738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D7D40-3F6D-4652-AB13-6B5DBEB03B67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76B7F-0FBA-4F20-B298-0FF3F5C66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997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29F43-BD8D-4539-BF64-5D3671EB828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75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7F9200D-91FD-45A4-802F-C530B6CC3BA3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29AD6DC-F491-48B3-8880-1A897B356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sa=t&amp;rct=j&amp;q=&amp;esrc=s&amp;source=web&amp;cd=&amp;ved=2ahUKEwij3eDEzJqIAxXVEFkFHZ3OGlgQFnoECBgQAQ&amp;url=http%3A%2F%2Fenglish.scio.gov.cn%2Fm%2Ffeatured%2Fchinakeywords%2F2022-11%2F11%2Fcontent_78514207.htm&amp;usg=AOvVaw0jUZxNlHuk-WT-9EkQF9mU&amp;opi=89978449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2B084-5874-138C-A194-F9E03EE3AC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rgbClr val="FFC000"/>
                </a:solidFill>
              </a:rPr>
              <a:t>The power of performance:</a:t>
            </a:r>
            <a:br>
              <a:rPr lang="en-US" sz="3600" dirty="0">
                <a:solidFill>
                  <a:srgbClr val="FFC000"/>
                </a:solidFill>
              </a:rPr>
            </a:br>
            <a:br>
              <a:rPr lang="en-US" sz="3600" dirty="0">
                <a:solidFill>
                  <a:srgbClr val="FFC000"/>
                </a:solidFill>
              </a:rPr>
            </a:br>
            <a:r>
              <a:rPr lang="en-US" sz="3600" dirty="0">
                <a:solidFill>
                  <a:srgbClr val="FFC000"/>
                </a:solidFill>
              </a:rPr>
              <a:t>     Rituals in imperial China</a:t>
            </a:r>
            <a:br>
              <a:rPr lang="en-US" sz="3600" dirty="0">
                <a:solidFill>
                  <a:srgbClr val="FFC000"/>
                </a:solidFill>
              </a:rPr>
            </a:br>
            <a:br>
              <a:rPr lang="en-US" sz="3600" dirty="0">
                <a:solidFill>
                  <a:srgbClr val="FFC000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DC2641-D304-244F-C838-E2AE36645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7850" y="4092677"/>
            <a:ext cx="6756282" cy="1140846"/>
          </a:xfrm>
        </p:spPr>
        <p:txBody>
          <a:bodyPr>
            <a:normAutofit/>
          </a:bodyPr>
          <a:lstStyle/>
          <a:p>
            <a:r>
              <a:rPr lang="en-US" dirty="0"/>
              <a:t>Yanhong Wu   </a:t>
            </a:r>
            <a:r>
              <a:rPr lang="zh-CN" altLang="en-US" dirty="0"/>
              <a:t>吴艳红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521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52EB5-315E-581D-7F9A-E30B24D2F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C72A7-2815-FAF6-97C7-B6C707405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100" dirty="0"/>
              <a:t>Durkheim, Emile. 1995.  </a:t>
            </a:r>
            <a:r>
              <a:rPr lang="en-US" sz="2100" b="1" i="1" dirty="0"/>
              <a:t>The Elementary Forms of Religious Life</a:t>
            </a:r>
            <a:r>
              <a:rPr lang="en-US" sz="2100" dirty="0"/>
              <a:t>. New York: The Free Press. </a:t>
            </a:r>
          </a:p>
          <a:p>
            <a:pPr marL="0" indent="0">
              <a:buNone/>
            </a:pPr>
            <a:endParaRPr lang="en-US" sz="2100" dirty="0"/>
          </a:p>
          <a:p>
            <a:r>
              <a:rPr lang="zh-CN" altLang="en-US" sz="2100" dirty="0"/>
              <a:t>“</a:t>
            </a:r>
            <a:r>
              <a:rPr lang="en-US" altLang="zh-CN" sz="2100" dirty="0"/>
              <a:t>A religion is a unified system of </a:t>
            </a:r>
            <a:r>
              <a:rPr lang="en-US" altLang="zh-CN" sz="2100" b="1" dirty="0"/>
              <a:t>beliefs</a:t>
            </a:r>
            <a:r>
              <a:rPr lang="en-US" altLang="zh-CN" sz="2100" dirty="0"/>
              <a:t> </a:t>
            </a:r>
            <a:r>
              <a:rPr lang="en-US" altLang="zh-CN" sz="2100" b="1" dirty="0"/>
              <a:t>and practices </a:t>
            </a:r>
            <a:r>
              <a:rPr lang="en-US" altLang="zh-CN" sz="2100" dirty="0"/>
              <a:t>relative to </a:t>
            </a:r>
            <a:r>
              <a:rPr lang="en-US" altLang="zh-CN" sz="2100" b="1" dirty="0"/>
              <a:t>sacred things-</a:t>
            </a:r>
            <a:r>
              <a:rPr lang="en-US" altLang="zh-CN" sz="2100" dirty="0"/>
              <a:t>-----beliefs and practices which unite into one single moral </a:t>
            </a:r>
            <a:r>
              <a:rPr lang="en-US" altLang="zh-CN" sz="2100" b="1" dirty="0"/>
              <a:t>community</a:t>
            </a:r>
            <a:r>
              <a:rPr lang="en-US" altLang="zh-CN" sz="2100" dirty="0"/>
              <a:t> called a Church, all those who adhere to them.</a:t>
            </a:r>
            <a:r>
              <a:rPr lang="zh-CN" altLang="en-US" sz="2100" dirty="0"/>
              <a:t>”</a:t>
            </a:r>
            <a:r>
              <a:rPr lang="en-US" altLang="zh-CN" sz="2100" dirty="0"/>
              <a:t> -------------p.44.</a:t>
            </a:r>
            <a:endParaRPr lang="en-US" sz="21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24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52EB5-315E-581D-7F9A-E30B24D2F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b="1" dirty="0"/>
              <a:t>ituals: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C72A7-2815-FAF6-97C7-B6C707405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dirty="0"/>
              <a:t>Durkheim, Emile (1858-1917). 1995.  </a:t>
            </a:r>
            <a:r>
              <a:rPr lang="en-US" sz="2100" b="1" i="1" dirty="0"/>
              <a:t>The Elementary Forms of Religious Life</a:t>
            </a:r>
            <a:r>
              <a:rPr lang="en-US" sz="2100" dirty="0"/>
              <a:t>. New York: The Free Press. </a:t>
            </a:r>
          </a:p>
          <a:p>
            <a:pPr marL="0" indent="0">
              <a:buNone/>
            </a:pPr>
            <a:endParaRPr lang="en-US" sz="2100" dirty="0"/>
          </a:p>
          <a:p>
            <a:r>
              <a:rPr lang="en-US" sz="2100" dirty="0"/>
              <a:t>A collective </a:t>
            </a:r>
            <a:r>
              <a:rPr lang="en-US" sz="2100" b="1" dirty="0"/>
              <a:t>effervescence</a:t>
            </a:r>
            <a:r>
              <a:rPr lang="en-US" sz="2100" dirty="0"/>
              <a:t>:</a:t>
            </a:r>
          </a:p>
          <a:p>
            <a:pPr marL="0" indent="0">
              <a:buNone/>
            </a:pPr>
            <a:r>
              <a:rPr lang="en-US" sz="2100" dirty="0"/>
              <a:t>     Participants experience a force external to them sweeping  them away </a:t>
            </a:r>
          </a:p>
          <a:p>
            <a:pPr marL="0" indent="0">
              <a:buNone/>
            </a:pPr>
            <a:r>
              <a:rPr lang="en-US" sz="2100" dirty="0"/>
              <a:t>     They feel themselves as grander than at ordinary times</a:t>
            </a:r>
          </a:p>
          <a:p>
            <a:pPr marL="0" indent="0">
              <a:buNone/>
            </a:pPr>
            <a:r>
              <a:rPr lang="en-US" sz="2100" dirty="0"/>
              <a:t>     They feel joined with each other, a sense of we</a:t>
            </a:r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100" dirty="0"/>
              <a:t>    Rituals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2678295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1"/>
          <p:cNvSpPr>
            <a:spLocks noGrp="1" noChangeArrowheads="1"/>
          </p:cNvSpPr>
          <p:nvPr>
            <p:ph idx="4294967295"/>
          </p:nvPr>
        </p:nvSpPr>
        <p:spPr>
          <a:xfrm>
            <a:off x="0" y="2226469"/>
            <a:ext cx="7886700" cy="3263504"/>
          </a:xfrm>
        </p:spPr>
        <p:txBody>
          <a:bodyPr vert="horz" lIns="121935" tIns="60968" rIns="121935" bIns="60968" rtlCol="0">
            <a:normAutofit/>
          </a:bodyPr>
          <a:lstStyle/>
          <a:p>
            <a:pPr marL="0" indent="0">
              <a:buNone/>
            </a:pPr>
            <a:r>
              <a:rPr lang="en-US" altLang="en-US" sz="1950" dirty="0" err="1">
                <a:latin typeface="Times New Roman" pitchFamily="18" charset="0"/>
                <a:cs typeface="Times New Roman" pitchFamily="18" charset="0"/>
              </a:rPr>
              <a:t>Gennep</a:t>
            </a:r>
            <a:r>
              <a:rPr lang="en-US" altLang="en-US" sz="1950" dirty="0">
                <a:latin typeface="Times New Roman" pitchFamily="18" charset="0"/>
                <a:cs typeface="Times New Roman" pitchFamily="18" charset="0"/>
              </a:rPr>
              <a:t>, Arnold Van. 1960</a:t>
            </a:r>
            <a:r>
              <a:rPr lang="en-US" altLang="en-US" sz="1950" i="1" dirty="0">
                <a:latin typeface="Times New Roman" pitchFamily="18" charset="0"/>
                <a:cs typeface="Times New Roman" pitchFamily="18" charset="0"/>
              </a:rPr>
              <a:t>. The Rites of Passage</a:t>
            </a:r>
            <a:r>
              <a:rPr lang="en-US" altLang="en-US" sz="1950" dirty="0">
                <a:latin typeface="Times New Roman" pitchFamily="18" charset="0"/>
                <a:cs typeface="Times New Roman" pitchFamily="18" charset="0"/>
              </a:rPr>
              <a:t>. Chicago: The University of Chicago Press. </a:t>
            </a:r>
          </a:p>
          <a:p>
            <a:pPr marL="0" indent="0">
              <a:buNone/>
            </a:pP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Rites of 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en-US" sz="2100" b="1" dirty="0">
                <a:latin typeface="Times New Roman" pitchFamily="18" charset="0"/>
                <a:cs typeface="Times New Roman" pitchFamily="18" charset="0"/>
              </a:rPr>
              <a:t>assage</a:t>
            </a:r>
            <a:r>
              <a:rPr lang="en-US" altLang="en-US" sz="2100" dirty="0">
                <a:latin typeface="Times New Roman" pitchFamily="18" charset="0"/>
                <a:cs typeface="Times New Roman" pitchFamily="18" charset="0"/>
              </a:rPr>
              <a:t>：</a:t>
            </a:r>
          </a:p>
          <a:p>
            <a:pPr algn="just" eaLnBrk="1" hangingPunct="1">
              <a:buFont typeface="Wingdings 3" pitchFamily="18" charset="2"/>
              <a:buNone/>
            </a:pPr>
            <a:r>
              <a:rPr lang="zh-CN" altLang="en-US" sz="2100" dirty="0">
                <a:latin typeface="Times New Roman" pitchFamily="18" charset="0"/>
                <a:ea typeface="宋体" pitchFamily="2" charset="-122"/>
              </a:rPr>
              <a:t>“</a:t>
            </a:r>
            <a:r>
              <a:rPr lang="en-US" altLang="en-US" sz="2100" dirty="0">
                <a:latin typeface="Times New Roman" pitchFamily="18" charset="0"/>
                <a:cs typeface="Times New Roman" pitchFamily="18" charset="0"/>
              </a:rPr>
              <a:t>The ceremonial patterns which accompany a passage from one situation to another or from one cosmic or social world to another. </a:t>
            </a:r>
          </a:p>
          <a:p>
            <a:pPr algn="r" eaLnBrk="1" hangingPunct="1">
              <a:buFont typeface="Wingdings 3" pitchFamily="18" charset="2"/>
              <a:buNone/>
            </a:pPr>
            <a:r>
              <a:rPr lang="en-US" altLang="en-US" sz="1350" dirty="0">
                <a:latin typeface="Times New Roman" pitchFamily="18" charset="0"/>
                <a:cs typeface="Times New Roman" pitchFamily="18" charset="0"/>
              </a:rPr>
              <a:t>--p. 10.</a:t>
            </a:r>
          </a:p>
          <a:p>
            <a:pPr algn="r" eaLnBrk="1" hangingPunct="1">
              <a:buFont typeface="Wingdings 3" pitchFamily="18" charset="2"/>
              <a:buNone/>
            </a:pPr>
            <a:endParaRPr lang="en-US" altLang="en-US" sz="1350" dirty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buFont typeface="Wingdings 3" pitchFamily="18" charset="2"/>
              <a:buNone/>
            </a:pPr>
            <a:endParaRPr lang="en-US" altLang="en-US" sz="13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Tit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31094"/>
            <a:ext cx="7886700" cy="994172"/>
          </a:xfrm>
        </p:spPr>
        <p:txBody>
          <a:bodyPr vert="horz" lIns="121935" tIns="60968" rIns="121935" bIns="60968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hangingPunct="1"/>
            <a:r>
              <a:rPr lang="en-US" altLang="en-US" sz="32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Rituals: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1"/>
          <p:cNvSpPr>
            <a:spLocks noGrp="1" noChangeArrowheads="1"/>
          </p:cNvSpPr>
          <p:nvPr>
            <p:ph idx="4294967295"/>
          </p:nvPr>
        </p:nvSpPr>
        <p:spPr>
          <a:xfrm>
            <a:off x="0" y="1978819"/>
            <a:ext cx="5172075" cy="3392091"/>
          </a:xfrm>
        </p:spPr>
        <p:txBody>
          <a:bodyPr vert="horz" lIns="121935" tIns="60968" rIns="121935" bIns="60968" rtlCol="0">
            <a:normAutofit/>
          </a:bodyPr>
          <a:lstStyle/>
          <a:p>
            <a:pPr eaLnBrk="1" hangingPunct="1">
              <a:buFont typeface="Wingdings 3" pitchFamily="18" charset="2"/>
              <a:buNone/>
            </a:pP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en-US" altLang="en-US" sz="2100" dirty="0">
                <a:latin typeface="Times New Roman" pitchFamily="18" charset="0"/>
                <a:cs typeface="Times New Roman" pitchFamily="18" charset="0"/>
              </a:rPr>
              <a:t>Separation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altLang="en-US" sz="2100" dirty="0">
                <a:latin typeface="Times New Roman" pitchFamily="18" charset="0"/>
                <a:cs typeface="Times New Roman" pitchFamily="18" charset="0"/>
              </a:rPr>
              <a:t>Transition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altLang="en-US" sz="2100" dirty="0">
                <a:latin typeface="Times New Roman" pitchFamily="18" charset="0"/>
                <a:cs typeface="Times New Roman" pitchFamily="18" charset="0"/>
              </a:rPr>
              <a:t>Incorporation</a:t>
            </a:r>
          </a:p>
          <a:p>
            <a:pPr eaLnBrk="1" hangingPunct="1">
              <a:buFont typeface="Wingdings 3" pitchFamily="18" charset="2"/>
              <a:buNone/>
            </a:pPr>
            <a:endParaRPr lang="en-US" altLang="en-US" sz="21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en-US" altLang="en-US" sz="2100" dirty="0">
                <a:latin typeface="Times New Roman" pitchFamily="18" charset="0"/>
                <a:cs typeface="Times New Roman" pitchFamily="18" charset="0"/>
              </a:rPr>
              <a:t>The bridal/bachelor shower</a:t>
            </a:r>
          </a:p>
          <a:p>
            <a:pPr eaLnBrk="1" hangingPunct="1">
              <a:buFont typeface="Wingdings 3" pitchFamily="18" charset="2"/>
              <a:buNone/>
            </a:pP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</a:pP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</a:pP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Tit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31094"/>
            <a:ext cx="7886700" cy="994172"/>
          </a:xfrm>
        </p:spPr>
        <p:txBody>
          <a:bodyPr vert="horz" lIns="121935" tIns="60968" rIns="121935" bIns="60968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hangingPunct="1"/>
            <a:r>
              <a:rPr lang="en-US" altLang="zh-CN" sz="322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Rituals:</a:t>
            </a:r>
            <a:endParaRPr lang="en-US" altLang="en-US" sz="3225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189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1D117-0244-199E-5C54-32DD42774D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>
                <a:solidFill>
                  <a:srgbClr val="FFC000"/>
                </a:solidFill>
              </a:rPr>
              <a:t>Rituals in imperial China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9CF8BD-D050-0832-2618-0DE2FC677F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16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25B5-1BE1-C68E-42F5-FCA762C8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Imperial China</a:t>
            </a:r>
            <a:r>
              <a:rPr lang="en-US" dirty="0">
                <a:solidFill>
                  <a:srgbClr val="00B050"/>
                </a:solidFill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A38E9-3165-38FB-8C64-8D51E3CA5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2100" dirty="0"/>
              <a:t>The Spring and Autumn Period 770-476 BCE</a:t>
            </a:r>
          </a:p>
          <a:p>
            <a:r>
              <a:rPr lang="en-US" sz="2100" dirty="0"/>
              <a:t>The Warring State Period 475-2221 BCE</a:t>
            </a:r>
          </a:p>
          <a:p>
            <a:endParaRPr lang="en-US" sz="2100" dirty="0"/>
          </a:p>
          <a:p>
            <a:r>
              <a:rPr lang="en-US" sz="2100" b="1" dirty="0">
                <a:solidFill>
                  <a:srgbClr val="00B050"/>
                </a:solidFill>
              </a:rPr>
              <a:t>Qin dynasty----Qing dynasty; 220 BCE-1911</a:t>
            </a:r>
          </a:p>
          <a:p>
            <a:endParaRPr lang="en-US" sz="2100" dirty="0"/>
          </a:p>
          <a:p>
            <a:r>
              <a:rPr lang="en-US" sz="2100" dirty="0"/>
              <a:t>The Republic of China: 1912—</a:t>
            </a:r>
          </a:p>
          <a:p>
            <a:r>
              <a:rPr lang="en-US" sz="2100" dirty="0"/>
              <a:t>The PRC: 1949—</a:t>
            </a:r>
          </a:p>
          <a:p>
            <a:endParaRPr lang="en-US" sz="2100" dirty="0"/>
          </a:p>
          <a:p>
            <a:pPr marL="109728" indent="0">
              <a:buNone/>
            </a:pPr>
            <a:r>
              <a:rPr lang="en-US" sz="2100" dirty="0"/>
              <a:t>Continuity and discontinuity </a:t>
            </a:r>
          </a:p>
        </p:txBody>
      </p:sp>
    </p:spTree>
    <p:extLst>
      <p:ext uri="{BB962C8B-B14F-4D97-AF65-F5344CB8AC3E}">
        <p14:creationId xmlns:p14="http://schemas.microsoft.com/office/powerpoint/2010/main" val="1806061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Rituals</a:t>
            </a:r>
            <a:r>
              <a:rPr lang="zh-CN" altLang="en-US" b="1" dirty="0"/>
              <a:t> </a:t>
            </a:r>
            <a:r>
              <a:rPr lang="en-US" altLang="zh-CN" b="1" dirty="0"/>
              <a:t>in</a:t>
            </a:r>
            <a:r>
              <a:rPr lang="zh-CN" altLang="en-US" b="1" dirty="0"/>
              <a:t> </a:t>
            </a:r>
            <a:r>
              <a:rPr lang="en-US" altLang="zh-CN" b="1" dirty="0"/>
              <a:t>Imperial</a:t>
            </a:r>
            <a:r>
              <a:rPr lang="zh-CN" altLang="en-US" b="1" dirty="0"/>
              <a:t> </a:t>
            </a:r>
            <a:r>
              <a:rPr lang="en-US" altLang="zh-CN" b="1" dirty="0"/>
              <a:t>China: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i="1" dirty="0">
                <a:solidFill>
                  <a:srgbClr val="C00000"/>
                </a:solidFill>
              </a:rPr>
              <a:t>Li  </a:t>
            </a:r>
            <a:r>
              <a:rPr lang="zh-CN" altLang="en-US" sz="2100" dirty="0">
                <a:solidFill>
                  <a:srgbClr val="C00000"/>
                </a:solidFill>
              </a:rPr>
              <a:t>礼 </a:t>
            </a:r>
            <a:endParaRPr lang="en-US" altLang="zh-CN" sz="21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altLang="zh-CN" sz="2100" dirty="0"/>
          </a:p>
          <a:p>
            <a:r>
              <a:rPr lang="en-US" sz="2100" i="1" dirty="0"/>
              <a:t>The Analects</a:t>
            </a:r>
            <a:r>
              <a:rPr lang="en-US" sz="2100" dirty="0"/>
              <a:t> by Confucius</a:t>
            </a:r>
          </a:p>
          <a:p>
            <a:pPr marL="109728" indent="0">
              <a:buNone/>
            </a:pPr>
            <a:endParaRPr lang="en-US" sz="2100" dirty="0"/>
          </a:p>
          <a:p>
            <a:r>
              <a:rPr lang="en-US" sz="2100" dirty="0"/>
              <a:t>James Legge (1815-1897) : rules of propriety,  ceremonies</a:t>
            </a:r>
          </a:p>
          <a:p>
            <a:pPr marL="109728" indent="0">
              <a:buNone/>
            </a:pPr>
            <a:r>
              <a:rPr lang="en-US" sz="2100" dirty="0"/>
              <a:t> </a:t>
            </a:r>
          </a:p>
          <a:p>
            <a:r>
              <a:rPr lang="en-US" sz="2100" dirty="0"/>
              <a:t>Gu </a:t>
            </a:r>
            <a:r>
              <a:rPr lang="en-US" sz="2100" dirty="0" err="1"/>
              <a:t>Hongming</a:t>
            </a:r>
            <a:r>
              <a:rPr lang="en-US" sz="2100" dirty="0"/>
              <a:t> </a:t>
            </a:r>
            <a:r>
              <a:rPr lang="zh-CN" altLang="en-US" sz="2100" dirty="0"/>
              <a:t>辜鸿铭（</a:t>
            </a:r>
            <a:r>
              <a:rPr lang="en-US" altLang="zh-CN" sz="2100" dirty="0"/>
              <a:t>1857-1928</a:t>
            </a:r>
            <a:r>
              <a:rPr lang="zh-CN" altLang="en-US" sz="2100" dirty="0"/>
              <a:t>）“</a:t>
            </a:r>
            <a:r>
              <a:rPr lang="en-US" altLang="zh-CN" sz="2100" dirty="0"/>
              <a:t>in the practice of art</a:t>
            </a:r>
            <a:r>
              <a:rPr lang="zh-CN" altLang="en-US" sz="2100" dirty="0"/>
              <a:t>”</a:t>
            </a:r>
            <a:r>
              <a:rPr lang="en-US" altLang="zh-CN" sz="2100" dirty="0"/>
              <a:t>       </a:t>
            </a:r>
            <a:r>
              <a:rPr lang="en-US" sz="2100" dirty="0"/>
              <a:t>                                            </a:t>
            </a:r>
          </a:p>
          <a:p>
            <a:pPr marL="0" indent="0">
              <a:buNone/>
            </a:pPr>
            <a:r>
              <a:rPr lang="en-US" sz="2100" dirty="0"/>
              <a:t>                                                Education and good manners</a:t>
            </a:r>
          </a:p>
          <a:p>
            <a:pPr marL="0" indent="0">
              <a:buNone/>
            </a:pPr>
            <a:endParaRPr lang="en-US" sz="2100" dirty="0"/>
          </a:p>
          <a:p>
            <a:r>
              <a:rPr lang="en-US" sz="2100" dirty="0"/>
              <a:t>D.C. Lau (1921-2010):  “rites”</a:t>
            </a:r>
          </a:p>
        </p:txBody>
      </p:sp>
    </p:spTree>
    <p:extLst>
      <p:ext uri="{BB962C8B-B14F-4D97-AF65-F5344CB8AC3E}">
        <p14:creationId xmlns:p14="http://schemas.microsoft.com/office/powerpoint/2010/main" val="2850400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CN" dirty="0"/>
          </a:p>
          <a:p>
            <a:r>
              <a:rPr lang="en-US" i="1" dirty="0"/>
              <a:t>Analects</a:t>
            </a:r>
            <a:r>
              <a:rPr lang="en-US" dirty="0"/>
              <a:t>:  Without learning rites, you cannot </a:t>
            </a:r>
            <a:r>
              <a:rPr lang="en-US" b="1" dirty="0"/>
              <a:t>establish yourself</a:t>
            </a:r>
            <a:r>
              <a:rPr lang="en-US" dirty="0"/>
              <a:t>.</a:t>
            </a:r>
          </a:p>
          <a:p>
            <a:endParaRPr lang="en-US" altLang="zh-CN" i="1" dirty="0"/>
          </a:p>
          <a:p>
            <a:r>
              <a:rPr lang="en-US" altLang="zh-CN" i="1" dirty="0"/>
              <a:t>The </a:t>
            </a:r>
            <a:r>
              <a:rPr lang="en-US" altLang="zh-CN" i="1" dirty="0" err="1"/>
              <a:t>Zuo</a:t>
            </a:r>
            <a:r>
              <a:rPr lang="en-US" altLang="zh-CN" i="1" dirty="0"/>
              <a:t> commentary of the Spring-Autumn</a:t>
            </a:r>
            <a:r>
              <a:rPr lang="zh-CN" altLang="en-US" i="1" dirty="0"/>
              <a:t>：</a:t>
            </a:r>
            <a:r>
              <a:rPr lang="en-US" altLang="zh-CN" dirty="0"/>
              <a:t>Rituals are for </a:t>
            </a:r>
            <a:r>
              <a:rPr lang="en-US" altLang="zh-CN" b="1" dirty="0"/>
              <a:t>governing the state</a:t>
            </a:r>
            <a:r>
              <a:rPr lang="en-US" altLang="zh-CN" dirty="0"/>
              <a:t>, providing the </a:t>
            </a:r>
            <a:r>
              <a:rPr lang="en-US" altLang="zh-CN" b="1" dirty="0"/>
              <a:t>foundation of the society</a:t>
            </a:r>
            <a:r>
              <a:rPr lang="en-US" altLang="zh-CN" dirty="0"/>
              <a:t>, </a:t>
            </a:r>
            <a:r>
              <a:rPr lang="en-US" altLang="zh-CN" b="1" dirty="0"/>
              <a:t>maintaining orders for the people</a:t>
            </a:r>
            <a:r>
              <a:rPr lang="en-US" altLang="zh-CN" dirty="0"/>
              <a:t>, and benefiting generations.</a:t>
            </a:r>
          </a:p>
          <a:p>
            <a:pPr marL="0" indent="0">
              <a:buNone/>
            </a:pPr>
            <a:endParaRPr lang="en-US" altLang="zh-CN" dirty="0"/>
          </a:p>
          <a:p>
            <a:r>
              <a:rPr lang="en-US" altLang="zh-CN" i="1" dirty="0"/>
              <a:t>Li JI:</a:t>
            </a:r>
            <a:r>
              <a:rPr lang="zh-CN" altLang="en-US" i="1" dirty="0"/>
              <a:t>  </a:t>
            </a:r>
            <a:r>
              <a:rPr lang="en-US" altLang="zh-CN" i="1" dirty="0"/>
              <a:t>R</a:t>
            </a:r>
            <a:r>
              <a:rPr lang="en-US" altLang="zh-CN" dirty="0"/>
              <a:t>ituals</a:t>
            </a:r>
            <a:r>
              <a:rPr lang="zh-CN" altLang="en-US" dirty="0"/>
              <a:t> </a:t>
            </a:r>
            <a:r>
              <a:rPr lang="en-US" altLang="zh-CN" dirty="0"/>
              <a:t>are</a:t>
            </a:r>
            <a:r>
              <a:rPr lang="zh-CN" altLang="en-US" dirty="0"/>
              <a:t> </a:t>
            </a:r>
            <a:r>
              <a:rPr lang="en-US" altLang="zh-CN" b="1" dirty="0"/>
              <a:t>the</a:t>
            </a:r>
            <a:r>
              <a:rPr lang="zh-CN" altLang="en-US" b="1" dirty="0"/>
              <a:t> </a:t>
            </a:r>
            <a:r>
              <a:rPr lang="en-US" altLang="zh-CN" b="1" dirty="0"/>
              <a:t>reasons</a:t>
            </a:r>
            <a:r>
              <a:rPr lang="en-US" altLang="zh-CN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657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C634E-BE8B-32AA-F6CD-9A5B70FF3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D2255D-5041-686C-F8E9-408218DC3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1A5863-9F01-FF1C-16A5-6C06C6CF1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Self Cultivation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Family management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State governance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Peace in the world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修身，齐家，治国，平天下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558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D62C50-E66D-D0B3-E8F0-C7EECF28B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Rituals and Confucianism</a:t>
            </a:r>
          </a:p>
          <a:p>
            <a:endParaRPr lang="en-US" dirty="0"/>
          </a:p>
          <a:p>
            <a:r>
              <a:rPr lang="en-US" dirty="0"/>
              <a:t>Confucianism as the official state ideology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F50BF6-EAA0-E0EA-F3C9-E24460DE5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 in imperial China</a:t>
            </a:r>
          </a:p>
        </p:txBody>
      </p:sp>
    </p:spTree>
    <p:extLst>
      <p:ext uri="{BB962C8B-B14F-4D97-AF65-F5344CB8AC3E}">
        <p14:creationId xmlns:p14="http://schemas.microsoft.com/office/powerpoint/2010/main" val="7026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6C18E-F1BA-DF0C-AA66-2F975136A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Outline: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19F41-5CC6-CE6A-5650-308B44ADE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Rituals</a:t>
            </a:r>
          </a:p>
          <a:p>
            <a:r>
              <a:rPr lang="en-US" dirty="0"/>
              <a:t>Rituals in imperial China</a:t>
            </a:r>
          </a:p>
          <a:p>
            <a:r>
              <a:rPr lang="en-US" dirty="0"/>
              <a:t>The arrangements and requirements of the course</a:t>
            </a:r>
          </a:p>
        </p:txBody>
      </p:sp>
    </p:spTree>
    <p:extLst>
      <p:ext uri="{BB962C8B-B14F-4D97-AF65-F5344CB8AC3E}">
        <p14:creationId xmlns:p14="http://schemas.microsoft.com/office/powerpoint/2010/main" val="799865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56E2D-0042-DA51-9723-A87260674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03D5F0-0466-F12D-49CC-B1388BE1B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392AC9-3F5B-EBEA-835C-495043C4A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Official Ritual Manuals:  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B4D38-0FA5-0D36-1691-0293A7BE7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557462"/>
            <a:ext cx="3214687" cy="308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13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B5E14C-CFD5-1D42-4AFE-59C7A0506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i="1" dirty="0"/>
              <a:t>Ritual (Canon) of the Kaiyuan Reign of the Great Tang Dynasty</a:t>
            </a:r>
          </a:p>
          <a:p>
            <a:endParaRPr lang="en-US" b="1" dirty="0"/>
          </a:p>
          <a:p>
            <a:pPr marL="109728" indent="0">
              <a:buNone/>
            </a:pPr>
            <a:endParaRPr lang="en-US" b="1" dirty="0"/>
          </a:p>
          <a:p>
            <a:r>
              <a:rPr lang="en-US" b="1" i="1" dirty="0"/>
              <a:t>Great Tang Kaiyuan Code of Rites</a:t>
            </a:r>
            <a:endParaRPr lang="en-US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6AE527-CF7D-7C77-3C77-748C73EAE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 in imperial China</a:t>
            </a:r>
          </a:p>
        </p:txBody>
      </p:sp>
    </p:spTree>
    <p:extLst>
      <p:ext uri="{BB962C8B-B14F-4D97-AF65-F5344CB8AC3E}">
        <p14:creationId xmlns:p14="http://schemas.microsoft.com/office/powerpoint/2010/main" val="1534897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China: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350" spc="-1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350" dirty="0">
              <a:latin typeface="Courier New" panose="02070309020205020404" pitchFamily="49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/>
              <a:t>26 articles included in the </a:t>
            </a:r>
            <a:r>
              <a:rPr lang="en-US" i="1" dirty="0"/>
              <a:t>Great Ming Code(1398-1644) </a:t>
            </a:r>
            <a:r>
              <a:rPr lang="en-US" dirty="0"/>
              <a:t>regarding ritual observing</a:t>
            </a:r>
            <a:r>
              <a:rPr lang="en-US" i="1" dirty="0"/>
              <a:t> </a:t>
            </a:r>
            <a:r>
              <a:rPr lang="en-US" sz="1350" spc="-1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n-US" sz="1350" dirty="0">
              <a:latin typeface="Courier New" panose="02070309020205020404" pitchFamily="49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445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China: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spc="-1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LAWS ON RITUAL REGULATIONS</a:t>
            </a:r>
            <a:endParaRPr lang="en-US" sz="2800" dirty="0">
              <a:latin typeface="Courier New" panose="02070309020205020404" pitchFamily="49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  <a:tabLst>
                <a:tab pos="-342900" algn="l"/>
              </a:tabLst>
            </a:pPr>
            <a:endParaRPr lang="en-US" sz="2800" b="1" spc="-1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2800" spc="-1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[1]	In all cases where there is a death in a household, it is essential that the dead be buried in accordance with the </a:t>
            </a:r>
            <a:r>
              <a:rPr lang="en-US" sz="2800" u="sng" spc="-1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Rituals</a:t>
            </a:r>
            <a:r>
              <a:rPr lang="en-US" sz="2800" spc="-1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 If, because of fear aroused by geomancy [</a:t>
            </a:r>
            <a:r>
              <a:rPr lang="en-US" sz="2800" u="sng" spc="-1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fengshui</a:t>
            </a:r>
            <a:r>
              <a:rPr lang="en-US" sz="2800" spc="-1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] or on some pretexts, the coffin with the remains is kept in the house, and if for more than a year it is still exposed and the burial has not taken place, [the responsible persons] shall be punished by 80 strokes of beating with the heavy stick.</a:t>
            </a:r>
            <a:endParaRPr lang="en-US" sz="2800" dirty="0">
              <a:latin typeface="Courier New" panose="02070309020205020404" pitchFamily="49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575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China: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Institutions: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Ministry of Rites </a:t>
            </a:r>
          </a:p>
          <a:p>
            <a:pPr marL="0" indent="0">
              <a:buNone/>
            </a:pPr>
            <a:r>
              <a:rPr lang="en-US" dirty="0"/>
              <a:t>Court of Imperial Sacrifices</a:t>
            </a:r>
          </a:p>
          <a:p>
            <a:pPr marL="0" indent="0">
              <a:buNone/>
            </a:pPr>
            <a:r>
              <a:rPr lang="en-US" dirty="0"/>
              <a:t>Court of State Ceremonial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Directorate of Astronomy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Clerks, dancers, musicians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865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Rituals</a:t>
            </a:r>
            <a:r>
              <a:rPr lang="zh-CN" altLang="en-US" b="1" dirty="0"/>
              <a:t> </a:t>
            </a:r>
            <a:r>
              <a:rPr lang="en-US" altLang="zh-CN" b="1" dirty="0"/>
              <a:t>in</a:t>
            </a:r>
            <a:r>
              <a:rPr lang="zh-CN" altLang="en-US" b="1" dirty="0"/>
              <a:t> </a:t>
            </a:r>
            <a:r>
              <a:rPr lang="en-US" altLang="zh-CN" b="1" dirty="0"/>
              <a:t>Imperial</a:t>
            </a:r>
            <a:r>
              <a:rPr lang="zh-CN" altLang="en-US" b="1" dirty="0"/>
              <a:t> </a:t>
            </a:r>
            <a:r>
              <a:rPr lang="en-US" altLang="zh-CN" b="1" dirty="0"/>
              <a:t>China: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/>
              <a:t>Norms: </a:t>
            </a:r>
          </a:p>
          <a:p>
            <a:pPr marL="0" indent="0">
              <a:buNone/>
            </a:pPr>
            <a:endParaRPr lang="en-US" altLang="zh-CN" dirty="0"/>
          </a:p>
          <a:p>
            <a:pPr marL="109728" indent="0">
              <a:buNone/>
            </a:pPr>
            <a:r>
              <a:rPr lang="en-US" altLang="zh-CN" dirty="0"/>
              <a:t>Folkways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Mores</a:t>
            </a:r>
          </a:p>
          <a:p>
            <a:pPr marL="109728" indent="0">
              <a:buNone/>
            </a:pPr>
            <a:r>
              <a:rPr lang="en-US" dirty="0"/>
              <a:t>Laws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/>
              <a:t>A unique way to regulate individual behaviors, communities, governance, and social order</a:t>
            </a: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169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F0F34-3731-C185-E741-BD71B5F35A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The power of performance: Rituals in Imperial China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5012CD-43FF-BF69-0A6B-7F4346C89F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06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China: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US" altLang="zh-CN" dirty="0"/>
          </a:p>
          <a:p>
            <a:r>
              <a:rPr lang="en-US" b="1" dirty="0"/>
              <a:t>Part 1: Historical context and theoretical perspectives</a:t>
            </a:r>
          </a:p>
          <a:p>
            <a:endParaRPr lang="en-US" b="1" dirty="0"/>
          </a:p>
          <a:p>
            <a:r>
              <a:rPr lang="en-US" b="1" dirty="0"/>
              <a:t>Part 2: Rituals and political orders</a:t>
            </a:r>
          </a:p>
          <a:p>
            <a:endParaRPr lang="en-US" b="1" dirty="0"/>
          </a:p>
          <a:p>
            <a:r>
              <a:rPr lang="en-US" b="1" dirty="0"/>
              <a:t>Part 3: Rituals, Communities, and Families/Lineage</a:t>
            </a:r>
          </a:p>
          <a:p>
            <a:endParaRPr lang="en-US" dirty="0"/>
          </a:p>
          <a:p>
            <a:r>
              <a:rPr lang="en-US" b="1" dirty="0"/>
              <a:t>Part 4: The Rites of Passage</a:t>
            </a:r>
          </a:p>
          <a:p>
            <a:endParaRPr lang="en-US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b="0" i="0" u="sng" dirty="0">
              <a:effectLst/>
              <a:latin typeface="Arial" panose="020B0604020202020204" pitchFamily="34" charset="0"/>
              <a:hlinkClick r:id="rId2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701C7-CE08-B248-AB64-5445C8C70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16D2E1-AFBA-0B97-69A6-F1F54D346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China: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3D3828-1E4A-4471-ADD9-4E156B187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The power of performance: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/>
              <a:t> Character, audience</a:t>
            </a:r>
          </a:p>
          <a:p>
            <a:pPr marL="109728" indent="0">
              <a:buNone/>
            </a:pPr>
            <a:r>
              <a:rPr lang="en-US" dirty="0"/>
              <a:t>  Space and place</a:t>
            </a:r>
          </a:p>
          <a:p>
            <a:pPr marL="109728" indent="0">
              <a:buNone/>
            </a:pPr>
            <a:r>
              <a:rPr lang="en-US" dirty="0"/>
              <a:t>  Costumes, colors, objects</a:t>
            </a:r>
          </a:p>
          <a:p>
            <a:pPr marL="109728" indent="0">
              <a:buNone/>
            </a:pPr>
            <a:r>
              <a:rPr lang="en-US" dirty="0"/>
              <a:t>  language (voice, sound) , action(motion, gesture)</a:t>
            </a:r>
          </a:p>
          <a:p>
            <a:pPr marL="109728" indent="0">
              <a:buNone/>
            </a:pPr>
            <a:r>
              <a:rPr lang="en-US" dirty="0"/>
              <a:t>               </a:t>
            </a:r>
          </a:p>
          <a:p>
            <a:endParaRPr lang="en-US" dirty="0"/>
          </a:p>
          <a:p>
            <a:r>
              <a:rPr lang="en-US" dirty="0">
                <a:solidFill>
                  <a:srgbClr val="00B050"/>
                </a:solidFill>
              </a:rPr>
              <a:t>Historical and social meanings</a:t>
            </a:r>
          </a:p>
          <a:p>
            <a:pPr marL="109728" indent="0">
              <a:buNone/>
            </a:pPr>
            <a:endParaRPr lang="en-US" dirty="0"/>
          </a:p>
          <a:p>
            <a:endParaRPr lang="en-US" dirty="0"/>
          </a:p>
          <a:p>
            <a:pPr marL="109728" indent="0">
              <a:buNone/>
            </a:pPr>
            <a:r>
              <a:rPr lang="en-US" dirty="0"/>
              <a:t>  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2703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528B8-C0A5-690A-42D7-803F28AA6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2422F8-2FA3-4B4D-B606-7F09C3FD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China: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736602-521D-0232-1B6D-4E6295775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Historical: 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b="1" dirty="0"/>
              <a:t>Sociological and anthropological </a:t>
            </a:r>
          </a:p>
          <a:p>
            <a:pPr marL="109728" indent="0">
              <a:buNone/>
            </a:pPr>
            <a:r>
              <a:rPr lang="en-US" dirty="0"/>
              <a:t>             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/>
              <a:t>              Changes over time</a:t>
            </a:r>
          </a:p>
          <a:p>
            <a:pPr marL="109728" indent="0">
              <a:buNone/>
            </a:pPr>
            <a:r>
              <a:rPr lang="en-US" dirty="0"/>
              <a:t>              Confucianism and beyond</a:t>
            </a:r>
          </a:p>
          <a:p>
            <a:pPr marL="109728" indent="0">
              <a:buNone/>
            </a:pPr>
            <a:r>
              <a:rPr lang="en-US" dirty="0"/>
              <a:t>              Han vs. Non-Han traditions</a:t>
            </a:r>
          </a:p>
          <a:p>
            <a:pPr marL="109728" indent="0">
              <a:buNone/>
            </a:pPr>
            <a:r>
              <a:rPr lang="en-US" dirty="0"/>
              <a:t>              Official vs. Private</a:t>
            </a:r>
          </a:p>
          <a:p>
            <a:pPr marL="109728" indent="0">
              <a:buNone/>
            </a:pPr>
            <a:r>
              <a:rPr lang="en-US" dirty="0"/>
              <a:t>               Central vs. Local</a:t>
            </a:r>
          </a:p>
          <a:p>
            <a:pPr marL="109728" indent="0">
              <a:buNone/>
            </a:pPr>
            <a:endParaRPr lang="en-US" dirty="0"/>
          </a:p>
          <a:p>
            <a:endParaRPr lang="en-US" dirty="0"/>
          </a:p>
          <a:p>
            <a:pPr marL="109728" indent="0">
              <a:buNone/>
            </a:pPr>
            <a:r>
              <a:rPr lang="en-US" dirty="0"/>
              <a:t>  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65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9CD52-0D3E-6B0A-FD59-E2565265EF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Rituals and the significance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B8F94-294A-182E-962B-11DC86AED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843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Imperial</a:t>
            </a:r>
            <a:r>
              <a:rPr lang="zh-CN" altLang="en-US" dirty="0"/>
              <a:t> </a:t>
            </a:r>
            <a:r>
              <a:rPr lang="en-US" altLang="zh-CN" dirty="0"/>
              <a:t>China: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/>
              <a:t>Requirements and the composition of the final grade:</a:t>
            </a:r>
          </a:p>
          <a:p>
            <a:pPr marL="0" indent="0">
              <a:buNone/>
            </a:pPr>
            <a:endParaRPr lang="en-US" altLang="zh-CN" sz="2800" dirty="0"/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Participation in class discussion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(30%), 2 questions </a:t>
            </a:r>
          </a:p>
          <a:p>
            <a:pPr marL="109728" indent="0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Symposiums and presentations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(30%). </a:t>
            </a:r>
          </a:p>
          <a:p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Observation-and-Analysis Paper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(40%). </a:t>
            </a:r>
          </a:p>
          <a:p>
            <a:endParaRPr lang="en-US" sz="2800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27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6382C2-681D-6F79-2B98-26B999BE9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Chad, Robert. 2021. </a:t>
            </a:r>
            <a:r>
              <a:rPr lang="en-US" i="1" dirty="0"/>
              <a:t>Creating Confucian Authority: The Field of Ritual Learning in Early China to 9 CE.</a:t>
            </a:r>
            <a:r>
              <a:rPr lang="en-US" dirty="0"/>
              <a:t> Leiden: Brill.  Chapter 1, pp. 1-16; chapter 3, pp.113-130.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9F59E3-0F7C-9F1A-EA93-187D6D584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 of 9/2</a:t>
            </a:r>
          </a:p>
        </p:txBody>
      </p:sp>
    </p:spTree>
    <p:extLst>
      <p:ext uri="{BB962C8B-B14F-4D97-AF65-F5344CB8AC3E}">
        <p14:creationId xmlns:p14="http://schemas.microsoft.com/office/powerpoint/2010/main" val="886005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playing bagpipes on a sidewalk&#10;&#10;Description automatically generated">
            <a:extLst>
              <a:ext uri="{FF2B5EF4-FFF2-40B4-BE49-F238E27FC236}">
                <a16:creationId xmlns:a16="http://schemas.microsoft.com/office/drawing/2014/main" id="{9D2C2B4B-F59B-F259-5500-4B75E0C764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3" r="6914"/>
          <a:stretch/>
        </p:blipFill>
        <p:spPr>
          <a:xfrm>
            <a:off x="1143015" y="857257"/>
            <a:ext cx="6857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23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7B0AD-FB49-A6BC-32BA-892FAB9514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FE6968-CE5F-B4F2-8739-4B17889FCB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standing at a podium&#10;&#10;Description automatically generated">
            <a:extLst>
              <a:ext uri="{FF2B5EF4-FFF2-40B4-BE49-F238E27FC236}">
                <a16:creationId xmlns:a16="http://schemas.microsoft.com/office/drawing/2014/main" id="{A806F9C4-2EB7-5A3D-D801-1D92CDD79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09807"/>
            <a:ext cx="7620000" cy="387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8AAC2-7279-E86E-AB8A-1063472BEF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AC06CF-EBB5-9CD0-C94C-D9D8735B87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in graduation gowns&#10;&#10;Description automatically generated">
            <a:extLst>
              <a:ext uri="{FF2B5EF4-FFF2-40B4-BE49-F238E27FC236}">
                <a16:creationId xmlns:a16="http://schemas.microsoft.com/office/drawing/2014/main" id="{B9439939-2DF6-0A6E-30DC-62809FFEA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" y="1068077"/>
            <a:ext cx="7593331" cy="32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66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4B0A-1537-7FBF-26E2-82F42664A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Rituals:</a:t>
            </a:r>
          </a:p>
        </p:txBody>
      </p:sp>
      <p:pic>
        <p:nvPicPr>
          <p:cNvPr id="5" name="Content Placeholder 4" descr="A bride and groom walking down the aisle&#10;&#10;Description automatically generated">
            <a:extLst>
              <a:ext uri="{FF2B5EF4-FFF2-40B4-BE49-F238E27FC236}">
                <a16:creationId xmlns:a16="http://schemas.microsoft.com/office/drawing/2014/main" id="{584D0591-AB8F-3901-9E0E-F10771D7B9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85950"/>
            <a:ext cx="3714750" cy="30861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D3FA9E-EB01-7366-44DD-25DB7D66E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524000"/>
            <a:ext cx="3276600" cy="380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50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FA225-A0CB-A395-968B-D00FA514D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Rituals:</a:t>
            </a:r>
          </a:p>
        </p:txBody>
      </p:sp>
      <p:pic>
        <p:nvPicPr>
          <p:cNvPr id="5" name="Content Placeholder 4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6DCD184D-1A9E-999F-44FF-A695FBF91F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51" y="2133600"/>
            <a:ext cx="3429000" cy="2971800"/>
          </a:xfrm>
        </p:spPr>
      </p:pic>
      <p:pic>
        <p:nvPicPr>
          <p:cNvPr id="3" name="Picture 2" descr="图文：董骠丧礼昨日举行成龙等送骠叔最后一程(3)_影音娱乐_新浪网">
            <a:extLst>
              <a:ext uri="{FF2B5EF4-FFF2-40B4-BE49-F238E27FC236}">
                <a16:creationId xmlns:a16="http://schemas.microsoft.com/office/drawing/2014/main" id="{FA5EA9E5-BF0C-42E3-3FD1-F30A633AE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147743"/>
            <a:ext cx="3657600" cy="411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53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Rituals: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sz="1800" dirty="0"/>
          </a:p>
          <a:p>
            <a:pPr>
              <a:buNone/>
            </a:pPr>
            <a:r>
              <a:rPr lang="en-US" altLang="zh-CN" sz="1800" dirty="0"/>
              <a:t>Behavior instead of beliefs and ideas</a:t>
            </a:r>
          </a:p>
          <a:p>
            <a:pPr marL="0" indent="0">
              <a:buNone/>
            </a:pPr>
            <a:r>
              <a:rPr lang="en-US" altLang="zh-CN" sz="1800" dirty="0"/>
              <a:t> Repeated</a:t>
            </a:r>
          </a:p>
          <a:p>
            <a:pPr marL="0" indent="0">
              <a:buNone/>
            </a:pPr>
            <a:r>
              <a:rPr lang="en-US" altLang="zh-CN" sz="1800" dirty="0"/>
              <a:t> Patterned</a:t>
            </a:r>
          </a:p>
          <a:p>
            <a:pPr marL="0" indent="0">
              <a:buNone/>
            </a:pPr>
            <a:r>
              <a:rPr lang="en-US" altLang="zh-CN" sz="1800" dirty="0"/>
              <a:t> Social</a:t>
            </a:r>
          </a:p>
          <a:p>
            <a:pPr marL="0" indent="0">
              <a:buNone/>
            </a:pPr>
            <a:r>
              <a:rPr lang="en-US" altLang="zh-CN" sz="1800" dirty="0"/>
              <a:t> Symbolic </a:t>
            </a:r>
          </a:p>
          <a:p>
            <a:endParaRPr lang="en-US" altLang="zh-CN" sz="1800" dirty="0"/>
          </a:p>
          <a:p>
            <a:endParaRPr lang="en-US" altLang="zh-CN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2150</TotalTime>
  <Words>863</Words>
  <Application>Microsoft Office PowerPoint</Application>
  <PresentationFormat>On-screen Show (4:3)</PresentationFormat>
  <Paragraphs>186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Aptos</vt:lpstr>
      <vt:lpstr>Arial</vt:lpstr>
      <vt:lpstr>Calibri</vt:lpstr>
      <vt:lpstr>Courier New</vt:lpstr>
      <vt:lpstr>Lucida Sans Unicode</vt:lpstr>
      <vt:lpstr>Times New Roman</vt:lpstr>
      <vt:lpstr>Verdana</vt:lpstr>
      <vt:lpstr>Wingdings 2</vt:lpstr>
      <vt:lpstr>Wingdings 3</vt:lpstr>
      <vt:lpstr>Concourse</vt:lpstr>
      <vt:lpstr> The power of performance:       Rituals in imperial China   </vt:lpstr>
      <vt:lpstr>Outline:</vt:lpstr>
      <vt:lpstr>Rituals and the significance</vt:lpstr>
      <vt:lpstr>PowerPoint Presentation</vt:lpstr>
      <vt:lpstr>PowerPoint Presentation</vt:lpstr>
      <vt:lpstr>PowerPoint Presentation</vt:lpstr>
      <vt:lpstr>Rituals:</vt:lpstr>
      <vt:lpstr>Rituals:</vt:lpstr>
      <vt:lpstr>Rituals:</vt:lpstr>
      <vt:lpstr>Rituals:</vt:lpstr>
      <vt:lpstr>Rituals:</vt:lpstr>
      <vt:lpstr>Rituals:</vt:lpstr>
      <vt:lpstr>Rituals:</vt:lpstr>
      <vt:lpstr> Rituals in imperial China</vt:lpstr>
      <vt:lpstr>Imperial China:</vt:lpstr>
      <vt:lpstr>Rituals in Imperial China:</vt:lpstr>
      <vt:lpstr>Rituals in imperial China</vt:lpstr>
      <vt:lpstr>Rituals in imperial China</vt:lpstr>
      <vt:lpstr>Rituals in imperial China</vt:lpstr>
      <vt:lpstr>Rituals in imperial China</vt:lpstr>
      <vt:lpstr>Rituals in imperial China</vt:lpstr>
      <vt:lpstr>Rituals in Imperial China:</vt:lpstr>
      <vt:lpstr>Rituals in Imperial China:</vt:lpstr>
      <vt:lpstr>Rituals in Imperial China:</vt:lpstr>
      <vt:lpstr>Rituals in Imperial China:</vt:lpstr>
      <vt:lpstr>The power of performance: Rituals in Imperial China</vt:lpstr>
      <vt:lpstr>Rituals in imperial China:</vt:lpstr>
      <vt:lpstr>Rituals in Imperial China:</vt:lpstr>
      <vt:lpstr>Rituals in Imperial China:</vt:lpstr>
      <vt:lpstr>Rituals in Imperial China:</vt:lpstr>
      <vt:lpstr>Readings of 9/2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Anna Jiang</dc:creator>
  <cp:lastModifiedBy>Anna Jiang</cp:lastModifiedBy>
  <cp:revision>51</cp:revision>
  <dcterms:created xsi:type="dcterms:W3CDTF">2015-09-08T02:31:04Z</dcterms:created>
  <dcterms:modified xsi:type="dcterms:W3CDTF">2026-08-31T14:09:23Z</dcterms:modified>
</cp:coreProperties>
</file>