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78" r:id="rId3"/>
    <p:sldId id="282" r:id="rId4"/>
    <p:sldId id="281" r:id="rId5"/>
    <p:sldId id="289" r:id="rId6"/>
    <p:sldId id="286" r:id="rId7"/>
    <p:sldId id="291" r:id="rId8"/>
    <p:sldId id="292" r:id="rId9"/>
    <p:sldId id="293" r:id="rId10"/>
    <p:sldId id="294" r:id="rId11"/>
    <p:sldId id="295" r:id="rId12"/>
    <p:sldId id="266" r:id="rId13"/>
    <p:sldId id="267" r:id="rId14"/>
    <p:sldId id="277" r:id="rId15"/>
    <p:sldId id="268" r:id="rId16"/>
    <p:sldId id="269" r:id="rId17"/>
    <p:sldId id="270" r:id="rId18"/>
    <p:sldId id="271" r:id="rId19"/>
    <p:sldId id="272" r:id="rId20"/>
    <p:sldId id="274" r:id="rId21"/>
    <p:sldId id="275" r:id="rId22"/>
    <p:sldId id="273" r:id="rId23"/>
    <p:sldId id="287" r:id="rId24"/>
    <p:sldId id="276" r:id="rId25"/>
    <p:sldId id="257" r:id="rId26"/>
    <p:sldId id="285" r:id="rId27"/>
    <p:sldId id="284" r:id="rId28"/>
    <p:sldId id="260" r:id="rId29"/>
    <p:sldId id="261" r:id="rId30"/>
    <p:sldId id="262" r:id="rId31"/>
    <p:sldId id="265" r:id="rId32"/>
    <p:sldId id="264" r:id="rId33"/>
    <p:sldId id="280"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3312" autoAdjust="0"/>
  </p:normalViewPr>
  <p:slideViewPr>
    <p:cSldViewPr snapToGrid="0">
      <p:cViewPr varScale="1">
        <p:scale>
          <a:sx n="84" d="100"/>
          <a:sy n="84" d="100"/>
        </p:scale>
        <p:origin x="154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D3DC2B-A86F-461F-ACE3-1C18AAB97232}" type="datetimeFigureOut">
              <a:rPr lang="en-US" smtClean="0"/>
              <a:t>9/2/2026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5A699E-EF7A-41B0-82EB-921AB2FABA18}" type="slidenum">
              <a:rPr lang="en-US" smtClean="0"/>
              <a:t>‹#›</a:t>
            </a:fld>
            <a:endParaRPr lang="en-US"/>
          </a:p>
        </p:txBody>
      </p:sp>
    </p:spTree>
    <p:extLst>
      <p:ext uri="{BB962C8B-B14F-4D97-AF65-F5344CB8AC3E}">
        <p14:creationId xmlns:p14="http://schemas.microsoft.com/office/powerpoint/2010/main" val="4146834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5A699E-EF7A-41B0-82EB-921AB2FABA18}" type="slidenum">
              <a:rPr lang="en-US" smtClean="0"/>
              <a:t>1</a:t>
            </a:fld>
            <a:endParaRPr lang="en-US"/>
          </a:p>
        </p:txBody>
      </p:sp>
    </p:spTree>
    <p:extLst>
      <p:ext uri="{BB962C8B-B14F-4D97-AF65-F5344CB8AC3E}">
        <p14:creationId xmlns:p14="http://schemas.microsoft.com/office/powerpoint/2010/main" val="3516431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5A699E-EF7A-41B0-82EB-921AB2FABA18}" type="slidenum">
              <a:rPr lang="en-US" smtClean="0"/>
              <a:t>3</a:t>
            </a:fld>
            <a:endParaRPr lang="en-US"/>
          </a:p>
        </p:txBody>
      </p:sp>
    </p:spTree>
    <p:extLst>
      <p:ext uri="{BB962C8B-B14F-4D97-AF65-F5344CB8AC3E}">
        <p14:creationId xmlns:p14="http://schemas.microsoft.com/office/powerpoint/2010/main" val="1793377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would tunneling be a problematic excavation style?</a:t>
            </a:r>
          </a:p>
        </p:txBody>
      </p:sp>
      <p:sp>
        <p:nvSpPr>
          <p:cNvPr id="4" name="Slide Number Placeholder 3"/>
          <p:cNvSpPr>
            <a:spLocks noGrp="1"/>
          </p:cNvSpPr>
          <p:nvPr>
            <p:ph type="sldNum" sz="quarter" idx="5"/>
          </p:nvPr>
        </p:nvSpPr>
        <p:spPr/>
        <p:txBody>
          <a:bodyPr/>
          <a:lstStyle/>
          <a:p>
            <a:fld id="{005A699E-EF7A-41B0-82EB-921AB2FABA18}" type="slidenum">
              <a:rPr lang="en-US" smtClean="0"/>
              <a:t>13</a:t>
            </a:fld>
            <a:endParaRPr lang="en-US"/>
          </a:p>
        </p:txBody>
      </p:sp>
    </p:spTree>
    <p:extLst>
      <p:ext uri="{BB962C8B-B14F-4D97-AF65-F5344CB8AC3E}">
        <p14:creationId xmlns:p14="http://schemas.microsoft.com/office/powerpoint/2010/main" val="3175646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Winckelmann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Foucault </a:t>
            </a:r>
          </a:p>
          <a:p>
            <a:r>
              <a:rPr lang="en-US" dirty="0"/>
              <a:t>Levi-Strauss</a:t>
            </a:r>
          </a:p>
          <a:p>
            <a:r>
              <a:rPr lang="en-US" dirty="0"/>
              <a:t>Bourdieu</a:t>
            </a:r>
          </a:p>
        </p:txBody>
      </p:sp>
      <p:sp>
        <p:nvSpPr>
          <p:cNvPr id="4" name="Slide Number Placeholder 3"/>
          <p:cNvSpPr>
            <a:spLocks noGrp="1"/>
          </p:cNvSpPr>
          <p:nvPr>
            <p:ph type="sldNum" sz="quarter" idx="5"/>
          </p:nvPr>
        </p:nvSpPr>
        <p:spPr/>
        <p:txBody>
          <a:bodyPr/>
          <a:lstStyle/>
          <a:p>
            <a:fld id="{005A699E-EF7A-41B0-82EB-921AB2FABA18}" type="slidenum">
              <a:rPr lang="en-US" smtClean="0"/>
              <a:t>16</a:t>
            </a:fld>
            <a:endParaRPr lang="en-US"/>
          </a:p>
        </p:txBody>
      </p:sp>
    </p:spTree>
    <p:extLst>
      <p:ext uri="{BB962C8B-B14F-4D97-AF65-F5344CB8AC3E}">
        <p14:creationId xmlns:p14="http://schemas.microsoft.com/office/powerpoint/2010/main" val="22562735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5A699E-EF7A-41B0-82EB-921AB2FABA18}" type="slidenum">
              <a:rPr lang="en-US" smtClean="0"/>
              <a:t>20</a:t>
            </a:fld>
            <a:endParaRPr lang="en-US"/>
          </a:p>
        </p:txBody>
      </p:sp>
    </p:spTree>
    <p:extLst>
      <p:ext uri="{BB962C8B-B14F-4D97-AF65-F5344CB8AC3E}">
        <p14:creationId xmlns:p14="http://schemas.microsoft.com/office/powerpoint/2010/main" val="31303610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5A699E-EF7A-41B0-82EB-921AB2FABA18}" type="slidenum">
              <a:rPr lang="en-US" smtClean="0"/>
              <a:t>29</a:t>
            </a:fld>
            <a:endParaRPr lang="en-US"/>
          </a:p>
        </p:txBody>
      </p:sp>
    </p:spTree>
    <p:extLst>
      <p:ext uri="{BB962C8B-B14F-4D97-AF65-F5344CB8AC3E}">
        <p14:creationId xmlns:p14="http://schemas.microsoft.com/office/powerpoint/2010/main" val="42473227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5A699E-EF7A-41B0-82EB-921AB2FABA18}" type="slidenum">
              <a:rPr lang="en-US" smtClean="0"/>
              <a:t>31</a:t>
            </a:fld>
            <a:endParaRPr lang="en-US"/>
          </a:p>
        </p:txBody>
      </p:sp>
    </p:spTree>
    <p:extLst>
      <p:ext uri="{BB962C8B-B14F-4D97-AF65-F5344CB8AC3E}">
        <p14:creationId xmlns:p14="http://schemas.microsoft.com/office/powerpoint/2010/main" val="4420517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5A699E-EF7A-41B0-82EB-921AB2FABA18}" type="slidenum">
              <a:rPr lang="en-US" smtClean="0"/>
              <a:t>33</a:t>
            </a:fld>
            <a:endParaRPr lang="en-US"/>
          </a:p>
        </p:txBody>
      </p:sp>
    </p:spTree>
    <p:extLst>
      <p:ext uri="{BB962C8B-B14F-4D97-AF65-F5344CB8AC3E}">
        <p14:creationId xmlns:p14="http://schemas.microsoft.com/office/powerpoint/2010/main" val="15365389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F01AA-9DED-1F97-EEBE-2851103FDFC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9F8CBCC-AD81-013B-A77F-581D4537F4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AFCE76D-382B-ACE9-2233-CA481E6EB8DA}"/>
              </a:ext>
            </a:extLst>
          </p:cNvPr>
          <p:cNvSpPr>
            <a:spLocks noGrp="1"/>
          </p:cNvSpPr>
          <p:nvPr>
            <p:ph type="dt" sz="half" idx="10"/>
          </p:nvPr>
        </p:nvSpPr>
        <p:spPr/>
        <p:txBody>
          <a:bodyPr/>
          <a:lstStyle/>
          <a:p>
            <a:fld id="{D7924467-E974-4FAA-A715-B6BF4DBE9CF3}" type="datetimeFigureOut">
              <a:rPr lang="en-US" smtClean="0"/>
              <a:t>9/2/2026</a:t>
            </a:fld>
            <a:endParaRPr lang="en-US"/>
          </a:p>
        </p:txBody>
      </p:sp>
      <p:sp>
        <p:nvSpPr>
          <p:cNvPr id="5" name="Footer Placeholder 4">
            <a:extLst>
              <a:ext uri="{FF2B5EF4-FFF2-40B4-BE49-F238E27FC236}">
                <a16:creationId xmlns:a16="http://schemas.microsoft.com/office/drawing/2014/main" id="{02C8D549-FA6E-E097-97E9-317136643F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72613C-6268-33D2-74A5-DE7CFA1DFEDB}"/>
              </a:ext>
            </a:extLst>
          </p:cNvPr>
          <p:cNvSpPr>
            <a:spLocks noGrp="1"/>
          </p:cNvSpPr>
          <p:nvPr>
            <p:ph type="sldNum" sz="quarter" idx="12"/>
          </p:nvPr>
        </p:nvSpPr>
        <p:spPr/>
        <p:txBody>
          <a:bodyPr/>
          <a:lstStyle/>
          <a:p>
            <a:fld id="{22959247-9058-44C0-8926-8ABED30506D8}" type="slidenum">
              <a:rPr lang="en-US" smtClean="0"/>
              <a:t>‹#›</a:t>
            </a:fld>
            <a:endParaRPr lang="en-US"/>
          </a:p>
        </p:txBody>
      </p:sp>
    </p:spTree>
    <p:extLst>
      <p:ext uri="{BB962C8B-B14F-4D97-AF65-F5344CB8AC3E}">
        <p14:creationId xmlns:p14="http://schemas.microsoft.com/office/powerpoint/2010/main" val="1083386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4D2EE-210F-2459-4C13-E7B2B5E32E8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2D43E59-F5A5-8B8E-6EFB-7931E7F7CDA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6214AC-F6D3-EC8C-F421-94B8682C32D8}"/>
              </a:ext>
            </a:extLst>
          </p:cNvPr>
          <p:cNvSpPr>
            <a:spLocks noGrp="1"/>
          </p:cNvSpPr>
          <p:nvPr>
            <p:ph type="dt" sz="half" idx="10"/>
          </p:nvPr>
        </p:nvSpPr>
        <p:spPr/>
        <p:txBody>
          <a:bodyPr/>
          <a:lstStyle/>
          <a:p>
            <a:fld id="{D7924467-E974-4FAA-A715-B6BF4DBE9CF3}" type="datetimeFigureOut">
              <a:rPr lang="en-US" smtClean="0"/>
              <a:t>9/2/2026</a:t>
            </a:fld>
            <a:endParaRPr lang="en-US"/>
          </a:p>
        </p:txBody>
      </p:sp>
      <p:sp>
        <p:nvSpPr>
          <p:cNvPr id="5" name="Footer Placeholder 4">
            <a:extLst>
              <a:ext uri="{FF2B5EF4-FFF2-40B4-BE49-F238E27FC236}">
                <a16:creationId xmlns:a16="http://schemas.microsoft.com/office/drawing/2014/main" id="{B9CD6AA2-2016-DB5B-88CE-E37FAB9FD7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AC2792-E095-0AE8-F1C3-4BA1CF97928F}"/>
              </a:ext>
            </a:extLst>
          </p:cNvPr>
          <p:cNvSpPr>
            <a:spLocks noGrp="1"/>
          </p:cNvSpPr>
          <p:nvPr>
            <p:ph type="sldNum" sz="quarter" idx="12"/>
          </p:nvPr>
        </p:nvSpPr>
        <p:spPr/>
        <p:txBody>
          <a:bodyPr/>
          <a:lstStyle/>
          <a:p>
            <a:fld id="{22959247-9058-44C0-8926-8ABED30506D8}" type="slidenum">
              <a:rPr lang="en-US" smtClean="0"/>
              <a:t>‹#›</a:t>
            </a:fld>
            <a:endParaRPr lang="en-US"/>
          </a:p>
        </p:txBody>
      </p:sp>
    </p:spTree>
    <p:extLst>
      <p:ext uri="{BB962C8B-B14F-4D97-AF65-F5344CB8AC3E}">
        <p14:creationId xmlns:p14="http://schemas.microsoft.com/office/powerpoint/2010/main" val="1929293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253820-7B2D-4FB0-12D5-56EDAD2C184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3C32E20-B71E-3C3B-F537-95B091BD316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C67E85-C11C-51BE-A807-5918596B5C21}"/>
              </a:ext>
            </a:extLst>
          </p:cNvPr>
          <p:cNvSpPr>
            <a:spLocks noGrp="1"/>
          </p:cNvSpPr>
          <p:nvPr>
            <p:ph type="dt" sz="half" idx="10"/>
          </p:nvPr>
        </p:nvSpPr>
        <p:spPr/>
        <p:txBody>
          <a:bodyPr/>
          <a:lstStyle/>
          <a:p>
            <a:fld id="{D7924467-E974-4FAA-A715-B6BF4DBE9CF3}" type="datetimeFigureOut">
              <a:rPr lang="en-US" smtClean="0"/>
              <a:t>9/2/2026</a:t>
            </a:fld>
            <a:endParaRPr lang="en-US"/>
          </a:p>
        </p:txBody>
      </p:sp>
      <p:sp>
        <p:nvSpPr>
          <p:cNvPr id="5" name="Footer Placeholder 4">
            <a:extLst>
              <a:ext uri="{FF2B5EF4-FFF2-40B4-BE49-F238E27FC236}">
                <a16:creationId xmlns:a16="http://schemas.microsoft.com/office/drawing/2014/main" id="{3AC4F625-8FA1-C00A-720C-5B9FA13E22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536755-AFE7-D997-B127-455CD324D2EB}"/>
              </a:ext>
            </a:extLst>
          </p:cNvPr>
          <p:cNvSpPr>
            <a:spLocks noGrp="1"/>
          </p:cNvSpPr>
          <p:nvPr>
            <p:ph type="sldNum" sz="quarter" idx="12"/>
          </p:nvPr>
        </p:nvSpPr>
        <p:spPr/>
        <p:txBody>
          <a:bodyPr/>
          <a:lstStyle/>
          <a:p>
            <a:fld id="{22959247-9058-44C0-8926-8ABED30506D8}" type="slidenum">
              <a:rPr lang="en-US" smtClean="0"/>
              <a:t>‹#›</a:t>
            </a:fld>
            <a:endParaRPr lang="en-US"/>
          </a:p>
        </p:txBody>
      </p:sp>
    </p:spTree>
    <p:extLst>
      <p:ext uri="{BB962C8B-B14F-4D97-AF65-F5344CB8AC3E}">
        <p14:creationId xmlns:p14="http://schemas.microsoft.com/office/powerpoint/2010/main" val="3178711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A5252-5706-F3A9-35B2-37ED7F8F76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A1F368-57B6-7198-9CA9-99FFDB7B175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CB4849-2DA5-06F4-2DAB-2CEAA9037DA6}"/>
              </a:ext>
            </a:extLst>
          </p:cNvPr>
          <p:cNvSpPr>
            <a:spLocks noGrp="1"/>
          </p:cNvSpPr>
          <p:nvPr>
            <p:ph type="dt" sz="half" idx="10"/>
          </p:nvPr>
        </p:nvSpPr>
        <p:spPr/>
        <p:txBody>
          <a:bodyPr/>
          <a:lstStyle/>
          <a:p>
            <a:fld id="{D7924467-E974-4FAA-A715-B6BF4DBE9CF3}" type="datetimeFigureOut">
              <a:rPr lang="en-US" smtClean="0"/>
              <a:t>9/2/2026</a:t>
            </a:fld>
            <a:endParaRPr lang="en-US"/>
          </a:p>
        </p:txBody>
      </p:sp>
      <p:sp>
        <p:nvSpPr>
          <p:cNvPr id="5" name="Footer Placeholder 4">
            <a:extLst>
              <a:ext uri="{FF2B5EF4-FFF2-40B4-BE49-F238E27FC236}">
                <a16:creationId xmlns:a16="http://schemas.microsoft.com/office/drawing/2014/main" id="{D751E733-7C74-FD65-337B-3DC895E9C2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C4A319-D5D1-17B1-2107-01FB795BDF72}"/>
              </a:ext>
            </a:extLst>
          </p:cNvPr>
          <p:cNvSpPr>
            <a:spLocks noGrp="1"/>
          </p:cNvSpPr>
          <p:nvPr>
            <p:ph type="sldNum" sz="quarter" idx="12"/>
          </p:nvPr>
        </p:nvSpPr>
        <p:spPr/>
        <p:txBody>
          <a:bodyPr/>
          <a:lstStyle/>
          <a:p>
            <a:fld id="{22959247-9058-44C0-8926-8ABED30506D8}" type="slidenum">
              <a:rPr lang="en-US" smtClean="0"/>
              <a:t>‹#›</a:t>
            </a:fld>
            <a:endParaRPr lang="en-US"/>
          </a:p>
        </p:txBody>
      </p:sp>
    </p:spTree>
    <p:extLst>
      <p:ext uri="{BB962C8B-B14F-4D97-AF65-F5344CB8AC3E}">
        <p14:creationId xmlns:p14="http://schemas.microsoft.com/office/powerpoint/2010/main" val="26544558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6EE44-40CB-9BF1-C686-D339DAC0CF3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907C79-5167-35BB-BCA7-34A857B1235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85459DF-C0B8-FDBB-FA16-7BB745365169}"/>
              </a:ext>
            </a:extLst>
          </p:cNvPr>
          <p:cNvSpPr>
            <a:spLocks noGrp="1"/>
          </p:cNvSpPr>
          <p:nvPr>
            <p:ph type="dt" sz="half" idx="10"/>
          </p:nvPr>
        </p:nvSpPr>
        <p:spPr/>
        <p:txBody>
          <a:bodyPr/>
          <a:lstStyle/>
          <a:p>
            <a:fld id="{D7924467-E974-4FAA-A715-B6BF4DBE9CF3}" type="datetimeFigureOut">
              <a:rPr lang="en-US" smtClean="0"/>
              <a:t>9/2/2026</a:t>
            </a:fld>
            <a:endParaRPr lang="en-US"/>
          </a:p>
        </p:txBody>
      </p:sp>
      <p:sp>
        <p:nvSpPr>
          <p:cNvPr id="5" name="Footer Placeholder 4">
            <a:extLst>
              <a:ext uri="{FF2B5EF4-FFF2-40B4-BE49-F238E27FC236}">
                <a16:creationId xmlns:a16="http://schemas.microsoft.com/office/drawing/2014/main" id="{D70DD985-565A-B5C3-F9CD-D15A28C7C3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29170C-B623-1914-8135-3A577DEA669E}"/>
              </a:ext>
            </a:extLst>
          </p:cNvPr>
          <p:cNvSpPr>
            <a:spLocks noGrp="1"/>
          </p:cNvSpPr>
          <p:nvPr>
            <p:ph type="sldNum" sz="quarter" idx="12"/>
          </p:nvPr>
        </p:nvSpPr>
        <p:spPr/>
        <p:txBody>
          <a:bodyPr/>
          <a:lstStyle/>
          <a:p>
            <a:fld id="{22959247-9058-44C0-8926-8ABED30506D8}" type="slidenum">
              <a:rPr lang="en-US" smtClean="0"/>
              <a:t>‹#›</a:t>
            </a:fld>
            <a:endParaRPr lang="en-US"/>
          </a:p>
        </p:txBody>
      </p:sp>
    </p:spTree>
    <p:extLst>
      <p:ext uri="{BB962C8B-B14F-4D97-AF65-F5344CB8AC3E}">
        <p14:creationId xmlns:p14="http://schemas.microsoft.com/office/powerpoint/2010/main" val="2314134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85F13-ED1E-EA5D-8B18-0E98BADF0A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085EB7-B1A6-42B3-7869-958FD47D4B2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C529D4A-4A27-6B74-A7D6-002EED4067A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E46698C-D331-A9B7-F607-07404D267B71}"/>
              </a:ext>
            </a:extLst>
          </p:cNvPr>
          <p:cNvSpPr>
            <a:spLocks noGrp="1"/>
          </p:cNvSpPr>
          <p:nvPr>
            <p:ph type="dt" sz="half" idx="10"/>
          </p:nvPr>
        </p:nvSpPr>
        <p:spPr/>
        <p:txBody>
          <a:bodyPr/>
          <a:lstStyle/>
          <a:p>
            <a:fld id="{D7924467-E974-4FAA-A715-B6BF4DBE9CF3}" type="datetimeFigureOut">
              <a:rPr lang="en-US" smtClean="0"/>
              <a:t>9/2/2026</a:t>
            </a:fld>
            <a:endParaRPr lang="en-US"/>
          </a:p>
        </p:txBody>
      </p:sp>
      <p:sp>
        <p:nvSpPr>
          <p:cNvPr id="6" name="Footer Placeholder 5">
            <a:extLst>
              <a:ext uri="{FF2B5EF4-FFF2-40B4-BE49-F238E27FC236}">
                <a16:creationId xmlns:a16="http://schemas.microsoft.com/office/drawing/2014/main" id="{171A45E2-3E94-9ACC-12C5-855D44F9DF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FB10CB-9406-2A44-F5FC-0566140E8043}"/>
              </a:ext>
            </a:extLst>
          </p:cNvPr>
          <p:cNvSpPr>
            <a:spLocks noGrp="1"/>
          </p:cNvSpPr>
          <p:nvPr>
            <p:ph type="sldNum" sz="quarter" idx="12"/>
          </p:nvPr>
        </p:nvSpPr>
        <p:spPr/>
        <p:txBody>
          <a:bodyPr/>
          <a:lstStyle/>
          <a:p>
            <a:fld id="{22959247-9058-44C0-8926-8ABED30506D8}" type="slidenum">
              <a:rPr lang="en-US" smtClean="0"/>
              <a:t>‹#›</a:t>
            </a:fld>
            <a:endParaRPr lang="en-US"/>
          </a:p>
        </p:txBody>
      </p:sp>
    </p:spTree>
    <p:extLst>
      <p:ext uri="{BB962C8B-B14F-4D97-AF65-F5344CB8AC3E}">
        <p14:creationId xmlns:p14="http://schemas.microsoft.com/office/powerpoint/2010/main" val="2419880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FFF00-2FBA-9442-B5E9-AEDA1F6E0C6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369D06D-660B-0DD2-F2E9-E5B3416417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5A7E068-530C-A0C4-8A80-8A882C3367D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14C2BB9-9F7C-273C-372F-5665C6D991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E1AC163-4BCE-F3AD-1AB7-DBDA74948F5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BE08473-AE4F-A5B7-6752-C8D04F6341F0}"/>
              </a:ext>
            </a:extLst>
          </p:cNvPr>
          <p:cNvSpPr>
            <a:spLocks noGrp="1"/>
          </p:cNvSpPr>
          <p:nvPr>
            <p:ph type="dt" sz="half" idx="10"/>
          </p:nvPr>
        </p:nvSpPr>
        <p:spPr/>
        <p:txBody>
          <a:bodyPr/>
          <a:lstStyle/>
          <a:p>
            <a:fld id="{D7924467-E974-4FAA-A715-B6BF4DBE9CF3}" type="datetimeFigureOut">
              <a:rPr lang="en-US" smtClean="0"/>
              <a:t>9/2/2026</a:t>
            </a:fld>
            <a:endParaRPr lang="en-US"/>
          </a:p>
        </p:txBody>
      </p:sp>
      <p:sp>
        <p:nvSpPr>
          <p:cNvPr id="8" name="Footer Placeholder 7">
            <a:extLst>
              <a:ext uri="{FF2B5EF4-FFF2-40B4-BE49-F238E27FC236}">
                <a16:creationId xmlns:a16="http://schemas.microsoft.com/office/drawing/2014/main" id="{C40AD60C-15E6-0994-ED4D-18C56AA6DD4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7B336F-4DFA-71D5-E4B6-6985F413553B}"/>
              </a:ext>
            </a:extLst>
          </p:cNvPr>
          <p:cNvSpPr>
            <a:spLocks noGrp="1"/>
          </p:cNvSpPr>
          <p:nvPr>
            <p:ph type="sldNum" sz="quarter" idx="12"/>
          </p:nvPr>
        </p:nvSpPr>
        <p:spPr/>
        <p:txBody>
          <a:bodyPr/>
          <a:lstStyle/>
          <a:p>
            <a:fld id="{22959247-9058-44C0-8926-8ABED30506D8}" type="slidenum">
              <a:rPr lang="en-US" smtClean="0"/>
              <a:t>‹#›</a:t>
            </a:fld>
            <a:endParaRPr lang="en-US"/>
          </a:p>
        </p:txBody>
      </p:sp>
    </p:spTree>
    <p:extLst>
      <p:ext uri="{BB962C8B-B14F-4D97-AF65-F5344CB8AC3E}">
        <p14:creationId xmlns:p14="http://schemas.microsoft.com/office/powerpoint/2010/main" val="856513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A147B-E5A6-97FC-BAA9-CB0D80E74C8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73B6E59-EE38-1B38-0279-3E9DACC84B9E}"/>
              </a:ext>
            </a:extLst>
          </p:cNvPr>
          <p:cNvSpPr>
            <a:spLocks noGrp="1"/>
          </p:cNvSpPr>
          <p:nvPr>
            <p:ph type="dt" sz="half" idx="10"/>
          </p:nvPr>
        </p:nvSpPr>
        <p:spPr/>
        <p:txBody>
          <a:bodyPr/>
          <a:lstStyle/>
          <a:p>
            <a:fld id="{D7924467-E974-4FAA-A715-B6BF4DBE9CF3}" type="datetimeFigureOut">
              <a:rPr lang="en-US" smtClean="0"/>
              <a:t>9/2/2026</a:t>
            </a:fld>
            <a:endParaRPr lang="en-US"/>
          </a:p>
        </p:txBody>
      </p:sp>
      <p:sp>
        <p:nvSpPr>
          <p:cNvPr id="4" name="Footer Placeholder 3">
            <a:extLst>
              <a:ext uri="{FF2B5EF4-FFF2-40B4-BE49-F238E27FC236}">
                <a16:creationId xmlns:a16="http://schemas.microsoft.com/office/drawing/2014/main" id="{E0DCE6F6-65E3-54C3-F1F3-6EF3F8E5706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BC5E8D2-4039-5689-DCD3-9A01E6B79E52}"/>
              </a:ext>
            </a:extLst>
          </p:cNvPr>
          <p:cNvSpPr>
            <a:spLocks noGrp="1"/>
          </p:cNvSpPr>
          <p:nvPr>
            <p:ph type="sldNum" sz="quarter" idx="12"/>
          </p:nvPr>
        </p:nvSpPr>
        <p:spPr/>
        <p:txBody>
          <a:bodyPr/>
          <a:lstStyle/>
          <a:p>
            <a:fld id="{22959247-9058-44C0-8926-8ABED30506D8}" type="slidenum">
              <a:rPr lang="en-US" smtClean="0"/>
              <a:t>‹#›</a:t>
            </a:fld>
            <a:endParaRPr lang="en-US"/>
          </a:p>
        </p:txBody>
      </p:sp>
    </p:spTree>
    <p:extLst>
      <p:ext uri="{BB962C8B-B14F-4D97-AF65-F5344CB8AC3E}">
        <p14:creationId xmlns:p14="http://schemas.microsoft.com/office/powerpoint/2010/main" val="3633162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4983DA-E22E-64AC-6357-D3A9A2863FFC}"/>
              </a:ext>
            </a:extLst>
          </p:cNvPr>
          <p:cNvSpPr>
            <a:spLocks noGrp="1"/>
          </p:cNvSpPr>
          <p:nvPr>
            <p:ph type="dt" sz="half" idx="10"/>
          </p:nvPr>
        </p:nvSpPr>
        <p:spPr/>
        <p:txBody>
          <a:bodyPr/>
          <a:lstStyle/>
          <a:p>
            <a:fld id="{D7924467-E974-4FAA-A715-B6BF4DBE9CF3}" type="datetimeFigureOut">
              <a:rPr lang="en-US" smtClean="0"/>
              <a:t>9/2/2026</a:t>
            </a:fld>
            <a:endParaRPr lang="en-US"/>
          </a:p>
        </p:txBody>
      </p:sp>
      <p:sp>
        <p:nvSpPr>
          <p:cNvPr id="3" name="Footer Placeholder 2">
            <a:extLst>
              <a:ext uri="{FF2B5EF4-FFF2-40B4-BE49-F238E27FC236}">
                <a16:creationId xmlns:a16="http://schemas.microsoft.com/office/drawing/2014/main" id="{C229AD8F-A909-BBDF-DE40-5AD59A188D4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F3B7FC4-E5ED-1EDA-C52B-07A147C0E4ED}"/>
              </a:ext>
            </a:extLst>
          </p:cNvPr>
          <p:cNvSpPr>
            <a:spLocks noGrp="1"/>
          </p:cNvSpPr>
          <p:nvPr>
            <p:ph type="sldNum" sz="quarter" idx="12"/>
          </p:nvPr>
        </p:nvSpPr>
        <p:spPr/>
        <p:txBody>
          <a:bodyPr/>
          <a:lstStyle/>
          <a:p>
            <a:fld id="{22959247-9058-44C0-8926-8ABED30506D8}" type="slidenum">
              <a:rPr lang="en-US" smtClean="0"/>
              <a:t>‹#›</a:t>
            </a:fld>
            <a:endParaRPr lang="en-US"/>
          </a:p>
        </p:txBody>
      </p:sp>
    </p:spTree>
    <p:extLst>
      <p:ext uri="{BB962C8B-B14F-4D97-AF65-F5344CB8AC3E}">
        <p14:creationId xmlns:p14="http://schemas.microsoft.com/office/powerpoint/2010/main" val="4090451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903B2-5969-E44F-E4B9-4F8D7E8D17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0A9C560-891A-2F30-AA13-F0053C833B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F1C3690-ABF7-B35F-B77A-A87485E8A8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ED0882-3F1B-1669-0347-2F43BA5D5409}"/>
              </a:ext>
            </a:extLst>
          </p:cNvPr>
          <p:cNvSpPr>
            <a:spLocks noGrp="1"/>
          </p:cNvSpPr>
          <p:nvPr>
            <p:ph type="dt" sz="half" idx="10"/>
          </p:nvPr>
        </p:nvSpPr>
        <p:spPr/>
        <p:txBody>
          <a:bodyPr/>
          <a:lstStyle/>
          <a:p>
            <a:fld id="{D7924467-E974-4FAA-A715-B6BF4DBE9CF3}" type="datetimeFigureOut">
              <a:rPr lang="en-US" smtClean="0"/>
              <a:t>9/2/2026</a:t>
            </a:fld>
            <a:endParaRPr lang="en-US"/>
          </a:p>
        </p:txBody>
      </p:sp>
      <p:sp>
        <p:nvSpPr>
          <p:cNvPr id="6" name="Footer Placeholder 5">
            <a:extLst>
              <a:ext uri="{FF2B5EF4-FFF2-40B4-BE49-F238E27FC236}">
                <a16:creationId xmlns:a16="http://schemas.microsoft.com/office/drawing/2014/main" id="{1DE3E610-2FD3-9CF8-937B-A12764CE1B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F66A97-CBF5-ACA8-C0BC-5B98C1B1F45F}"/>
              </a:ext>
            </a:extLst>
          </p:cNvPr>
          <p:cNvSpPr>
            <a:spLocks noGrp="1"/>
          </p:cNvSpPr>
          <p:nvPr>
            <p:ph type="sldNum" sz="quarter" idx="12"/>
          </p:nvPr>
        </p:nvSpPr>
        <p:spPr/>
        <p:txBody>
          <a:bodyPr/>
          <a:lstStyle/>
          <a:p>
            <a:fld id="{22959247-9058-44C0-8926-8ABED30506D8}" type="slidenum">
              <a:rPr lang="en-US" smtClean="0"/>
              <a:t>‹#›</a:t>
            </a:fld>
            <a:endParaRPr lang="en-US"/>
          </a:p>
        </p:txBody>
      </p:sp>
    </p:spTree>
    <p:extLst>
      <p:ext uri="{BB962C8B-B14F-4D97-AF65-F5344CB8AC3E}">
        <p14:creationId xmlns:p14="http://schemas.microsoft.com/office/powerpoint/2010/main" val="287687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08E9E-39D1-E83D-6591-636E4930B0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71C94E-ED23-1063-211E-12C4859FB1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4D76ECB-481D-B658-0CA6-5619BA1576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53B834-0FB2-B8AC-34A8-A7026555F0E4}"/>
              </a:ext>
            </a:extLst>
          </p:cNvPr>
          <p:cNvSpPr>
            <a:spLocks noGrp="1"/>
          </p:cNvSpPr>
          <p:nvPr>
            <p:ph type="dt" sz="half" idx="10"/>
          </p:nvPr>
        </p:nvSpPr>
        <p:spPr/>
        <p:txBody>
          <a:bodyPr/>
          <a:lstStyle/>
          <a:p>
            <a:fld id="{D7924467-E974-4FAA-A715-B6BF4DBE9CF3}" type="datetimeFigureOut">
              <a:rPr lang="en-US" smtClean="0"/>
              <a:t>9/2/2026</a:t>
            </a:fld>
            <a:endParaRPr lang="en-US"/>
          </a:p>
        </p:txBody>
      </p:sp>
      <p:sp>
        <p:nvSpPr>
          <p:cNvPr id="6" name="Footer Placeholder 5">
            <a:extLst>
              <a:ext uri="{FF2B5EF4-FFF2-40B4-BE49-F238E27FC236}">
                <a16:creationId xmlns:a16="http://schemas.microsoft.com/office/drawing/2014/main" id="{5D9D5289-D8D4-AD54-0278-E9454ECFFF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E259D5-0143-AF94-9AA9-C657D992786D}"/>
              </a:ext>
            </a:extLst>
          </p:cNvPr>
          <p:cNvSpPr>
            <a:spLocks noGrp="1"/>
          </p:cNvSpPr>
          <p:nvPr>
            <p:ph type="sldNum" sz="quarter" idx="12"/>
          </p:nvPr>
        </p:nvSpPr>
        <p:spPr/>
        <p:txBody>
          <a:bodyPr/>
          <a:lstStyle/>
          <a:p>
            <a:fld id="{22959247-9058-44C0-8926-8ABED30506D8}" type="slidenum">
              <a:rPr lang="en-US" smtClean="0"/>
              <a:t>‹#›</a:t>
            </a:fld>
            <a:endParaRPr lang="en-US"/>
          </a:p>
        </p:txBody>
      </p:sp>
    </p:spTree>
    <p:extLst>
      <p:ext uri="{BB962C8B-B14F-4D97-AF65-F5344CB8AC3E}">
        <p14:creationId xmlns:p14="http://schemas.microsoft.com/office/powerpoint/2010/main" val="1382979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EE0A05-72B3-E6A8-652A-3BEFBCFD1B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116B09E-E20D-BC21-DEC4-0172ED4C7E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30C76C-7952-B6E8-998C-DB192518A0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924467-E974-4FAA-A715-B6BF4DBE9CF3}" type="datetimeFigureOut">
              <a:rPr lang="en-US" smtClean="0"/>
              <a:t>9/2/2026</a:t>
            </a:fld>
            <a:endParaRPr lang="en-US"/>
          </a:p>
        </p:txBody>
      </p:sp>
      <p:sp>
        <p:nvSpPr>
          <p:cNvPr id="5" name="Footer Placeholder 4">
            <a:extLst>
              <a:ext uri="{FF2B5EF4-FFF2-40B4-BE49-F238E27FC236}">
                <a16:creationId xmlns:a16="http://schemas.microsoft.com/office/drawing/2014/main" id="{F962C9CA-FD28-66CC-FB1C-5AB32CB30E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89AC08C-7C51-B5B6-9757-E843DD3B72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2959247-9058-44C0-8926-8ABED30506D8}" type="slidenum">
              <a:rPr lang="en-US" smtClean="0"/>
              <a:t>‹#›</a:t>
            </a:fld>
            <a:endParaRPr lang="en-US"/>
          </a:p>
        </p:txBody>
      </p:sp>
    </p:spTree>
    <p:extLst>
      <p:ext uri="{BB962C8B-B14F-4D97-AF65-F5344CB8AC3E}">
        <p14:creationId xmlns:p14="http://schemas.microsoft.com/office/powerpoint/2010/main" val="2918768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21.jpg"/></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4.xml"/><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5000" b="-1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D4612-2098-B372-B0CB-449B19B1349C}"/>
              </a:ext>
            </a:extLst>
          </p:cNvPr>
          <p:cNvSpPr>
            <a:spLocks noGrp="1"/>
          </p:cNvSpPr>
          <p:nvPr>
            <p:ph type="ctrTitle"/>
          </p:nvPr>
        </p:nvSpPr>
        <p:spPr>
          <a:xfrm>
            <a:off x="1708244" y="3790501"/>
            <a:ext cx="9144000" cy="1463888"/>
          </a:xfrm>
          <a:solidFill>
            <a:schemeClr val="tx1"/>
          </a:solidFill>
        </p:spPr>
        <p:txBody>
          <a:bodyPr>
            <a:noAutofit/>
          </a:bodyPr>
          <a:lstStyle/>
          <a:p>
            <a:r>
              <a:rPr lang="en-US" sz="4800" b="1" dirty="0">
                <a:ln w="3175">
                  <a:solidFill>
                    <a:schemeClr val="bg1"/>
                  </a:solidFill>
                </a:ln>
                <a:solidFill>
                  <a:srgbClr val="FFFF00"/>
                </a:solidFill>
              </a:rPr>
              <a:t>Archaeology and the Rediscovery of Pompeii</a:t>
            </a:r>
          </a:p>
        </p:txBody>
      </p:sp>
      <p:sp>
        <p:nvSpPr>
          <p:cNvPr id="3" name="Subtitle 2">
            <a:extLst>
              <a:ext uri="{FF2B5EF4-FFF2-40B4-BE49-F238E27FC236}">
                <a16:creationId xmlns:a16="http://schemas.microsoft.com/office/drawing/2014/main" id="{7CB97387-7286-F7E7-6ABD-3B48CE3572DE}"/>
              </a:ext>
            </a:extLst>
          </p:cNvPr>
          <p:cNvSpPr>
            <a:spLocks noGrp="1"/>
          </p:cNvSpPr>
          <p:nvPr>
            <p:ph type="subTitle" idx="1"/>
          </p:nvPr>
        </p:nvSpPr>
        <p:spPr>
          <a:xfrm>
            <a:off x="9321421" y="6051811"/>
            <a:ext cx="2411104" cy="553705"/>
          </a:xfrm>
          <a:solidFill>
            <a:schemeClr val="tx1"/>
          </a:solidFill>
        </p:spPr>
        <p:txBody>
          <a:bodyPr>
            <a:normAutofit/>
          </a:bodyPr>
          <a:lstStyle/>
          <a:p>
            <a:r>
              <a:rPr lang="en-US" sz="2800" b="1" dirty="0">
                <a:ln w="3175">
                  <a:solidFill>
                    <a:schemeClr val="bg1"/>
                  </a:solidFill>
                </a:ln>
                <a:solidFill>
                  <a:srgbClr val="FFFF00"/>
                </a:solidFill>
              </a:rPr>
              <a:t>September 3</a:t>
            </a:r>
          </a:p>
        </p:txBody>
      </p:sp>
    </p:spTree>
    <p:extLst>
      <p:ext uri="{BB962C8B-B14F-4D97-AF65-F5344CB8AC3E}">
        <p14:creationId xmlns:p14="http://schemas.microsoft.com/office/powerpoint/2010/main" val="499689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EF0B89-CAF1-8A72-B408-B9D3E6716AC7}"/>
              </a:ext>
            </a:extLst>
          </p:cNvPr>
          <p:cNvSpPr>
            <a:spLocks noGrp="1"/>
          </p:cNvSpPr>
          <p:nvPr>
            <p:ph sz="half" idx="1"/>
          </p:nvPr>
        </p:nvSpPr>
        <p:spPr/>
        <p:txBody>
          <a:bodyPr/>
          <a:lstStyle/>
          <a:p>
            <a:pPr marL="0" indent="0">
              <a:buNone/>
            </a:pPr>
            <a:r>
              <a:rPr lang="en-US" dirty="0"/>
              <a:t>The Campanian volcanic arch, to which Mt. Vesuvius is part of, is formed by the collision of what two tectonic plates?</a:t>
            </a:r>
          </a:p>
          <a:p>
            <a:pPr marL="0" indent="0">
              <a:buNone/>
            </a:pPr>
            <a:endParaRPr lang="en-US" dirty="0"/>
          </a:p>
          <a:p>
            <a:pPr marL="0" indent="0">
              <a:buNone/>
            </a:pPr>
            <a:r>
              <a:rPr lang="en-US" dirty="0"/>
              <a:t>What year did Mt. Vesuvius erupt and destroy Pompeii?</a:t>
            </a:r>
          </a:p>
        </p:txBody>
      </p:sp>
      <p:pic>
        <p:nvPicPr>
          <p:cNvPr id="5" name="Content Placeholder 4">
            <a:extLst>
              <a:ext uri="{FF2B5EF4-FFF2-40B4-BE49-F238E27FC236}">
                <a16:creationId xmlns:a16="http://schemas.microsoft.com/office/drawing/2014/main" id="{C3EDBA1E-F879-488C-BF42-51F5AD82FF7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p:blipFill>
        <p:spPr>
          <a:xfrm>
            <a:off x="6625960" y="1303020"/>
            <a:ext cx="4075493" cy="4702493"/>
          </a:xfrm>
          <a:prstGeom prst="rect">
            <a:avLst/>
          </a:prstGeom>
        </p:spPr>
      </p:pic>
    </p:spTree>
    <p:extLst>
      <p:ext uri="{BB962C8B-B14F-4D97-AF65-F5344CB8AC3E}">
        <p14:creationId xmlns:p14="http://schemas.microsoft.com/office/powerpoint/2010/main" val="3003988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6D8EB-F5E8-8544-C74C-66DC9D956187}"/>
              </a:ext>
            </a:extLst>
          </p:cNvPr>
          <p:cNvSpPr>
            <a:spLocks noGrp="1"/>
          </p:cNvSpPr>
          <p:nvPr>
            <p:ph type="title"/>
          </p:nvPr>
        </p:nvSpPr>
        <p:spPr>
          <a:xfrm>
            <a:off x="1017270" y="365125"/>
            <a:ext cx="10336530" cy="1325563"/>
          </a:xfrm>
        </p:spPr>
        <p:txBody>
          <a:bodyPr>
            <a:normAutofit/>
          </a:bodyPr>
          <a:lstStyle/>
          <a:p>
            <a:r>
              <a:rPr lang="en-US" dirty="0"/>
              <a:t>Which Roman geographer recorded his description of the eruption?</a:t>
            </a:r>
          </a:p>
        </p:txBody>
      </p:sp>
      <p:pic>
        <p:nvPicPr>
          <p:cNvPr id="6" name="Picture 2">
            <a:extLst>
              <a:ext uri="{FF2B5EF4-FFF2-40B4-BE49-F238E27FC236}">
                <a16:creationId xmlns:a16="http://schemas.microsoft.com/office/drawing/2014/main" id="{E4BF2A0C-493A-8B2D-9B4E-74CBA024B4B9}"/>
              </a:ext>
            </a:extLst>
          </p:cNvPr>
          <p:cNvPicPr>
            <a:picLocks noGrp="1" noChangeAspect="1" noChangeArrowheads="1"/>
          </p:cNvPicPr>
          <p:nvPr>
            <p:ph sz="half" idx="1"/>
          </p:nvPr>
        </p:nvPicPr>
        <p:blipFill>
          <a:blip r:embed="rId2">
            <a:alphaModFix/>
            <a:extLst>
              <a:ext uri="{28A0092B-C50C-407E-A947-70E740481C1C}">
                <a14:useLocalDpi xmlns:a14="http://schemas.microsoft.com/office/drawing/2010/main" val="0"/>
              </a:ext>
            </a:extLst>
          </a:blip>
          <a:srcRect/>
          <a:stretch>
            <a:fillRect/>
          </a:stretch>
        </p:blipFill>
        <p:spPr bwMode="auto">
          <a:xfrm>
            <a:off x="2604135" y="2257787"/>
            <a:ext cx="6983730" cy="3929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16838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F4114-1AC7-E67A-F061-2C6A64F5B90E}"/>
              </a:ext>
            </a:extLst>
          </p:cNvPr>
          <p:cNvSpPr>
            <a:spLocks noGrp="1"/>
          </p:cNvSpPr>
          <p:nvPr>
            <p:ph type="title"/>
          </p:nvPr>
        </p:nvSpPr>
        <p:spPr/>
        <p:txBody>
          <a:bodyPr/>
          <a:lstStyle/>
          <a:p>
            <a:pPr algn="ctr"/>
            <a:r>
              <a:rPr lang="en-US" dirty="0"/>
              <a:t>The Rediscovery of Herculaneum</a:t>
            </a:r>
          </a:p>
        </p:txBody>
      </p:sp>
      <p:sp>
        <p:nvSpPr>
          <p:cNvPr id="3" name="Content Placeholder 2">
            <a:extLst>
              <a:ext uri="{FF2B5EF4-FFF2-40B4-BE49-F238E27FC236}">
                <a16:creationId xmlns:a16="http://schemas.microsoft.com/office/drawing/2014/main" id="{A86D705D-97EC-BA54-AD9B-78EA5CD0C353}"/>
              </a:ext>
            </a:extLst>
          </p:cNvPr>
          <p:cNvSpPr>
            <a:spLocks noGrp="1"/>
          </p:cNvSpPr>
          <p:nvPr>
            <p:ph sz="half" idx="1"/>
          </p:nvPr>
        </p:nvSpPr>
        <p:spPr/>
        <p:txBody>
          <a:bodyPr>
            <a:normAutofit fontScale="92500" lnSpcReduction="10000"/>
          </a:bodyPr>
          <a:lstStyle/>
          <a:p>
            <a:r>
              <a:rPr lang="en-US" dirty="0"/>
              <a:t>1709 pieces of colored marble were found when digging a well in Resina (near Herculaneum).</a:t>
            </a:r>
          </a:p>
          <a:p>
            <a:r>
              <a:rPr lang="en-US" dirty="0"/>
              <a:t>1711-1716: Emmanuel Maurice de Lorraine, Duke </a:t>
            </a:r>
            <a:r>
              <a:rPr lang="en-US" dirty="0" err="1"/>
              <a:t>d’Elbeuf</a:t>
            </a:r>
            <a:r>
              <a:rPr lang="en-US" dirty="0"/>
              <a:t> and Prince of Lorraine bought the land to loot artifacts to decorate his estate in Portici and smuggle artifacts to Europe.</a:t>
            </a:r>
          </a:p>
          <a:p>
            <a:r>
              <a:rPr lang="en-US" dirty="0"/>
              <a:t>Excavated the area of the Roman theater, finding many marble statues.</a:t>
            </a:r>
          </a:p>
          <a:p>
            <a:endParaRPr lang="en-US" dirty="0"/>
          </a:p>
        </p:txBody>
      </p:sp>
      <p:pic>
        <p:nvPicPr>
          <p:cNvPr id="5" name="Content Placeholder 4">
            <a:extLst>
              <a:ext uri="{FF2B5EF4-FFF2-40B4-BE49-F238E27FC236}">
                <a16:creationId xmlns:a16="http://schemas.microsoft.com/office/drawing/2014/main" id="{E120772C-B8DF-AD86-1A29-A301B54CFB61}"/>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p:blipFill>
        <p:spPr>
          <a:xfrm>
            <a:off x="6172200" y="2274094"/>
            <a:ext cx="5181600" cy="3454400"/>
          </a:xfrm>
          <a:prstGeom prst="rect">
            <a:avLst/>
          </a:prstGeom>
        </p:spPr>
      </p:pic>
    </p:spTree>
    <p:extLst>
      <p:ext uri="{BB962C8B-B14F-4D97-AF65-F5344CB8AC3E}">
        <p14:creationId xmlns:p14="http://schemas.microsoft.com/office/powerpoint/2010/main" val="2512998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B5772-A9AE-9B94-8FE9-2ACD0029AC55}"/>
              </a:ext>
            </a:extLst>
          </p:cNvPr>
          <p:cNvSpPr>
            <a:spLocks noGrp="1"/>
          </p:cNvSpPr>
          <p:nvPr>
            <p:ph type="title"/>
          </p:nvPr>
        </p:nvSpPr>
        <p:spPr/>
        <p:txBody>
          <a:bodyPr/>
          <a:lstStyle/>
          <a:p>
            <a:pPr algn="ctr"/>
            <a:r>
              <a:rPr lang="en-US" dirty="0"/>
              <a:t>The Spanish Bourbon Excavations</a:t>
            </a:r>
          </a:p>
        </p:txBody>
      </p:sp>
      <p:sp>
        <p:nvSpPr>
          <p:cNvPr id="3" name="Content Placeholder 2">
            <a:extLst>
              <a:ext uri="{FF2B5EF4-FFF2-40B4-BE49-F238E27FC236}">
                <a16:creationId xmlns:a16="http://schemas.microsoft.com/office/drawing/2014/main" id="{0B6035FE-F6BD-76E2-9339-B06647E5E84B}"/>
              </a:ext>
            </a:extLst>
          </p:cNvPr>
          <p:cNvSpPr>
            <a:spLocks noGrp="1"/>
          </p:cNvSpPr>
          <p:nvPr>
            <p:ph sz="half" idx="1"/>
          </p:nvPr>
        </p:nvSpPr>
        <p:spPr/>
        <p:txBody>
          <a:bodyPr>
            <a:normAutofit fontScale="92500" lnSpcReduction="20000"/>
          </a:bodyPr>
          <a:lstStyle/>
          <a:p>
            <a:r>
              <a:rPr lang="en-US" dirty="0"/>
              <a:t>1735: Charles III of Spain, King Sicily and Naples (1735-1759)</a:t>
            </a:r>
          </a:p>
          <a:p>
            <a:pPr lvl="1"/>
            <a:r>
              <a:rPr lang="en-US" dirty="0"/>
              <a:t>Conducted secret excavations at Herculaneum</a:t>
            </a:r>
          </a:p>
          <a:p>
            <a:pPr lvl="1"/>
            <a:r>
              <a:rPr lang="en-US" dirty="0"/>
              <a:t>Looking for sculptures to decorate his villa </a:t>
            </a:r>
          </a:p>
          <a:p>
            <a:r>
              <a:rPr lang="en-US" dirty="0"/>
              <a:t>Rocque Joaquin de Alcubierre </a:t>
            </a:r>
          </a:p>
          <a:p>
            <a:pPr lvl="1"/>
            <a:r>
              <a:rPr lang="en-US" dirty="0"/>
              <a:t>Military engineer trained in mining techniques and tunneling </a:t>
            </a:r>
          </a:p>
          <a:p>
            <a:pPr lvl="1"/>
            <a:r>
              <a:rPr lang="en-US" dirty="0"/>
              <a:t>Used miners, soldiers, and prisoners to dig tunnels along the ancient walls</a:t>
            </a:r>
          </a:p>
          <a:p>
            <a:pPr lvl="1"/>
            <a:r>
              <a:rPr lang="en-US" dirty="0"/>
              <a:t>Discovered the basilica, theater, Villa de Papyri, and palaestra</a:t>
            </a:r>
          </a:p>
        </p:txBody>
      </p:sp>
      <p:pic>
        <p:nvPicPr>
          <p:cNvPr id="10" name="Content Placeholder 9">
            <a:extLst>
              <a:ext uri="{FF2B5EF4-FFF2-40B4-BE49-F238E27FC236}">
                <a16:creationId xmlns:a16="http://schemas.microsoft.com/office/drawing/2014/main" id="{5A1A96AB-01D0-E7A0-7F9A-C65C72814A1D}"/>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p:blipFill>
        <p:spPr>
          <a:xfrm>
            <a:off x="6613922" y="1619148"/>
            <a:ext cx="3263503" cy="4351338"/>
          </a:xfrm>
          <a:prstGeom prst="rect">
            <a:avLst/>
          </a:prstGeom>
        </p:spPr>
      </p:pic>
      <p:pic>
        <p:nvPicPr>
          <p:cNvPr id="11" name="Picture 10" descr="Rocque Joaquin de Alcubierre - Alchetron, the free social encyclopedia">
            <a:extLst>
              <a:ext uri="{FF2B5EF4-FFF2-40B4-BE49-F238E27FC236}">
                <a16:creationId xmlns:a16="http://schemas.microsoft.com/office/drawing/2014/main" id="{46671E40-A702-3CEE-E7E3-19AA2F9499BA}"/>
              </a:ext>
            </a:extLst>
          </p:cNvPr>
          <p:cNvPicPr>
            <a:picLocks noChangeAspect="1"/>
          </p:cNvPicPr>
          <p:nvPr/>
        </p:nvPicPr>
        <p:blipFill>
          <a:blip r:embed="rId4"/>
          <a:stretch>
            <a:fillRect/>
          </a:stretch>
        </p:blipFill>
        <p:spPr>
          <a:xfrm>
            <a:off x="9552960" y="3194870"/>
            <a:ext cx="2314575" cy="3162300"/>
          </a:xfrm>
          <a:prstGeom prst="rect">
            <a:avLst/>
          </a:prstGeom>
        </p:spPr>
      </p:pic>
    </p:spTree>
    <p:extLst>
      <p:ext uri="{BB962C8B-B14F-4D97-AF65-F5344CB8AC3E}">
        <p14:creationId xmlns:p14="http://schemas.microsoft.com/office/powerpoint/2010/main" val="23723666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2020E-32AC-8398-819E-4B41320EF5E9}"/>
              </a:ext>
            </a:extLst>
          </p:cNvPr>
          <p:cNvSpPr>
            <a:spLocks noGrp="1"/>
          </p:cNvSpPr>
          <p:nvPr>
            <p:ph type="title"/>
          </p:nvPr>
        </p:nvSpPr>
        <p:spPr/>
        <p:txBody>
          <a:bodyPr/>
          <a:lstStyle/>
          <a:p>
            <a:pPr algn="ctr"/>
            <a:r>
              <a:rPr lang="en-US" dirty="0"/>
              <a:t>Karl Jakob Weber</a:t>
            </a:r>
          </a:p>
        </p:txBody>
      </p:sp>
      <p:sp>
        <p:nvSpPr>
          <p:cNvPr id="3" name="Content Placeholder 2">
            <a:extLst>
              <a:ext uri="{FF2B5EF4-FFF2-40B4-BE49-F238E27FC236}">
                <a16:creationId xmlns:a16="http://schemas.microsoft.com/office/drawing/2014/main" id="{1FBE4AB5-BA09-FB69-F49B-88296CE5B9CB}"/>
              </a:ext>
            </a:extLst>
          </p:cNvPr>
          <p:cNvSpPr>
            <a:spLocks noGrp="1"/>
          </p:cNvSpPr>
          <p:nvPr>
            <p:ph sz="half" idx="1"/>
          </p:nvPr>
        </p:nvSpPr>
        <p:spPr/>
        <p:txBody>
          <a:bodyPr/>
          <a:lstStyle/>
          <a:p>
            <a:pPr lvl="1"/>
            <a:r>
              <a:rPr lang="en-US" dirty="0"/>
              <a:t>Swiss archaeologist and military engineer of the Royal Guard</a:t>
            </a:r>
          </a:p>
          <a:p>
            <a:pPr lvl="1"/>
            <a:r>
              <a:rPr lang="en-US" dirty="0"/>
              <a:t>Served as an assistant to Alcubierre</a:t>
            </a:r>
          </a:p>
          <a:p>
            <a:pPr lvl="1"/>
            <a:r>
              <a:rPr lang="en-US" dirty="0"/>
              <a:t>First person to take a systematic approach to excavation and documentation</a:t>
            </a:r>
          </a:p>
          <a:p>
            <a:pPr lvl="1"/>
            <a:r>
              <a:rPr lang="en-US" dirty="0"/>
              <a:t>Published first drawings </a:t>
            </a:r>
          </a:p>
          <a:p>
            <a:pPr lvl="1"/>
            <a:r>
              <a:rPr lang="en-US" dirty="0"/>
              <a:t>These drawings later served as a guide for the Getty Villa in Malibu</a:t>
            </a:r>
          </a:p>
          <a:p>
            <a:endParaRPr lang="en-US" dirty="0"/>
          </a:p>
        </p:txBody>
      </p:sp>
      <p:pic>
        <p:nvPicPr>
          <p:cNvPr id="5" name="Content Placeholder 4" descr="Villa dei Papiri Complex Plans">
            <a:extLst>
              <a:ext uri="{FF2B5EF4-FFF2-40B4-BE49-F238E27FC236}">
                <a16:creationId xmlns:a16="http://schemas.microsoft.com/office/drawing/2014/main" id="{64EF7D3E-5C85-41FE-24E3-310532E32EF9}"/>
              </a:ext>
            </a:extLst>
          </p:cNvPr>
          <p:cNvPicPr>
            <a:picLocks noGrp="1" noChangeAspect="1"/>
          </p:cNvPicPr>
          <p:nvPr>
            <p:ph sz="half" idx="2"/>
          </p:nvPr>
        </p:nvPicPr>
        <p:blipFill>
          <a:blip r:embed="rId2"/>
          <a:stretch>
            <a:fillRect/>
          </a:stretch>
        </p:blipFill>
        <p:spPr>
          <a:xfrm>
            <a:off x="6172200" y="2698304"/>
            <a:ext cx="5181600" cy="2605980"/>
          </a:xfrm>
          <a:prstGeom prst="rect">
            <a:avLst/>
          </a:prstGeom>
        </p:spPr>
      </p:pic>
    </p:spTree>
    <p:extLst>
      <p:ext uri="{BB962C8B-B14F-4D97-AF65-F5344CB8AC3E}">
        <p14:creationId xmlns:p14="http://schemas.microsoft.com/office/powerpoint/2010/main" val="26312953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BA8B5-5958-E1A6-48D3-F53F5FDD7A78}"/>
              </a:ext>
            </a:extLst>
          </p:cNvPr>
          <p:cNvSpPr>
            <a:spLocks noGrp="1"/>
          </p:cNvSpPr>
          <p:nvPr>
            <p:ph type="title"/>
          </p:nvPr>
        </p:nvSpPr>
        <p:spPr/>
        <p:txBody>
          <a:bodyPr>
            <a:normAutofit/>
          </a:bodyPr>
          <a:lstStyle/>
          <a:p>
            <a:pPr algn="ctr"/>
            <a:r>
              <a:rPr lang="en-US" sz="4800" dirty="0"/>
              <a:t>Discovery of Pompeii</a:t>
            </a:r>
          </a:p>
        </p:txBody>
      </p:sp>
      <p:pic>
        <p:nvPicPr>
          <p:cNvPr id="8" name="Content Placeholder 7" descr="Girl in the excavations of Pompeii, Filippo Palizzi, Oil On Canvas, 1870 :  r/Art">
            <a:extLst>
              <a:ext uri="{FF2B5EF4-FFF2-40B4-BE49-F238E27FC236}">
                <a16:creationId xmlns:a16="http://schemas.microsoft.com/office/drawing/2014/main" id="{A870B048-C95B-949E-740C-D3BFACF6E5F0}"/>
              </a:ext>
            </a:extLst>
          </p:cNvPr>
          <p:cNvPicPr>
            <a:picLocks noGrp="1" noChangeAspect="1"/>
          </p:cNvPicPr>
          <p:nvPr>
            <p:ph sz="half" idx="1"/>
          </p:nvPr>
        </p:nvPicPr>
        <p:blipFill>
          <a:blip r:embed="rId2"/>
          <a:stretch>
            <a:fillRect/>
          </a:stretch>
        </p:blipFill>
        <p:spPr>
          <a:xfrm>
            <a:off x="1673672" y="1690688"/>
            <a:ext cx="3122036" cy="4351338"/>
          </a:xfrm>
          <a:prstGeom prst="rect">
            <a:avLst/>
          </a:prstGeom>
        </p:spPr>
      </p:pic>
      <p:sp>
        <p:nvSpPr>
          <p:cNvPr id="7" name="Content Placeholder 6">
            <a:extLst>
              <a:ext uri="{FF2B5EF4-FFF2-40B4-BE49-F238E27FC236}">
                <a16:creationId xmlns:a16="http://schemas.microsoft.com/office/drawing/2014/main" id="{D5ED4C90-7DA3-A392-75E0-C202426C77E7}"/>
              </a:ext>
            </a:extLst>
          </p:cNvPr>
          <p:cNvSpPr>
            <a:spLocks noGrp="1"/>
          </p:cNvSpPr>
          <p:nvPr>
            <p:ph sz="half" idx="2"/>
          </p:nvPr>
        </p:nvSpPr>
        <p:spPr>
          <a:xfrm>
            <a:off x="6172200" y="1531620"/>
            <a:ext cx="5181600" cy="4961255"/>
          </a:xfrm>
        </p:spPr>
        <p:txBody>
          <a:bodyPr>
            <a:normAutofit fontScale="92500" lnSpcReduction="20000"/>
          </a:bodyPr>
          <a:lstStyle/>
          <a:p>
            <a:r>
              <a:rPr lang="en-US" sz="1800" dirty="0"/>
              <a:t>1748: Digging in area areas known as “La Civita” discovered several small finds, but were not very exciting. The focus was shifted back to Herculaneum. </a:t>
            </a:r>
          </a:p>
          <a:p>
            <a:r>
              <a:rPr lang="en-US" sz="1800" dirty="0"/>
              <a:t>This site was originally though to be the site of Stabiae, a coastal town also buried by Mt. Vesuvius.</a:t>
            </a:r>
          </a:p>
          <a:p>
            <a:r>
              <a:rPr lang="en-US" sz="1800" dirty="0"/>
              <a:t>In 1755, work resumed at Pompeii at the </a:t>
            </a:r>
            <a:r>
              <a:rPr lang="en-US" sz="1800" dirty="0" err="1"/>
              <a:t>Praedia</a:t>
            </a:r>
            <a:r>
              <a:rPr lang="en-US" sz="1800" dirty="0"/>
              <a:t> of Julia Felix</a:t>
            </a:r>
          </a:p>
          <a:p>
            <a:pPr lvl="1"/>
            <a:r>
              <a:rPr lang="en-US" sz="1600" dirty="0"/>
              <a:t>Early excavations dug like a quarry, with no plan or methodology. Basically, treasure hunting.</a:t>
            </a:r>
          </a:p>
          <a:p>
            <a:pPr lvl="1"/>
            <a:r>
              <a:rPr lang="en-US" sz="1600" dirty="0"/>
              <a:t>Wall paintings were ripped from the walls and taken to Bourbon palaces in Naples and Portici. Objects deemed uninteresting were destroyed.</a:t>
            </a:r>
          </a:p>
          <a:p>
            <a:r>
              <a:rPr lang="en-US" sz="1800" dirty="0"/>
              <a:t>In 1755, a law is passed forbidding exports of antiquities. Which allowed the objects from Herculaneum and Pompeii to stay in Naples. </a:t>
            </a:r>
          </a:p>
          <a:p>
            <a:r>
              <a:rPr lang="en-US" sz="1800" dirty="0"/>
              <a:t>In 1763 an inscription found at La Civita names the city Pompeii: </a:t>
            </a:r>
            <a:r>
              <a:rPr lang="en-US" sz="1800" i="1" dirty="0" err="1"/>
              <a:t>Respublica</a:t>
            </a:r>
            <a:r>
              <a:rPr lang="en-US" sz="1800" i="1" dirty="0"/>
              <a:t> </a:t>
            </a:r>
            <a:r>
              <a:rPr lang="en-US" sz="1800" i="1" dirty="0" err="1"/>
              <a:t>Pompeianorum</a:t>
            </a:r>
            <a:endParaRPr lang="en-US" sz="1800" i="1" dirty="0"/>
          </a:p>
          <a:p>
            <a:r>
              <a:rPr lang="en-US" sz="1800" dirty="0"/>
              <a:t>Excavations continued in the theater district as well as the Temple of Isis.</a:t>
            </a:r>
          </a:p>
          <a:p>
            <a:endParaRPr lang="en-US" sz="1800" dirty="0"/>
          </a:p>
        </p:txBody>
      </p:sp>
      <p:sp>
        <p:nvSpPr>
          <p:cNvPr id="12" name="TextBox 11">
            <a:extLst>
              <a:ext uri="{FF2B5EF4-FFF2-40B4-BE49-F238E27FC236}">
                <a16:creationId xmlns:a16="http://schemas.microsoft.com/office/drawing/2014/main" id="{D94B0F53-A451-01A6-D3D5-CFF7E651A89C}"/>
              </a:ext>
            </a:extLst>
          </p:cNvPr>
          <p:cNvSpPr txBox="1"/>
          <p:nvPr/>
        </p:nvSpPr>
        <p:spPr>
          <a:xfrm>
            <a:off x="1673672" y="6042026"/>
            <a:ext cx="3122036" cy="461665"/>
          </a:xfrm>
          <a:prstGeom prst="rect">
            <a:avLst/>
          </a:prstGeom>
          <a:noFill/>
        </p:spPr>
        <p:txBody>
          <a:bodyPr wrap="square">
            <a:spAutoFit/>
          </a:bodyPr>
          <a:lstStyle/>
          <a:p>
            <a:r>
              <a:rPr lang="en-US" sz="1200" b="0" u="none" strike="noStrike" dirty="0">
                <a:effectLst/>
              </a:rPr>
              <a:t>Filippo Palizzi, Pensive Girl at Pompeii Excavations</a:t>
            </a:r>
            <a:r>
              <a:rPr lang="en-US" sz="1200" dirty="0"/>
              <a:t> (1865)</a:t>
            </a:r>
          </a:p>
        </p:txBody>
      </p:sp>
    </p:spTree>
    <p:extLst>
      <p:ext uri="{BB962C8B-B14F-4D97-AF65-F5344CB8AC3E}">
        <p14:creationId xmlns:p14="http://schemas.microsoft.com/office/powerpoint/2010/main" val="2369329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CC358-5F91-25C8-78B5-6A1D5327FE4D}"/>
              </a:ext>
            </a:extLst>
          </p:cNvPr>
          <p:cNvSpPr>
            <a:spLocks noGrp="1"/>
          </p:cNvSpPr>
          <p:nvPr>
            <p:ph type="title"/>
          </p:nvPr>
        </p:nvSpPr>
        <p:spPr/>
        <p:txBody>
          <a:bodyPr/>
          <a:lstStyle/>
          <a:p>
            <a:pPr algn="ctr"/>
            <a:r>
              <a:rPr lang="en-US" dirty="0"/>
              <a:t>Neoclassicism and Europe in the late 18</a:t>
            </a:r>
            <a:r>
              <a:rPr lang="en-US" baseline="30000" dirty="0"/>
              <a:t>th</a:t>
            </a:r>
            <a:r>
              <a:rPr lang="en-US" dirty="0"/>
              <a:t> and 19</a:t>
            </a:r>
            <a:r>
              <a:rPr lang="en-US" baseline="30000" dirty="0"/>
              <a:t>th</a:t>
            </a:r>
            <a:r>
              <a:rPr lang="en-US" dirty="0"/>
              <a:t> century</a:t>
            </a:r>
          </a:p>
        </p:txBody>
      </p:sp>
      <p:pic>
        <p:nvPicPr>
          <p:cNvPr id="7" name="Content Placeholder 6">
            <a:extLst>
              <a:ext uri="{FF2B5EF4-FFF2-40B4-BE49-F238E27FC236}">
                <a16:creationId xmlns:a16="http://schemas.microsoft.com/office/drawing/2014/main" id="{B474B14B-75C9-27D2-E61B-8B3E5F2442B9}"/>
              </a:ext>
            </a:extLst>
          </p:cNvPr>
          <p:cNvPicPr>
            <a:picLocks noGrp="1" noChangeAspect="1"/>
          </p:cNvPicPr>
          <p:nvPr>
            <p:ph sz="half" idx="1"/>
          </p:nvPr>
        </p:nvPicPr>
        <p:blipFill rotWithShape="1">
          <a:blip r:embed="rId3"/>
          <a:srcRect t="254" b="526"/>
          <a:stretch>
            <a:fillRect/>
          </a:stretch>
        </p:blipFill>
        <p:spPr>
          <a:xfrm rot="16200000">
            <a:off x="-237931" y="2372872"/>
            <a:ext cx="4579232" cy="3028950"/>
          </a:xfrm>
          <a:prstGeom prst="rect">
            <a:avLst/>
          </a:prstGeom>
        </p:spPr>
      </p:pic>
      <p:sp>
        <p:nvSpPr>
          <p:cNvPr id="4" name="Content Placeholder 3">
            <a:extLst>
              <a:ext uri="{FF2B5EF4-FFF2-40B4-BE49-F238E27FC236}">
                <a16:creationId xmlns:a16="http://schemas.microsoft.com/office/drawing/2014/main" id="{5F1124FF-4577-9FE1-3E24-486B80433A26}"/>
              </a:ext>
            </a:extLst>
          </p:cNvPr>
          <p:cNvSpPr>
            <a:spLocks noGrp="1"/>
          </p:cNvSpPr>
          <p:nvPr>
            <p:ph sz="half" idx="2"/>
          </p:nvPr>
        </p:nvSpPr>
        <p:spPr>
          <a:xfrm>
            <a:off x="5554980" y="1825625"/>
            <a:ext cx="5798820" cy="4667250"/>
          </a:xfrm>
        </p:spPr>
        <p:txBody>
          <a:bodyPr>
            <a:normAutofit fontScale="92500" lnSpcReduction="20000"/>
          </a:bodyPr>
          <a:lstStyle/>
          <a:p>
            <a:r>
              <a:rPr lang="en-US" sz="2400" dirty="0"/>
              <a:t>Neoclassicism: an artistic, architectural, and literary movement starting in the mid-18</a:t>
            </a:r>
            <a:r>
              <a:rPr lang="en-US" sz="2400" baseline="30000" dirty="0"/>
              <a:t>th</a:t>
            </a:r>
            <a:r>
              <a:rPr lang="en-US" sz="2400" dirty="0"/>
              <a:t> century </a:t>
            </a:r>
          </a:p>
          <a:p>
            <a:r>
              <a:rPr lang="en-US" sz="2400" dirty="0"/>
              <a:t>Emphasis on “classical education” for adult upper class males</a:t>
            </a:r>
          </a:p>
          <a:p>
            <a:r>
              <a:rPr lang="en-US" sz="2400" dirty="0"/>
              <a:t>Promotion of early tourism in the “Grand Tour”</a:t>
            </a:r>
          </a:p>
          <a:p>
            <a:pPr lvl="1"/>
            <a:r>
              <a:rPr lang="en-US" sz="1800" dirty="0"/>
              <a:t>Increase in tourists at Pompeii and Herculaneum</a:t>
            </a:r>
          </a:p>
          <a:p>
            <a:r>
              <a:rPr lang="en-US" sz="2400" dirty="0"/>
              <a:t>Johann Joachim Winckelmann (1717-1768)</a:t>
            </a:r>
          </a:p>
          <a:p>
            <a:pPr lvl="1"/>
            <a:r>
              <a:rPr lang="en-US" sz="1800" dirty="0"/>
              <a:t>Archaeologist and art historian, pioneer of categorization by style rather than chronology</a:t>
            </a:r>
          </a:p>
          <a:p>
            <a:pPr lvl="1"/>
            <a:r>
              <a:rPr lang="en-US" sz="1800" i="1" dirty="0" err="1"/>
              <a:t>Geschichte</a:t>
            </a:r>
            <a:r>
              <a:rPr lang="en-US" sz="1800" i="1" dirty="0"/>
              <a:t> der Kunst des </a:t>
            </a:r>
            <a:r>
              <a:rPr lang="en-US" sz="1800" i="1" dirty="0" err="1"/>
              <a:t>Alterthums</a:t>
            </a:r>
            <a:r>
              <a:rPr lang="en-US" sz="1800" i="1" dirty="0"/>
              <a:t> </a:t>
            </a:r>
            <a:r>
              <a:rPr lang="en-US" sz="1800" dirty="0"/>
              <a:t>(1764)</a:t>
            </a:r>
          </a:p>
          <a:p>
            <a:pPr lvl="1"/>
            <a:r>
              <a:rPr lang="en-US" sz="1800" dirty="0"/>
              <a:t>Published some of the first findings at Herculaneum for the general public: </a:t>
            </a:r>
            <a:r>
              <a:rPr lang="en-US" sz="1800" i="1" dirty="0" err="1"/>
              <a:t>Sendschreiben</a:t>
            </a:r>
            <a:r>
              <a:rPr lang="en-US" sz="1800" i="1" dirty="0"/>
              <a:t> von den </a:t>
            </a:r>
            <a:r>
              <a:rPr lang="en-US" sz="1800" i="1" dirty="0" err="1"/>
              <a:t>Herculanischen</a:t>
            </a:r>
            <a:r>
              <a:rPr lang="en-US" sz="1800" i="1" dirty="0"/>
              <a:t> </a:t>
            </a:r>
            <a:r>
              <a:rPr lang="en-US" sz="1800" i="1" dirty="0" err="1"/>
              <a:t>Entdeckungen</a:t>
            </a:r>
            <a:r>
              <a:rPr lang="en-US" sz="1800" i="1" dirty="0"/>
              <a:t>  </a:t>
            </a:r>
            <a:r>
              <a:rPr lang="en-US" sz="1800" dirty="0"/>
              <a:t>(1762)</a:t>
            </a:r>
          </a:p>
          <a:p>
            <a:pPr lvl="1"/>
            <a:r>
              <a:rPr lang="en-US" sz="1800" dirty="0"/>
              <a:t>Critical of the excavation methods at Herculaneum, especially the secrecy, looting, and careless destruction under the Bourbons. </a:t>
            </a:r>
          </a:p>
          <a:p>
            <a:endParaRPr lang="en-US" sz="2400" dirty="0"/>
          </a:p>
        </p:txBody>
      </p:sp>
      <p:pic>
        <p:nvPicPr>
          <p:cNvPr id="8" name="Picture 7">
            <a:extLst>
              <a:ext uri="{FF2B5EF4-FFF2-40B4-BE49-F238E27FC236}">
                <a16:creationId xmlns:a16="http://schemas.microsoft.com/office/drawing/2014/main" id="{91E4B86E-CB13-6E93-ABA8-1BBBA3CD6A73}"/>
              </a:ext>
            </a:extLst>
          </p:cNvPr>
          <p:cNvPicPr>
            <a:picLocks noChangeAspect="1"/>
          </p:cNvPicPr>
          <p:nvPr/>
        </p:nvPicPr>
        <p:blipFill>
          <a:blip r:embed="rId4"/>
          <a:stretch>
            <a:fillRect/>
          </a:stretch>
        </p:blipFill>
        <p:spPr>
          <a:xfrm>
            <a:off x="2792730" y="3289935"/>
            <a:ext cx="2381250" cy="3295650"/>
          </a:xfrm>
          <a:prstGeom prst="rect">
            <a:avLst/>
          </a:prstGeom>
        </p:spPr>
      </p:pic>
    </p:spTree>
    <p:extLst>
      <p:ext uri="{BB962C8B-B14F-4D97-AF65-F5344CB8AC3E}">
        <p14:creationId xmlns:p14="http://schemas.microsoft.com/office/powerpoint/2010/main" val="633156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A341E-BA53-189A-2BD7-815E9B6EAD2E}"/>
              </a:ext>
            </a:extLst>
          </p:cNvPr>
          <p:cNvSpPr>
            <a:spLocks noGrp="1"/>
          </p:cNvSpPr>
          <p:nvPr>
            <p:ph type="title"/>
          </p:nvPr>
        </p:nvSpPr>
        <p:spPr/>
        <p:txBody>
          <a:bodyPr/>
          <a:lstStyle/>
          <a:p>
            <a:pPr algn="ctr"/>
            <a:r>
              <a:rPr lang="en-US" dirty="0"/>
              <a:t>Early Conservation</a:t>
            </a:r>
          </a:p>
        </p:txBody>
      </p:sp>
      <p:sp>
        <p:nvSpPr>
          <p:cNvPr id="3" name="Content Placeholder 2">
            <a:extLst>
              <a:ext uri="{FF2B5EF4-FFF2-40B4-BE49-F238E27FC236}">
                <a16:creationId xmlns:a16="http://schemas.microsoft.com/office/drawing/2014/main" id="{7E112B34-8799-3810-ECB1-03EEA0438967}"/>
              </a:ext>
            </a:extLst>
          </p:cNvPr>
          <p:cNvSpPr>
            <a:spLocks noGrp="1"/>
          </p:cNvSpPr>
          <p:nvPr>
            <p:ph sz="half" idx="1"/>
          </p:nvPr>
        </p:nvSpPr>
        <p:spPr>
          <a:xfrm>
            <a:off x="6701790" y="1917065"/>
            <a:ext cx="5181600" cy="4351338"/>
          </a:xfrm>
        </p:spPr>
        <p:txBody>
          <a:bodyPr/>
          <a:lstStyle/>
          <a:p>
            <a:r>
              <a:rPr lang="en-US" dirty="0"/>
              <a:t>1780</a:t>
            </a:r>
          </a:p>
          <a:p>
            <a:pPr lvl="1"/>
            <a:r>
              <a:rPr lang="en-US" dirty="0"/>
              <a:t>First attempts at conserving wall paintings made</a:t>
            </a:r>
          </a:p>
          <a:p>
            <a:pPr lvl="1"/>
            <a:r>
              <a:rPr lang="en-US" dirty="0"/>
              <a:t>Adding roofs to houses to protect them from the elements</a:t>
            </a:r>
          </a:p>
          <a:p>
            <a:pPr lvl="1"/>
            <a:r>
              <a:rPr lang="en-US" dirty="0"/>
              <a:t>Some artifacts returned to the site for visitors to see in person</a:t>
            </a:r>
          </a:p>
          <a:p>
            <a:pPr lvl="1"/>
            <a:endParaRPr lang="en-US" dirty="0"/>
          </a:p>
          <a:p>
            <a:endParaRPr lang="en-US" dirty="0"/>
          </a:p>
        </p:txBody>
      </p:sp>
      <p:pic>
        <p:nvPicPr>
          <p:cNvPr id="8" name="Content Placeholder 7">
            <a:extLst>
              <a:ext uri="{FF2B5EF4-FFF2-40B4-BE49-F238E27FC236}">
                <a16:creationId xmlns:a16="http://schemas.microsoft.com/office/drawing/2014/main" id="{07ECB300-DB2E-0434-DF85-BFC0D066E2C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040130" y="1917065"/>
            <a:ext cx="5181600" cy="3886200"/>
          </a:xfrm>
          <a:prstGeom prst="rect">
            <a:avLst/>
          </a:prstGeom>
        </p:spPr>
      </p:pic>
    </p:spTree>
    <p:extLst>
      <p:ext uri="{BB962C8B-B14F-4D97-AF65-F5344CB8AC3E}">
        <p14:creationId xmlns:p14="http://schemas.microsoft.com/office/powerpoint/2010/main" val="1342566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800AB-EC26-37D8-74E7-08F448D3016E}"/>
              </a:ext>
            </a:extLst>
          </p:cNvPr>
          <p:cNvSpPr>
            <a:spLocks noGrp="1"/>
          </p:cNvSpPr>
          <p:nvPr>
            <p:ph type="title"/>
          </p:nvPr>
        </p:nvSpPr>
        <p:spPr/>
        <p:txBody>
          <a:bodyPr/>
          <a:lstStyle/>
          <a:p>
            <a:pPr algn="ctr"/>
            <a:r>
              <a:rPr lang="en-US" dirty="0"/>
              <a:t>Napoleon and Italy</a:t>
            </a:r>
          </a:p>
        </p:txBody>
      </p:sp>
      <p:sp>
        <p:nvSpPr>
          <p:cNvPr id="3" name="Content Placeholder 2">
            <a:extLst>
              <a:ext uri="{FF2B5EF4-FFF2-40B4-BE49-F238E27FC236}">
                <a16:creationId xmlns:a16="http://schemas.microsoft.com/office/drawing/2014/main" id="{1BB10DF9-B8C6-FB44-1DAA-B00937CE2C2E}"/>
              </a:ext>
            </a:extLst>
          </p:cNvPr>
          <p:cNvSpPr>
            <a:spLocks noGrp="1"/>
          </p:cNvSpPr>
          <p:nvPr>
            <p:ph sz="half" idx="1"/>
          </p:nvPr>
        </p:nvSpPr>
        <p:spPr/>
        <p:txBody>
          <a:bodyPr>
            <a:normAutofit fontScale="92500" lnSpcReduction="10000"/>
          </a:bodyPr>
          <a:lstStyle/>
          <a:p>
            <a:r>
              <a:rPr lang="en-US" sz="2400" dirty="0"/>
              <a:t>1806 French conquest of Naples</a:t>
            </a:r>
          </a:p>
          <a:p>
            <a:r>
              <a:rPr lang="en-US" sz="2400" dirty="0"/>
              <a:t>First scholarly studies published (</a:t>
            </a:r>
            <a:r>
              <a:rPr lang="en-US" sz="2400" dirty="0" err="1"/>
              <a:t>Mazois</a:t>
            </a:r>
            <a:r>
              <a:rPr lang="en-US" sz="2400" dirty="0"/>
              <a:t> 1812) that were widely distributed to other European scholars </a:t>
            </a:r>
          </a:p>
          <a:p>
            <a:r>
              <a:rPr lang="en-US" sz="2400" dirty="0"/>
              <a:t>Continued excavations at Pompeii, excavating town walls, amphitheater, forum and main roads</a:t>
            </a:r>
          </a:p>
          <a:p>
            <a:r>
              <a:rPr lang="en-US" sz="2400" dirty="0"/>
              <a:t>Bourbon restoration 1815 under Ferdinand I (King of the Two </a:t>
            </a:r>
            <a:r>
              <a:rPr lang="en-US" sz="2400" dirty="0" err="1"/>
              <a:t>Sicilies</a:t>
            </a:r>
            <a:r>
              <a:rPr lang="en-US" sz="2400" dirty="0"/>
              <a:t>)</a:t>
            </a:r>
          </a:p>
          <a:p>
            <a:pPr lvl="1"/>
            <a:r>
              <a:rPr lang="en-US" sz="2000" dirty="0"/>
              <a:t>Continued working in the same areas as under Napoleon</a:t>
            </a:r>
          </a:p>
          <a:p>
            <a:pPr lvl="1"/>
            <a:r>
              <a:rPr lang="en-US" sz="2000" dirty="0"/>
              <a:t>During this time the Forum Baths, House of the Tragic Poet, and House of the Faun were discovered.</a:t>
            </a:r>
          </a:p>
        </p:txBody>
      </p:sp>
      <p:pic>
        <p:nvPicPr>
          <p:cNvPr id="5" name="Content Placeholder 4" descr="Photograph of a small rectangular fountain with a bronze statue of a saytr spraying water, located in an ancient archaeological site with stone ruins and tourists in the background. The fountain features a colorful geometric tiled floor with diamond patterns, bordered by white marble, and is cordoned off by ropes for protection. From the House of the Faun at Pompeii.">
            <a:extLst>
              <a:ext uri="{FF2B5EF4-FFF2-40B4-BE49-F238E27FC236}">
                <a16:creationId xmlns:a16="http://schemas.microsoft.com/office/drawing/2014/main" id="{CF06C076-CD2A-8777-8D1F-3A603C11E996}"/>
              </a:ext>
            </a:extLst>
          </p:cNvPr>
          <p:cNvPicPr>
            <a:picLocks noGrp="1" noChangeAspect="1"/>
          </p:cNvPicPr>
          <p:nvPr>
            <p:ph sz="half" idx="2"/>
          </p:nvPr>
        </p:nvPicPr>
        <p:blipFill>
          <a:blip r:embed="rId2"/>
          <a:stretch>
            <a:fillRect/>
          </a:stretch>
        </p:blipFill>
        <p:spPr>
          <a:xfrm>
            <a:off x="6675120" y="1701800"/>
            <a:ext cx="5181600" cy="3454400"/>
          </a:xfrm>
          <a:prstGeom prst="rect">
            <a:avLst/>
          </a:prstGeom>
        </p:spPr>
      </p:pic>
      <p:pic>
        <p:nvPicPr>
          <p:cNvPr id="6" name="Picture 5" descr="Photograph of an ancient Roman mosaic featuring a black dog with an open mouth, positioned in a rectangular frame with a dotted background. The mosaic includes the Latin inscription &quot;CAVT C ANEM&quot; below the dog, likely serving as a warning or protective symbol at an entrance. From the House of the Tragic Poet.">
            <a:extLst>
              <a:ext uri="{FF2B5EF4-FFF2-40B4-BE49-F238E27FC236}">
                <a16:creationId xmlns:a16="http://schemas.microsoft.com/office/drawing/2014/main" id="{DFD05DA0-6D04-1F22-87D1-D77A3BAFE00F}"/>
              </a:ext>
            </a:extLst>
          </p:cNvPr>
          <p:cNvPicPr>
            <a:picLocks noChangeAspect="1"/>
          </p:cNvPicPr>
          <p:nvPr/>
        </p:nvPicPr>
        <p:blipFill>
          <a:blip r:embed="rId3"/>
          <a:stretch>
            <a:fillRect/>
          </a:stretch>
        </p:blipFill>
        <p:spPr>
          <a:xfrm>
            <a:off x="6252212" y="4286974"/>
            <a:ext cx="3268978" cy="2183677"/>
          </a:xfrm>
          <a:prstGeom prst="rect">
            <a:avLst/>
          </a:prstGeom>
        </p:spPr>
      </p:pic>
    </p:spTree>
    <p:extLst>
      <p:ext uri="{BB962C8B-B14F-4D97-AF65-F5344CB8AC3E}">
        <p14:creationId xmlns:p14="http://schemas.microsoft.com/office/powerpoint/2010/main" val="1030567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A23BC-09D3-795E-0051-9AAD40A05C68}"/>
              </a:ext>
            </a:extLst>
          </p:cNvPr>
          <p:cNvSpPr>
            <a:spLocks noGrp="1"/>
          </p:cNvSpPr>
          <p:nvPr>
            <p:ph type="title"/>
          </p:nvPr>
        </p:nvSpPr>
        <p:spPr/>
        <p:txBody>
          <a:bodyPr/>
          <a:lstStyle/>
          <a:p>
            <a:pPr algn="ctr"/>
            <a:r>
              <a:rPr lang="en-US" dirty="0"/>
              <a:t>Guiseppe Fiorelli</a:t>
            </a:r>
          </a:p>
        </p:txBody>
      </p:sp>
      <p:sp>
        <p:nvSpPr>
          <p:cNvPr id="3" name="Content Placeholder 2">
            <a:extLst>
              <a:ext uri="{FF2B5EF4-FFF2-40B4-BE49-F238E27FC236}">
                <a16:creationId xmlns:a16="http://schemas.microsoft.com/office/drawing/2014/main" id="{152AE002-445C-F542-7976-C9C28457D14B}"/>
              </a:ext>
            </a:extLst>
          </p:cNvPr>
          <p:cNvSpPr>
            <a:spLocks noGrp="1"/>
          </p:cNvSpPr>
          <p:nvPr>
            <p:ph sz="half" idx="1"/>
          </p:nvPr>
        </p:nvSpPr>
        <p:spPr/>
        <p:txBody>
          <a:bodyPr>
            <a:normAutofit fontScale="77500" lnSpcReduction="20000"/>
          </a:bodyPr>
          <a:lstStyle/>
          <a:p>
            <a:r>
              <a:rPr lang="en-US" dirty="0"/>
              <a:t>In1859, Italy is unified (Risorgimento) for the first time since the Roman Empire ended under Giuseppe Garibaldi.</a:t>
            </a:r>
          </a:p>
          <a:p>
            <a:r>
              <a:rPr lang="en-US" dirty="0"/>
              <a:t>By this time only 1/3 of Pompeii had been excavated (~22 HA).</a:t>
            </a:r>
          </a:p>
          <a:p>
            <a:r>
              <a:rPr lang="en-US" dirty="0"/>
              <a:t>Fiorelli was a local Italian who was a lawyer and trained numismatist.</a:t>
            </a:r>
          </a:p>
          <a:p>
            <a:r>
              <a:rPr lang="en-US" dirty="0"/>
              <a:t>In 1863, he became the director of the Naples Museum and Pompeii excavations. </a:t>
            </a:r>
          </a:p>
          <a:p>
            <a:r>
              <a:rPr lang="en-US" dirty="0"/>
              <a:t>Allowed to visitors to visit the site, charging an entrance fee.</a:t>
            </a:r>
          </a:p>
          <a:p>
            <a:pPr lvl="1"/>
            <a:r>
              <a:rPr lang="en-US" dirty="0"/>
              <a:t>First time the site was open to the Italian people and general public.</a:t>
            </a:r>
          </a:p>
        </p:txBody>
      </p:sp>
      <p:pic>
        <p:nvPicPr>
          <p:cNvPr id="5" name="Content Placeholder 4" descr="Giuseppe Fiorelli - VisitLucera">
            <a:extLst>
              <a:ext uri="{FF2B5EF4-FFF2-40B4-BE49-F238E27FC236}">
                <a16:creationId xmlns:a16="http://schemas.microsoft.com/office/drawing/2014/main" id="{CE7B2EF4-0992-827F-795D-1A6F0EC549F7}"/>
              </a:ext>
            </a:extLst>
          </p:cNvPr>
          <p:cNvPicPr>
            <a:picLocks noGrp="1" noChangeAspect="1"/>
          </p:cNvPicPr>
          <p:nvPr>
            <p:ph sz="half" idx="2"/>
          </p:nvPr>
        </p:nvPicPr>
        <p:blipFill>
          <a:blip r:embed="rId2"/>
          <a:stretch>
            <a:fillRect/>
          </a:stretch>
        </p:blipFill>
        <p:spPr>
          <a:xfrm>
            <a:off x="6619875" y="1858169"/>
            <a:ext cx="4286250" cy="4286250"/>
          </a:xfrm>
          <a:prstGeom prst="rect">
            <a:avLst/>
          </a:prstGeom>
        </p:spPr>
      </p:pic>
    </p:spTree>
    <p:extLst>
      <p:ext uri="{BB962C8B-B14F-4D97-AF65-F5344CB8AC3E}">
        <p14:creationId xmlns:p14="http://schemas.microsoft.com/office/powerpoint/2010/main" val="1730503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F1C36-BD2C-D9A7-3C36-F8CD891E9EE4}"/>
              </a:ext>
            </a:extLst>
          </p:cNvPr>
          <p:cNvSpPr>
            <a:spLocks noGrp="1"/>
          </p:cNvSpPr>
          <p:nvPr>
            <p:ph type="title"/>
          </p:nvPr>
        </p:nvSpPr>
        <p:spPr/>
        <p:txBody>
          <a:bodyPr/>
          <a:lstStyle/>
          <a:p>
            <a:pPr algn="ctr"/>
            <a:r>
              <a:rPr lang="en-US" dirty="0"/>
              <a:t>Upcoming Events</a:t>
            </a:r>
          </a:p>
        </p:txBody>
      </p:sp>
      <p:sp>
        <p:nvSpPr>
          <p:cNvPr id="3" name="Content Placeholder 2">
            <a:extLst>
              <a:ext uri="{FF2B5EF4-FFF2-40B4-BE49-F238E27FC236}">
                <a16:creationId xmlns:a16="http://schemas.microsoft.com/office/drawing/2014/main" id="{A17978DF-B278-3F1D-B433-8B53B30BACDA}"/>
              </a:ext>
            </a:extLst>
          </p:cNvPr>
          <p:cNvSpPr>
            <a:spLocks noGrp="1"/>
          </p:cNvSpPr>
          <p:nvPr>
            <p:ph idx="1"/>
          </p:nvPr>
        </p:nvSpPr>
        <p:spPr/>
        <p:txBody>
          <a:bodyPr/>
          <a:lstStyle/>
          <a:p>
            <a:r>
              <a:rPr lang="en-US" dirty="0"/>
              <a:t>Map Quiz  Thursday September 10</a:t>
            </a:r>
          </a:p>
          <a:p>
            <a:pPr lvl="1"/>
            <a:r>
              <a:rPr lang="en-US" dirty="0"/>
              <a:t>Originally, I said we would take it at the beginning of class, but now we will take it during the last 20 mins of </a:t>
            </a:r>
            <a:r>
              <a:rPr lang="en-US"/>
              <a:t>class. </a:t>
            </a:r>
            <a:endParaRPr lang="en-US" dirty="0"/>
          </a:p>
          <a:p>
            <a:r>
              <a:rPr lang="en-US" dirty="0"/>
              <a:t>Writing Assignment #1 September 24</a:t>
            </a:r>
          </a:p>
          <a:p>
            <a:pPr lvl="1"/>
            <a:r>
              <a:rPr lang="en-US" dirty="0"/>
              <a:t>Guidelines will be posted this weekend on Moodle </a:t>
            </a:r>
          </a:p>
        </p:txBody>
      </p:sp>
    </p:spTree>
    <p:extLst>
      <p:ext uri="{BB962C8B-B14F-4D97-AF65-F5344CB8AC3E}">
        <p14:creationId xmlns:p14="http://schemas.microsoft.com/office/powerpoint/2010/main" val="3111234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5598C-3B5D-A9F9-F831-76322F7BF8A1}"/>
              </a:ext>
            </a:extLst>
          </p:cNvPr>
          <p:cNvSpPr>
            <a:spLocks noGrp="1"/>
          </p:cNvSpPr>
          <p:nvPr>
            <p:ph type="title"/>
          </p:nvPr>
        </p:nvSpPr>
        <p:spPr/>
        <p:txBody>
          <a:bodyPr/>
          <a:lstStyle/>
          <a:p>
            <a:r>
              <a:rPr lang="en-US" dirty="0"/>
              <a:t>Pompeii’s Plaster Casts </a:t>
            </a:r>
          </a:p>
        </p:txBody>
      </p:sp>
      <p:sp>
        <p:nvSpPr>
          <p:cNvPr id="3" name="Content Placeholder 2">
            <a:extLst>
              <a:ext uri="{FF2B5EF4-FFF2-40B4-BE49-F238E27FC236}">
                <a16:creationId xmlns:a16="http://schemas.microsoft.com/office/drawing/2014/main" id="{97665414-1802-F822-8244-114DCBD30D11}"/>
              </a:ext>
            </a:extLst>
          </p:cNvPr>
          <p:cNvSpPr>
            <a:spLocks noGrp="1"/>
          </p:cNvSpPr>
          <p:nvPr>
            <p:ph sz="half" idx="1"/>
          </p:nvPr>
        </p:nvSpPr>
        <p:spPr>
          <a:xfrm>
            <a:off x="838200" y="1825624"/>
            <a:ext cx="5181600" cy="4575175"/>
          </a:xfrm>
        </p:spPr>
        <p:txBody>
          <a:bodyPr>
            <a:normAutofit fontScale="92500" lnSpcReduction="10000"/>
          </a:bodyPr>
          <a:lstStyle/>
          <a:p>
            <a:r>
              <a:rPr lang="en-US" sz="1600" dirty="0"/>
              <a:t>Fiorelli is famous for making plaster casts of the bodies, a technique which had already been used for furniture on the site using Plaster of Paris.</a:t>
            </a:r>
          </a:p>
          <a:p>
            <a:r>
              <a:rPr lang="en-US" sz="1600" dirty="0"/>
              <a:t>The plaster casts are not mummies, a common misconception. They are the cavities created by the decomposition of the bodies after the ash of eruption hardened into a cement. During excavation, plaster was poured into these cavities to create an impression. </a:t>
            </a:r>
          </a:p>
          <a:p>
            <a:r>
              <a:rPr lang="en-US" sz="1600" dirty="0"/>
              <a:t>These impressions preserve the final position of the deceased, and many casts show details like clothing and facial expressions.</a:t>
            </a:r>
          </a:p>
          <a:p>
            <a:r>
              <a:rPr lang="en-US" sz="1600" dirty="0"/>
              <a:t>The skeletons of the bodies are still inside the casts, allowing for DNA studies to be done today on the remains. Many of the victims found together are not actually related and several are of Eastern Mediterranean and North African origin. This challenges many of the initial interpretations of the casts. </a:t>
            </a:r>
          </a:p>
          <a:p>
            <a:pPr lvl="1"/>
            <a:r>
              <a:rPr lang="en-US" sz="1400" dirty="0"/>
              <a:t>Pilli, Elena, Stefania Vai, Victoria C. Moses, Stefania Morelli, Martina Lari, Alessandra Modi, Maria Angela Diroma et al. "Ancient DNA challenges prevailing interpretations of the Pompeii plaster casts." </a:t>
            </a:r>
            <a:r>
              <a:rPr lang="en-US" sz="1400" i="1" dirty="0"/>
              <a:t>Current biology</a:t>
            </a:r>
            <a:r>
              <a:rPr lang="en-US" sz="1400" dirty="0"/>
              <a:t> 34, no. 22 (2024): 5307-5318.</a:t>
            </a:r>
          </a:p>
        </p:txBody>
      </p:sp>
      <p:pic>
        <p:nvPicPr>
          <p:cNvPr id="5" name="Content Placeholder 4" descr="Ancient Roman Life Preserved at Pompeii | National Geographic">
            <a:extLst>
              <a:ext uri="{FF2B5EF4-FFF2-40B4-BE49-F238E27FC236}">
                <a16:creationId xmlns:a16="http://schemas.microsoft.com/office/drawing/2014/main" id="{8323AEAB-B6DA-0489-A1DE-2DE2A83A6C61}"/>
              </a:ext>
            </a:extLst>
          </p:cNvPr>
          <p:cNvPicPr>
            <a:picLocks noGrp="1" noChangeAspect="1"/>
          </p:cNvPicPr>
          <p:nvPr>
            <p:ph sz="half" idx="2"/>
          </p:nvPr>
        </p:nvPicPr>
        <p:blipFill>
          <a:blip r:embed="rId3"/>
          <a:stretch>
            <a:fillRect/>
          </a:stretch>
        </p:blipFill>
        <p:spPr>
          <a:xfrm>
            <a:off x="8172449" y="1027906"/>
            <a:ext cx="3604997" cy="2709615"/>
          </a:xfrm>
          <a:prstGeom prst="rect">
            <a:avLst/>
          </a:prstGeom>
        </p:spPr>
      </p:pic>
      <p:pic>
        <p:nvPicPr>
          <p:cNvPr id="7" name="Picture 6">
            <a:extLst>
              <a:ext uri="{FF2B5EF4-FFF2-40B4-BE49-F238E27FC236}">
                <a16:creationId xmlns:a16="http://schemas.microsoft.com/office/drawing/2014/main" id="{8854A17F-45D6-1026-9DDF-87A9EEA60C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0340" y="3353754"/>
            <a:ext cx="3764279" cy="2823209"/>
          </a:xfrm>
          <a:prstGeom prst="rect">
            <a:avLst/>
          </a:prstGeom>
        </p:spPr>
      </p:pic>
    </p:spTree>
    <p:extLst>
      <p:ext uri="{BB962C8B-B14F-4D97-AF65-F5344CB8AC3E}">
        <p14:creationId xmlns:p14="http://schemas.microsoft.com/office/powerpoint/2010/main" val="2957904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0AB9A-DF63-C197-AC61-841E018445AF}"/>
              </a:ext>
            </a:extLst>
          </p:cNvPr>
          <p:cNvSpPr>
            <a:spLocks noGrp="1"/>
          </p:cNvSpPr>
          <p:nvPr>
            <p:ph type="title"/>
          </p:nvPr>
        </p:nvSpPr>
        <p:spPr/>
        <p:txBody>
          <a:bodyPr/>
          <a:lstStyle/>
          <a:p>
            <a:pPr algn="ctr"/>
            <a:r>
              <a:rPr lang="en-US"/>
              <a:t>Fiorelli’s Legacy</a:t>
            </a:r>
            <a:endParaRPr lang="en-US" dirty="0"/>
          </a:p>
        </p:txBody>
      </p:sp>
      <p:sp>
        <p:nvSpPr>
          <p:cNvPr id="3" name="Content Placeholder 2">
            <a:extLst>
              <a:ext uri="{FF2B5EF4-FFF2-40B4-BE49-F238E27FC236}">
                <a16:creationId xmlns:a16="http://schemas.microsoft.com/office/drawing/2014/main" id="{CC3F8762-B9C6-8FB6-90E4-02312E190282}"/>
              </a:ext>
            </a:extLst>
          </p:cNvPr>
          <p:cNvSpPr>
            <a:spLocks noGrp="1"/>
          </p:cNvSpPr>
          <p:nvPr>
            <p:ph idx="1"/>
          </p:nvPr>
        </p:nvSpPr>
        <p:spPr>
          <a:xfrm>
            <a:off x="5989320" y="1825625"/>
            <a:ext cx="5364480" cy="4351338"/>
          </a:xfrm>
        </p:spPr>
        <p:txBody>
          <a:bodyPr>
            <a:normAutofit lnSpcReduction="10000"/>
          </a:bodyPr>
          <a:lstStyle/>
          <a:p>
            <a:r>
              <a:rPr lang="en-US" sz="1600"/>
              <a:t>Excavations became more systematic, excavating by layers rather than tunnels or unplanned digging.</a:t>
            </a:r>
          </a:p>
          <a:p>
            <a:pPr lvl="1"/>
            <a:r>
              <a:rPr lang="en-US" sz="1400"/>
              <a:t>This method of excavating kept buildings from collapsing and offered better preservation.</a:t>
            </a:r>
          </a:p>
          <a:p>
            <a:r>
              <a:rPr lang="en-US" sz="1600"/>
              <a:t>Subdivided the city into regions (</a:t>
            </a:r>
            <a:r>
              <a:rPr lang="en-US" sz="1600" i="1"/>
              <a:t>regio), </a:t>
            </a:r>
            <a:r>
              <a:rPr lang="en-US" sz="1600"/>
              <a:t>insulae, and doorways. This system of categorization is still used today.</a:t>
            </a:r>
          </a:p>
          <a:p>
            <a:pPr lvl="1"/>
            <a:r>
              <a:rPr lang="en-US" sz="1400"/>
              <a:t>Example: House of the Meander is I.10.4</a:t>
            </a:r>
          </a:p>
          <a:p>
            <a:r>
              <a:rPr lang="en-US" sz="1600"/>
              <a:t>Created the first accurate plan of Pompeii</a:t>
            </a:r>
          </a:p>
          <a:p>
            <a:r>
              <a:rPr lang="en-US" sz="1600"/>
              <a:t>Published previous campaigns under the Bourbons and his own excavations making Pompeii accessible to scholars</a:t>
            </a:r>
          </a:p>
          <a:p>
            <a:r>
              <a:rPr lang="en-US" sz="1600"/>
              <a:t>He did not believe in the reconstruction the monuments</a:t>
            </a:r>
          </a:p>
          <a:p>
            <a:r>
              <a:rPr lang="en-US" sz="1600"/>
              <a:t>He refused to let artifacts be exported.</a:t>
            </a:r>
          </a:p>
          <a:p>
            <a:pPr lvl="1"/>
            <a:r>
              <a:rPr lang="en-US" sz="1400"/>
              <a:t>As a result, a number of unauthorized and unsupervised excavations took place on private land outside the site .</a:t>
            </a:r>
          </a:p>
          <a:p>
            <a:r>
              <a:rPr lang="en-US" sz="1600"/>
              <a:t>1874 Fiorelli left his position at Pompeii </a:t>
            </a:r>
            <a:endParaRPr lang="en-US" sz="1600" dirty="0"/>
          </a:p>
        </p:txBody>
      </p:sp>
      <p:pic>
        <p:nvPicPr>
          <p:cNvPr id="4" name="Picture 3" descr="b Map of the excavations drawn up by Giuseppe Fiorelli, contained in... |  Download Scientific Diagram">
            <a:extLst>
              <a:ext uri="{FF2B5EF4-FFF2-40B4-BE49-F238E27FC236}">
                <a16:creationId xmlns:a16="http://schemas.microsoft.com/office/drawing/2014/main" id="{82C5BCF2-4C54-EF8E-88AD-90D604771937}"/>
              </a:ext>
            </a:extLst>
          </p:cNvPr>
          <p:cNvPicPr>
            <a:picLocks noChangeAspect="1"/>
          </p:cNvPicPr>
          <p:nvPr/>
        </p:nvPicPr>
        <p:blipFill>
          <a:blip r:embed="rId2"/>
          <a:stretch>
            <a:fillRect/>
          </a:stretch>
        </p:blipFill>
        <p:spPr>
          <a:xfrm>
            <a:off x="506730" y="1997075"/>
            <a:ext cx="5124450" cy="3533775"/>
          </a:xfrm>
          <a:prstGeom prst="rect">
            <a:avLst/>
          </a:prstGeom>
        </p:spPr>
      </p:pic>
    </p:spTree>
    <p:extLst>
      <p:ext uri="{BB962C8B-B14F-4D97-AF65-F5344CB8AC3E}">
        <p14:creationId xmlns:p14="http://schemas.microsoft.com/office/powerpoint/2010/main" val="2118242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71E46-AC4A-C8C7-48C6-E68CDFE227CB}"/>
              </a:ext>
            </a:extLst>
          </p:cNvPr>
          <p:cNvSpPr>
            <a:spLocks noGrp="1"/>
          </p:cNvSpPr>
          <p:nvPr>
            <p:ph type="title"/>
          </p:nvPr>
        </p:nvSpPr>
        <p:spPr/>
        <p:txBody>
          <a:bodyPr/>
          <a:lstStyle/>
          <a:p>
            <a:r>
              <a:rPr lang="en-US" dirty="0"/>
              <a:t>The Political side of Archaeology </a:t>
            </a:r>
          </a:p>
        </p:txBody>
      </p:sp>
      <p:sp>
        <p:nvSpPr>
          <p:cNvPr id="3" name="Content Placeholder 2">
            <a:extLst>
              <a:ext uri="{FF2B5EF4-FFF2-40B4-BE49-F238E27FC236}">
                <a16:creationId xmlns:a16="http://schemas.microsoft.com/office/drawing/2014/main" id="{9C806C9F-4144-7E98-C19F-608A0BAE77CC}"/>
              </a:ext>
            </a:extLst>
          </p:cNvPr>
          <p:cNvSpPr>
            <a:spLocks noGrp="1"/>
          </p:cNvSpPr>
          <p:nvPr>
            <p:ph idx="1"/>
          </p:nvPr>
        </p:nvSpPr>
        <p:spPr/>
        <p:txBody>
          <a:bodyPr>
            <a:normAutofit/>
          </a:bodyPr>
          <a:lstStyle/>
          <a:p>
            <a:r>
              <a:rPr lang="en-US" dirty="0"/>
              <a:t>Unification of Italy under Garibaldi (1848-1871)</a:t>
            </a:r>
          </a:p>
          <a:p>
            <a:pPr lvl="1"/>
            <a:r>
              <a:rPr lang="en-US" dirty="0"/>
              <a:t>Used archaeology as a way to create a narrative of unification of Italy</a:t>
            </a:r>
          </a:p>
          <a:p>
            <a:pPr lvl="1"/>
            <a:r>
              <a:rPr lang="en-US" dirty="0"/>
              <a:t>That it was inevitable the Italy unify as it once was, a return to past greatness.</a:t>
            </a:r>
          </a:p>
          <a:p>
            <a:r>
              <a:rPr lang="en-US" dirty="0"/>
              <a:t>Garibaldi immediately signed decrees transferring royal art and archaeological collections, including Pompeii, to public state ownership. Pompeii was reframed as a shared cultural asset belonging to all citizens of the new, unified Italy.</a:t>
            </a:r>
          </a:p>
          <a:p>
            <a:pPr lvl="1"/>
            <a:endParaRPr lang="en-US" dirty="0"/>
          </a:p>
          <a:p>
            <a:pPr lvl="1"/>
            <a:endParaRPr lang="en-US" dirty="0"/>
          </a:p>
        </p:txBody>
      </p:sp>
    </p:spTree>
    <p:extLst>
      <p:ext uri="{BB962C8B-B14F-4D97-AF65-F5344CB8AC3E}">
        <p14:creationId xmlns:p14="http://schemas.microsoft.com/office/powerpoint/2010/main" val="33062918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55ACE-34F1-256C-2037-EDFB48638A36}"/>
              </a:ext>
            </a:extLst>
          </p:cNvPr>
          <p:cNvSpPr>
            <a:spLocks noGrp="1"/>
          </p:cNvSpPr>
          <p:nvPr>
            <p:ph type="title"/>
          </p:nvPr>
        </p:nvSpPr>
        <p:spPr/>
        <p:txBody>
          <a:bodyPr/>
          <a:lstStyle/>
          <a:p>
            <a:r>
              <a:rPr lang="en-US" dirty="0"/>
              <a:t>Fascist Italy </a:t>
            </a:r>
          </a:p>
        </p:txBody>
      </p:sp>
      <p:sp>
        <p:nvSpPr>
          <p:cNvPr id="3" name="Content Placeholder 2">
            <a:extLst>
              <a:ext uri="{FF2B5EF4-FFF2-40B4-BE49-F238E27FC236}">
                <a16:creationId xmlns:a16="http://schemas.microsoft.com/office/drawing/2014/main" id="{60458705-93C6-3971-2DB5-43A5C05A5343}"/>
              </a:ext>
            </a:extLst>
          </p:cNvPr>
          <p:cNvSpPr>
            <a:spLocks noGrp="1"/>
          </p:cNvSpPr>
          <p:nvPr>
            <p:ph idx="1"/>
          </p:nvPr>
        </p:nvSpPr>
        <p:spPr/>
        <p:txBody>
          <a:bodyPr>
            <a:normAutofit/>
          </a:bodyPr>
          <a:lstStyle/>
          <a:p>
            <a:r>
              <a:rPr lang="en-US" dirty="0"/>
              <a:t>Benito Mussolini took the political use of archaeology to an extreme, transforming historical heritage into totalitarian propaganda centered on Romanita ("</a:t>
            </a:r>
            <a:r>
              <a:rPr lang="en-US" dirty="0" err="1"/>
              <a:t>Romanness</a:t>
            </a:r>
            <a:r>
              <a:rPr lang="en-US" dirty="0"/>
              <a:t>").</a:t>
            </a:r>
          </a:p>
          <a:p>
            <a:r>
              <a:rPr lang="en-US" dirty="0"/>
              <a:t>Mussolini declared that his regime was the "Third Rome" (following Imperial Rome and Papal Rome). </a:t>
            </a:r>
          </a:p>
          <a:p>
            <a:r>
              <a:rPr lang="en-US" dirty="0"/>
              <a:t>He presented Fascism not as a new ideology, but as the natural rebirth of the Augustan Roman Empire.</a:t>
            </a:r>
          </a:p>
          <a:p>
            <a:r>
              <a:rPr lang="en-US" dirty="0"/>
              <a:t>Archaeological digs were heavily funded in order to uncover physical proof of Roman dominance to justify Fascist imperial expansion into East Africa and the Mediterranean.</a:t>
            </a:r>
          </a:p>
        </p:txBody>
      </p:sp>
    </p:spTree>
    <p:extLst>
      <p:ext uri="{BB962C8B-B14F-4D97-AF65-F5344CB8AC3E}">
        <p14:creationId xmlns:p14="http://schemas.microsoft.com/office/powerpoint/2010/main" val="38540349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AFDFA-65AA-21B8-DBF4-DDD2D49C70F6}"/>
              </a:ext>
            </a:extLst>
          </p:cNvPr>
          <p:cNvSpPr>
            <a:spLocks noGrp="1"/>
          </p:cNvSpPr>
          <p:nvPr>
            <p:ph type="title"/>
          </p:nvPr>
        </p:nvSpPr>
        <p:spPr/>
        <p:txBody>
          <a:bodyPr/>
          <a:lstStyle/>
          <a:p>
            <a:pPr algn="ctr"/>
            <a:r>
              <a:rPr lang="en-US" dirty="0"/>
              <a:t>Pompeii in the 20</a:t>
            </a:r>
            <a:r>
              <a:rPr lang="en-US" baseline="30000" dirty="0"/>
              <a:t>th</a:t>
            </a:r>
            <a:r>
              <a:rPr lang="en-US" dirty="0"/>
              <a:t> and 21</a:t>
            </a:r>
            <a:r>
              <a:rPr lang="en-US" baseline="30000" dirty="0"/>
              <a:t>st</a:t>
            </a:r>
            <a:r>
              <a:rPr lang="en-US" dirty="0"/>
              <a:t> centuries</a:t>
            </a:r>
          </a:p>
        </p:txBody>
      </p:sp>
      <p:sp>
        <p:nvSpPr>
          <p:cNvPr id="3" name="Content Placeholder 2">
            <a:extLst>
              <a:ext uri="{FF2B5EF4-FFF2-40B4-BE49-F238E27FC236}">
                <a16:creationId xmlns:a16="http://schemas.microsoft.com/office/drawing/2014/main" id="{9FE7E47B-F610-289D-35D8-8374B2C8EEDF}"/>
              </a:ext>
            </a:extLst>
          </p:cNvPr>
          <p:cNvSpPr>
            <a:spLocks noGrp="1"/>
          </p:cNvSpPr>
          <p:nvPr>
            <p:ph idx="1"/>
          </p:nvPr>
        </p:nvSpPr>
        <p:spPr>
          <a:xfrm>
            <a:off x="838200" y="1690689"/>
            <a:ext cx="10515600" cy="2858452"/>
          </a:xfrm>
        </p:spPr>
        <p:txBody>
          <a:bodyPr>
            <a:normAutofit lnSpcReduction="10000"/>
          </a:bodyPr>
          <a:lstStyle/>
          <a:p>
            <a:r>
              <a:rPr lang="en-US" sz="1600" dirty="0"/>
              <a:t>New attempts were made to preserve the wall paintings</a:t>
            </a:r>
          </a:p>
          <a:p>
            <a:pPr lvl="1"/>
            <a:r>
              <a:rPr lang="en-US" sz="1400" dirty="0"/>
              <a:t>Famous study by Augustus Mau, a German art historian and archaeologist working for the DAI (German Archaeological Institute).</a:t>
            </a:r>
          </a:p>
          <a:p>
            <a:pPr lvl="1"/>
            <a:r>
              <a:rPr lang="en-US" sz="1400" dirty="0"/>
              <a:t>Mau tried to classify Roman wall painting styles, dividing them into four distinct styles,</a:t>
            </a:r>
          </a:p>
          <a:p>
            <a:r>
              <a:rPr lang="en-US" sz="1600" dirty="0"/>
              <a:t>Excavation was paused during the World War I and II.</a:t>
            </a:r>
          </a:p>
          <a:p>
            <a:pPr lvl="1"/>
            <a:r>
              <a:rPr lang="en-US" sz="1400" dirty="0"/>
              <a:t>The Allies bombed Pompeii during WW II while the Germans hid in the ruins of the site</a:t>
            </a:r>
          </a:p>
          <a:p>
            <a:r>
              <a:rPr lang="en-US" sz="1600" dirty="0"/>
              <a:t>1962: complete restriction of the excavations. New focus on preservation. At this point 2/3 of the site has been excavated. </a:t>
            </a:r>
          </a:p>
          <a:p>
            <a:r>
              <a:rPr lang="en-US" sz="1600" dirty="0"/>
              <a:t>In 1999, a moratorium on large scale digging, restricting projects to research and micro-digs. Allowing for re-excavation of already opened buildings. </a:t>
            </a:r>
          </a:p>
          <a:p>
            <a:r>
              <a:rPr lang="en-US" sz="1600" dirty="0"/>
              <a:t>Recently, there has been a renewed interest in the pre-79 CE material and earliest remains of Pompeii.  </a:t>
            </a:r>
          </a:p>
        </p:txBody>
      </p:sp>
      <p:pic>
        <p:nvPicPr>
          <p:cNvPr id="4" name="Picture 3" descr="Wall painting in Pompeii | Pompeii and Herculaneum tours with an  archaeologist">
            <a:extLst>
              <a:ext uri="{FF2B5EF4-FFF2-40B4-BE49-F238E27FC236}">
                <a16:creationId xmlns:a16="http://schemas.microsoft.com/office/drawing/2014/main" id="{E265D0BE-1E13-8F69-4CB0-7C08C2012339}"/>
              </a:ext>
            </a:extLst>
          </p:cNvPr>
          <p:cNvPicPr>
            <a:picLocks noChangeAspect="1"/>
          </p:cNvPicPr>
          <p:nvPr/>
        </p:nvPicPr>
        <p:blipFill>
          <a:blip r:embed="rId2"/>
          <a:srcRect b="10891"/>
          <a:stretch>
            <a:fillRect/>
          </a:stretch>
        </p:blipFill>
        <p:spPr>
          <a:xfrm>
            <a:off x="3246120" y="4549141"/>
            <a:ext cx="5350689" cy="2057399"/>
          </a:xfrm>
          <a:prstGeom prst="rect">
            <a:avLst/>
          </a:prstGeom>
        </p:spPr>
      </p:pic>
    </p:spTree>
    <p:extLst>
      <p:ext uri="{BB962C8B-B14F-4D97-AF65-F5344CB8AC3E}">
        <p14:creationId xmlns:p14="http://schemas.microsoft.com/office/powerpoint/2010/main" val="20488162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50D57C-B3B8-0350-0B08-2FEEDB812B0A}"/>
              </a:ext>
            </a:extLst>
          </p:cNvPr>
          <p:cNvSpPr>
            <a:spLocks noGrp="1"/>
          </p:cNvSpPr>
          <p:nvPr>
            <p:ph type="title"/>
          </p:nvPr>
        </p:nvSpPr>
        <p:spPr/>
        <p:txBody>
          <a:bodyPr/>
          <a:lstStyle/>
          <a:p>
            <a:pPr algn="ctr"/>
            <a:r>
              <a:rPr lang="en-US" dirty="0"/>
              <a:t>Archaeological Excavation Methods</a:t>
            </a:r>
          </a:p>
        </p:txBody>
      </p:sp>
      <p:sp>
        <p:nvSpPr>
          <p:cNvPr id="5" name="Content Placeholder 4">
            <a:extLst>
              <a:ext uri="{FF2B5EF4-FFF2-40B4-BE49-F238E27FC236}">
                <a16:creationId xmlns:a16="http://schemas.microsoft.com/office/drawing/2014/main" id="{74160CF1-96E8-3DE6-664C-4C9FD9CD409C}"/>
              </a:ext>
            </a:extLst>
          </p:cNvPr>
          <p:cNvSpPr>
            <a:spLocks noGrp="1"/>
          </p:cNvSpPr>
          <p:nvPr>
            <p:ph sz="half" idx="1"/>
          </p:nvPr>
        </p:nvSpPr>
        <p:spPr/>
        <p:txBody>
          <a:bodyPr>
            <a:normAutofit fontScale="77500" lnSpcReduction="20000"/>
          </a:bodyPr>
          <a:lstStyle/>
          <a:p>
            <a:r>
              <a:rPr lang="en-US" dirty="0"/>
              <a:t>The Law of Superimposition</a:t>
            </a:r>
          </a:p>
          <a:p>
            <a:r>
              <a:rPr lang="en-US" dirty="0"/>
              <a:t>In 1669 Nicolas Steno, a Danish scientist formalized a scientific like based on geology. </a:t>
            </a:r>
          </a:p>
          <a:p>
            <a:r>
              <a:rPr lang="en-US" dirty="0"/>
              <a:t>The law states that in any undeformed sequence of sedimentary strata, the oldest layers rest at the bottom, and each overlying layer is progressively younger.</a:t>
            </a:r>
          </a:p>
          <a:p>
            <a:r>
              <a:rPr lang="en-US" dirty="0"/>
              <a:t>Principle of Horizontality: Sedimentary layers and soil strata are initially deposited in nearly horizontal positions due to gravity. Deviations from horizontality point to subsequent tectonic or human-induced disturbances.</a:t>
            </a:r>
          </a:p>
          <a:p>
            <a:endParaRPr lang="en-US" dirty="0"/>
          </a:p>
        </p:txBody>
      </p:sp>
      <p:pic>
        <p:nvPicPr>
          <p:cNvPr id="2" name="Content Placeholder 1" descr="Basic stratigraphy demonstrating superposition, AI generated">
            <a:extLst>
              <a:ext uri="{FF2B5EF4-FFF2-40B4-BE49-F238E27FC236}">
                <a16:creationId xmlns:a16="http://schemas.microsoft.com/office/drawing/2014/main" id="{DCEE95C1-F826-DBC6-64D7-29AA70187FB8}"/>
              </a:ext>
            </a:extLst>
          </p:cNvPr>
          <p:cNvPicPr>
            <a:picLocks noGrp="1" noChangeAspect="1"/>
          </p:cNvPicPr>
          <p:nvPr>
            <p:ph sz="half" idx="2"/>
          </p:nvPr>
        </p:nvPicPr>
        <p:blipFill>
          <a:blip r:embed="rId2"/>
          <a:stretch>
            <a:fillRect/>
          </a:stretch>
        </p:blipFill>
        <p:spPr>
          <a:xfrm>
            <a:off x="6591580" y="1825625"/>
            <a:ext cx="4342839" cy="4351338"/>
          </a:xfrm>
          <a:prstGeom prst="rect">
            <a:avLst/>
          </a:prstGeom>
        </p:spPr>
      </p:pic>
    </p:spTree>
    <p:extLst>
      <p:ext uri="{BB962C8B-B14F-4D97-AF65-F5344CB8AC3E}">
        <p14:creationId xmlns:p14="http://schemas.microsoft.com/office/powerpoint/2010/main" val="30893553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B2E3F-45F4-6696-084D-28D6A527B45A}"/>
              </a:ext>
            </a:extLst>
          </p:cNvPr>
          <p:cNvSpPr>
            <a:spLocks noGrp="1"/>
          </p:cNvSpPr>
          <p:nvPr>
            <p:ph type="title"/>
          </p:nvPr>
        </p:nvSpPr>
        <p:spPr/>
        <p:txBody>
          <a:bodyPr/>
          <a:lstStyle/>
          <a:p>
            <a:pPr algn="ctr"/>
            <a:r>
              <a:rPr lang="en-US" dirty="0"/>
              <a:t>Reading Soil Strata</a:t>
            </a:r>
          </a:p>
        </p:txBody>
      </p:sp>
      <p:pic>
        <p:nvPicPr>
          <p:cNvPr id="5" name="Content Placeholder 4" descr="Strata layers diagram">
            <a:extLst>
              <a:ext uri="{FF2B5EF4-FFF2-40B4-BE49-F238E27FC236}">
                <a16:creationId xmlns:a16="http://schemas.microsoft.com/office/drawing/2014/main" id="{AF345A2A-1CF4-7706-8CD2-40598AC4CB4B}"/>
              </a:ext>
            </a:extLst>
          </p:cNvPr>
          <p:cNvPicPr>
            <a:picLocks noGrp="1" noChangeAspect="1"/>
          </p:cNvPicPr>
          <p:nvPr>
            <p:ph sz="half" idx="1"/>
          </p:nvPr>
        </p:nvPicPr>
        <p:blipFill>
          <a:blip r:embed="rId2"/>
          <a:stretch>
            <a:fillRect/>
          </a:stretch>
        </p:blipFill>
        <p:spPr>
          <a:xfrm>
            <a:off x="838200" y="2360454"/>
            <a:ext cx="5181600" cy="3281680"/>
          </a:xfrm>
          <a:prstGeom prst="rect">
            <a:avLst/>
          </a:prstGeom>
        </p:spPr>
      </p:pic>
      <p:sp>
        <p:nvSpPr>
          <p:cNvPr id="4" name="Content Placeholder 3">
            <a:extLst>
              <a:ext uri="{FF2B5EF4-FFF2-40B4-BE49-F238E27FC236}">
                <a16:creationId xmlns:a16="http://schemas.microsoft.com/office/drawing/2014/main" id="{F9705739-46AA-A60C-E940-894EE409BA73}"/>
              </a:ext>
            </a:extLst>
          </p:cNvPr>
          <p:cNvSpPr>
            <a:spLocks noGrp="1"/>
          </p:cNvSpPr>
          <p:nvPr>
            <p:ph sz="half" idx="2"/>
          </p:nvPr>
        </p:nvSpPr>
        <p:spPr/>
        <p:txBody>
          <a:bodyPr/>
          <a:lstStyle/>
          <a:p>
            <a:r>
              <a:rPr lang="en-US" dirty="0"/>
              <a:t>Relative chronology: established the order of events (what came before what) </a:t>
            </a:r>
          </a:p>
          <a:p>
            <a:r>
              <a:rPr lang="en-US" dirty="0"/>
              <a:t>Stratification layers: each layer represents a discrete window of time marked by distinct soil composition, color, or sediment </a:t>
            </a:r>
          </a:p>
          <a:p>
            <a:pPr marL="0" indent="0">
              <a:buNone/>
            </a:pPr>
            <a:endParaRPr lang="en-US" dirty="0"/>
          </a:p>
        </p:txBody>
      </p:sp>
    </p:spTree>
    <p:extLst>
      <p:ext uri="{BB962C8B-B14F-4D97-AF65-F5344CB8AC3E}">
        <p14:creationId xmlns:p14="http://schemas.microsoft.com/office/powerpoint/2010/main" val="32590671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FF433-14E3-A593-1A6B-94FA135D95B8}"/>
              </a:ext>
            </a:extLst>
          </p:cNvPr>
          <p:cNvSpPr>
            <a:spLocks noGrp="1"/>
          </p:cNvSpPr>
          <p:nvPr>
            <p:ph type="title"/>
          </p:nvPr>
        </p:nvSpPr>
        <p:spPr/>
        <p:txBody>
          <a:bodyPr/>
          <a:lstStyle/>
          <a:p>
            <a:r>
              <a:rPr lang="en-US" dirty="0"/>
              <a:t>Adoption into Archaeology at Pompeii</a:t>
            </a:r>
          </a:p>
        </p:txBody>
      </p:sp>
      <p:sp>
        <p:nvSpPr>
          <p:cNvPr id="3" name="Content Placeholder 2">
            <a:extLst>
              <a:ext uri="{FF2B5EF4-FFF2-40B4-BE49-F238E27FC236}">
                <a16:creationId xmlns:a16="http://schemas.microsoft.com/office/drawing/2014/main" id="{32D04B19-FD48-2B2E-9588-8CBAF6A9FA8D}"/>
              </a:ext>
            </a:extLst>
          </p:cNvPr>
          <p:cNvSpPr>
            <a:spLocks noGrp="1"/>
          </p:cNvSpPr>
          <p:nvPr>
            <p:ph sz="half" idx="1"/>
          </p:nvPr>
        </p:nvSpPr>
        <p:spPr/>
        <p:txBody>
          <a:bodyPr>
            <a:normAutofit fontScale="92500" lnSpcReduction="20000"/>
          </a:bodyPr>
          <a:lstStyle/>
          <a:p>
            <a:r>
              <a:rPr lang="en-US" dirty="0"/>
              <a:t>Fiorelli in the 1860’s was the first to adopt the top-down grid method of excavation.</a:t>
            </a:r>
          </a:p>
          <a:p>
            <a:r>
              <a:rPr lang="en-US" dirty="0"/>
              <a:t> This means that digging was done systematically from the modern surface downwards, rather than tunneling</a:t>
            </a:r>
          </a:p>
          <a:p>
            <a:r>
              <a:rPr lang="en-US" dirty="0"/>
              <a:t>This preserved fragile stratigraphy and wall paintings </a:t>
            </a:r>
          </a:p>
          <a:p>
            <a:r>
              <a:rPr lang="en-US" dirty="0"/>
              <a:t>It also introduced precise grid coordinates (regiones and insulae) to document artifacts provenance. </a:t>
            </a:r>
          </a:p>
        </p:txBody>
      </p:sp>
      <p:pic>
        <p:nvPicPr>
          <p:cNvPr id="5" name="Content Placeholder 4">
            <a:extLst>
              <a:ext uri="{FF2B5EF4-FFF2-40B4-BE49-F238E27FC236}">
                <a16:creationId xmlns:a16="http://schemas.microsoft.com/office/drawing/2014/main" id="{D3EDC6B5-8ECF-11D1-E03D-3595A4C9980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p:blipFill>
        <p:spPr>
          <a:xfrm>
            <a:off x="6310312" y="2153444"/>
            <a:ext cx="4905375" cy="3695700"/>
          </a:xfrm>
          <a:prstGeom prst="rect">
            <a:avLst/>
          </a:prstGeom>
        </p:spPr>
      </p:pic>
    </p:spTree>
    <p:extLst>
      <p:ext uri="{BB962C8B-B14F-4D97-AF65-F5344CB8AC3E}">
        <p14:creationId xmlns:p14="http://schemas.microsoft.com/office/powerpoint/2010/main" val="20603446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9A70707F-0E5C-7AA4-D307-D8DFC813B3C5}"/>
              </a:ext>
            </a:extLst>
          </p:cNvPr>
          <p:cNvPicPr>
            <a:picLocks noGrp="1" noChangeAspect="1"/>
          </p:cNvPicPr>
          <p:nvPr>
            <p:ph sz="half" idx="2"/>
          </p:nvPr>
        </p:nvPicPr>
        <p:blipFill>
          <a:blip r:embed="rId2"/>
          <a:stretch>
            <a:fillRect/>
          </a:stretch>
        </p:blipFill>
        <p:spPr>
          <a:xfrm>
            <a:off x="7222690" y="1503876"/>
            <a:ext cx="2733675" cy="3143250"/>
          </a:xfrm>
          <a:prstGeom prst="rect">
            <a:avLst/>
          </a:prstGeom>
        </p:spPr>
      </p:pic>
      <p:pic>
        <p:nvPicPr>
          <p:cNvPr id="8" name="Picture 7" descr="Wheeler-Kenyon method: A precise excavation technique | Michael Magri  posted on the topic | LinkedIn">
            <a:extLst>
              <a:ext uri="{FF2B5EF4-FFF2-40B4-BE49-F238E27FC236}">
                <a16:creationId xmlns:a16="http://schemas.microsoft.com/office/drawing/2014/main" id="{6CCCC82F-59D7-C192-E86E-D1C75874FBA1}"/>
              </a:ext>
            </a:extLst>
          </p:cNvPr>
          <p:cNvPicPr>
            <a:picLocks noChangeAspect="1"/>
          </p:cNvPicPr>
          <p:nvPr/>
        </p:nvPicPr>
        <p:blipFill>
          <a:blip r:embed="rId3"/>
          <a:stretch>
            <a:fillRect/>
          </a:stretch>
        </p:blipFill>
        <p:spPr>
          <a:xfrm>
            <a:off x="6400801" y="3913783"/>
            <a:ext cx="3555564" cy="2535954"/>
          </a:xfrm>
          <a:prstGeom prst="rect">
            <a:avLst/>
          </a:prstGeom>
        </p:spPr>
      </p:pic>
      <p:sp>
        <p:nvSpPr>
          <p:cNvPr id="2" name="Title 1">
            <a:extLst>
              <a:ext uri="{FF2B5EF4-FFF2-40B4-BE49-F238E27FC236}">
                <a16:creationId xmlns:a16="http://schemas.microsoft.com/office/drawing/2014/main" id="{66CDA39C-83B7-46CB-8A0D-E49047227551}"/>
              </a:ext>
            </a:extLst>
          </p:cNvPr>
          <p:cNvSpPr>
            <a:spLocks noGrp="1"/>
          </p:cNvSpPr>
          <p:nvPr>
            <p:ph type="title"/>
          </p:nvPr>
        </p:nvSpPr>
        <p:spPr/>
        <p:txBody>
          <a:bodyPr/>
          <a:lstStyle/>
          <a:p>
            <a:r>
              <a:rPr lang="en-US" dirty="0"/>
              <a:t>Sir Mortimer Wheeler and Kathleen Kenyon</a:t>
            </a:r>
          </a:p>
        </p:txBody>
      </p:sp>
      <p:sp>
        <p:nvSpPr>
          <p:cNvPr id="3" name="Content Placeholder 2">
            <a:extLst>
              <a:ext uri="{FF2B5EF4-FFF2-40B4-BE49-F238E27FC236}">
                <a16:creationId xmlns:a16="http://schemas.microsoft.com/office/drawing/2014/main" id="{5B5CF4A1-4BF3-25AE-9110-A72DB71BB753}"/>
              </a:ext>
            </a:extLst>
          </p:cNvPr>
          <p:cNvSpPr>
            <a:spLocks noGrp="1"/>
          </p:cNvSpPr>
          <p:nvPr>
            <p:ph sz="half" idx="1"/>
          </p:nvPr>
        </p:nvSpPr>
        <p:spPr>
          <a:xfrm>
            <a:off x="573207" y="1825625"/>
            <a:ext cx="5827594" cy="4351338"/>
          </a:xfrm>
        </p:spPr>
        <p:txBody>
          <a:bodyPr>
            <a:normAutofit/>
          </a:bodyPr>
          <a:lstStyle/>
          <a:p>
            <a:r>
              <a:rPr lang="en-US" dirty="0"/>
              <a:t>Grid square method of excavation</a:t>
            </a:r>
          </a:p>
          <a:p>
            <a:r>
              <a:rPr lang="en-US" dirty="0"/>
              <a:t>Also known as the Wheeler-Kenyon method revolutionized archaeology in the mid-20</a:t>
            </a:r>
            <a:r>
              <a:rPr lang="en-US" baseline="30000" dirty="0"/>
              <a:t>th</a:t>
            </a:r>
            <a:r>
              <a:rPr lang="en-US" dirty="0"/>
              <a:t> century </a:t>
            </a:r>
          </a:p>
          <a:p>
            <a:r>
              <a:rPr lang="en-US" dirty="0"/>
              <a:t>The technique involves dividing the site into a regular grid of square trenches (5x5 or 10x10 m) separated by earthen walls called baulks (usually 1 m wide)</a:t>
            </a:r>
          </a:p>
        </p:txBody>
      </p:sp>
      <p:pic>
        <p:nvPicPr>
          <p:cNvPr id="7" name="Picture 6" descr="The Grande Dame of Famous Archaeologists - Biblical Archaeology Society">
            <a:extLst>
              <a:ext uri="{FF2B5EF4-FFF2-40B4-BE49-F238E27FC236}">
                <a16:creationId xmlns:a16="http://schemas.microsoft.com/office/drawing/2014/main" id="{D2161269-C24E-76E8-540A-84FF11B6E341}"/>
              </a:ext>
            </a:extLst>
          </p:cNvPr>
          <p:cNvPicPr>
            <a:picLocks noChangeAspect="1"/>
          </p:cNvPicPr>
          <p:nvPr/>
        </p:nvPicPr>
        <p:blipFill>
          <a:blip r:embed="rId4"/>
          <a:stretch>
            <a:fillRect/>
          </a:stretch>
        </p:blipFill>
        <p:spPr>
          <a:xfrm>
            <a:off x="9515168" y="3579854"/>
            <a:ext cx="2286000" cy="2857500"/>
          </a:xfrm>
          <a:prstGeom prst="rect">
            <a:avLst/>
          </a:prstGeom>
        </p:spPr>
      </p:pic>
    </p:spTree>
    <p:extLst>
      <p:ext uri="{BB962C8B-B14F-4D97-AF65-F5344CB8AC3E}">
        <p14:creationId xmlns:p14="http://schemas.microsoft.com/office/powerpoint/2010/main" val="18386793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C97B21B9-0312-DA87-A58C-223EA71D6783}"/>
              </a:ext>
            </a:extLst>
          </p:cNvPr>
          <p:cNvPicPr>
            <a:picLocks noGrp="1" noChangeAspect="1"/>
          </p:cNvPicPr>
          <p:nvPr>
            <p:ph sz="half" idx="2"/>
          </p:nvPr>
        </p:nvPicPr>
        <p:blipFill>
          <a:blip r:embed="rId3"/>
          <a:srcRect l="19479" r="36146"/>
          <a:stretch>
            <a:fillRect/>
          </a:stretch>
        </p:blipFill>
        <p:spPr>
          <a:xfrm>
            <a:off x="-1" y="-2"/>
            <a:ext cx="5410198" cy="6858002"/>
          </a:xfrm>
          <a:prstGeom prst="rect">
            <a:avLst/>
          </a:prstGeom>
        </p:spPr>
      </p:pic>
      <p:sp useBgFill="1">
        <p:nvSpPr>
          <p:cNvPr id="19" name="Rectangle 18">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F6399A-0BD6-8F94-843C-C852D80C3447}"/>
              </a:ext>
            </a:extLst>
          </p:cNvPr>
          <p:cNvSpPr>
            <a:spLocks noGrp="1"/>
          </p:cNvSpPr>
          <p:nvPr>
            <p:ph type="title"/>
          </p:nvPr>
        </p:nvSpPr>
        <p:spPr>
          <a:xfrm>
            <a:off x="6115317" y="405685"/>
            <a:ext cx="5464968" cy="1559301"/>
          </a:xfrm>
        </p:spPr>
        <p:txBody>
          <a:bodyPr vert="horz" lIns="91440" tIns="45720" rIns="91440" bIns="45720" rtlCol="0" anchor="ctr">
            <a:normAutofit/>
          </a:bodyPr>
          <a:lstStyle/>
          <a:p>
            <a:r>
              <a:rPr lang="en-US" sz="4000"/>
              <a:t>Open Area Excavation </a:t>
            </a:r>
          </a:p>
        </p:txBody>
      </p:sp>
      <p:sp>
        <p:nvSpPr>
          <p:cNvPr id="3" name="Content Placeholder 2">
            <a:extLst>
              <a:ext uri="{FF2B5EF4-FFF2-40B4-BE49-F238E27FC236}">
                <a16:creationId xmlns:a16="http://schemas.microsoft.com/office/drawing/2014/main" id="{C283520D-2361-6CCB-A176-879D205138FA}"/>
              </a:ext>
            </a:extLst>
          </p:cNvPr>
          <p:cNvSpPr>
            <a:spLocks noGrp="1"/>
          </p:cNvSpPr>
          <p:nvPr>
            <p:ph sz="half" idx="1"/>
          </p:nvPr>
        </p:nvSpPr>
        <p:spPr>
          <a:xfrm>
            <a:off x="6115317" y="2743200"/>
            <a:ext cx="5247340" cy="3496878"/>
          </a:xfrm>
        </p:spPr>
        <p:txBody>
          <a:bodyPr vert="horz" lIns="91440" tIns="45720" rIns="91440" bIns="45720" rtlCol="0" anchor="ctr">
            <a:normAutofit/>
          </a:bodyPr>
          <a:lstStyle/>
          <a:p>
            <a:r>
              <a:rPr lang="en-US" sz="2000" dirty="0"/>
              <a:t>Pioneered by British archaeologist Philip Bakre </a:t>
            </a:r>
          </a:p>
          <a:p>
            <a:r>
              <a:rPr lang="en-US" sz="2000" dirty="0"/>
              <a:t>Developed in the late 20</a:t>
            </a:r>
            <a:r>
              <a:rPr lang="en-US" sz="2000" baseline="30000" dirty="0"/>
              <a:t>th</a:t>
            </a:r>
            <a:r>
              <a:rPr lang="en-US" sz="2000" dirty="0"/>
              <a:t> century </a:t>
            </a:r>
          </a:p>
          <a:p>
            <a:r>
              <a:rPr lang="en-US" sz="2000" dirty="0"/>
              <a:t>In response to the Wheeler-Kenyon grid system, as he believed the baulks hid spatial relationships </a:t>
            </a:r>
          </a:p>
          <a:p>
            <a:r>
              <a:rPr lang="en-US" sz="2000" dirty="0"/>
              <a:t>His technique removed the baulks to uncover large, continuous surfaces at once</a:t>
            </a:r>
          </a:p>
        </p:txBody>
      </p:sp>
    </p:spTree>
    <p:extLst>
      <p:ext uri="{BB962C8B-B14F-4D97-AF65-F5344CB8AC3E}">
        <p14:creationId xmlns:p14="http://schemas.microsoft.com/office/powerpoint/2010/main" val="1752807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B2611DF5-F126-BDAF-27C5-FE6F72120061}"/>
              </a:ext>
            </a:extLst>
          </p:cNvPr>
          <p:cNvPicPr>
            <a:picLocks noGrp="1" noChangeAspect="1"/>
          </p:cNvPicPr>
          <p:nvPr>
            <p:ph idx="1"/>
          </p:nvPr>
        </p:nvPicPr>
        <p:blipFill>
          <a:blip r:embed="rId3"/>
          <a:stretch>
            <a:fillRect/>
          </a:stretch>
        </p:blipFill>
        <p:spPr>
          <a:xfrm>
            <a:off x="1431401" y="443557"/>
            <a:ext cx="8824891" cy="6122368"/>
          </a:xfrm>
          <a:prstGeom prst="rect">
            <a:avLst/>
          </a:prstGeom>
        </p:spPr>
      </p:pic>
      <p:sp>
        <p:nvSpPr>
          <p:cNvPr id="2" name="Title 1">
            <a:extLst>
              <a:ext uri="{FF2B5EF4-FFF2-40B4-BE49-F238E27FC236}">
                <a16:creationId xmlns:a16="http://schemas.microsoft.com/office/drawing/2014/main" id="{82BE05E7-A5ED-4A03-DBCC-2D00B1A69787}"/>
              </a:ext>
            </a:extLst>
          </p:cNvPr>
          <p:cNvSpPr>
            <a:spLocks noGrp="1"/>
          </p:cNvSpPr>
          <p:nvPr>
            <p:ph type="title"/>
          </p:nvPr>
        </p:nvSpPr>
        <p:spPr>
          <a:xfrm>
            <a:off x="4705350" y="365125"/>
            <a:ext cx="6648450" cy="1006475"/>
          </a:xfrm>
        </p:spPr>
        <p:txBody>
          <a:bodyPr/>
          <a:lstStyle/>
          <a:p>
            <a:r>
              <a:rPr lang="en-US" dirty="0"/>
              <a:t>Map Quiz</a:t>
            </a:r>
          </a:p>
        </p:txBody>
      </p:sp>
    </p:spTree>
    <p:extLst>
      <p:ext uri="{BB962C8B-B14F-4D97-AF65-F5344CB8AC3E}">
        <p14:creationId xmlns:p14="http://schemas.microsoft.com/office/powerpoint/2010/main" val="12674111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081EA-8DA7-C1FA-D5B2-D6AE69732604}"/>
              </a:ext>
            </a:extLst>
          </p:cNvPr>
          <p:cNvSpPr>
            <a:spLocks noGrp="1"/>
          </p:cNvSpPr>
          <p:nvPr>
            <p:ph type="title"/>
          </p:nvPr>
        </p:nvSpPr>
        <p:spPr/>
        <p:txBody>
          <a:bodyPr/>
          <a:lstStyle/>
          <a:p>
            <a:r>
              <a:rPr lang="en-US" dirty="0"/>
              <a:t>Harris Matrix</a:t>
            </a:r>
          </a:p>
        </p:txBody>
      </p:sp>
      <p:sp>
        <p:nvSpPr>
          <p:cNvPr id="3" name="Content Placeholder 2">
            <a:extLst>
              <a:ext uri="{FF2B5EF4-FFF2-40B4-BE49-F238E27FC236}">
                <a16:creationId xmlns:a16="http://schemas.microsoft.com/office/drawing/2014/main" id="{16A52731-6109-DFBE-4364-47F0F02A72F6}"/>
              </a:ext>
            </a:extLst>
          </p:cNvPr>
          <p:cNvSpPr>
            <a:spLocks noGrp="1"/>
          </p:cNvSpPr>
          <p:nvPr>
            <p:ph sz="half" idx="1"/>
          </p:nvPr>
        </p:nvSpPr>
        <p:spPr/>
        <p:txBody>
          <a:bodyPr/>
          <a:lstStyle/>
          <a:p>
            <a:r>
              <a:rPr lang="en-US" dirty="0"/>
              <a:t>Developed in 1973 by Edward C. Harris</a:t>
            </a:r>
          </a:p>
          <a:p>
            <a:r>
              <a:rPr lang="en-US" dirty="0"/>
              <a:t>It is a tool used to depict and analyze the stratigraphy of the excavation sites</a:t>
            </a:r>
          </a:p>
          <a:p>
            <a:r>
              <a:rPr lang="en-US" dirty="0"/>
              <a:t>Operates on single-context recording: each action, layer, or change on site is given a unique context number</a:t>
            </a:r>
          </a:p>
          <a:p>
            <a:endParaRPr lang="en-US" dirty="0"/>
          </a:p>
        </p:txBody>
      </p:sp>
      <p:pic>
        <p:nvPicPr>
          <p:cNvPr id="5" name="Content Placeholder 4" descr="Free software for a Harris matrix? – Nova et vetera">
            <a:extLst>
              <a:ext uri="{FF2B5EF4-FFF2-40B4-BE49-F238E27FC236}">
                <a16:creationId xmlns:a16="http://schemas.microsoft.com/office/drawing/2014/main" id="{7D00EE8A-3F60-D311-5280-88BE54024D69}"/>
              </a:ext>
            </a:extLst>
          </p:cNvPr>
          <p:cNvPicPr>
            <a:picLocks noGrp="1" noChangeAspect="1"/>
          </p:cNvPicPr>
          <p:nvPr>
            <p:ph sz="half" idx="2"/>
          </p:nvPr>
        </p:nvPicPr>
        <p:blipFill>
          <a:blip r:embed="rId2"/>
          <a:stretch>
            <a:fillRect/>
          </a:stretch>
        </p:blipFill>
        <p:spPr>
          <a:xfrm>
            <a:off x="6955735" y="1825625"/>
            <a:ext cx="3614529" cy="4351338"/>
          </a:xfrm>
          <a:prstGeom prst="rect">
            <a:avLst/>
          </a:prstGeom>
        </p:spPr>
      </p:pic>
    </p:spTree>
    <p:extLst>
      <p:ext uri="{BB962C8B-B14F-4D97-AF65-F5344CB8AC3E}">
        <p14:creationId xmlns:p14="http://schemas.microsoft.com/office/powerpoint/2010/main" val="5499689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260AC-6DD8-9519-93D5-4B7CDF4FF7A3}"/>
              </a:ext>
            </a:extLst>
          </p:cNvPr>
          <p:cNvSpPr>
            <a:spLocks noGrp="1"/>
          </p:cNvSpPr>
          <p:nvPr>
            <p:ph type="title"/>
          </p:nvPr>
        </p:nvSpPr>
        <p:spPr/>
        <p:txBody>
          <a:bodyPr/>
          <a:lstStyle/>
          <a:p>
            <a:r>
              <a:rPr lang="en-US" dirty="0"/>
              <a:t>Non-invasive methods </a:t>
            </a:r>
          </a:p>
        </p:txBody>
      </p:sp>
      <p:pic>
        <p:nvPicPr>
          <p:cNvPr id="5" name="Content Placeholder 4">
            <a:extLst>
              <a:ext uri="{FF2B5EF4-FFF2-40B4-BE49-F238E27FC236}">
                <a16:creationId xmlns:a16="http://schemas.microsoft.com/office/drawing/2014/main" id="{FC3DE82D-1477-D91A-FE56-94049F482F58}"/>
              </a:ext>
            </a:extLst>
          </p:cNvPr>
          <p:cNvPicPr>
            <a:picLocks noGrp="1" noChangeAspect="1"/>
          </p:cNvPicPr>
          <p:nvPr>
            <p:ph sz="half" idx="1"/>
          </p:nvPr>
        </p:nvPicPr>
        <p:blipFill>
          <a:blip r:embed="rId3"/>
          <a:stretch>
            <a:fillRect/>
          </a:stretch>
        </p:blipFill>
        <p:spPr>
          <a:xfrm>
            <a:off x="838200" y="2057123"/>
            <a:ext cx="5181600" cy="3888341"/>
          </a:xfrm>
          <a:prstGeom prst="rect">
            <a:avLst/>
          </a:prstGeom>
        </p:spPr>
      </p:pic>
      <p:sp>
        <p:nvSpPr>
          <p:cNvPr id="4" name="Content Placeholder 3">
            <a:extLst>
              <a:ext uri="{FF2B5EF4-FFF2-40B4-BE49-F238E27FC236}">
                <a16:creationId xmlns:a16="http://schemas.microsoft.com/office/drawing/2014/main" id="{7F590972-A0AF-DF02-07D3-361B9F65F43F}"/>
              </a:ext>
            </a:extLst>
          </p:cNvPr>
          <p:cNvSpPr>
            <a:spLocks noGrp="1"/>
          </p:cNvSpPr>
          <p:nvPr>
            <p:ph sz="half" idx="2"/>
          </p:nvPr>
        </p:nvSpPr>
        <p:spPr>
          <a:xfrm>
            <a:off x="6172200" y="1690688"/>
            <a:ext cx="5181600" cy="4486275"/>
          </a:xfrm>
        </p:spPr>
        <p:txBody>
          <a:bodyPr>
            <a:normAutofit fontScale="92500" lnSpcReduction="20000"/>
          </a:bodyPr>
          <a:lstStyle/>
          <a:p>
            <a:r>
              <a:rPr lang="en-US" dirty="0"/>
              <a:t>Archaeology=Destruction</a:t>
            </a:r>
          </a:p>
          <a:p>
            <a:r>
              <a:rPr lang="en-US" dirty="0"/>
              <a:t>Geophysics and Remote Sensing </a:t>
            </a:r>
          </a:p>
          <a:p>
            <a:pPr lvl="1"/>
            <a:r>
              <a:rPr lang="en-US" dirty="0"/>
              <a:t>Ground-penetrating radar (GPR)</a:t>
            </a:r>
          </a:p>
          <a:p>
            <a:pPr lvl="2"/>
            <a:r>
              <a:rPr lang="en-US" dirty="0"/>
              <a:t>Sends electromagnetic pulses into the soil and records the reflections of buried features</a:t>
            </a:r>
          </a:p>
          <a:p>
            <a:pPr lvl="1"/>
            <a:r>
              <a:rPr lang="en-US" dirty="0"/>
              <a:t>Magnetometry </a:t>
            </a:r>
          </a:p>
          <a:p>
            <a:pPr lvl="2"/>
            <a:r>
              <a:rPr lang="en-US" dirty="0"/>
              <a:t>Detects localized anomalies in earth’s magnetic field, like fired ceramics</a:t>
            </a:r>
          </a:p>
          <a:p>
            <a:r>
              <a:rPr lang="en-US" dirty="0"/>
              <a:t>GIS (Geographic Information Systems)</a:t>
            </a:r>
          </a:p>
          <a:p>
            <a:r>
              <a:rPr lang="en-US" dirty="0"/>
              <a:t>LiDAR (light detection and ranging)</a:t>
            </a:r>
          </a:p>
          <a:p>
            <a:r>
              <a:rPr lang="en-US" dirty="0"/>
              <a:t>Photogrammetry: 3D modelling</a:t>
            </a:r>
          </a:p>
          <a:p>
            <a:endParaRPr lang="en-US" dirty="0"/>
          </a:p>
          <a:p>
            <a:endParaRPr lang="en-US" dirty="0"/>
          </a:p>
        </p:txBody>
      </p:sp>
    </p:spTree>
    <p:extLst>
      <p:ext uri="{BB962C8B-B14F-4D97-AF65-F5344CB8AC3E}">
        <p14:creationId xmlns:p14="http://schemas.microsoft.com/office/powerpoint/2010/main" val="25175468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4CE30-5172-6FDD-8D44-1CDF4F50F04B}"/>
              </a:ext>
            </a:extLst>
          </p:cNvPr>
          <p:cNvSpPr>
            <a:spLocks noGrp="1"/>
          </p:cNvSpPr>
          <p:nvPr>
            <p:ph type="title"/>
          </p:nvPr>
        </p:nvSpPr>
        <p:spPr/>
        <p:txBody>
          <a:bodyPr/>
          <a:lstStyle/>
          <a:p>
            <a:pPr algn="ctr"/>
            <a:r>
              <a:rPr lang="en-US" dirty="0"/>
              <a:t>Modern Specializations within Archaeology</a:t>
            </a:r>
          </a:p>
        </p:txBody>
      </p:sp>
      <p:sp>
        <p:nvSpPr>
          <p:cNvPr id="3" name="Content Placeholder 2">
            <a:extLst>
              <a:ext uri="{FF2B5EF4-FFF2-40B4-BE49-F238E27FC236}">
                <a16:creationId xmlns:a16="http://schemas.microsoft.com/office/drawing/2014/main" id="{BA418B12-02DD-F757-2C93-C00E8DC30F60}"/>
              </a:ext>
            </a:extLst>
          </p:cNvPr>
          <p:cNvSpPr>
            <a:spLocks noGrp="1"/>
          </p:cNvSpPr>
          <p:nvPr>
            <p:ph sz="half" idx="1"/>
          </p:nvPr>
        </p:nvSpPr>
        <p:spPr/>
        <p:txBody>
          <a:bodyPr/>
          <a:lstStyle/>
          <a:p>
            <a:r>
              <a:rPr lang="en-US" dirty="0"/>
              <a:t>Bioarchaeology</a:t>
            </a:r>
          </a:p>
          <a:p>
            <a:pPr lvl="1"/>
            <a:r>
              <a:rPr lang="en-US" dirty="0"/>
              <a:t>Scientific study of human and biological remains </a:t>
            </a:r>
          </a:p>
          <a:p>
            <a:r>
              <a:rPr lang="en-US" dirty="0"/>
              <a:t>Zooarchaeology</a:t>
            </a:r>
          </a:p>
          <a:p>
            <a:pPr lvl="1"/>
            <a:r>
              <a:rPr lang="en-US" dirty="0"/>
              <a:t>Study of animals remains </a:t>
            </a:r>
          </a:p>
          <a:p>
            <a:r>
              <a:rPr lang="en-US" dirty="0" err="1"/>
              <a:t>Archaeobotany</a:t>
            </a:r>
            <a:endParaRPr lang="en-US" dirty="0"/>
          </a:p>
          <a:p>
            <a:pPr lvl="1"/>
            <a:r>
              <a:rPr lang="en-US" dirty="0"/>
              <a:t>Analysis of plant remains </a:t>
            </a:r>
          </a:p>
          <a:p>
            <a:pPr marL="457200" lvl="1" indent="0">
              <a:buNone/>
            </a:pPr>
            <a:endParaRPr lang="en-US" dirty="0"/>
          </a:p>
        </p:txBody>
      </p:sp>
      <p:sp>
        <p:nvSpPr>
          <p:cNvPr id="4" name="Content Placeholder 3">
            <a:extLst>
              <a:ext uri="{FF2B5EF4-FFF2-40B4-BE49-F238E27FC236}">
                <a16:creationId xmlns:a16="http://schemas.microsoft.com/office/drawing/2014/main" id="{4CCB3EDB-0D73-7017-3999-2D6247BE362C}"/>
              </a:ext>
            </a:extLst>
          </p:cNvPr>
          <p:cNvSpPr>
            <a:spLocks noGrp="1"/>
          </p:cNvSpPr>
          <p:nvPr>
            <p:ph sz="half" idx="2"/>
          </p:nvPr>
        </p:nvSpPr>
        <p:spPr/>
        <p:txBody>
          <a:bodyPr/>
          <a:lstStyle/>
          <a:p>
            <a:r>
              <a:rPr lang="en-US" dirty="0"/>
              <a:t>Material Sciences and Archaeometry</a:t>
            </a:r>
          </a:p>
          <a:p>
            <a:pPr lvl="1"/>
            <a:r>
              <a:rPr lang="en-US" dirty="0"/>
              <a:t>Petrographic analysis like XRF</a:t>
            </a:r>
          </a:p>
          <a:p>
            <a:pPr lvl="1"/>
            <a:r>
              <a:rPr lang="en-US" dirty="0"/>
              <a:t>Scientific dating methods like Radiocarbon Dating and Thermoluminescence</a:t>
            </a:r>
          </a:p>
          <a:p>
            <a:pPr lvl="1"/>
            <a:r>
              <a:rPr lang="en-US" dirty="0"/>
              <a:t>DNA studies</a:t>
            </a:r>
          </a:p>
          <a:p>
            <a:pPr lvl="1"/>
            <a:r>
              <a:rPr lang="en-US" dirty="0"/>
              <a:t>Isotope analysis, like Strontium</a:t>
            </a:r>
          </a:p>
        </p:txBody>
      </p:sp>
    </p:spTree>
    <p:extLst>
      <p:ext uri="{BB962C8B-B14F-4D97-AF65-F5344CB8AC3E}">
        <p14:creationId xmlns:p14="http://schemas.microsoft.com/office/powerpoint/2010/main" val="26348859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E17EC-44AF-9AB2-3DD0-1C70564ABAD1}"/>
              </a:ext>
            </a:extLst>
          </p:cNvPr>
          <p:cNvSpPr>
            <a:spLocks noGrp="1"/>
          </p:cNvSpPr>
          <p:nvPr>
            <p:ph type="title"/>
          </p:nvPr>
        </p:nvSpPr>
        <p:spPr/>
        <p:txBody>
          <a:bodyPr/>
          <a:lstStyle/>
          <a:p>
            <a:pPr algn="ctr"/>
            <a:r>
              <a:rPr lang="en-US" b="1" dirty="0"/>
              <a:t>Stratigraphy Exercise</a:t>
            </a:r>
          </a:p>
        </p:txBody>
      </p:sp>
      <p:pic>
        <p:nvPicPr>
          <p:cNvPr id="3" name="Picture 2">
            <a:extLst>
              <a:ext uri="{FF2B5EF4-FFF2-40B4-BE49-F238E27FC236}">
                <a16:creationId xmlns:a16="http://schemas.microsoft.com/office/drawing/2014/main" id="{3D46383F-7F17-D887-D740-7CA736158DA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1558809" y="2130192"/>
            <a:ext cx="8854027" cy="3893015"/>
          </a:xfrm>
          <a:prstGeom prst="rect">
            <a:avLst/>
          </a:prstGeom>
          <a:noFill/>
          <a:ln>
            <a:noFill/>
          </a:ln>
        </p:spPr>
      </p:pic>
    </p:spTree>
    <p:extLst>
      <p:ext uri="{BB962C8B-B14F-4D97-AF65-F5344CB8AC3E}">
        <p14:creationId xmlns:p14="http://schemas.microsoft.com/office/powerpoint/2010/main" val="1309187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767723-AC27-E923-EEB2-2FB0AFB923D6}"/>
              </a:ext>
            </a:extLst>
          </p:cNvPr>
          <p:cNvSpPr>
            <a:spLocks noGrp="1"/>
          </p:cNvSpPr>
          <p:nvPr>
            <p:ph type="title"/>
          </p:nvPr>
        </p:nvSpPr>
        <p:spPr>
          <a:xfrm>
            <a:off x="686834" y="1153572"/>
            <a:ext cx="3200400" cy="4461163"/>
          </a:xfrm>
        </p:spPr>
        <p:txBody>
          <a:bodyPr>
            <a:normAutofit/>
          </a:bodyPr>
          <a:lstStyle/>
          <a:p>
            <a:r>
              <a:rPr lang="en-US">
                <a:solidFill>
                  <a:srgbClr val="FFFFFF"/>
                </a:solidFill>
              </a:rPr>
              <a:t>Writing Assignment #1</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B91B6BB-890A-D684-4538-9D07BB694693}"/>
              </a:ext>
            </a:extLst>
          </p:cNvPr>
          <p:cNvSpPr>
            <a:spLocks noGrp="1"/>
          </p:cNvSpPr>
          <p:nvPr>
            <p:ph idx="1"/>
          </p:nvPr>
        </p:nvSpPr>
        <p:spPr>
          <a:xfrm>
            <a:off x="4447308" y="591344"/>
            <a:ext cx="6906491" cy="5585619"/>
          </a:xfrm>
        </p:spPr>
        <p:txBody>
          <a:bodyPr anchor="ctr">
            <a:normAutofit/>
          </a:bodyPr>
          <a:lstStyle/>
          <a:p>
            <a:pPr marL="0" indent="0">
              <a:buNone/>
            </a:pPr>
            <a:r>
              <a:rPr lang="en-US" sz="2400" b="1" dirty="0"/>
              <a:t>Artifact/Architectural Analysis Due October 1</a:t>
            </a:r>
          </a:p>
          <a:p>
            <a:pPr marL="0" indent="0">
              <a:buNone/>
            </a:pPr>
            <a:r>
              <a:rPr lang="en-US" sz="2400" dirty="0"/>
              <a:t>Describe a specific object or architectural space in detail from Pompeii or Herculaneum, moving from physical observation to an interpretation of its daily or social function. You can pick any object from the textbooks and sources provided on the syllabus. Please use scholarly sources only. Images and bibliography do not count toward word length. </a:t>
            </a:r>
          </a:p>
          <a:p>
            <a:pPr marL="0" indent="0">
              <a:buNone/>
            </a:pPr>
            <a:r>
              <a:rPr lang="en-US" sz="2400" dirty="0"/>
              <a:t>500-800 words</a:t>
            </a:r>
          </a:p>
          <a:p>
            <a:pPr marL="0" indent="0">
              <a:buNone/>
            </a:pPr>
            <a:r>
              <a:rPr lang="en-US" sz="2400" dirty="0"/>
              <a:t>See syllabus for formatting guidelines (i.e. citations/font/margins)</a:t>
            </a:r>
          </a:p>
          <a:p>
            <a:pPr marL="0" indent="0">
              <a:buNone/>
            </a:pPr>
            <a:r>
              <a:rPr lang="en-US" sz="2400" dirty="0"/>
              <a:t>We will hopefully have a workshop with LITS on</a:t>
            </a:r>
            <a:r>
              <a:rPr lang="en-US" sz="2400" b="1" dirty="0"/>
              <a:t> September 24</a:t>
            </a:r>
            <a:r>
              <a:rPr lang="en-US" sz="2400" dirty="0"/>
              <a:t>. Please bring a draft of your paper for a peer review in class that day. </a:t>
            </a:r>
          </a:p>
        </p:txBody>
      </p:sp>
    </p:spTree>
    <p:extLst>
      <p:ext uri="{BB962C8B-B14F-4D97-AF65-F5344CB8AC3E}">
        <p14:creationId xmlns:p14="http://schemas.microsoft.com/office/powerpoint/2010/main" val="1188401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32D70-4C47-F268-6E8B-A25F0E5EF596}"/>
              </a:ext>
            </a:extLst>
          </p:cNvPr>
          <p:cNvSpPr>
            <a:spLocks noGrp="1"/>
          </p:cNvSpPr>
          <p:nvPr>
            <p:ph type="title"/>
          </p:nvPr>
        </p:nvSpPr>
        <p:spPr/>
        <p:txBody>
          <a:bodyPr/>
          <a:lstStyle/>
          <a:p>
            <a:r>
              <a:rPr lang="en-US" dirty="0"/>
              <a:t>Your paper should…</a:t>
            </a:r>
          </a:p>
        </p:txBody>
      </p:sp>
      <p:sp>
        <p:nvSpPr>
          <p:cNvPr id="3" name="Content Placeholder 2">
            <a:extLst>
              <a:ext uri="{FF2B5EF4-FFF2-40B4-BE49-F238E27FC236}">
                <a16:creationId xmlns:a16="http://schemas.microsoft.com/office/drawing/2014/main" id="{AAF3B2B5-8A47-DBDD-42A4-BC65B58425E5}"/>
              </a:ext>
            </a:extLst>
          </p:cNvPr>
          <p:cNvSpPr>
            <a:spLocks noGrp="1"/>
          </p:cNvSpPr>
          <p:nvPr>
            <p:ph idx="1"/>
          </p:nvPr>
        </p:nvSpPr>
        <p:spPr/>
        <p:txBody>
          <a:bodyPr/>
          <a:lstStyle/>
          <a:p>
            <a:r>
              <a:rPr lang="en-US" dirty="0"/>
              <a:t>Provide a general description and biography of the object or building</a:t>
            </a:r>
          </a:p>
          <a:p>
            <a:r>
              <a:rPr lang="en-US" dirty="0"/>
              <a:t>Where in the city is it located? Where was it found (if known)?</a:t>
            </a:r>
          </a:p>
          <a:p>
            <a:r>
              <a:rPr lang="en-US" dirty="0"/>
              <a:t>Consider how it might have been used in daily life</a:t>
            </a:r>
          </a:p>
        </p:txBody>
      </p:sp>
    </p:spTree>
    <p:extLst>
      <p:ext uri="{BB962C8B-B14F-4D97-AF65-F5344CB8AC3E}">
        <p14:creationId xmlns:p14="http://schemas.microsoft.com/office/powerpoint/2010/main" val="951974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76D6CDF-C512-4739-B158-55EE955E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3"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330E1A-DF9E-FE78-BBCA-88F98CA79EBC}"/>
              </a:ext>
            </a:extLst>
          </p:cNvPr>
          <p:cNvSpPr>
            <a:spLocks noGrp="1"/>
          </p:cNvSpPr>
          <p:nvPr>
            <p:ph type="title"/>
          </p:nvPr>
        </p:nvSpPr>
        <p:spPr>
          <a:xfrm>
            <a:off x="1137033" y="670559"/>
            <a:ext cx="4683321" cy="2148841"/>
          </a:xfrm>
        </p:spPr>
        <p:txBody>
          <a:bodyPr vert="horz" lIns="91440" tIns="45720" rIns="91440" bIns="45720" rtlCol="0" anchor="t">
            <a:normAutofit/>
          </a:bodyPr>
          <a:lstStyle/>
          <a:p>
            <a:r>
              <a:rPr lang="en-US" dirty="0"/>
              <a:t>Quick Recap</a:t>
            </a:r>
          </a:p>
        </p:txBody>
      </p:sp>
      <p:pic>
        <p:nvPicPr>
          <p:cNvPr id="6" name="Content Placeholder 16">
            <a:extLst>
              <a:ext uri="{FF2B5EF4-FFF2-40B4-BE49-F238E27FC236}">
                <a16:creationId xmlns:a16="http://schemas.microsoft.com/office/drawing/2014/main" id="{D74A4E8B-ACAB-B34C-9356-A34DE86AA02C}"/>
              </a:ext>
            </a:extLst>
          </p:cNvPr>
          <p:cNvPicPr>
            <a:picLocks noGrp="1" noChangeAspect="1"/>
          </p:cNvPicPr>
          <p:nvPr>
            <p:ph sz="half" idx="2"/>
          </p:nvPr>
        </p:nvPicPr>
        <p:blipFill>
          <a:blip r:embed="rId2"/>
          <a:srcRect b="9065"/>
          <a:stretch>
            <a:fillRect/>
          </a:stretch>
        </p:blipFill>
        <p:spPr>
          <a:xfrm>
            <a:off x="1" y="3105151"/>
            <a:ext cx="6448424"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p:spPr>
      </p:pic>
      <p:sp>
        <p:nvSpPr>
          <p:cNvPr id="4" name="Content Placeholder 3">
            <a:extLst>
              <a:ext uri="{FF2B5EF4-FFF2-40B4-BE49-F238E27FC236}">
                <a16:creationId xmlns:a16="http://schemas.microsoft.com/office/drawing/2014/main" id="{652D7D00-3D1D-57E4-176C-BB00548CCC50}"/>
              </a:ext>
            </a:extLst>
          </p:cNvPr>
          <p:cNvSpPr>
            <a:spLocks noGrp="1"/>
          </p:cNvSpPr>
          <p:nvPr>
            <p:ph sz="half" idx="1"/>
          </p:nvPr>
        </p:nvSpPr>
        <p:spPr>
          <a:xfrm>
            <a:off x="6797004" y="670559"/>
            <a:ext cx="4555782" cy="5445076"/>
          </a:xfrm>
        </p:spPr>
        <p:txBody>
          <a:bodyPr vert="horz" lIns="91440" tIns="45720" rIns="91440" bIns="45720" rtlCol="0" anchor="t">
            <a:normAutofit/>
          </a:bodyPr>
          <a:lstStyle/>
          <a:p>
            <a:r>
              <a:rPr lang="en-US" dirty="0"/>
              <a:t>Went over the syllabus</a:t>
            </a:r>
          </a:p>
          <a:p>
            <a:pPr lvl="1"/>
            <a:r>
              <a:rPr lang="en-US" sz="2800" dirty="0"/>
              <a:t>Any questions?</a:t>
            </a:r>
          </a:p>
          <a:p>
            <a:r>
              <a:rPr lang="en-US" dirty="0"/>
              <a:t>Quick review of Roman archaeology</a:t>
            </a:r>
          </a:p>
          <a:p>
            <a:pPr lvl="1"/>
            <a:r>
              <a:rPr lang="en-US" sz="2800" dirty="0"/>
              <a:t>Architecture, masonry styles, pottery, religion </a:t>
            </a:r>
          </a:p>
          <a:p>
            <a:r>
              <a:rPr lang="en-US" dirty="0"/>
              <a:t>Introduced the Bay of Naples and Campania and the major sites we will discuss in class.</a:t>
            </a:r>
          </a:p>
          <a:p>
            <a:r>
              <a:rPr lang="en-US" dirty="0"/>
              <a:t>We discussed Mt. Vesuvius and the eruption </a:t>
            </a:r>
          </a:p>
        </p:txBody>
      </p:sp>
    </p:spTree>
    <p:extLst>
      <p:ext uri="{BB962C8B-B14F-4D97-AF65-F5344CB8AC3E}">
        <p14:creationId xmlns:p14="http://schemas.microsoft.com/office/powerpoint/2010/main" val="3659607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7A0AB-1692-40C9-FCAD-8858091A2D54}"/>
              </a:ext>
            </a:extLst>
          </p:cNvPr>
          <p:cNvSpPr>
            <a:spLocks noGrp="1"/>
          </p:cNvSpPr>
          <p:nvPr>
            <p:ph type="title"/>
          </p:nvPr>
        </p:nvSpPr>
        <p:spPr/>
        <p:txBody>
          <a:bodyPr/>
          <a:lstStyle/>
          <a:p>
            <a:r>
              <a:rPr lang="en-US" dirty="0"/>
              <a:t>What were the capital types employed by the Romans? </a:t>
            </a:r>
          </a:p>
        </p:txBody>
      </p:sp>
      <p:pic>
        <p:nvPicPr>
          <p:cNvPr id="5" name="Content Placeholder 7" descr="The Five Classical Orders, AI generated">
            <a:extLst>
              <a:ext uri="{FF2B5EF4-FFF2-40B4-BE49-F238E27FC236}">
                <a16:creationId xmlns:a16="http://schemas.microsoft.com/office/drawing/2014/main" id="{BCC57C22-2F40-5F1B-77AB-63426BC6D236}"/>
              </a:ext>
            </a:extLst>
          </p:cNvPr>
          <p:cNvPicPr>
            <a:picLocks noGrp="1" noChangeAspect="1"/>
          </p:cNvPicPr>
          <p:nvPr>
            <p:ph sz="half" idx="2"/>
          </p:nvPr>
        </p:nvPicPr>
        <p:blipFill>
          <a:blip r:embed="rId2"/>
          <a:srcRect b="20898"/>
          <a:stretch>
            <a:fillRect/>
          </a:stretch>
        </p:blipFill>
        <p:spPr>
          <a:xfrm>
            <a:off x="2289810" y="2023055"/>
            <a:ext cx="7612380" cy="4013371"/>
          </a:xfrm>
          <a:prstGeom prst="rect">
            <a:avLst/>
          </a:prstGeom>
        </p:spPr>
      </p:pic>
    </p:spTree>
    <p:extLst>
      <p:ext uri="{BB962C8B-B14F-4D97-AF65-F5344CB8AC3E}">
        <p14:creationId xmlns:p14="http://schemas.microsoft.com/office/powerpoint/2010/main" val="3756488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98AD3-EF31-5AD9-9CB2-AD1DE7469530}"/>
              </a:ext>
            </a:extLst>
          </p:cNvPr>
          <p:cNvSpPr>
            <a:spLocks noGrp="1"/>
          </p:cNvSpPr>
          <p:nvPr>
            <p:ph type="title"/>
          </p:nvPr>
        </p:nvSpPr>
        <p:spPr>
          <a:xfrm>
            <a:off x="1558288" y="365125"/>
            <a:ext cx="9795511" cy="1325563"/>
          </a:xfrm>
        </p:spPr>
        <p:txBody>
          <a:bodyPr/>
          <a:lstStyle/>
          <a:p>
            <a:r>
              <a:rPr lang="en-US" dirty="0"/>
              <a:t>What type of masonry style is this?</a:t>
            </a:r>
          </a:p>
        </p:txBody>
      </p:sp>
      <p:pic>
        <p:nvPicPr>
          <p:cNvPr id="6" name="Content Placeholder 5">
            <a:extLst>
              <a:ext uri="{FF2B5EF4-FFF2-40B4-BE49-F238E27FC236}">
                <a16:creationId xmlns:a16="http://schemas.microsoft.com/office/drawing/2014/main" id="{991E5993-FD0C-0655-DD8F-7B8585EBE891}"/>
              </a:ext>
            </a:extLst>
          </p:cNvPr>
          <p:cNvPicPr>
            <a:picLocks noGrp="1" noChangeAspect="1"/>
          </p:cNvPicPr>
          <p:nvPr>
            <p:ph sz="half" idx="1"/>
          </p:nvPr>
        </p:nvPicPr>
        <p:blipFill>
          <a:blip r:embed="rId2"/>
          <a:srcRect t="8060" r="-2" b="27847"/>
          <a:stretch>
            <a:fillRect/>
          </a:stretch>
        </p:blipFill>
        <p:spPr>
          <a:xfrm>
            <a:off x="1558289" y="2022158"/>
            <a:ext cx="8379021" cy="4024312"/>
          </a:xfrm>
          <a:prstGeom prst="rect">
            <a:avLst/>
          </a:prstGeom>
        </p:spPr>
      </p:pic>
    </p:spTree>
    <p:extLst>
      <p:ext uri="{BB962C8B-B14F-4D97-AF65-F5344CB8AC3E}">
        <p14:creationId xmlns:p14="http://schemas.microsoft.com/office/powerpoint/2010/main" val="3682789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D72BC-1461-ACE7-64B4-42B73752E8D6}"/>
              </a:ext>
            </a:extLst>
          </p:cNvPr>
          <p:cNvSpPr>
            <a:spLocks noGrp="1"/>
          </p:cNvSpPr>
          <p:nvPr>
            <p:ph type="title"/>
          </p:nvPr>
        </p:nvSpPr>
        <p:spPr>
          <a:xfrm>
            <a:off x="857250" y="365125"/>
            <a:ext cx="10496550" cy="1325563"/>
          </a:xfrm>
        </p:spPr>
        <p:txBody>
          <a:bodyPr/>
          <a:lstStyle/>
          <a:p>
            <a:r>
              <a:rPr lang="en-US" dirty="0"/>
              <a:t>Pompeii is located in what region of Italy? </a:t>
            </a:r>
          </a:p>
        </p:txBody>
      </p:sp>
      <p:pic>
        <p:nvPicPr>
          <p:cNvPr id="5" name="Content Placeholder 5" descr="History of Campania Italy - The Italianmarketplace LLC">
            <a:extLst>
              <a:ext uri="{FF2B5EF4-FFF2-40B4-BE49-F238E27FC236}">
                <a16:creationId xmlns:a16="http://schemas.microsoft.com/office/drawing/2014/main" id="{1794C59A-73BA-221E-DEAD-77A1F397BB4B}"/>
              </a:ext>
            </a:extLst>
          </p:cNvPr>
          <p:cNvPicPr>
            <a:picLocks noGrp="1" noChangeAspect="1"/>
          </p:cNvPicPr>
          <p:nvPr>
            <p:ph sz="half" idx="1"/>
          </p:nvPr>
        </p:nvPicPr>
        <p:blipFill>
          <a:blip r:embed="rId2"/>
          <a:stretch>
            <a:fillRect/>
          </a:stretch>
        </p:blipFill>
        <p:spPr>
          <a:xfrm>
            <a:off x="3486846" y="1639849"/>
            <a:ext cx="5218308" cy="4853026"/>
          </a:xfrm>
          <a:prstGeom prst="rect">
            <a:avLst/>
          </a:prstGeom>
        </p:spPr>
      </p:pic>
    </p:spTree>
    <p:extLst>
      <p:ext uri="{BB962C8B-B14F-4D97-AF65-F5344CB8AC3E}">
        <p14:creationId xmlns:p14="http://schemas.microsoft.com/office/powerpoint/2010/main" val="42207495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7703</TotalTime>
  <Words>2119</Words>
  <Application>Microsoft Office PowerPoint</Application>
  <PresentationFormat>Widescreen</PresentationFormat>
  <Paragraphs>187</Paragraphs>
  <Slides>33</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Aptos</vt:lpstr>
      <vt:lpstr>Aptos Display</vt:lpstr>
      <vt:lpstr>Arial</vt:lpstr>
      <vt:lpstr>Office Theme</vt:lpstr>
      <vt:lpstr>Archaeology and the Rediscovery of Pompeii</vt:lpstr>
      <vt:lpstr>Upcoming Events</vt:lpstr>
      <vt:lpstr>Map Quiz</vt:lpstr>
      <vt:lpstr>Writing Assignment #1</vt:lpstr>
      <vt:lpstr>Your paper should…</vt:lpstr>
      <vt:lpstr>Quick Recap</vt:lpstr>
      <vt:lpstr>What were the capital types employed by the Romans? </vt:lpstr>
      <vt:lpstr>What type of masonry style is this?</vt:lpstr>
      <vt:lpstr>Pompeii is located in what region of Italy? </vt:lpstr>
      <vt:lpstr>PowerPoint Presentation</vt:lpstr>
      <vt:lpstr>Which Roman geographer recorded his description of the eruption?</vt:lpstr>
      <vt:lpstr>The Rediscovery of Herculaneum</vt:lpstr>
      <vt:lpstr>The Spanish Bourbon Excavations</vt:lpstr>
      <vt:lpstr>Karl Jakob Weber</vt:lpstr>
      <vt:lpstr>Discovery of Pompeii</vt:lpstr>
      <vt:lpstr>Neoclassicism and Europe in the late 18th and 19th century</vt:lpstr>
      <vt:lpstr>Early Conservation</vt:lpstr>
      <vt:lpstr>Napoleon and Italy</vt:lpstr>
      <vt:lpstr>Guiseppe Fiorelli</vt:lpstr>
      <vt:lpstr>Pompeii’s Plaster Casts </vt:lpstr>
      <vt:lpstr>Fiorelli’s Legacy</vt:lpstr>
      <vt:lpstr>The Political side of Archaeology </vt:lpstr>
      <vt:lpstr>Fascist Italy </vt:lpstr>
      <vt:lpstr>Pompeii in the 20th and 21st centuries</vt:lpstr>
      <vt:lpstr>Archaeological Excavation Methods</vt:lpstr>
      <vt:lpstr>Reading Soil Strata</vt:lpstr>
      <vt:lpstr>Adoption into Archaeology at Pompeii</vt:lpstr>
      <vt:lpstr>Sir Mortimer Wheeler and Kathleen Kenyon</vt:lpstr>
      <vt:lpstr>Open Area Excavation </vt:lpstr>
      <vt:lpstr>Harris Matrix</vt:lpstr>
      <vt:lpstr>Non-invasive methods </vt:lpstr>
      <vt:lpstr>Modern Specializations within Archaeology</vt:lpstr>
      <vt:lpstr>Stratigraphy Exercise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Clare Rasmussen</dc:creator>
  <cp:lastModifiedBy>Clare Rasmussen</cp:lastModifiedBy>
  <cp:revision>22</cp:revision>
  <dcterms:created xsi:type="dcterms:W3CDTF">2026-07-13T15:13:18Z</dcterms:created>
  <dcterms:modified xsi:type="dcterms:W3CDTF">2026-09-02T13:50:10Z</dcterms:modified>
</cp:coreProperties>
</file>