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7411318f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f7411318f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7411318f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f7411318f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7411318f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7411318f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f7411318f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f7411318f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f7411318f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f7411318f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7411318fd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f7411318fd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7411318f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7411318fd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7411318fd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7411318fd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7411318fd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f7411318fd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7411318fd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7411318fd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ZNAHcMMOHE8" TargetMode="Externa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www.youtube.com/watch?v=v2t9ttUcLmo" TargetMode="Externa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DfY0mRn-NT0" TargetMode="Externa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Uwkp0tREK0w" TargetMode="Externa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youtube.com/watch?v=BQjh8z9ioEw" TargetMode="Externa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594825" y="665575"/>
            <a:ext cx="3455476" cy="3455476"/>
          </a:xfrm>
          <a:prstGeom prst="rect">
            <a:avLst/>
          </a:prstGeom>
          <a:noFill/>
          <a:ln>
            <a:noFill/>
          </a:ln>
        </p:spPr>
      </p:pic>
      <p:pic>
        <p:nvPicPr>
          <p:cNvPr id="57" name="Google Shape;57;p13"/>
          <p:cNvPicPr preferRelativeResize="0"/>
          <p:nvPr/>
        </p:nvPicPr>
        <p:blipFill>
          <a:blip r:embed="rId4">
            <a:alphaModFix/>
          </a:blip>
          <a:stretch>
            <a:fillRect/>
          </a:stretch>
        </p:blipFill>
        <p:spPr>
          <a:xfrm>
            <a:off x="4826375" y="346536"/>
            <a:ext cx="3738525" cy="4093550"/>
          </a:xfrm>
          <a:prstGeom prst="rect">
            <a:avLst/>
          </a:prstGeom>
          <a:noFill/>
          <a:ln>
            <a:noFill/>
          </a:ln>
        </p:spPr>
      </p:pic>
      <p:sp>
        <p:nvSpPr>
          <p:cNvPr id="58" name="Google Shape;58;p13"/>
          <p:cNvSpPr txBox="1"/>
          <p:nvPr/>
        </p:nvSpPr>
        <p:spPr>
          <a:xfrm>
            <a:off x="1197850" y="4440075"/>
            <a:ext cx="224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Stroboscope (1833)</a:t>
            </a:r>
            <a:endParaRPr sz="1800">
              <a:solidFill>
                <a:schemeClr val="dk1"/>
              </a:solidFill>
            </a:endParaRPr>
          </a:p>
        </p:txBody>
      </p:sp>
      <p:sp>
        <p:nvSpPr>
          <p:cNvPr id="59" name="Google Shape;59;p13"/>
          <p:cNvSpPr txBox="1"/>
          <p:nvPr/>
        </p:nvSpPr>
        <p:spPr>
          <a:xfrm>
            <a:off x="5771488" y="4506475"/>
            <a:ext cx="1848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Zoetrope (1866)</a:t>
            </a:r>
            <a:endParaRPr sz="18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2" name="Google Shape;122;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https://linktr.ee/billibrassquintet&#10;&#10;A Trip to the Moon ( Le Voyage dans la Lune) is a 1902 French adventure film directed by Georges Méliès. Inspired by a wide variety of sources, including Jules Verne's novels From the Earth to the Moon and Around the Moon, the film follows a group of astronomers who travel to the Moon in a cannon-propelled capsule, explore the Moon's surface, escape from an underground group of Selenites (lunar inhabitants), and return to Earth with a captive Selenite. It features an ensemble cast of French theatrical performers, led by Méliès himself in the main role of Professor Barbenfouillis, and is filmed in the overtly theatrical style for which Méliès became famous.A Trip to the Moon was named one of the 100 greatest films of the 20th century by The Village Voice, ranked 84th. The film remains the best-known of the hundreds of films made by Méliès, and the moment in which the capsule lands in the Moon's eye remains one of the most iconic and frequently referenced images in the history of cinema. It is widely regarded as the earliest example of the science fiction film genre and, more generally, as one of the most influential films in cinema history.&#10;&#10;Billi Brass Quintet:&#10;&#10;Trumpets: Gabriele Paggi, Davide Bartoni&#10;Horn: Gabriele Ricci&#10;Trombone: Flavio Pannacci&#10;Tuba: Simone Lanzi&#10;&#10;Direction: Massimo Bartoletti&#10;&#10;Original Music by David Short&#10;&#10;Sound Engineer: David Giacchè / www.anticabottegadigitale.com" id="123" name="Google Shape;123;p22" title="Le Voyage dans la Lune (1902) - Georges Méliès  - (HQ) - Music by David Short - Billi Brass Quintet">
            <a:hlinkClick r:id="rId3"/>
          </p:cNvPr>
          <p:cNvPicPr preferRelativeResize="0"/>
          <p:nvPr/>
        </p:nvPicPr>
        <p:blipFill>
          <a:blip r:embed="rId4">
            <a:alphaModFix/>
          </a:blip>
          <a:stretch>
            <a:fillRect/>
          </a:stretch>
        </p:blipFill>
        <p:spPr>
          <a:xfrm>
            <a:off x="185700" y="104450"/>
            <a:ext cx="8772600" cy="4934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Siegfried Kracauer on the “two tendencies”	</a:t>
            </a:r>
            <a:endParaRPr/>
          </a:p>
        </p:txBody>
      </p:sp>
      <p:sp>
        <p:nvSpPr>
          <p:cNvPr id="129" name="Google Shape;129;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u="sng">
                <a:solidFill>
                  <a:schemeClr val="dk1"/>
                </a:solidFill>
              </a:rPr>
              <a:t>Lumière</a:t>
            </a:r>
            <a:r>
              <a:rPr lang="en">
                <a:solidFill>
                  <a:schemeClr val="dk1"/>
                </a:solidFill>
              </a:rPr>
              <a:t>: “The crowded streets captured by the stereographic photographs of the late ’fifties thus reappeared on the primitive screen. </a:t>
            </a:r>
            <a:r>
              <a:rPr b="1" lang="en">
                <a:solidFill>
                  <a:schemeClr val="dk1"/>
                </a:solidFill>
              </a:rPr>
              <a:t>It was life at its least controllable and most unconscious moments, a jumble of transient, forever dissolving patterns accessible only to the camera</a:t>
            </a:r>
            <a:r>
              <a:rPr lang="en">
                <a:solidFill>
                  <a:schemeClr val="dk1"/>
                </a:solidFill>
              </a:rPr>
              <a:t>. The much-imitated shot of the railway station, with its emphasis on the confusion of arrival and departure, effectively illustrated the fortuity of these patterns; and their fragmentary character was </a:t>
            </a:r>
            <a:r>
              <a:rPr lang="en">
                <a:solidFill>
                  <a:schemeClr val="dk1"/>
                </a:solidFill>
              </a:rPr>
              <a:t>exemplified</a:t>
            </a:r>
            <a:r>
              <a:rPr lang="en">
                <a:solidFill>
                  <a:schemeClr val="dk1"/>
                </a:solidFill>
              </a:rPr>
              <a:t> by the clouds of smoke which leisurely drifted upward.”</a:t>
            </a:r>
            <a:endParaRPr>
              <a:solidFill>
                <a:schemeClr val="dk1"/>
              </a:solidFill>
            </a:endParaRPr>
          </a:p>
          <a:p>
            <a:pPr indent="0" lvl="0" marL="0" rtl="0" algn="l">
              <a:spcBef>
                <a:spcPts val="1200"/>
              </a:spcBef>
              <a:spcAft>
                <a:spcPts val="1200"/>
              </a:spcAft>
              <a:buNone/>
            </a:pPr>
            <a:r>
              <a:rPr lang="en" u="sng">
                <a:solidFill>
                  <a:schemeClr val="dk1"/>
                </a:solidFill>
              </a:rPr>
              <a:t>Méliès</a:t>
            </a:r>
            <a:r>
              <a:rPr lang="en">
                <a:solidFill>
                  <a:schemeClr val="dk1"/>
                </a:solidFill>
              </a:rPr>
              <a:t>: “In his beginnings he too treated the audience to sightseeing tours; or he dramatized, in the fashion of the period, realistically staged topical events. But </a:t>
            </a:r>
            <a:r>
              <a:rPr b="1" lang="en">
                <a:solidFill>
                  <a:schemeClr val="dk1"/>
                </a:solidFill>
              </a:rPr>
              <a:t>his main contribution to the cinema lay in substituting staged illusion for unstaged reality, and contrived plots for everyday incidents</a:t>
            </a:r>
            <a:r>
              <a:rPr lang="en">
                <a:solidFill>
                  <a:schemeClr val="dk1"/>
                </a:solidFill>
              </a:rPr>
              <a:t>.”</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65" name="Google Shape;65;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descr="http://AncientMagicToys.com&#10;The Zoetrope consists of a slitted drum, containing animation strips that spin on a wooden stand. By viewing the spinning animation through slits in the drum, the blur of color is broken into a rapid succession of sequential images producing the illusion of motion.&#10;&#10;Learn more and buy at http://AncientMagicToys.com" id="66" name="Google Shape;66;p14" title="The Zoetrope Optical Toy Pre-Cinema Animation Device">
            <a:hlinkClick r:id="rId3"/>
          </p:cNvPr>
          <p:cNvPicPr preferRelativeResize="0"/>
          <p:nvPr/>
        </p:nvPicPr>
        <p:blipFill>
          <a:blip r:embed="rId4">
            <a:alphaModFix/>
          </a:blip>
          <a:stretch>
            <a:fillRect/>
          </a:stretch>
        </p:blipFill>
        <p:spPr>
          <a:xfrm>
            <a:off x="630350" y="354575"/>
            <a:ext cx="7883300" cy="4434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2316000" y="4698475"/>
            <a:ext cx="4512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61111"/>
              <a:buNone/>
            </a:pPr>
            <a:r>
              <a:rPr i="1" lang="en" sz="1620"/>
              <a:t>Boulevard du Temple, </a:t>
            </a:r>
            <a:r>
              <a:rPr lang="en" sz="1620"/>
              <a:t>by Louis Daguerre (1838)</a:t>
            </a:r>
            <a:endParaRPr sz="1620"/>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3" name="Google Shape;73;p15"/>
          <p:cNvPicPr preferRelativeResize="0"/>
          <p:nvPr/>
        </p:nvPicPr>
        <p:blipFill>
          <a:blip r:embed="rId3">
            <a:alphaModFix/>
          </a:blip>
          <a:stretch>
            <a:fillRect/>
          </a:stretch>
        </p:blipFill>
        <p:spPr>
          <a:xfrm>
            <a:off x="1303512" y="0"/>
            <a:ext cx="6536986" cy="46984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9" name="Google Shape;79;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0" name="Google Shape;80;p16"/>
          <p:cNvPicPr preferRelativeResize="0"/>
          <p:nvPr/>
        </p:nvPicPr>
        <p:blipFill>
          <a:blip r:embed="rId3">
            <a:alphaModFix/>
          </a:blip>
          <a:stretch>
            <a:fillRect/>
          </a:stretch>
        </p:blipFill>
        <p:spPr>
          <a:xfrm>
            <a:off x="2672862" y="0"/>
            <a:ext cx="3798276" cy="5143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6" name="Google Shape;86;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7" name="Google Shape;87;p17"/>
          <p:cNvPicPr preferRelativeResize="0"/>
          <p:nvPr/>
        </p:nvPicPr>
        <p:blipFill>
          <a:blip r:embed="rId3">
            <a:alphaModFix/>
          </a:blip>
          <a:stretch>
            <a:fillRect/>
          </a:stretch>
        </p:blipFill>
        <p:spPr>
          <a:xfrm>
            <a:off x="279462" y="0"/>
            <a:ext cx="8585078" cy="51435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3" name="Google Shape;93;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4" name="Google Shape;94;p18"/>
          <p:cNvPicPr preferRelativeResize="0"/>
          <p:nvPr/>
        </p:nvPicPr>
        <p:blipFill>
          <a:blip r:embed="rId3">
            <a:alphaModFix/>
          </a:blip>
          <a:stretch>
            <a:fillRect/>
          </a:stretch>
        </p:blipFill>
        <p:spPr>
          <a:xfrm>
            <a:off x="268950" y="162925"/>
            <a:ext cx="3777975" cy="4817650"/>
          </a:xfrm>
          <a:prstGeom prst="rect">
            <a:avLst/>
          </a:prstGeom>
          <a:noFill/>
          <a:ln>
            <a:noFill/>
          </a:ln>
        </p:spPr>
      </p:pic>
      <p:pic>
        <p:nvPicPr>
          <p:cNvPr id="95" name="Google Shape;95;p18" title="Edison Vitascope.jpeg"/>
          <p:cNvPicPr preferRelativeResize="0"/>
          <p:nvPr/>
        </p:nvPicPr>
        <p:blipFill>
          <a:blip r:embed="rId4">
            <a:alphaModFix/>
          </a:blip>
          <a:stretch>
            <a:fillRect/>
          </a:stretch>
        </p:blipFill>
        <p:spPr>
          <a:xfrm>
            <a:off x="4137013" y="723900"/>
            <a:ext cx="4905375" cy="3695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1" name="Google Shape;10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2" name="Google Shape;102;p19" title="La Sortie de l'Usine Lumière à Lyon (Workers Leaving the Lumiere Factory) 2 (1895) Louis Lumiere">
            <a:hlinkClick r:id="rId3"/>
          </p:cNvPr>
          <p:cNvPicPr preferRelativeResize="0"/>
          <p:nvPr/>
        </p:nvPicPr>
        <p:blipFill>
          <a:blip r:embed="rId4">
            <a:alphaModFix/>
          </a:blip>
          <a:stretch>
            <a:fillRect/>
          </a:stretch>
        </p:blipFill>
        <p:spPr>
          <a:xfrm>
            <a:off x="311700" y="175325"/>
            <a:ext cx="8520600" cy="479283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8" name="Google Shape;10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9" name="Google Shape;109;p20" title="Repas de bébé (Baby's Breakfast) (1895) Louis Lumiere">
            <a:hlinkClick r:id="rId3"/>
          </p:cNvPr>
          <p:cNvPicPr preferRelativeResize="0"/>
          <p:nvPr/>
        </p:nvPicPr>
        <p:blipFill>
          <a:blip r:embed="rId4">
            <a:alphaModFix/>
          </a:blip>
          <a:stretch>
            <a:fillRect/>
          </a:stretch>
        </p:blipFill>
        <p:spPr>
          <a:xfrm>
            <a:off x="382300" y="215038"/>
            <a:ext cx="8379400" cy="4713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10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5" name="Google Shape;115;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L'Arrivée d'un train à La Ciotat, est un film majeur de l'histoire du cinématographe, l'un des premiers de l'histoire du cinéma1. Il est tourné par l'industriel lyonnais Louis Lumière durant l'été 1895, puis projeté publiquement pour la première fois le 25 janvier 1896, à Lyon." id="116" name="Google Shape;116;p21" title="L'Arrivée d'un train en gare de La Ciotat en 1896">
            <a:hlinkClick r:id="rId3"/>
          </p:cNvPr>
          <p:cNvPicPr preferRelativeResize="0"/>
          <p:nvPr/>
        </p:nvPicPr>
        <p:blipFill>
          <a:blip r:embed="rId4">
            <a:alphaModFix/>
          </a:blip>
          <a:stretch>
            <a:fillRect/>
          </a:stretch>
        </p:blipFill>
        <p:spPr>
          <a:xfrm>
            <a:off x="331200" y="186300"/>
            <a:ext cx="8481600" cy="4770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10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