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754" r:id="rId2"/>
    <p:sldId id="1109" r:id="rId3"/>
    <p:sldId id="775" r:id="rId4"/>
    <p:sldId id="1122" r:id="rId5"/>
    <p:sldId id="1124" r:id="rId6"/>
    <p:sldId id="1125" r:id="rId7"/>
    <p:sldId id="1130" r:id="rId8"/>
    <p:sldId id="1126" r:id="rId9"/>
    <p:sldId id="1127" r:id="rId10"/>
    <p:sldId id="1123" r:id="rId11"/>
    <p:sldId id="1128" r:id="rId12"/>
    <p:sldId id="1129" r:id="rId13"/>
    <p:sldId id="1112" r:id="rId14"/>
    <p:sldId id="1131" r:id="rId15"/>
    <p:sldId id="1135" r:id="rId16"/>
    <p:sldId id="1113" r:id="rId17"/>
    <p:sldId id="1132" r:id="rId18"/>
    <p:sldId id="1115" r:id="rId19"/>
    <p:sldId id="1044" r:id="rId20"/>
    <p:sldId id="1116" r:id="rId21"/>
    <p:sldId id="1136" r:id="rId22"/>
    <p:sldId id="1133" r:id="rId23"/>
    <p:sldId id="1121" r:id="rId24"/>
    <p:sldId id="1134" r:id="rId25"/>
    <p:sldId id="1470" r:id="rId26"/>
    <p:sldId id="1469" r:id="rId27"/>
    <p:sldId id="1468" r:id="rId28"/>
    <p:sldId id="1471" r:id="rId29"/>
    <p:sldId id="1472" r:id="rId30"/>
    <p:sldId id="1137" r:id="rId31"/>
    <p:sldId id="1473" r:id="rId32"/>
    <p:sldId id="1474" r:id="rId33"/>
    <p:sldId id="1476" r:id="rId34"/>
    <p:sldId id="1349" r:id="rId35"/>
    <p:sldId id="1350" r:id="rId36"/>
    <p:sldId id="1351" r:id="rId37"/>
    <p:sldId id="1091" r:id="rId38"/>
    <p:sldId id="1391" r:id="rId39"/>
    <p:sldId id="1393" r:id="rId40"/>
    <p:sldId id="982" r:id="rId41"/>
    <p:sldId id="486" r:id="rId42"/>
    <p:sldId id="1386" r:id="rId43"/>
    <p:sldId id="1390" r:id="rId44"/>
    <p:sldId id="1090" r:id="rId45"/>
    <p:sldId id="983" r:id="rId46"/>
    <p:sldId id="147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5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9/2/2026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jpg"/></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B86D7DA-29BD-86BE-316D-2AB95ED574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48" t="-971" r="50000" b="971"/>
          <a:stretch>
            <a:fillRect/>
          </a:stretch>
        </p:blipFill>
        <p:spPr bwMode="auto">
          <a:xfrm>
            <a:off x="10983438" y="129956"/>
            <a:ext cx="903760" cy="10188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Archaeology and Colonialism</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2</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dirty="0"/>
              <a:t>ARCH B101 – Archaeology of the Ancient Near East and Egypt</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49D48-4C11-36B3-DA22-A1275558473F}"/>
              </a:ext>
            </a:extLst>
          </p:cNvPr>
          <p:cNvSpPr>
            <a:spLocks noGrp="1"/>
          </p:cNvSpPr>
          <p:nvPr>
            <p:ph type="title"/>
          </p:nvPr>
        </p:nvSpPr>
        <p:spPr>
          <a:xfrm>
            <a:off x="609600" y="274638"/>
            <a:ext cx="5978236" cy="1143000"/>
          </a:xfrm>
        </p:spPr>
        <p:txBody>
          <a:bodyPr/>
          <a:lstStyle/>
          <a:p>
            <a:r>
              <a:rPr lang="en-US" dirty="0"/>
              <a:t>Muhammad Ali</a:t>
            </a:r>
          </a:p>
        </p:txBody>
      </p:sp>
      <p:sp>
        <p:nvSpPr>
          <p:cNvPr id="3" name="Content Placeholder 2">
            <a:extLst>
              <a:ext uri="{FF2B5EF4-FFF2-40B4-BE49-F238E27FC236}">
                <a16:creationId xmlns:a16="http://schemas.microsoft.com/office/drawing/2014/main" id="{C0CA6E61-472A-8B1B-56BE-EA19AFAE9D91}"/>
              </a:ext>
            </a:extLst>
          </p:cNvPr>
          <p:cNvSpPr>
            <a:spLocks noGrp="1"/>
          </p:cNvSpPr>
          <p:nvPr>
            <p:ph sz="half" idx="1"/>
          </p:nvPr>
        </p:nvSpPr>
        <p:spPr>
          <a:xfrm>
            <a:off x="609600" y="1600201"/>
            <a:ext cx="5978236" cy="4525963"/>
          </a:xfrm>
        </p:spPr>
        <p:txBody>
          <a:bodyPr>
            <a:normAutofit fontScale="85000" lnSpcReduction="20000"/>
          </a:bodyPr>
          <a:lstStyle/>
          <a:p>
            <a:r>
              <a:rPr lang="en-US" dirty="0"/>
              <a:t>Albanian soldier and tax-collector sent to re-occupy Egypt after the French withdrawal</a:t>
            </a:r>
          </a:p>
          <a:p>
            <a:r>
              <a:rPr lang="en-US" dirty="0"/>
              <a:t>Appointed governor by the Ottomans in 1805</a:t>
            </a:r>
          </a:p>
          <a:p>
            <a:r>
              <a:rPr lang="en-US" dirty="0"/>
              <a:t>Put down a rebellion in Arabia, conquered Sudan, and fought against Greek rebels on behalf of the sultan</a:t>
            </a:r>
          </a:p>
          <a:p>
            <a:r>
              <a:rPr lang="en-US" dirty="0"/>
              <a:t>Rebelled against Ottoman rule in 1831</a:t>
            </a:r>
          </a:p>
          <a:p>
            <a:pPr lvl="1"/>
            <a:r>
              <a:rPr lang="en-US" dirty="0"/>
              <a:t>Invaded the Levant and Anatolia</a:t>
            </a:r>
          </a:p>
          <a:p>
            <a:pPr lvl="1"/>
            <a:r>
              <a:rPr lang="en-US" dirty="0"/>
              <a:t>Only stopped by European intervention in 1833</a:t>
            </a:r>
          </a:p>
          <a:p>
            <a:pPr lvl="1"/>
            <a:r>
              <a:rPr lang="en-US" dirty="0"/>
              <a:t>Appointed hereditary governor of Egypt</a:t>
            </a:r>
          </a:p>
          <a:p>
            <a:r>
              <a:rPr lang="en-US" dirty="0"/>
              <a:t>Founded a dynasty that ruled Egypt until 1952</a:t>
            </a:r>
          </a:p>
        </p:txBody>
      </p:sp>
      <p:pic>
        <p:nvPicPr>
          <p:cNvPr id="1026" name="Picture 2">
            <a:extLst>
              <a:ext uri="{FF2B5EF4-FFF2-40B4-BE49-F238E27FC236}">
                <a16:creationId xmlns:a16="http://schemas.microsoft.com/office/drawing/2014/main" id="{7AE8F348-7DA8-4D91-5EC0-66A5FEC4EC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99535" y="415636"/>
            <a:ext cx="4518154" cy="57105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5AF2685-713F-C35C-173B-43CE3016CBF8}"/>
              </a:ext>
            </a:extLst>
          </p:cNvPr>
          <p:cNvSpPr txBox="1"/>
          <p:nvPr/>
        </p:nvSpPr>
        <p:spPr>
          <a:xfrm>
            <a:off x="7099535" y="6126163"/>
            <a:ext cx="4518154"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Portrait by Auguste </a:t>
            </a:r>
            <a:r>
              <a:rPr lang="en-US" dirty="0" err="1">
                <a:solidFill>
                  <a:schemeClr val="bg1"/>
                </a:solidFill>
                <a:latin typeface="Candara" panose="020E0502030303020204" pitchFamily="34" charset="0"/>
              </a:rPr>
              <a:t>Couder</a:t>
            </a:r>
            <a:r>
              <a:rPr lang="en-US" dirty="0">
                <a:solidFill>
                  <a:schemeClr val="bg1"/>
                </a:solidFill>
                <a:latin typeface="Candara" panose="020E0502030303020204" pitchFamily="34" charset="0"/>
              </a:rPr>
              <a:t> (1840)</a:t>
            </a:r>
          </a:p>
        </p:txBody>
      </p:sp>
    </p:spTree>
    <p:extLst>
      <p:ext uri="{BB962C8B-B14F-4D97-AF65-F5344CB8AC3E}">
        <p14:creationId xmlns:p14="http://schemas.microsoft.com/office/powerpoint/2010/main" val="342104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46B50-DBBC-B6D5-AE8B-26EE6149DEFA}"/>
              </a:ext>
            </a:extLst>
          </p:cNvPr>
          <p:cNvSpPr>
            <a:spLocks noGrp="1"/>
          </p:cNvSpPr>
          <p:nvPr>
            <p:ph type="title"/>
          </p:nvPr>
        </p:nvSpPr>
        <p:spPr>
          <a:xfrm>
            <a:off x="5933208" y="274638"/>
            <a:ext cx="5649191" cy="1143000"/>
          </a:xfrm>
        </p:spPr>
        <p:txBody>
          <a:bodyPr>
            <a:normAutofit/>
          </a:bodyPr>
          <a:lstStyle/>
          <a:p>
            <a:r>
              <a:rPr lang="en-US" dirty="0"/>
              <a:t>Giovanni Belzoni</a:t>
            </a:r>
          </a:p>
        </p:txBody>
      </p:sp>
      <p:sp>
        <p:nvSpPr>
          <p:cNvPr id="4" name="Content Placeholder 3">
            <a:extLst>
              <a:ext uri="{FF2B5EF4-FFF2-40B4-BE49-F238E27FC236}">
                <a16:creationId xmlns:a16="http://schemas.microsoft.com/office/drawing/2014/main" id="{E4139FBB-28B0-9415-F865-AAF36960F602}"/>
              </a:ext>
            </a:extLst>
          </p:cNvPr>
          <p:cNvSpPr>
            <a:spLocks noGrp="1"/>
          </p:cNvSpPr>
          <p:nvPr>
            <p:ph sz="half" idx="2"/>
          </p:nvPr>
        </p:nvSpPr>
        <p:spPr>
          <a:xfrm>
            <a:off x="6096000" y="1600201"/>
            <a:ext cx="5486400" cy="4525963"/>
          </a:xfrm>
        </p:spPr>
        <p:txBody>
          <a:bodyPr>
            <a:normAutofit fontScale="92500" lnSpcReduction="20000"/>
          </a:bodyPr>
          <a:lstStyle/>
          <a:p>
            <a:r>
              <a:rPr lang="en-US" dirty="0"/>
              <a:t>1778-1823</a:t>
            </a:r>
          </a:p>
          <a:p>
            <a:r>
              <a:rPr lang="en-US" dirty="0"/>
              <a:t>Barber, petty criminal, Freemason, circus performer, inventor, and arguably the first Egyptologist</a:t>
            </a:r>
          </a:p>
          <a:p>
            <a:r>
              <a:rPr lang="en-US" dirty="0"/>
              <a:t>Went to Egypt in 1815 to sell Muhammad Ali a pump design</a:t>
            </a:r>
          </a:p>
          <a:p>
            <a:pPr lvl="1"/>
            <a:r>
              <a:rPr lang="en-US" dirty="0"/>
              <a:t>Muhammad didn’t buy it</a:t>
            </a:r>
          </a:p>
          <a:p>
            <a:r>
              <a:rPr lang="en-US" dirty="0"/>
              <a:t>Launched three expeditions to collect Egyptian antiquities between 1816 and 1819</a:t>
            </a:r>
          </a:p>
          <a:p>
            <a:r>
              <a:rPr lang="en-US" dirty="0"/>
              <a:t>Died on an expedition to Timbuktu in 1823</a:t>
            </a:r>
          </a:p>
        </p:txBody>
      </p:sp>
      <p:pic>
        <p:nvPicPr>
          <p:cNvPr id="6146" name="Picture 2">
            <a:extLst>
              <a:ext uri="{FF2B5EF4-FFF2-40B4-BE49-F238E27FC236}">
                <a16:creationId xmlns:a16="http://schemas.microsoft.com/office/drawing/2014/main" id="{7DA2358C-BACD-7844-C53A-C7C790D390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32505" y="274638"/>
            <a:ext cx="4657804" cy="58525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3B9201F-631E-F0AA-C8CC-250BD25A2602}"/>
              </a:ext>
            </a:extLst>
          </p:cNvPr>
          <p:cNvSpPr txBox="1"/>
          <p:nvPr/>
        </p:nvSpPr>
        <p:spPr>
          <a:xfrm>
            <a:off x="932505" y="6126164"/>
            <a:ext cx="4657804"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Jan Adam </a:t>
            </a:r>
            <a:r>
              <a:rPr lang="en-US" dirty="0" err="1">
                <a:solidFill>
                  <a:schemeClr val="bg1"/>
                </a:solidFill>
                <a:latin typeface="Candara" panose="020E0502030303020204" pitchFamily="34" charset="0"/>
              </a:rPr>
              <a:t>Kruseman</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Portrait of Belzoni </a:t>
            </a:r>
            <a:r>
              <a:rPr lang="en-US" dirty="0">
                <a:solidFill>
                  <a:schemeClr val="bg1"/>
                </a:solidFill>
                <a:latin typeface="Candara" panose="020E0502030303020204" pitchFamily="34" charset="0"/>
              </a:rPr>
              <a:t>(1824)</a:t>
            </a:r>
          </a:p>
        </p:txBody>
      </p:sp>
    </p:spTree>
    <p:extLst>
      <p:ext uri="{BB962C8B-B14F-4D97-AF65-F5344CB8AC3E}">
        <p14:creationId xmlns:p14="http://schemas.microsoft.com/office/powerpoint/2010/main" val="2059211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8" name="Picture 10">
            <a:extLst>
              <a:ext uri="{FF2B5EF4-FFF2-40B4-BE49-F238E27FC236}">
                <a16:creationId xmlns:a16="http://schemas.microsoft.com/office/drawing/2014/main" id="{98001B96-6A1F-C6FA-19EB-D75F0D90FE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291" y="274636"/>
            <a:ext cx="4698423" cy="626456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4080E2FD-9E0E-5216-291A-BF2DF3E97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217963"/>
            <a:ext cx="3162300" cy="23654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E6FCB2BB-D609-C447-6DBF-46669B1C72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74637"/>
            <a:ext cx="6305748" cy="40999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4D5019-CC05-AAD4-C704-F19319302F3C}"/>
              </a:ext>
            </a:extLst>
          </p:cNvPr>
          <p:cNvSpPr txBox="1"/>
          <p:nvPr/>
        </p:nvSpPr>
        <p:spPr>
          <a:xfrm>
            <a:off x="4067843" y="4374572"/>
            <a:ext cx="2905991" cy="1754326"/>
          </a:xfrm>
          <a:prstGeom prst="rect">
            <a:avLst/>
          </a:prstGeom>
          <a:noFill/>
        </p:spPr>
        <p:txBody>
          <a:bodyPr wrap="square">
            <a:spAutoFit/>
          </a:bodyPr>
          <a:lstStyle/>
          <a:p>
            <a:pPr algn="r"/>
            <a:r>
              <a:rPr lang="en-US" b="1" dirty="0">
                <a:solidFill>
                  <a:schemeClr val="bg1"/>
                </a:solidFill>
                <a:latin typeface="Candara" panose="020E0502030303020204" pitchFamily="34" charset="0"/>
              </a:rPr>
              <a:t>Top: </a:t>
            </a:r>
            <a:r>
              <a:rPr lang="en-US" dirty="0">
                <a:solidFill>
                  <a:schemeClr val="bg1"/>
                </a:solidFill>
                <a:latin typeface="Candara" panose="020E0502030303020204" pitchFamily="34" charset="0"/>
              </a:rPr>
              <a:t>Head of Ramesses II under transport by Belzoni</a:t>
            </a:r>
          </a:p>
          <a:p>
            <a:pPr algn="r"/>
            <a:r>
              <a:rPr lang="en-US" b="1" dirty="0">
                <a:solidFill>
                  <a:schemeClr val="bg1"/>
                </a:solidFill>
                <a:latin typeface="Candara" panose="020E0502030303020204" pitchFamily="34" charset="0"/>
              </a:rPr>
              <a:t>Right: </a:t>
            </a:r>
            <a:r>
              <a:rPr lang="en-US" dirty="0">
                <a:solidFill>
                  <a:schemeClr val="bg1"/>
                </a:solidFill>
                <a:latin typeface="Candara" panose="020E0502030303020204" pitchFamily="34" charset="0"/>
              </a:rPr>
              <a:t>Head of Ramesses II in the British Museum</a:t>
            </a:r>
          </a:p>
          <a:p>
            <a:pPr algn="r"/>
            <a:r>
              <a:rPr lang="en-US" b="1" dirty="0">
                <a:solidFill>
                  <a:schemeClr val="bg1"/>
                </a:solidFill>
                <a:latin typeface="Candara" panose="020E0502030303020204" pitchFamily="34" charset="0"/>
              </a:rPr>
              <a:t>Left: </a:t>
            </a:r>
            <a:r>
              <a:rPr lang="en-US" dirty="0" err="1">
                <a:solidFill>
                  <a:schemeClr val="bg1"/>
                </a:solidFill>
                <a:latin typeface="Candara" panose="020E0502030303020204" pitchFamily="34" charset="0"/>
              </a:rPr>
              <a:t>Belzon’s</a:t>
            </a:r>
            <a:r>
              <a:rPr lang="en-US" dirty="0">
                <a:solidFill>
                  <a:schemeClr val="bg1"/>
                </a:solidFill>
                <a:latin typeface="Candara" panose="020E0502030303020204" pitchFamily="34" charset="0"/>
              </a:rPr>
              <a:t> graffiti in the Pyramid of Khafre at Giza</a:t>
            </a:r>
          </a:p>
        </p:txBody>
      </p:sp>
    </p:spTree>
    <p:extLst>
      <p:ext uri="{BB962C8B-B14F-4D97-AF65-F5344CB8AC3E}">
        <p14:creationId xmlns:p14="http://schemas.microsoft.com/office/powerpoint/2010/main" val="2193174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A971-80F9-1ED6-009A-26E4C558D82B}"/>
              </a:ext>
            </a:extLst>
          </p:cNvPr>
          <p:cNvSpPr>
            <a:spLocks noGrp="1"/>
          </p:cNvSpPr>
          <p:nvPr>
            <p:ph type="title"/>
          </p:nvPr>
        </p:nvSpPr>
        <p:spPr>
          <a:xfrm>
            <a:off x="609600" y="274638"/>
            <a:ext cx="6601691" cy="1143000"/>
          </a:xfrm>
        </p:spPr>
        <p:txBody>
          <a:bodyPr/>
          <a:lstStyle/>
          <a:p>
            <a:r>
              <a:rPr lang="en-US" dirty="0"/>
              <a:t>Auguste Mariette</a:t>
            </a:r>
          </a:p>
        </p:txBody>
      </p:sp>
      <p:sp>
        <p:nvSpPr>
          <p:cNvPr id="4" name="Content Placeholder 3">
            <a:extLst>
              <a:ext uri="{FF2B5EF4-FFF2-40B4-BE49-F238E27FC236}">
                <a16:creationId xmlns:a16="http://schemas.microsoft.com/office/drawing/2014/main" id="{E3CAB8B4-CA5B-091C-03B4-1E32CF1FC99A}"/>
              </a:ext>
            </a:extLst>
          </p:cNvPr>
          <p:cNvSpPr>
            <a:spLocks noGrp="1"/>
          </p:cNvSpPr>
          <p:nvPr>
            <p:ph sz="half" idx="1"/>
          </p:nvPr>
        </p:nvSpPr>
        <p:spPr>
          <a:xfrm>
            <a:off x="609599" y="1600201"/>
            <a:ext cx="6601691" cy="4525963"/>
          </a:xfrm>
        </p:spPr>
        <p:txBody>
          <a:bodyPr>
            <a:normAutofit fontScale="70000" lnSpcReduction="20000"/>
          </a:bodyPr>
          <a:lstStyle/>
          <a:p>
            <a:r>
              <a:rPr lang="en-US" dirty="0"/>
              <a:t>1821-1881</a:t>
            </a:r>
          </a:p>
          <a:p>
            <a:r>
              <a:rPr lang="en-US" dirty="0"/>
              <a:t>French draftsman, Egyptologist and costumier</a:t>
            </a:r>
          </a:p>
          <a:p>
            <a:r>
              <a:rPr lang="en-US" dirty="0"/>
              <a:t>Became an Egyptologist when his cousin Nestor </a:t>
            </a:r>
            <a:r>
              <a:rPr lang="en-US" dirty="0" err="1"/>
              <a:t>L’Hôte</a:t>
            </a:r>
            <a:r>
              <a:rPr lang="en-US" dirty="0"/>
              <a:t> died in 1848, leaving Marette to sort his papers, which included Champollion’s</a:t>
            </a:r>
          </a:p>
          <a:p>
            <a:r>
              <a:rPr lang="en-US" dirty="0"/>
              <a:t>Appointed to the Louvre in 1849; sent to Egypt in 1850 to buy manuscripts </a:t>
            </a:r>
          </a:p>
          <a:p>
            <a:pPr lvl="1"/>
            <a:r>
              <a:rPr lang="en-US" dirty="0"/>
              <a:t>He failed to buy any, so he hired Bedouins to dig up the ruins at Saqqara</a:t>
            </a:r>
          </a:p>
          <a:p>
            <a:r>
              <a:rPr lang="en-US" dirty="0"/>
              <a:t>This resulted in Sa’id Pasha (son of Muhammad Ali) appointing him the first Director of Antiquities in 1858</a:t>
            </a:r>
          </a:p>
          <a:p>
            <a:r>
              <a:rPr lang="en-US" dirty="0"/>
              <a:t>In 1860 alone he started 35 new excavations in Egypt</a:t>
            </a:r>
          </a:p>
          <a:p>
            <a:r>
              <a:rPr lang="en-US" dirty="0"/>
              <a:t>Created the costumes for the premier of Verdi’s </a:t>
            </a:r>
            <a:r>
              <a:rPr lang="en-US" i="1" dirty="0"/>
              <a:t>Aida</a:t>
            </a:r>
            <a:endParaRPr lang="en-US" dirty="0"/>
          </a:p>
          <a:p>
            <a:r>
              <a:rPr lang="en-US" dirty="0"/>
              <a:t>In 1881 he secured the appointment of Gaston Maspero, another Frenchman, as his successor</a:t>
            </a:r>
          </a:p>
        </p:txBody>
      </p:sp>
      <p:pic>
        <p:nvPicPr>
          <p:cNvPr id="9218" name="Picture 2">
            <a:extLst>
              <a:ext uri="{FF2B5EF4-FFF2-40B4-BE49-F238E27FC236}">
                <a16:creationId xmlns:a16="http://schemas.microsoft.com/office/drawing/2014/main" id="{40D1E0C6-56E5-914F-71D3-40635D857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3518" y="485879"/>
            <a:ext cx="3970482" cy="5717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057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75F96-3BD2-CCD7-649E-510EA85955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029719-8A55-3CB5-78E2-E5D40A367AB6}"/>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A4BB3440-B463-E2E5-D059-43CDE23142F5}"/>
              </a:ext>
            </a:extLst>
          </p:cNvPr>
          <p:cNvSpPr>
            <a:spLocks noGrp="1"/>
          </p:cNvSpPr>
          <p:nvPr>
            <p:ph sz="half" idx="2"/>
          </p:nvPr>
        </p:nvSpPr>
        <p:spPr/>
        <p:txBody>
          <a:bodyPr/>
          <a:lstStyle/>
          <a:p>
            <a:endParaRPr lang="en-US"/>
          </a:p>
        </p:txBody>
      </p:sp>
      <p:pic>
        <p:nvPicPr>
          <p:cNvPr id="10242" name="Picture 2">
            <a:extLst>
              <a:ext uri="{FF2B5EF4-FFF2-40B4-BE49-F238E27FC236}">
                <a16:creationId xmlns:a16="http://schemas.microsoft.com/office/drawing/2014/main" id="{19327FFE-9233-F7B7-0249-75DE002E9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704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D37E50C1-914C-EE34-E021-7674940C8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848" y="0"/>
            <a:ext cx="3321739" cy="612528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31E777BB-02AE-32D4-D8A0-1E96FA329A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9491" y="-39328"/>
            <a:ext cx="4192509" cy="6164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24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72CEE-609B-68C6-2B8B-9A376EC6C254}"/>
              </a:ext>
            </a:extLst>
          </p:cNvPr>
          <p:cNvSpPr>
            <a:spLocks noGrp="1"/>
          </p:cNvSpPr>
          <p:nvPr>
            <p:ph type="title"/>
          </p:nvPr>
        </p:nvSpPr>
        <p:spPr>
          <a:xfrm>
            <a:off x="609600" y="274638"/>
            <a:ext cx="5832764" cy="1143000"/>
          </a:xfrm>
        </p:spPr>
        <p:txBody>
          <a:bodyPr>
            <a:normAutofit fontScale="90000"/>
          </a:bodyPr>
          <a:lstStyle/>
          <a:p>
            <a:r>
              <a:rPr lang="en-US" dirty="0"/>
              <a:t>The Egypt Exploration Fund</a:t>
            </a:r>
          </a:p>
        </p:txBody>
      </p:sp>
      <p:sp>
        <p:nvSpPr>
          <p:cNvPr id="3" name="Content Placeholder 2">
            <a:extLst>
              <a:ext uri="{FF2B5EF4-FFF2-40B4-BE49-F238E27FC236}">
                <a16:creationId xmlns:a16="http://schemas.microsoft.com/office/drawing/2014/main" id="{2F1DD7D5-1D2F-1A2C-239B-13C0E1D94E75}"/>
              </a:ext>
            </a:extLst>
          </p:cNvPr>
          <p:cNvSpPr>
            <a:spLocks noGrp="1"/>
          </p:cNvSpPr>
          <p:nvPr>
            <p:ph sz="half" idx="1"/>
          </p:nvPr>
        </p:nvSpPr>
        <p:spPr>
          <a:xfrm>
            <a:off x="609599" y="1600201"/>
            <a:ext cx="5832765" cy="4525963"/>
          </a:xfrm>
        </p:spPr>
        <p:txBody>
          <a:bodyPr>
            <a:normAutofit fontScale="92500"/>
          </a:bodyPr>
          <a:lstStyle/>
          <a:p>
            <a:r>
              <a:rPr lang="en-US" dirty="0"/>
              <a:t>Now the Egypt Exploration Society</a:t>
            </a:r>
          </a:p>
          <a:p>
            <a:r>
              <a:rPr lang="en-US" dirty="0"/>
              <a:t>Founded by Amelia Edwards in 1882</a:t>
            </a:r>
          </a:p>
          <a:p>
            <a:r>
              <a:rPr lang="en-US" dirty="0"/>
              <a:t>First excavation it sponsored was at Tell </a:t>
            </a:r>
            <a:r>
              <a:rPr lang="en-US" dirty="0" err="1"/>
              <a:t>el-Maskhuta</a:t>
            </a:r>
            <a:r>
              <a:rPr lang="en-US" dirty="0"/>
              <a:t> (ancient Pithom) in 1883</a:t>
            </a:r>
          </a:p>
          <a:p>
            <a:r>
              <a:rPr lang="en-US" dirty="0"/>
              <a:t>“Therefore they set taskmasters over them to oppress them with forced </a:t>
            </a:r>
            <a:r>
              <a:rPr lang="en-US" dirty="0" err="1"/>
              <a:t>labour</a:t>
            </a:r>
            <a:r>
              <a:rPr lang="en-US" dirty="0"/>
              <a:t>. They built supply cities, Pithom and Rameses, for Pharaoh.” (Exodus 1:11)</a:t>
            </a:r>
          </a:p>
        </p:txBody>
      </p:sp>
      <p:pic>
        <p:nvPicPr>
          <p:cNvPr id="6" name="Picture 5">
            <a:extLst>
              <a:ext uri="{FF2B5EF4-FFF2-40B4-BE49-F238E27FC236}">
                <a16:creationId xmlns:a16="http://schemas.microsoft.com/office/drawing/2014/main" id="{9F9A8CFC-88E2-0554-E757-DCD3F7F2203F}"/>
              </a:ext>
            </a:extLst>
          </p:cNvPr>
          <p:cNvPicPr>
            <a:picLocks noChangeAspect="1"/>
          </p:cNvPicPr>
          <p:nvPr/>
        </p:nvPicPr>
        <p:blipFill>
          <a:blip r:embed="rId2"/>
          <a:stretch>
            <a:fillRect/>
          </a:stretch>
        </p:blipFill>
        <p:spPr>
          <a:xfrm>
            <a:off x="6997397" y="0"/>
            <a:ext cx="4888952" cy="6858000"/>
          </a:xfrm>
          <a:prstGeom prst="rect">
            <a:avLst/>
          </a:prstGeom>
        </p:spPr>
      </p:pic>
    </p:spTree>
    <p:extLst>
      <p:ext uri="{BB962C8B-B14F-4D97-AF65-F5344CB8AC3E}">
        <p14:creationId xmlns:p14="http://schemas.microsoft.com/office/powerpoint/2010/main" val="196254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77842-4F72-80FC-1CFC-E83011636DAB}"/>
              </a:ext>
            </a:extLst>
          </p:cNvPr>
          <p:cNvSpPr>
            <a:spLocks noGrp="1"/>
          </p:cNvSpPr>
          <p:nvPr>
            <p:ph type="title"/>
          </p:nvPr>
        </p:nvSpPr>
        <p:spPr/>
        <p:txBody>
          <a:bodyPr/>
          <a:lstStyle/>
          <a:p>
            <a:r>
              <a:rPr lang="en-US" dirty="0"/>
              <a:t>Flinders Petrie</a:t>
            </a:r>
          </a:p>
        </p:txBody>
      </p:sp>
      <p:sp>
        <p:nvSpPr>
          <p:cNvPr id="5" name="Content Placeholder 4">
            <a:extLst>
              <a:ext uri="{FF2B5EF4-FFF2-40B4-BE49-F238E27FC236}">
                <a16:creationId xmlns:a16="http://schemas.microsoft.com/office/drawing/2014/main" id="{AC7D8612-1724-5637-732E-4E8DD7ED5004}"/>
              </a:ext>
            </a:extLst>
          </p:cNvPr>
          <p:cNvSpPr>
            <a:spLocks noGrp="1"/>
          </p:cNvSpPr>
          <p:nvPr>
            <p:ph sz="half" idx="2"/>
          </p:nvPr>
        </p:nvSpPr>
        <p:spPr/>
        <p:txBody>
          <a:bodyPr>
            <a:normAutofit fontScale="62500" lnSpcReduction="20000"/>
          </a:bodyPr>
          <a:lstStyle/>
          <a:p>
            <a:r>
              <a:rPr lang="en-US" dirty="0"/>
              <a:t>1853-1942</a:t>
            </a:r>
          </a:p>
          <a:p>
            <a:r>
              <a:rPr lang="en-US" dirty="0"/>
              <a:t>English surveyor and archaeologist</a:t>
            </a:r>
          </a:p>
          <a:p>
            <a:r>
              <a:rPr lang="en-US" dirty="0"/>
              <a:t>Went to Egypt in 1880 to survey the Giza pyramids</a:t>
            </a:r>
          </a:p>
          <a:p>
            <a:r>
              <a:rPr lang="en-US" dirty="0"/>
              <a:t>Appointed the first Edwards Professor of Egyptology at University College London in 1892, despite his lack of formal education</a:t>
            </a:r>
          </a:p>
          <a:p>
            <a:r>
              <a:rPr lang="en-US" dirty="0"/>
              <a:t>Excavated all over Egypt and later in Palestine</a:t>
            </a:r>
          </a:p>
          <a:p>
            <a:pPr lvl="1"/>
            <a:r>
              <a:rPr lang="en-US" dirty="0"/>
              <a:t>Frequent in absentia</a:t>
            </a:r>
          </a:p>
          <a:p>
            <a:pPr lvl="1"/>
            <a:r>
              <a:rPr lang="en-US" dirty="0"/>
              <a:t>Trained workmen from </a:t>
            </a:r>
            <a:r>
              <a:rPr lang="en-US" dirty="0" err="1"/>
              <a:t>Quft</a:t>
            </a:r>
            <a:r>
              <a:rPr lang="en-US" dirty="0"/>
              <a:t> and </a:t>
            </a:r>
            <a:r>
              <a:rPr lang="en-US" dirty="0" err="1"/>
              <a:t>Lahun</a:t>
            </a:r>
            <a:r>
              <a:rPr lang="en-US" dirty="0"/>
              <a:t> in his methods</a:t>
            </a:r>
          </a:p>
          <a:p>
            <a:pPr lvl="1"/>
            <a:r>
              <a:rPr lang="en-US" dirty="0" err="1"/>
              <a:t>Quftis</a:t>
            </a:r>
            <a:r>
              <a:rPr lang="en-US" dirty="0"/>
              <a:t> and </a:t>
            </a:r>
            <a:r>
              <a:rPr lang="en-US" dirty="0" err="1"/>
              <a:t>Lahunis</a:t>
            </a:r>
            <a:r>
              <a:rPr lang="en-US" dirty="0"/>
              <a:t> still dominate Egyptian archaeology today</a:t>
            </a:r>
          </a:p>
          <a:p>
            <a:pPr lvl="2"/>
            <a:r>
              <a:rPr lang="en-US" dirty="0"/>
              <a:t>Which is why it’s so bad…</a:t>
            </a:r>
          </a:p>
          <a:p>
            <a:r>
              <a:rPr lang="en-US" dirty="0"/>
              <a:t>Developed the technique of pottery seriation</a:t>
            </a:r>
          </a:p>
          <a:p>
            <a:r>
              <a:rPr lang="en-US" dirty="0"/>
              <a:t>Paid workmen for finds</a:t>
            </a:r>
          </a:p>
          <a:p>
            <a:r>
              <a:rPr lang="en-US" dirty="0"/>
              <a:t>Definitely a racist</a:t>
            </a:r>
          </a:p>
        </p:txBody>
      </p:sp>
      <p:pic>
        <p:nvPicPr>
          <p:cNvPr id="11270" name="Picture 6">
            <a:extLst>
              <a:ext uri="{FF2B5EF4-FFF2-40B4-BE49-F238E27FC236}">
                <a16:creationId xmlns:a16="http://schemas.microsoft.com/office/drawing/2014/main" id="{361C5806-882D-6737-EFF6-66F4A49C1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145" y="1524000"/>
            <a:ext cx="3635710" cy="4602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055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C4934-F100-84D7-CD68-8180EA8F5489}"/>
            </a:ext>
          </a:extLst>
        </p:cNvPr>
        <p:cNvGrpSpPr/>
        <p:nvPr/>
      </p:nvGrpSpPr>
      <p:grpSpPr>
        <a:xfrm>
          <a:off x="0" y="0"/>
          <a:ext cx="0" cy="0"/>
          <a:chOff x="0" y="0"/>
          <a:chExt cx="0" cy="0"/>
        </a:xfrm>
      </p:grpSpPr>
      <p:pic>
        <p:nvPicPr>
          <p:cNvPr id="3" name="Picture 2" descr="A map of the middle east&#10;&#10;AI-generated content may be incorrect.">
            <a:extLst>
              <a:ext uri="{FF2B5EF4-FFF2-40B4-BE49-F238E27FC236}">
                <a16:creationId xmlns:a16="http://schemas.microsoft.com/office/drawing/2014/main" id="{B9B4D2C3-3BA8-97B0-29EE-3F2057620AF0}"/>
              </a:ext>
            </a:extLst>
          </p:cNvPr>
          <p:cNvPicPr>
            <a:picLocks noChangeAspect="1"/>
          </p:cNvPicPr>
          <p:nvPr/>
        </p:nvPicPr>
        <p:blipFill>
          <a:blip r:embed="rId2">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3062869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8046-14D2-57EC-A949-FBB8BFEC8A9E}"/>
              </a:ext>
            </a:extLst>
          </p:cNvPr>
          <p:cNvSpPr>
            <a:spLocks noGrp="1"/>
          </p:cNvSpPr>
          <p:nvPr>
            <p:ph type="title"/>
          </p:nvPr>
        </p:nvSpPr>
        <p:spPr>
          <a:xfrm>
            <a:off x="609600" y="274638"/>
            <a:ext cx="6248400" cy="1143000"/>
          </a:xfrm>
        </p:spPr>
        <p:txBody>
          <a:bodyPr>
            <a:normAutofit/>
          </a:bodyPr>
          <a:lstStyle/>
          <a:p>
            <a:r>
              <a:rPr lang="en-US" dirty="0"/>
              <a:t>Paul-Émile Botta</a:t>
            </a:r>
          </a:p>
        </p:txBody>
      </p:sp>
      <p:sp>
        <p:nvSpPr>
          <p:cNvPr id="4" name="Content Placeholder 3">
            <a:extLst>
              <a:ext uri="{FF2B5EF4-FFF2-40B4-BE49-F238E27FC236}">
                <a16:creationId xmlns:a16="http://schemas.microsoft.com/office/drawing/2014/main" id="{2AE98863-335F-D02B-926D-1F800A45A054}"/>
              </a:ext>
            </a:extLst>
          </p:cNvPr>
          <p:cNvSpPr>
            <a:spLocks noGrp="1"/>
          </p:cNvSpPr>
          <p:nvPr>
            <p:ph sz="half" idx="1"/>
          </p:nvPr>
        </p:nvSpPr>
        <p:spPr>
          <a:xfrm>
            <a:off x="609599" y="1600201"/>
            <a:ext cx="6248399" cy="4525963"/>
          </a:xfrm>
        </p:spPr>
        <p:txBody>
          <a:bodyPr/>
          <a:lstStyle/>
          <a:p>
            <a:r>
              <a:rPr lang="en-US" dirty="0"/>
              <a:t>1802-1870</a:t>
            </a:r>
          </a:p>
          <a:p>
            <a:r>
              <a:rPr lang="en-US" dirty="0"/>
              <a:t>Italian-born French naturalist, diplomat and archaeologist</a:t>
            </a:r>
          </a:p>
          <a:p>
            <a:r>
              <a:rPr lang="en-US" dirty="0"/>
              <a:t>Appointed French consul at Mosul at the instigation of Julius von Mohl, who wanted him to explore the ruins documented by earlier travelers</a:t>
            </a:r>
          </a:p>
          <a:p>
            <a:r>
              <a:rPr lang="en-US" dirty="0"/>
              <a:t>Excavated at Nineveh and </a:t>
            </a:r>
            <a:r>
              <a:rPr lang="en-US" dirty="0" err="1"/>
              <a:t>Khorsabad</a:t>
            </a:r>
            <a:endParaRPr lang="en-US" dirty="0"/>
          </a:p>
        </p:txBody>
      </p:sp>
      <p:pic>
        <p:nvPicPr>
          <p:cNvPr id="12290" name="Picture 2">
            <a:extLst>
              <a:ext uri="{FF2B5EF4-FFF2-40B4-BE49-F238E27FC236}">
                <a16:creationId xmlns:a16="http://schemas.microsoft.com/office/drawing/2014/main" id="{827A181F-C882-19C2-0016-29D3AB6124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96255" y="592282"/>
            <a:ext cx="4486145" cy="55338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6AD14D8-80F2-539B-E5E1-13F711C4FB92}"/>
              </a:ext>
            </a:extLst>
          </p:cNvPr>
          <p:cNvSpPr txBox="1"/>
          <p:nvPr/>
        </p:nvSpPr>
        <p:spPr>
          <a:xfrm>
            <a:off x="7096252" y="6126164"/>
            <a:ext cx="4486147" cy="646331"/>
          </a:xfrm>
          <a:prstGeom prst="rect">
            <a:avLst/>
          </a:prstGeom>
          <a:noFill/>
        </p:spPr>
        <p:txBody>
          <a:bodyPr wrap="square">
            <a:spAutoFit/>
          </a:bodyPr>
          <a:lstStyle/>
          <a:p>
            <a:pPr algn="ctr"/>
            <a:r>
              <a:rPr lang="fr-FR" dirty="0">
                <a:solidFill>
                  <a:schemeClr val="bg1"/>
                </a:solidFill>
                <a:latin typeface="Candara" panose="020E0502030303020204" pitchFamily="34" charset="0"/>
              </a:rPr>
              <a:t>Charles-Émile-</a:t>
            </a:r>
            <a:r>
              <a:rPr lang="fr-FR" dirty="0" err="1">
                <a:solidFill>
                  <a:schemeClr val="bg1"/>
                </a:solidFill>
                <a:latin typeface="Candara" panose="020E0502030303020204" pitchFamily="34" charset="0"/>
              </a:rPr>
              <a:t>Callande</a:t>
            </a:r>
            <a:r>
              <a:rPr lang="fr-FR" dirty="0">
                <a:solidFill>
                  <a:schemeClr val="bg1"/>
                </a:solidFill>
                <a:latin typeface="Candara" panose="020E0502030303020204" pitchFamily="34" charset="0"/>
              </a:rPr>
              <a:t> de </a:t>
            </a:r>
            <a:r>
              <a:rPr lang="fr-FR" dirty="0" err="1">
                <a:solidFill>
                  <a:schemeClr val="bg1"/>
                </a:solidFill>
                <a:latin typeface="Candara" panose="020E0502030303020204" pitchFamily="34" charset="0"/>
              </a:rPr>
              <a:t>Champmartin</a:t>
            </a:r>
            <a:r>
              <a:rPr lang="fr-FR" dirty="0">
                <a:solidFill>
                  <a:schemeClr val="bg1"/>
                </a:solidFill>
                <a:latin typeface="Candara" panose="020E0502030303020204" pitchFamily="34" charset="0"/>
              </a:rPr>
              <a:t>, </a:t>
            </a:r>
            <a:r>
              <a:rPr lang="fr-FR" i="1" dirty="0">
                <a:solidFill>
                  <a:schemeClr val="bg1"/>
                </a:solidFill>
                <a:latin typeface="Candara" panose="020E0502030303020204" pitchFamily="34" charset="0"/>
              </a:rPr>
              <a:t>Paul-Émile Botta </a:t>
            </a:r>
            <a:r>
              <a:rPr lang="fr-FR" dirty="0">
                <a:solidFill>
                  <a:schemeClr val="bg1"/>
                </a:solidFill>
                <a:latin typeface="Candara" panose="020E0502030303020204" pitchFamily="34" charset="0"/>
              </a:rPr>
              <a:t>(1840)</a:t>
            </a:r>
            <a:endParaRPr lang="en-US" dirty="0">
              <a:solidFill>
                <a:schemeClr val="bg1"/>
              </a:solidFill>
              <a:latin typeface="Candara" panose="020E0502030303020204" pitchFamily="34" charset="0"/>
            </a:endParaRPr>
          </a:p>
        </p:txBody>
      </p:sp>
    </p:spTree>
    <p:extLst>
      <p:ext uri="{BB962C8B-B14F-4D97-AF65-F5344CB8AC3E}">
        <p14:creationId xmlns:p14="http://schemas.microsoft.com/office/powerpoint/2010/main" val="480107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45092" t="16782" r="18654" b="28361"/>
          <a:stretch/>
        </p:blipFill>
        <p:spPr>
          <a:xfrm>
            <a:off x="2878873" y="274638"/>
            <a:ext cx="6434254" cy="6541227"/>
          </a:xfrm>
        </p:spPr>
      </p:pic>
      <p:sp>
        <p:nvSpPr>
          <p:cNvPr id="5" name="Title 4">
            <a:extLst>
              <a:ext uri="{FF2B5EF4-FFF2-40B4-BE49-F238E27FC236}">
                <a16:creationId xmlns:a16="http://schemas.microsoft.com/office/drawing/2014/main" id="{88302EC5-CAF0-4F5D-84E2-CC8577903D99}"/>
              </a:ext>
            </a:extLst>
          </p:cNvPr>
          <p:cNvSpPr>
            <a:spLocks noGrp="1"/>
          </p:cNvSpPr>
          <p:nvPr>
            <p:ph type="title"/>
          </p:nvPr>
        </p:nvSpPr>
        <p:spPr/>
        <p:txBody>
          <a:bodyPr/>
          <a:lstStyle/>
          <a:p>
            <a:endParaRPr lang="en-US"/>
          </a:p>
        </p:txBody>
      </p:sp>
      <p:sp>
        <p:nvSpPr>
          <p:cNvPr id="2" name="Oval 1">
            <a:extLst>
              <a:ext uri="{FF2B5EF4-FFF2-40B4-BE49-F238E27FC236}">
                <a16:creationId xmlns:a16="http://schemas.microsoft.com/office/drawing/2014/main" id="{2EEB32EA-8C0B-4F42-9642-13ADF4D9BB7E}"/>
              </a:ext>
            </a:extLst>
          </p:cNvPr>
          <p:cNvSpPr/>
          <p:nvPr/>
        </p:nvSpPr>
        <p:spPr>
          <a:xfrm>
            <a:off x="4788941" y="1724891"/>
            <a:ext cx="551986" cy="5519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8742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C0B0-176D-D65E-2590-B0276ABEFCFD}"/>
              </a:ext>
            </a:extLst>
          </p:cNvPr>
          <p:cNvSpPr>
            <a:spLocks noGrp="1"/>
          </p:cNvSpPr>
          <p:nvPr>
            <p:ph type="title"/>
          </p:nvPr>
        </p:nvSpPr>
        <p:spPr/>
        <p:txBody>
          <a:bodyPr/>
          <a:lstStyle/>
          <a:p>
            <a:r>
              <a:rPr lang="en-US" dirty="0"/>
              <a:t>Looking Ahead</a:t>
            </a:r>
          </a:p>
        </p:txBody>
      </p:sp>
      <p:sp>
        <p:nvSpPr>
          <p:cNvPr id="3" name="Content Placeholder 2">
            <a:extLst>
              <a:ext uri="{FF2B5EF4-FFF2-40B4-BE49-F238E27FC236}">
                <a16:creationId xmlns:a16="http://schemas.microsoft.com/office/drawing/2014/main" id="{F6536300-F963-91EA-830B-2079D470054A}"/>
              </a:ext>
            </a:extLst>
          </p:cNvPr>
          <p:cNvSpPr>
            <a:spLocks noGrp="1"/>
          </p:cNvSpPr>
          <p:nvPr>
            <p:ph idx="1"/>
          </p:nvPr>
        </p:nvSpPr>
        <p:spPr/>
        <p:txBody>
          <a:bodyPr/>
          <a:lstStyle/>
          <a:p>
            <a:r>
              <a:rPr lang="en-US" dirty="0"/>
              <a:t>Mon 9/7: Labor Day (no class)</a:t>
            </a:r>
          </a:p>
          <a:p>
            <a:r>
              <a:rPr lang="en-US" dirty="0"/>
              <a:t>Wed 9/9 and Fri 9/11: </a:t>
            </a:r>
            <a:r>
              <a:rPr lang="en-US" i="1" dirty="0"/>
              <a:t>Grass</a:t>
            </a:r>
            <a:endParaRPr lang="en-US" dirty="0"/>
          </a:p>
          <a:p>
            <a:r>
              <a:rPr lang="en-US" dirty="0"/>
              <a:t>Fri 9/18: Discussion sections begin and Map Quiz 1</a:t>
            </a:r>
          </a:p>
          <a:p>
            <a:pPr lvl="1"/>
            <a:r>
              <a:rPr lang="en-US" dirty="0"/>
              <a:t>Study map is on Moodle</a:t>
            </a:r>
          </a:p>
        </p:txBody>
      </p:sp>
    </p:spTree>
    <p:extLst>
      <p:ext uri="{BB962C8B-B14F-4D97-AF65-F5344CB8AC3E}">
        <p14:creationId xmlns:p14="http://schemas.microsoft.com/office/powerpoint/2010/main" val="740584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3F72A-60CD-CC35-2CD7-056A7213CEE1}"/>
              </a:ext>
            </a:extLst>
          </p:cNvPr>
          <p:cNvSpPr>
            <a:spLocks noGrp="1"/>
          </p:cNvSpPr>
          <p:nvPr>
            <p:ph type="title"/>
          </p:nvPr>
        </p:nvSpPr>
        <p:spPr/>
        <p:txBody>
          <a:bodyPr/>
          <a:lstStyle/>
          <a:p>
            <a:r>
              <a:rPr lang="en-US" dirty="0"/>
              <a:t>Austen Henry Layard</a:t>
            </a:r>
          </a:p>
        </p:txBody>
      </p:sp>
      <p:sp>
        <p:nvSpPr>
          <p:cNvPr id="5" name="Content Placeholder 4">
            <a:extLst>
              <a:ext uri="{FF2B5EF4-FFF2-40B4-BE49-F238E27FC236}">
                <a16:creationId xmlns:a16="http://schemas.microsoft.com/office/drawing/2014/main" id="{DC6FEAA0-E5BB-BB48-B058-3427BA9ACB38}"/>
              </a:ext>
            </a:extLst>
          </p:cNvPr>
          <p:cNvSpPr>
            <a:spLocks noGrp="1"/>
          </p:cNvSpPr>
          <p:nvPr>
            <p:ph sz="half" idx="2"/>
          </p:nvPr>
        </p:nvSpPr>
        <p:spPr/>
        <p:txBody>
          <a:bodyPr>
            <a:normAutofit fontScale="85000" lnSpcReduction="20000"/>
          </a:bodyPr>
          <a:lstStyle/>
          <a:p>
            <a:r>
              <a:rPr lang="en-US" dirty="0"/>
              <a:t>1817-1894</a:t>
            </a:r>
          </a:p>
          <a:p>
            <a:r>
              <a:rPr lang="en-US" dirty="0"/>
              <a:t>French-born British archaeologist, politician and diplomat</a:t>
            </a:r>
          </a:p>
          <a:p>
            <a:r>
              <a:rPr lang="en-US" dirty="0"/>
              <a:t>Hung out in Constantinople doing odd jobs for the British ambassador Sir Stratford Canning</a:t>
            </a:r>
          </a:p>
          <a:p>
            <a:r>
              <a:rPr lang="en-US" dirty="0"/>
              <a:t>Inspired in part by Botta and encouraged by Canning, went to Mosul in 1845</a:t>
            </a:r>
          </a:p>
          <a:p>
            <a:r>
              <a:rPr lang="en-US" dirty="0"/>
              <a:t>Excavated at Nineveh and Nimrud, 1845-7 and 1849-51</a:t>
            </a:r>
          </a:p>
          <a:p>
            <a:r>
              <a:rPr lang="en-US" dirty="0"/>
              <a:t>Discovered the library of Ashurbanipal at Nineveh</a:t>
            </a:r>
          </a:p>
        </p:txBody>
      </p:sp>
      <p:pic>
        <p:nvPicPr>
          <p:cNvPr id="13316" name="Picture 4">
            <a:extLst>
              <a:ext uri="{FF2B5EF4-FFF2-40B4-BE49-F238E27FC236}">
                <a16:creationId xmlns:a16="http://schemas.microsoft.com/office/drawing/2014/main" id="{7C900DBC-7200-CAEA-DD19-4FF80BBC4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011" y="1600201"/>
            <a:ext cx="4945207" cy="4490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F04B85F-01B7-E04C-E0F4-07B6A97F3C63}"/>
              </a:ext>
            </a:extLst>
          </p:cNvPr>
          <p:cNvSpPr txBox="1"/>
          <p:nvPr/>
        </p:nvSpPr>
        <p:spPr>
          <a:xfrm>
            <a:off x="749011" y="6126164"/>
            <a:ext cx="4945207"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Solomon Caesar Malan, </a:t>
            </a:r>
            <a:r>
              <a:rPr lang="en-US" i="1" dirty="0">
                <a:solidFill>
                  <a:schemeClr val="bg1"/>
                </a:solidFill>
                <a:latin typeface="Candara" panose="020E0502030303020204" pitchFamily="34" charset="0"/>
              </a:rPr>
              <a:t>Layard at </a:t>
            </a:r>
            <a:r>
              <a:rPr lang="en-US" i="1" dirty="0" err="1">
                <a:solidFill>
                  <a:schemeClr val="bg1"/>
                </a:solidFill>
                <a:latin typeface="Candara" panose="020E0502030303020204" pitchFamily="34" charset="0"/>
              </a:rPr>
              <a:t>Kuyunjik</a:t>
            </a:r>
            <a:r>
              <a:rPr lang="en-US" dirty="0">
                <a:solidFill>
                  <a:schemeClr val="bg1"/>
                </a:solidFill>
                <a:latin typeface="Candara" panose="020E0502030303020204" pitchFamily="34" charset="0"/>
              </a:rPr>
              <a:t> (1850)</a:t>
            </a:r>
          </a:p>
        </p:txBody>
      </p:sp>
    </p:spTree>
    <p:extLst>
      <p:ext uri="{BB962C8B-B14F-4D97-AF65-F5344CB8AC3E}">
        <p14:creationId xmlns:p14="http://schemas.microsoft.com/office/powerpoint/2010/main" val="730645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192E59E-C879-0021-013A-96AE83BEF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9538"/>
            <a:ext cx="11430000" cy="663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211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2546C-6AAB-3E14-848D-A9D48E7459E3}"/>
              </a:ext>
            </a:extLst>
          </p:cNvPr>
          <p:cNvSpPr>
            <a:spLocks noGrp="1"/>
          </p:cNvSpPr>
          <p:nvPr>
            <p:ph type="title"/>
          </p:nvPr>
        </p:nvSpPr>
        <p:spPr>
          <a:xfrm>
            <a:off x="609600" y="274638"/>
            <a:ext cx="5947064" cy="1143000"/>
          </a:xfrm>
        </p:spPr>
        <p:txBody>
          <a:bodyPr/>
          <a:lstStyle/>
          <a:p>
            <a:r>
              <a:rPr lang="en-US" dirty="0"/>
              <a:t>Hormuzd Rassam</a:t>
            </a:r>
          </a:p>
        </p:txBody>
      </p:sp>
      <p:sp>
        <p:nvSpPr>
          <p:cNvPr id="3" name="Content Placeholder 2">
            <a:extLst>
              <a:ext uri="{FF2B5EF4-FFF2-40B4-BE49-F238E27FC236}">
                <a16:creationId xmlns:a16="http://schemas.microsoft.com/office/drawing/2014/main" id="{8B466C3A-B8B8-4BB7-D3AD-EBD19CD67378}"/>
              </a:ext>
            </a:extLst>
          </p:cNvPr>
          <p:cNvSpPr>
            <a:spLocks noGrp="1"/>
          </p:cNvSpPr>
          <p:nvPr>
            <p:ph sz="half" idx="1"/>
          </p:nvPr>
        </p:nvSpPr>
        <p:spPr>
          <a:xfrm>
            <a:off x="609600" y="1600201"/>
            <a:ext cx="5947064" cy="4525963"/>
          </a:xfrm>
        </p:spPr>
        <p:txBody>
          <a:bodyPr>
            <a:normAutofit fontScale="77500" lnSpcReduction="20000"/>
          </a:bodyPr>
          <a:lstStyle/>
          <a:p>
            <a:r>
              <a:rPr lang="en-US" dirty="0"/>
              <a:t>1826-1910</a:t>
            </a:r>
          </a:p>
          <a:p>
            <a:r>
              <a:rPr lang="en-US" dirty="0"/>
              <a:t>Iraqi-British archaeologist and diplomat from Mosul</a:t>
            </a:r>
          </a:p>
          <a:p>
            <a:r>
              <a:rPr lang="en-US" dirty="0"/>
              <a:t>Worked for Layard at Nimrud</a:t>
            </a:r>
          </a:p>
          <a:p>
            <a:pPr lvl="1"/>
            <a:r>
              <a:rPr lang="en-US" dirty="0"/>
              <a:t>So impressed him that Layard took Rassam to England to study at Oxford</a:t>
            </a:r>
          </a:p>
          <a:p>
            <a:r>
              <a:rPr lang="en-US" dirty="0"/>
              <a:t>Joined Layard’s second expedition, 1849-51</a:t>
            </a:r>
          </a:p>
          <a:p>
            <a:r>
              <a:rPr lang="en-US" dirty="0"/>
              <a:t>Remained in Iraq excavating on behalf of the British Museum until 1854</a:t>
            </a:r>
          </a:p>
          <a:p>
            <a:r>
              <a:rPr lang="en-US" dirty="0"/>
              <a:t>Served as a British emissary to Ethiopia, 1866-8</a:t>
            </a:r>
          </a:p>
          <a:p>
            <a:r>
              <a:rPr lang="en-US" dirty="0"/>
              <a:t>Excavated at several sites, including Babylon, 1877-1882</a:t>
            </a:r>
          </a:p>
        </p:txBody>
      </p:sp>
      <p:pic>
        <p:nvPicPr>
          <p:cNvPr id="6" name="Content Placeholder 5" descr="A person in a suit reading a book&#10;&#10;AI-generated content may be incorrect.">
            <a:extLst>
              <a:ext uri="{FF2B5EF4-FFF2-40B4-BE49-F238E27FC236}">
                <a16:creationId xmlns:a16="http://schemas.microsoft.com/office/drawing/2014/main" id="{FC50DEEA-7EFB-C9DA-B475-DC5F1F379F2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43732" y="665018"/>
            <a:ext cx="4214183" cy="5461145"/>
          </a:xfrm>
        </p:spPr>
      </p:pic>
    </p:spTree>
    <p:extLst>
      <p:ext uri="{BB962C8B-B14F-4D97-AF65-F5344CB8AC3E}">
        <p14:creationId xmlns:p14="http://schemas.microsoft.com/office/powerpoint/2010/main" val="2872927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C3DC2-8811-C31E-88CD-0492325C2C2D}"/>
              </a:ext>
            </a:extLst>
          </p:cNvPr>
          <p:cNvSpPr>
            <a:spLocks noGrp="1"/>
          </p:cNvSpPr>
          <p:nvPr>
            <p:ph type="title"/>
          </p:nvPr>
        </p:nvSpPr>
        <p:spPr>
          <a:xfrm>
            <a:off x="4613564" y="274638"/>
            <a:ext cx="6968836" cy="1143000"/>
          </a:xfrm>
        </p:spPr>
        <p:txBody>
          <a:bodyPr/>
          <a:lstStyle/>
          <a:p>
            <a:r>
              <a:rPr lang="en-US" dirty="0"/>
              <a:t>Osman Hamdi Bey</a:t>
            </a:r>
          </a:p>
        </p:txBody>
      </p:sp>
      <p:sp>
        <p:nvSpPr>
          <p:cNvPr id="5" name="Content Placeholder 4">
            <a:extLst>
              <a:ext uri="{FF2B5EF4-FFF2-40B4-BE49-F238E27FC236}">
                <a16:creationId xmlns:a16="http://schemas.microsoft.com/office/drawing/2014/main" id="{90E70BD5-9D75-19D7-7CF7-662003123B2D}"/>
              </a:ext>
            </a:extLst>
          </p:cNvPr>
          <p:cNvSpPr>
            <a:spLocks noGrp="1"/>
          </p:cNvSpPr>
          <p:nvPr>
            <p:ph sz="half" idx="2"/>
          </p:nvPr>
        </p:nvSpPr>
        <p:spPr>
          <a:xfrm>
            <a:off x="4613564" y="1600201"/>
            <a:ext cx="6968836" cy="4525963"/>
          </a:xfrm>
        </p:spPr>
        <p:txBody>
          <a:bodyPr>
            <a:normAutofit fontScale="92500" lnSpcReduction="10000"/>
          </a:bodyPr>
          <a:lstStyle/>
          <a:p>
            <a:r>
              <a:rPr lang="en-US" dirty="0"/>
              <a:t>1842-1910</a:t>
            </a:r>
          </a:p>
          <a:p>
            <a:r>
              <a:rPr lang="en-US" dirty="0"/>
              <a:t>Ottoman artist, archaeologist and museum curator</a:t>
            </a:r>
          </a:p>
          <a:p>
            <a:r>
              <a:rPr lang="en-US" dirty="0"/>
              <a:t>Studied art in Paris for nine years</a:t>
            </a:r>
          </a:p>
          <a:p>
            <a:r>
              <a:rPr lang="en-US" dirty="0"/>
              <a:t>Appointed the first curator of the Imperial Museum (now the Istanbul Archaeology Museums) in 1881</a:t>
            </a:r>
          </a:p>
          <a:p>
            <a:r>
              <a:rPr lang="en-US" dirty="0"/>
              <a:t>In 1884 he oversaw the implementation of the first law prohibiting the removal of artifacts from the Ottoman Empire</a:t>
            </a:r>
          </a:p>
          <a:p>
            <a:r>
              <a:rPr lang="en-US" dirty="0"/>
              <a:t>Excavated at </a:t>
            </a:r>
            <a:r>
              <a:rPr lang="en-US" dirty="0" err="1"/>
              <a:t>Nemrut</a:t>
            </a:r>
            <a:r>
              <a:rPr lang="en-US" dirty="0"/>
              <a:t> </a:t>
            </a:r>
            <a:r>
              <a:rPr lang="en-US" dirty="0" err="1"/>
              <a:t>Dağı</a:t>
            </a:r>
            <a:r>
              <a:rPr lang="en-US" dirty="0"/>
              <a:t>, Lagina and Sidon</a:t>
            </a:r>
          </a:p>
        </p:txBody>
      </p:sp>
      <p:pic>
        <p:nvPicPr>
          <p:cNvPr id="8198" name="Picture 6">
            <a:extLst>
              <a:ext uri="{FF2B5EF4-FFF2-40B4-BE49-F238E27FC236}">
                <a16:creationId xmlns:a16="http://schemas.microsoft.com/office/drawing/2014/main" id="{A70F062D-DC1A-4A0B-C813-2458E592DE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96964"/>
            <a:ext cx="3590925"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03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58E352-6F98-DBEF-41E3-C099F4FE74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354" y="0"/>
            <a:ext cx="10303292" cy="6858000"/>
          </a:xfrm>
          <a:prstGeom prst="rect">
            <a:avLst/>
          </a:prstGeom>
        </p:spPr>
      </p:pic>
    </p:spTree>
    <p:extLst>
      <p:ext uri="{BB962C8B-B14F-4D97-AF65-F5344CB8AC3E}">
        <p14:creationId xmlns:p14="http://schemas.microsoft.com/office/powerpoint/2010/main" val="764328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desert landscape&#10;&#10;AI-generated content may be incorrect.">
            <a:extLst>
              <a:ext uri="{FF2B5EF4-FFF2-40B4-BE49-F238E27FC236}">
                <a16:creationId xmlns:a16="http://schemas.microsoft.com/office/drawing/2014/main" id="{A443990C-2791-60BB-203C-4CD6F191B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9728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852B974-B5A7-CAAF-4CD4-3CA11860D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3037" y="1208594"/>
            <a:ext cx="7245927" cy="555019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C08714DA-581D-36A4-A758-F9B692C6D04C}"/>
              </a:ext>
            </a:extLst>
          </p:cNvPr>
          <p:cNvSpPr/>
          <p:nvPr/>
        </p:nvSpPr>
        <p:spPr>
          <a:xfrm>
            <a:off x="5488169" y="3890876"/>
            <a:ext cx="315113" cy="3151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CB7802F-7448-D1F0-23BB-C0F9F48D93B4}"/>
              </a:ext>
            </a:extLst>
          </p:cNvPr>
          <p:cNvSpPr>
            <a:spLocks noGrp="1"/>
          </p:cNvSpPr>
          <p:nvPr>
            <p:ph type="title"/>
          </p:nvPr>
        </p:nvSpPr>
        <p:spPr/>
        <p:txBody>
          <a:bodyPr/>
          <a:lstStyle/>
          <a:p>
            <a:r>
              <a:rPr lang="en-US" dirty="0"/>
              <a:t>Nippur</a:t>
            </a:r>
          </a:p>
        </p:txBody>
      </p:sp>
    </p:spTree>
    <p:extLst>
      <p:ext uri="{BB962C8B-B14F-4D97-AF65-F5344CB8AC3E}">
        <p14:creationId xmlns:p14="http://schemas.microsoft.com/office/powerpoint/2010/main" val="2710773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9964D-F414-E469-BDED-60DDCCD4B019}"/>
              </a:ext>
            </a:extLst>
          </p:cNvPr>
          <p:cNvSpPr>
            <a:spLocks noGrp="1"/>
          </p:cNvSpPr>
          <p:nvPr>
            <p:ph type="title"/>
          </p:nvPr>
        </p:nvSpPr>
        <p:spPr/>
        <p:txBody>
          <a:bodyPr/>
          <a:lstStyle/>
          <a:p>
            <a:r>
              <a:rPr lang="en-US" dirty="0"/>
              <a:t>Nippur</a:t>
            </a:r>
          </a:p>
        </p:txBody>
      </p:sp>
      <p:sp>
        <p:nvSpPr>
          <p:cNvPr id="4" name="Content Placeholder 3">
            <a:extLst>
              <a:ext uri="{FF2B5EF4-FFF2-40B4-BE49-F238E27FC236}">
                <a16:creationId xmlns:a16="http://schemas.microsoft.com/office/drawing/2014/main" id="{27C87AD7-FD7D-648C-5625-446FDFB8B0CE}"/>
              </a:ext>
            </a:extLst>
          </p:cNvPr>
          <p:cNvSpPr>
            <a:spLocks noGrp="1"/>
          </p:cNvSpPr>
          <p:nvPr>
            <p:ph sz="half" idx="2"/>
          </p:nvPr>
        </p:nvSpPr>
        <p:spPr/>
        <p:txBody>
          <a:bodyPr/>
          <a:lstStyle/>
          <a:p>
            <a:pPr marL="0" indent="0">
              <a:buNone/>
            </a:pPr>
            <a:r>
              <a:rPr lang="en-US" dirty="0"/>
              <a:t>“The excavations… were conducted primarily for the purpose of securing inscribed objects, for that was naturally the constant demand of the home committee, and by the discovery of these, or failure to discover them, the success of our Expedition would be judged.”</a:t>
            </a:r>
          </a:p>
          <a:p>
            <a:pPr marL="0" indent="0" algn="r">
              <a:buNone/>
            </a:pPr>
            <a:r>
              <a:rPr lang="en-US" dirty="0"/>
              <a:t>- John Punnett Peters</a:t>
            </a:r>
          </a:p>
        </p:txBody>
      </p:sp>
      <p:pic>
        <p:nvPicPr>
          <p:cNvPr id="3074" name="Picture 2">
            <a:extLst>
              <a:ext uri="{FF2B5EF4-FFF2-40B4-BE49-F238E27FC236}">
                <a16:creationId xmlns:a16="http://schemas.microsoft.com/office/drawing/2014/main" id="{CEEB4274-8D90-200A-9A9F-CC590F8E1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482" y="1935126"/>
            <a:ext cx="2507918" cy="33226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9B18023-01B6-53EF-623B-87B79CF0C2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117" r="7860" b="13477"/>
          <a:stretch>
            <a:fillRect/>
          </a:stretch>
        </p:blipFill>
        <p:spPr bwMode="auto">
          <a:xfrm>
            <a:off x="564252" y="1935126"/>
            <a:ext cx="2907671" cy="33226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652BA8E-8168-A371-F312-A7F561C77F79}"/>
              </a:ext>
            </a:extLst>
          </p:cNvPr>
          <p:cNvSpPr txBox="1"/>
          <p:nvPr/>
        </p:nvSpPr>
        <p:spPr>
          <a:xfrm>
            <a:off x="564252" y="5257799"/>
            <a:ext cx="53848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Hermann von </a:t>
            </a:r>
            <a:r>
              <a:rPr lang="en-US" dirty="0" err="1">
                <a:solidFill>
                  <a:schemeClr val="bg1"/>
                </a:solidFill>
                <a:latin typeface="Candara" panose="020E0502030303020204" pitchFamily="34" charset="0"/>
              </a:rPr>
              <a:t>Hilprecht</a:t>
            </a:r>
            <a:r>
              <a:rPr lang="en-US" dirty="0">
                <a:solidFill>
                  <a:schemeClr val="bg1"/>
                </a:solidFill>
                <a:latin typeface="Candara" panose="020E0502030303020204" pitchFamily="34" charset="0"/>
              </a:rPr>
              <a:t> and John Punnett Peters, excavators of Nippur</a:t>
            </a:r>
          </a:p>
        </p:txBody>
      </p:sp>
    </p:spTree>
    <p:extLst>
      <p:ext uri="{BB962C8B-B14F-4D97-AF65-F5344CB8AC3E}">
        <p14:creationId xmlns:p14="http://schemas.microsoft.com/office/powerpoint/2010/main" val="2509486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14B66-E1BA-6CE5-8963-395BAC58B0B7}"/>
              </a:ext>
            </a:extLst>
          </p:cNvPr>
          <p:cNvSpPr>
            <a:spLocks noGrp="1"/>
          </p:cNvSpPr>
          <p:nvPr>
            <p:ph type="title"/>
          </p:nvPr>
        </p:nvSpPr>
        <p:spPr/>
        <p:txBody>
          <a:bodyPr/>
          <a:lstStyle/>
          <a:p>
            <a:r>
              <a:rPr lang="en-US" dirty="0"/>
              <a:t>Deutsche Orient-Gesellschaft</a:t>
            </a:r>
          </a:p>
        </p:txBody>
      </p:sp>
      <p:sp>
        <p:nvSpPr>
          <p:cNvPr id="3" name="Content Placeholder 2">
            <a:extLst>
              <a:ext uri="{FF2B5EF4-FFF2-40B4-BE49-F238E27FC236}">
                <a16:creationId xmlns:a16="http://schemas.microsoft.com/office/drawing/2014/main" id="{8819F0BD-6E31-C726-03D1-B2631EB32BDF}"/>
              </a:ext>
            </a:extLst>
          </p:cNvPr>
          <p:cNvSpPr>
            <a:spLocks noGrp="1"/>
          </p:cNvSpPr>
          <p:nvPr>
            <p:ph sz="half" idx="1"/>
          </p:nvPr>
        </p:nvSpPr>
        <p:spPr/>
        <p:txBody>
          <a:bodyPr>
            <a:normAutofit fontScale="92500" lnSpcReduction="10000"/>
          </a:bodyPr>
          <a:lstStyle/>
          <a:p>
            <a:r>
              <a:rPr lang="en-US" dirty="0"/>
              <a:t>German Oriental Society</a:t>
            </a:r>
          </a:p>
          <a:p>
            <a:r>
              <a:rPr lang="en-US" dirty="0"/>
              <a:t>Founded in 1898; received royal patronage from Kaiser Wilhelm II in 1901</a:t>
            </a:r>
          </a:p>
          <a:p>
            <a:r>
              <a:rPr lang="en-US" dirty="0"/>
              <a:t>Sponsored excavations at:</a:t>
            </a:r>
          </a:p>
          <a:p>
            <a:pPr lvl="1"/>
            <a:r>
              <a:rPr lang="en-US" dirty="0"/>
              <a:t>Babylon (1899-1917)</a:t>
            </a:r>
          </a:p>
          <a:p>
            <a:pPr lvl="1"/>
            <a:r>
              <a:rPr lang="en-US" dirty="0"/>
              <a:t>Ashur (1903-1914)</a:t>
            </a:r>
          </a:p>
          <a:p>
            <a:pPr lvl="1"/>
            <a:r>
              <a:rPr lang="en-US" dirty="0"/>
              <a:t>Hattusa (1906-1911)</a:t>
            </a:r>
          </a:p>
          <a:p>
            <a:pPr lvl="1"/>
            <a:r>
              <a:rPr lang="en-US" dirty="0" err="1"/>
              <a:t>Uruk</a:t>
            </a:r>
            <a:r>
              <a:rPr lang="en-US" dirty="0"/>
              <a:t> (1912-1913)</a:t>
            </a:r>
          </a:p>
          <a:p>
            <a:pPr lvl="1"/>
            <a:r>
              <a:rPr lang="en-US" dirty="0" err="1"/>
              <a:t>Abusir</a:t>
            </a:r>
            <a:r>
              <a:rPr lang="en-US" dirty="0"/>
              <a:t> (1902)</a:t>
            </a:r>
          </a:p>
          <a:p>
            <a:pPr lvl="1"/>
            <a:r>
              <a:rPr lang="en-US" dirty="0"/>
              <a:t>Amarna (1911-1914)</a:t>
            </a:r>
          </a:p>
        </p:txBody>
      </p:sp>
      <p:pic>
        <p:nvPicPr>
          <p:cNvPr id="6" name="Content Placeholder 5" descr="A person feeding chickens with a bunch of chickens&#10;&#10;AI-generated content may be incorrect.">
            <a:extLst>
              <a:ext uri="{FF2B5EF4-FFF2-40B4-BE49-F238E27FC236}">
                <a16:creationId xmlns:a16="http://schemas.microsoft.com/office/drawing/2014/main" id="{E52EF1C0-D491-11CA-EAAE-C0BA3CD685B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72597" y="1600200"/>
            <a:ext cx="3834806" cy="4525963"/>
          </a:xfrm>
        </p:spPr>
      </p:pic>
      <p:sp>
        <p:nvSpPr>
          <p:cNvPr id="9" name="TextBox 8">
            <a:extLst>
              <a:ext uri="{FF2B5EF4-FFF2-40B4-BE49-F238E27FC236}">
                <a16:creationId xmlns:a16="http://schemas.microsoft.com/office/drawing/2014/main" id="{52A43E9B-1810-2DB3-9202-B7E8B7CD0DF4}"/>
              </a:ext>
            </a:extLst>
          </p:cNvPr>
          <p:cNvSpPr txBox="1"/>
          <p:nvPr/>
        </p:nvSpPr>
        <p:spPr>
          <a:xfrm>
            <a:off x="6972597" y="6126163"/>
            <a:ext cx="3834806"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Feeding cats at Babylon</a:t>
            </a:r>
          </a:p>
        </p:txBody>
      </p:sp>
    </p:spTree>
    <p:extLst>
      <p:ext uri="{BB962C8B-B14F-4D97-AF65-F5344CB8AC3E}">
        <p14:creationId xmlns:p14="http://schemas.microsoft.com/office/powerpoint/2010/main" val="2670508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99FD0-E86A-9F82-1C37-DC1B49AAB901}"/>
              </a:ext>
            </a:extLst>
          </p:cNvPr>
          <p:cNvSpPr>
            <a:spLocks noGrp="1"/>
          </p:cNvSpPr>
          <p:nvPr>
            <p:ph type="title"/>
          </p:nvPr>
        </p:nvSpPr>
        <p:spPr/>
        <p:txBody>
          <a:bodyPr/>
          <a:lstStyle/>
          <a:p>
            <a:endParaRPr lang="en-US"/>
          </a:p>
        </p:txBody>
      </p:sp>
      <p:pic>
        <p:nvPicPr>
          <p:cNvPr id="6" name="Content Placeholder 5" descr="A blue and gold gate with Pergamon Museum in the background&#10;&#10;AI-generated content may be incorrect.">
            <a:extLst>
              <a:ext uri="{FF2B5EF4-FFF2-40B4-BE49-F238E27FC236}">
                <a16:creationId xmlns:a16="http://schemas.microsoft.com/office/drawing/2014/main" id="{C16D9037-1766-8868-8F37-E61D49158FC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72669" y="868365"/>
            <a:ext cx="7419331" cy="4613564"/>
          </a:xfrm>
        </p:spPr>
      </p:pic>
      <p:pic>
        <p:nvPicPr>
          <p:cNvPr id="17412" name="Picture 4">
            <a:extLst>
              <a:ext uri="{FF2B5EF4-FFF2-40B4-BE49-F238E27FC236}">
                <a16:creationId xmlns:a16="http://schemas.microsoft.com/office/drawing/2014/main" id="{E01DC8FF-8C70-F4CF-489B-6D9507C5E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068" y="0"/>
            <a:ext cx="46847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D2E4807-33B5-24FA-6AEA-35A6E9C2F218}"/>
              </a:ext>
            </a:extLst>
          </p:cNvPr>
          <p:cNvSpPr txBox="1"/>
          <p:nvPr/>
        </p:nvSpPr>
        <p:spPr>
          <a:xfrm>
            <a:off x="4987781" y="5481929"/>
            <a:ext cx="4583104" cy="646331"/>
          </a:xfrm>
          <a:prstGeom prst="rect">
            <a:avLst/>
          </a:prstGeom>
          <a:noFill/>
        </p:spPr>
        <p:txBody>
          <a:bodyPr wrap="square" rtlCol="0">
            <a:spAutoFit/>
          </a:bodyPr>
          <a:lstStyle/>
          <a:p>
            <a:r>
              <a:rPr lang="en-US" b="1" dirty="0">
                <a:solidFill>
                  <a:schemeClr val="bg1"/>
                </a:solidFill>
                <a:latin typeface="Candara" panose="020E0502030303020204" pitchFamily="34" charset="0"/>
              </a:rPr>
              <a:t>Above: </a:t>
            </a:r>
            <a:r>
              <a:rPr lang="en-US" dirty="0">
                <a:solidFill>
                  <a:schemeClr val="bg1"/>
                </a:solidFill>
                <a:latin typeface="Candara" panose="020E0502030303020204" pitchFamily="34" charset="0"/>
              </a:rPr>
              <a:t>The Ishtar Gate from Babylon</a:t>
            </a:r>
          </a:p>
          <a:p>
            <a:r>
              <a:rPr lang="en-US" b="1" dirty="0">
                <a:solidFill>
                  <a:schemeClr val="bg1"/>
                </a:solidFill>
                <a:latin typeface="Candara" panose="020E0502030303020204" pitchFamily="34" charset="0"/>
              </a:rPr>
              <a:t>Left: </a:t>
            </a:r>
            <a:r>
              <a:rPr lang="en-US" dirty="0">
                <a:solidFill>
                  <a:schemeClr val="bg1"/>
                </a:solidFill>
                <a:latin typeface="Candara" panose="020E0502030303020204" pitchFamily="34" charset="0"/>
              </a:rPr>
              <a:t>Bust of Nefertiti from Amarna</a:t>
            </a:r>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370263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DA1C370B-14A1-4659-8399-7358C6BC20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938" y="0"/>
            <a:ext cx="73485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913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middle east&#10;&#10;AI-generated content may be incorrect.">
            <a:extLst>
              <a:ext uri="{FF2B5EF4-FFF2-40B4-BE49-F238E27FC236}">
                <a16:creationId xmlns:a16="http://schemas.microsoft.com/office/drawing/2014/main" id="{7CC2DCB7-5328-1480-74B6-801697E91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7728" y="0"/>
            <a:ext cx="7064272" cy="6858000"/>
          </a:xfrm>
          <a:prstGeom prst="rect">
            <a:avLst/>
          </a:prstGeom>
        </p:spPr>
      </p:pic>
      <p:sp>
        <p:nvSpPr>
          <p:cNvPr id="4" name="Title 3">
            <a:extLst>
              <a:ext uri="{FF2B5EF4-FFF2-40B4-BE49-F238E27FC236}">
                <a16:creationId xmlns:a16="http://schemas.microsoft.com/office/drawing/2014/main" id="{8F4AD3D1-724F-6C90-967F-F3BB878D328D}"/>
              </a:ext>
            </a:extLst>
          </p:cNvPr>
          <p:cNvSpPr>
            <a:spLocks noGrp="1"/>
          </p:cNvSpPr>
          <p:nvPr>
            <p:ph type="title"/>
          </p:nvPr>
        </p:nvSpPr>
        <p:spPr>
          <a:xfrm>
            <a:off x="609600" y="274637"/>
            <a:ext cx="3972791" cy="1471035"/>
          </a:xfrm>
        </p:spPr>
        <p:txBody>
          <a:bodyPr>
            <a:normAutofit/>
          </a:bodyPr>
          <a:lstStyle/>
          <a:p>
            <a:r>
              <a:rPr lang="en-US" dirty="0"/>
              <a:t>Sykes-Picot Agreement</a:t>
            </a:r>
          </a:p>
        </p:txBody>
      </p:sp>
      <p:sp>
        <p:nvSpPr>
          <p:cNvPr id="5" name="Content Placeholder 4">
            <a:extLst>
              <a:ext uri="{FF2B5EF4-FFF2-40B4-BE49-F238E27FC236}">
                <a16:creationId xmlns:a16="http://schemas.microsoft.com/office/drawing/2014/main" id="{E08F14B6-3189-A6A1-CC14-5E681716FF65}"/>
              </a:ext>
            </a:extLst>
          </p:cNvPr>
          <p:cNvSpPr>
            <a:spLocks noGrp="1"/>
          </p:cNvSpPr>
          <p:nvPr>
            <p:ph sz="half" idx="1"/>
          </p:nvPr>
        </p:nvSpPr>
        <p:spPr>
          <a:xfrm>
            <a:off x="609600" y="2306782"/>
            <a:ext cx="3972791" cy="3819382"/>
          </a:xfrm>
        </p:spPr>
        <p:txBody>
          <a:bodyPr>
            <a:normAutofit fontScale="85000" lnSpcReduction="20000"/>
          </a:bodyPr>
          <a:lstStyle/>
          <a:p>
            <a:r>
              <a:rPr lang="en-US" dirty="0"/>
              <a:t>Secret treaty between France and Britain to determine spheres of influence in the Middle East</a:t>
            </a:r>
          </a:p>
          <a:p>
            <a:r>
              <a:rPr lang="en-US" dirty="0"/>
              <a:t>Drawn up in 1916</a:t>
            </a:r>
          </a:p>
          <a:p>
            <a:r>
              <a:rPr lang="en-US" dirty="0"/>
              <a:t>Blue = French mandate</a:t>
            </a:r>
          </a:p>
          <a:p>
            <a:r>
              <a:rPr lang="en-US" dirty="0"/>
              <a:t>Pink and yellow= British mandates</a:t>
            </a:r>
          </a:p>
          <a:p>
            <a:r>
              <a:rPr lang="en-US" dirty="0"/>
              <a:t>A = French sphere</a:t>
            </a:r>
          </a:p>
          <a:p>
            <a:r>
              <a:rPr lang="en-US" dirty="0"/>
              <a:t>B = British sphere</a:t>
            </a:r>
          </a:p>
        </p:txBody>
      </p:sp>
    </p:spTree>
    <p:extLst>
      <p:ext uri="{BB962C8B-B14F-4D97-AF65-F5344CB8AC3E}">
        <p14:creationId xmlns:p14="http://schemas.microsoft.com/office/powerpoint/2010/main" val="3270219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country&#10;&#10;AI-generated content may be incorrect.">
            <a:extLst>
              <a:ext uri="{FF2B5EF4-FFF2-40B4-BE49-F238E27FC236}">
                <a16:creationId xmlns:a16="http://schemas.microsoft.com/office/drawing/2014/main" id="{8AB6B6F8-5EAC-DD64-84E8-3857F14172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7583" y="3036163"/>
            <a:ext cx="4169127" cy="3348330"/>
          </a:xfrm>
          <a:prstGeom prst="rect">
            <a:avLst/>
          </a:prstGeom>
        </p:spPr>
      </p:pic>
      <p:pic>
        <p:nvPicPr>
          <p:cNvPr id="18438" name="Picture 6">
            <a:extLst>
              <a:ext uri="{FF2B5EF4-FFF2-40B4-BE49-F238E27FC236}">
                <a16:creationId xmlns:a16="http://schemas.microsoft.com/office/drawing/2014/main" id="{6A5288BC-F04C-B1A2-79E9-D1A0407CB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17638"/>
            <a:ext cx="6008515" cy="496685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CE6E65A-E801-7383-D75E-C4468EEF0AFB}"/>
              </a:ext>
            </a:extLst>
          </p:cNvPr>
          <p:cNvSpPr>
            <a:spLocks noGrp="1"/>
          </p:cNvSpPr>
          <p:nvPr>
            <p:ph type="title"/>
          </p:nvPr>
        </p:nvSpPr>
        <p:spPr>
          <a:xfrm>
            <a:off x="609600" y="274638"/>
            <a:ext cx="6778336" cy="1143000"/>
          </a:xfrm>
        </p:spPr>
        <p:txBody>
          <a:bodyPr>
            <a:normAutofit fontScale="90000"/>
          </a:bodyPr>
          <a:lstStyle/>
          <a:p>
            <a:r>
              <a:rPr lang="en-US" dirty="0"/>
              <a:t>League of Nations Mandates</a:t>
            </a:r>
          </a:p>
        </p:txBody>
      </p:sp>
      <p:pic>
        <p:nvPicPr>
          <p:cNvPr id="6" name="Picture 5" descr="A group of men in military uniforms&#10;&#10;AI-generated content may be incorrect.">
            <a:extLst>
              <a:ext uri="{FF2B5EF4-FFF2-40B4-BE49-F238E27FC236}">
                <a16:creationId xmlns:a16="http://schemas.microsoft.com/office/drawing/2014/main" id="{3336FF86-A7F4-B994-F92E-E1E1743A1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0525" y="119518"/>
            <a:ext cx="3221875" cy="2916645"/>
          </a:xfrm>
          <a:prstGeom prst="rect">
            <a:avLst/>
          </a:prstGeom>
        </p:spPr>
      </p:pic>
      <p:sp>
        <p:nvSpPr>
          <p:cNvPr id="7" name="TextBox 6">
            <a:extLst>
              <a:ext uri="{FF2B5EF4-FFF2-40B4-BE49-F238E27FC236}">
                <a16:creationId xmlns:a16="http://schemas.microsoft.com/office/drawing/2014/main" id="{359C3F31-7CB9-ECAC-CA3B-297FAC825A79}"/>
              </a:ext>
            </a:extLst>
          </p:cNvPr>
          <p:cNvSpPr txBox="1"/>
          <p:nvPr/>
        </p:nvSpPr>
        <p:spPr>
          <a:xfrm>
            <a:off x="6907584" y="1488236"/>
            <a:ext cx="1452942"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The coronation of King Faisal of Iraq (1921)</a:t>
            </a:r>
          </a:p>
        </p:txBody>
      </p:sp>
    </p:spTree>
    <p:extLst>
      <p:ext uri="{BB962C8B-B14F-4D97-AF65-F5344CB8AC3E}">
        <p14:creationId xmlns:p14="http://schemas.microsoft.com/office/powerpoint/2010/main" val="4271540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EA30C-33C5-2624-FD02-FBCF55F43370}"/>
            </a:ext>
          </a:extLst>
        </p:cNvPr>
        <p:cNvGrpSpPr/>
        <p:nvPr/>
      </p:nvGrpSpPr>
      <p:grpSpPr>
        <a:xfrm>
          <a:off x="0" y="0"/>
          <a:ext cx="0" cy="0"/>
          <a:chOff x="0" y="0"/>
          <a:chExt cx="0" cy="0"/>
        </a:xfrm>
      </p:grpSpPr>
      <p:pic>
        <p:nvPicPr>
          <p:cNvPr id="3" name="Picture 2" descr="A map of the middle east&#10;&#10;AI-generated content may be incorrect.">
            <a:extLst>
              <a:ext uri="{FF2B5EF4-FFF2-40B4-BE49-F238E27FC236}">
                <a16:creationId xmlns:a16="http://schemas.microsoft.com/office/drawing/2014/main" id="{9140842D-2AD5-FB24-D93F-BE37D9D18285}"/>
              </a:ext>
            </a:extLst>
          </p:cNvPr>
          <p:cNvPicPr>
            <a:picLocks noChangeAspect="1"/>
          </p:cNvPicPr>
          <p:nvPr/>
        </p:nvPicPr>
        <p:blipFill>
          <a:blip r:embed="rId2">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386524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E02A9-EB7A-5D0B-6BAD-5808E4E5DE8E}"/>
              </a:ext>
            </a:extLst>
          </p:cNvPr>
          <p:cNvSpPr>
            <a:spLocks noGrp="1"/>
          </p:cNvSpPr>
          <p:nvPr>
            <p:ph type="title"/>
          </p:nvPr>
        </p:nvSpPr>
        <p:spPr/>
        <p:txBody>
          <a:bodyPr/>
          <a:lstStyle/>
          <a:p>
            <a:r>
              <a:rPr lang="en-US" dirty="0"/>
              <a:t>Henry Rawlinson</a:t>
            </a:r>
          </a:p>
        </p:txBody>
      </p:sp>
      <p:sp>
        <p:nvSpPr>
          <p:cNvPr id="4" name="Content Placeholder 3">
            <a:extLst>
              <a:ext uri="{FF2B5EF4-FFF2-40B4-BE49-F238E27FC236}">
                <a16:creationId xmlns:a16="http://schemas.microsoft.com/office/drawing/2014/main" id="{5AE80F94-D0AF-9303-E3B7-27D138355271}"/>
              </a:ext>
            </a:extLst>
          </p:cNvPr>
          <p:cNvSpPr>
            <a:spLocks noGrp="1"/>
          </p:cNvSpPr>
          <p:nvPr>
            <p:ph sz="half" idx="2"/>
          </p:nvPr>
        </p:nvSpPr>
        <p:spPr>
          <a:xfrm>
            <a:off x="4790209" y="1600201"/>
            <a:ext cx="6792191" cy="4525963"/>
          </a:xfrm>
        </p:spPr>
        <p:txBody>
          <a:bodyPr>
            <a:normAutofit lnSpcReduction="10000"/>
          </a:bodyPr>
          <a:lstStyle/>
          <a:p>
            <a:r>
              <a:rPr lang="en-US" dirty="0"/>
              <a:t>1810-1895</a:t>
            </a:r>
          </a:p>
          <a:p>
            <a:r>
              <a:rPr lang="en-US" dirty="0"/>
              <a:t>Officer in the British East India Company Army, diplomat, politician and archaeologist</a:t>
            </a:r>
          </a:p>
          <a:p>
            <a:r>
              <a:rPr lang="en-US" dirty="0"/>
              <a:t>Studied the </a:t>
            </a:r>
            <a:r>
              <a:rPr lang="en-US" dirty="0" err="1"/>
              <a:t>Bisitun</a:t>
            </a:r>
            <a:r>
              <a:rPr lang="en-US" dirty="0"/>
              <a:t> Inscription between 1836 and 1838</a:t>
            </a:r>
          </a:p>
          <a:p>
            <a:pPr lvl="1"/>
            <a:r>
              <a:rPr lang="en-US" dirty="0"/>
              <a:t>This became the basis for the decipherment of cuneiform</a:t>
            </a:r>
          </a:p>
          <a:p>
            <a:r>
              <a:rPr lang="en-US" dirty="0"/>
              <a:t>Served as British political agent in Baghdad, 1847-55</a:t>
            </a:r>
          </a:p>
        </p:txBody>
      </p:sp>
      <p:pic>
        <p:nvPicPr>
          <p:cNvPr id="1026" name="Picture 2">
            <a:extLst>
              <a:ext uri="{FF2B5EF4-FFF2-40B4-BE49-F238E27FC236}">
                <a16:creationId xmlns:a16="http://schemas.microsoft.com/office/drawing/2014/main" id="{D31C4178-F240-367C-B89F-94C8CB1371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596" y="1600201"/>
            <a:ext cx="3143029" cy="452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793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a:t>
            </a:r>
            <a:r>
              <a:rPr lang="en-US" b="1" cap="small" dirty="0" err="1"/>
              <a:t>Bisitun</a:t>
            </a:r>
            <a:r>
              <a:rPr lang="en-US" b="1" cap="small" dirty="0"/>
              <a:t> Relief</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516" y="1523999"/>
            <a:ext cx="11292969" cy="4343449"/>
          </a:xfrm>
        </p:spPr>
      </p:pic>
    </p:spTree>
    <p:extLst>
      <p:ext uri="{BB962C8B-B14F-4D97-AF65-F5344CB8AC3E}">
        <p14:creationId xmlns:p14="http://schemas.microsoft.com/office/powerpoint/2010/main" val="3889739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3030" y="23671"/>
            <a:ext cx="10385940" cy="6810658"/>
          </a:xfrm>
        </p:spPr>
      </p:pic>
      <p:sp>
        <p:nvSpPr>
          <p:cNvPr id="2" name="TextBox 1">
            <a:extLst>
              <a:ext uri="{FF2B5EF4-FFF2-40B4-BE49-F238E27FC236}">
                <a16:creationId xmlns:a16="http://schemas.microsoft.com/office/drawing/2014/main" id="{3DDCDFA1-24DF-7DBE-566A-12D9FA465F2D}"/>
              </a:ext>
            </a:extLst>
          </p:cNvPr>
          <p:cNvSpPr txBox="1"/>
          <p:nvPr/>
        </p:nvSpPr>
        <p:spPr>
          <a:xfrm>
            <a:off x="11288970" y="122238"/>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3176879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err="1"/>
              <a:t>Bisitun</a:t>
            </a:r>
            <a:r>
              <a:rPr lang="en-US" dirty="0"/>
              <a:t> Monument</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1781" y="1600200"/>
            <a:ext cx="8178659" cy="4525963"/>
          </a:xfrm>
        </p:spPr>
      </p:pic>
      <p:sp>
        <p:nvSpPr>
          <p:cNvPr id="4" name="Content Placeholder 3">
            <a:extLst>
              <a:ext uri="{FF2B5EF4-FFF2-40B4-BE49-F238E27FC236}">
                <a16:creationId xmlns:a16="http://schemas.microsoft.com/office/drawing/2014/main" id="{75F157EE-AF62-488C-B090-8446756CC89E}"/>
              </a:ext>
            </a:extLst>
          </p:cNvPr>
          <p:cNvSpPr txBox="1">
            <a:spLocks/>
          </p:cNvSpPr>
          <p:nvPr/>
        </p:nvSpPr>
        <p:spPr>
          <a:xfrm>
            <a:off x="8967019" y="1600201"/>
            <a:ext cx="2615380" cy="4525963"/>
          </a:xfrm>
          <a:prstGeom prst="rect">
            <a:avLst/>
          </a:prstGeom>
        </p:spPr>
        <p:txBody>
          <a:bodyPr>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700" dirty="0"/>
              <a:t>ca. 520 BCE</a:t>
            </a:r>
          </a:p>
          <a:p>
            <a:r>
              <a:rPr lang="en-US" sz="2700" dirty="0"/>
              <a:t>Inscription in Old Persian, Elamite and Akkadian</a:t>
            </a:r>
          </a:p>
          <a:p>
            <a:r>
              <a:rPr lang="en-US" sz="2700" dirty="0"/>
              <a:t>Describes the various revolts against Darius and his quashing thereof</a:t>
            </a:r>
          </a:p>
          <a:p>
            <a:r>
              <a:rPr lang="en-US" sz="2700" dirty="0"/>
              <a:t>Key for deciphering Old Persian and Elamite</a:t>
            </a:r>
          </a:p>
        </p:txBody>
      </p:sp>
    </p:spTree>
    <p:extLst>
      <p:ext uri="{BB962C8B-B14F-4D97-AF65-F5344CB8AC3E}">
        <p14:creationId xmlns:p14="http://schemas.microsoft.com/office/powerpoint/2010/main" val="1690636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FB530-F33F-E79B-D574-F2978C8E0560}"/>
              </a:ext>
            </a:extLst>
          </p:cNvPr>
          <p:cNvSpPr>
            <a:spLocks noGrp="1"/>
          </p:cNvSpPr>
          <p:nvPr>
            <p:ph type="title"/>
          </p:nvPr>
        </p:nvSpPr>
        <p:spPr/>
        <p:txBody>
          <a:bodyPr>
            <a:normAutofit/>
          </a:bodyPr>
          <a:lstStyle/>
          <a:p>
            <a:r>
              <a:rPr lang="en-US" dirty="0"/>
              <a:t>Eugène </a:t>
            </a:r>
            <a:r>
              <a:rPr lang="en-US" dirty="0" err="1"/>
              <a:t>Flandin</a:t>
            </a:r>
            <a:r>
              <a:rPr lang="en-US" dirty="0"/>
              <a:t> and Pascal-Xavier Coste</a:t>
            </a:r>
          </a:p>
        </p:txBody>
      </p:sp>
      <p:sp>
        <p:nvSpPr>
          <p:cNvPr id="3" name="Content Placeholder 2">
            <a:extLst>
              <a:ext uri="{FF2B5EF4-FFF2-40B4-BE49-F238E27FC236}">
                <a16:creationId xmlns:a16="http://schemas.microsoft.com/office/drawing/2014/main" id="{890C78FD-3B5A-EA94-BA9F-1ADA436C50B3}"/>
              </a:ext>
            </a:extLst>
          </p:cNvPr>
          <p:cNvSpPr>
            <a:spLocks noGrp="1"/>
          </p:cNvSpPr>
          <p:nvPr>
            <p:ph sz="half" idx="1"/>
          </p:nvPr>
        </p:nvSpPr>
        <p:spPr/>
        <p:txBody>
          <a:bodyPr>
            <a:normAutofit lnSpcReduction="10000"/>
          </a:bodyPr>
          <a:lstStyle/>
          <a:p>
            <a:r>
              <a:rPr lang="en-US" dirty="0"/>
              <a:t>1787-1879 (Coste) and 1809-1899 (</a:t>
            </a:r>
            <a:r>
              <a:rPr lang="en-US" dirty="0" err="1"/>
              <a:t>Flandin</a:t>
            </a:r>
            <a:r>
              <a:rPr lang="en-US" dirty="0"/>
              <a:t>)</a:t>
            </a:r>
          </a:p>
          <a:p>
            <a:r>
              <a:rPr lang="en-US" dirty="0"/>
              <a:t>French painter (</a:t>
            </a:r>
            <a:r>
              <a:rPr lang="en-US" dirty="0" err="1"/>
              <a:t>Flandin</a:t>
            </a:r>
            <a:r>
              <a:rPr lang="en-US" dirty="0"/>
              <a:t>) and architect (Coste) who traveled in Persia in 1839-41</a:t>
            </a:r>
          </a:p>
          <a:p>
            <a:r>
              <a:rPr lang="en-US" dirty="0"/>
              <a:t>Published a lavishly illustrated account of their travels, which provided Europeans with the first accurate images of Iranian sites and monuments</a:t>
            </a:r>
          </a:p>
        </p:txBody>
      </p:sp>
      <p:pic>
        <p:nvPicPr>
          <p:cNvPr id="8194" name="Picture 2" descr="Ruins Pasargad Tomb of Cyrus said">
            <a:extLst>
              <a:ext uri="{FF2B5EF4-FFF2-40B4-BE49-F238E27FC236}">
                <a16:creationId xmlns:a16="http://schemas.microsoft.com/office/drawing/2014/main" id="{219B8E40-5911-31EA-FD82-C313ACAA3DF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2081570"/>
            <a:ext cx="5384800" cy="35632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C401C6-3DBD-B211-7F6A-E590D31315A5}"/>
              </a:ext>
            </a:extLst>
          </p:cNvPr>
          <p:cNvSpPr txBox="1"/>
          <p:nvPr/>
        </p:nvSpPr>
        <p:spPr>
          <a:xfrm>
            <a:off x="6197600" y="5644793"/>
            <a:ext cx="5384799"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Tomb of Cyrus at Pasargadae</a:t>
            </a:r>
          </a:p>
        </p:txBody>
      </p:sp>
    </p:spTree>
    <p:extLst>
      <p:ext uri="{BB962C8B-B14F-4D97-AF65-F5344CB8AC3E}">
        <p14:creationId xmlns:p14="http://schemas.microsoft.com/office/powerpoint/2010/main" val="29981966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09C5-515A-BA21-6578-2825DF1CB34E}"/>
              </a:ext>
            </a:extLst>
          </p:cNvPr>
          <p:cNvSpPr>
            <a:spLocks noGrp="1"/>
          </p:cNvSpPr>
          <p:nvPr>
            <p:ph type="title"/>
          </p:nvPr>
        </p:nvSpPr>
        <p:spPr/>
        <p:txBody>
          <a:bodyPr/>
          <a:lstStyle/>
          <a:p>
            <a:endParaRPr lang="en-US"/>
          </a:p>
        </p:txBody>
      </p:sp>
      <p:pic>
        <p:nvPicPr>
          <p:cNvPr id="5" name="Content Placeholder 4" descr="A stone carving of people&#10;&#10;AI-generated content may be incorrect.">
            <a:extLst>
              <a:ext uri="{FF2B5EF4-FFF2-40B4-BE49-F238E27FC236}">
                <a16:creationId xmlns:a16="http://schemas.microsoft.com/office/drawing/2014/main" id="{4A926AAA-2222-55EC-2FEE-6AE64743D3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8956" y="274638"/>
            <a:ext cx="8434089" cy="5851525"/>
          </a:xfrm>
        </p:spPr>
      </p:pic>
      <p:sp>
        <p:nvSpPr>
          <p:cNvPr id="6" name="TextBox 5">
            <a:extLst>
              <a:ext uri="{FF2B5EF4-FFF2-40B4-BE49-F238E27FC236}">
                <a16:creationId xmlns:a16="http://schemas.microsoft.com/office/drawing/2014/main" id="{8933C2D7-83DE-DA1A-8836-602C12B554B5}"/>
              </a:ext>
            </a:extLst>
          </p:cNvPr>
          <p:cNvSpPr txBox="1"/>
          <p:nvPr/>
        </p:nvSpPr>
        <p:spPr>
          <a:xfrm>
            <a:off x="1878955" y="6126163"/>
            <a:ext cx="8434089"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Parthian Reliefs at Tang-e Sarvak, published by </a:t>
            </a:r>
            <a:r>
              <a:rPr lang="en-US" dirty="0" err="1">
                <a:solidFill>
                  <a:schemeClr val="bg1"/>
                </a:solidFill>
                <a:latin typeface="Candara" panose="020E0502030303020204" pitchFamily="34" charset="0"/>
              </a:rPr>
              <a:t>Flandin</a:t>
            </a:r>
            <a:r>
              <a:rPr lang="en-US" dirty="0">
                <a:solidFill>
                  <a:schemeClr val="bg1"/>
                </a:solidFill>
                <a:latin typeface="Candara" panose="020E0502030303020204" pitchFamily="34" charset="0"/>
              </a:rPr>
              <a:t> and Coste</a:t>
            </a:r>
          </a:p>
        </p:txBody>
      </p:sp>
    </p:spTree>
    <p:extLst>
      <p:ext uri="{BB962C8B-B14F-4D97-AF65-F5344CB8AC3E}">
        <p14:creationId xmlns:p14="http://schemas.microsoft.com/office/powerpoint/2010/main" val="593783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08E61-2D6C-21DF-2B5C-E89F3C20CE51}"/>
              </a:ext>
            </a:extLst>
          </p:cNvPr>
          <p:cNvSpPr>
            <a:spLocks noGrp="1"/>
          </p:cNvSpPr>
          <p:nvPr>
            <p:ph type="title"/>
          </p:nvPr>
        </p:nvSpPr>
        <p:spPr/>
        <p:txBody>
          <a:bodyPr/>
          <a:lstStyle/>
          <a:p>
            <a:endParaRPr lang="en-US"/>
          </a:p>
        </p:txBody>
      </p:sp>
      <p:pic>
        <p:nvPicPr>
          <p:cNvPr id="4" name="Picture 3" descr="A group of people standing in a dirt field&#10;&#10;AI-generated content may be incorrect.">
            <a:extLst>
              <a:ext uri="{FF2B5EF4-FFF2-40B4-BE49-F238E27FC236}">
                <a16:creationId xmlns:a16="http://schemas.microsoft.com/office/drawing/2014/main" id="{AF6AEA33-C6AD-A0FE-F73B-797968AB0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
        <p:nvSpPr>
          <p:cNvPr id="5" name="TextBox 4">
            <a:extLst>
              <a:ext uri="{FF2B5EF4-FFF2-40B4-BE49-F238E27FC236}">
                <a16:creationId xmlns:a16="http://schemas.microsoft.com/office/drawing/2014/main" id="{027C0B12-278D-8215-E046-78403C3CCCFD}"/>
              </a:ext>
            </a:extLst>
          </p:cNvPr>
          <p:cNvSpPr txBox="1"/>
          <p:nvPr/>
        </p:nvSpPr>
        <p:spPr>
          <a:xfrm>
            <a:off x="0" y="4829036"/>
            <a:ext cx="1809749" cy="1754326"/>
          </a:xfrm>
          <a:prstGeom prst="rect">
            <a:avLst/>
          </a:prstGeom>
          <a:noFill/>
        </p:spPr>
        <p:txBody>
          <a:bodyPr wrap="square" rtlCol="0">
            <a:spAutoFit/>
          </a:bodyPr>
          <a:lstStyle/>
          <a:p>
            <a:pPr algn="r"/>
            <a:r>
              <a:rPr lang="en-US" dirty="0">
                <a:solidFill>
                  <a:schemeClr val="bg1"/>
                </a:solidFill>
                <a:latin typeface="Candara" panose="020E0502030303020204" pitchFamily="34" charset="0"/>
              </a:rPr>
              <a:t>The first archaeological photograph taken in Iran by </a:t>
            </a:r>
            <a:r>
              <a:rPr lang="en-US" dirty="0" err="1">
                <a:solidFill>
                  <a:schemeClr val="bg1"/>
                </a:solidFill>
                <a:latin typeface="Candara" panose="020E0502030303020204" pitchFamily="34" charset="0"/>
              </a:rPr>
              <a:t>Āqā</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Rezā</a:t>
            </a:r>
            <a:r>
              <a:rPr lang="en-US" dirty="0">
                <a:solidFill>
                  <a:schemeClr val="bg1"/>
                </a:solidFill>
                <a:latin typeface="Candara" panose="020E0502030303020204" pitchFamily="34" charset="0"/>
              </a:rPr>
              <a:t> in 1859 at </a:t>
            </a:r>
            <a:r>
              <a:rPr lang="en-US" dirty="0" err="1">
                <a:solidFill>
                  <a:schemeClr val="bg1"/>
                </a:solidFill>
                <a:latin typeface="Candara" panose="020E0502030303020204" pitchFamily="34" charset="0"/>
              </a:rPr>
              <a:t>Khorheh</a:t>
            </a:r>
            <a:endParaRPr lang="en-US" dirty="0">
              <a:solidFill>
                <a:schemeClr val="bg1"/>
              </a:solidFill>
              <a:latin typeface="Candara" panose="020E0502030303020204" pitchFamily="34" charset="0"/>
            </a:endParaRPr>
          </a:p>
        </p:txBody>
      </p:sp>
    </p:spTree>
    <p:extLst>
      <p:ext uri="{BB962C8B-B14F-4D97-AF65-F5344CB8AC3E}">
        <p14:creationId xmlns:p14="http://schemas.microsoft.com/office/powerpoint/2010/main" val="2221041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middle east&#10;&#10;AI-generated content may be incorrect.">
            <a:extLst>
              <a:ext uri="{FF2B5EF4-FFF2-40B4-BE49-F238E27FC236}">
                <a16:creationId xmlns:a16="http://schemas.microsoft.com/office/drawing/2014/main" id="{EB94F899-2BA0-9CBA-AC66-1C4862E22F00}"/>
              </a:ext>
            </a:extLst>
          </p:cNvPr>
          <p:cNvPicPr>
            <a:picLocks noChangeAspect="1"/>
          </p:cNvPicPr>
          <p:nvPr/>
        </p:nvPicPr>
        <p:blipFill>
          <a:blip r:embed="rId2">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935832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excavation">
            <a:extLst>
              <a:ext uri="{FF2B5EF4-FFF2-40B4-BE49-F238E27FC236}">
                <a16:creationId xmlns:a16="http://schemas.microsoft.com/office/drawing/2014/main" id="{6B005E11-D091-1665-D022-EAFA51782B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833" y="985837"/>
            <a:ext cx="3810000" cy="48863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B772C52-0EDB-4596-9D6A-F421B7464BC5}"/>
              </a:ext>
            </a:extLst>
          </p:cNvPr>
          <p:cNvSpPr>
            <a:spLocks noGrp="1"/>
          </p:cNvSpPr>
          <p:nvPr>
            <p:ph type="title"/>
          </p:nvPr>
        </p:nvSpPr>
        <p:spPr>
          <a:xfrm>
            <a:off x="6197598" y="274638"/>
            <a:ext cx="5384801" cy="1143000"/>
          </a:xfrm>
        </p:spPr>
        <p:txBody>
          <a:bodyPr/>
          <a:lstStyle/>
          <a:p>
            <a:r>
              <a:rPr lang="en-US" dirty="0"/>
              <a:t>French Monopoly</a:t>
            </a:r>
          </a:p>
        </p:txBody>
      </p:sp>
      <p:sp>
        <p:nvSpPr>
          <p:cNvPr id="4" name="Content Placeholder 3">
            <a:extLst>
              <a:ext uri="{FF2B5EF4-FFF2-40B4-BE49-F238E27FC236}">
                <a16:creationId xmlns:a16="http://schemas.microsoft.com/office/drawing/2014/main" id="{99A2D0C8-3AB8-4B47-98D6-E83DFE1E4E5C}"/>
              </a:ext>
            </a:extLst>
          </p:cNvPr>
          <p:cNvSpPr>
            <a:spLocks noGrp="1"/>
          </p:cNvSpPr>
          <p:nvPr>
            <p:ph sz="half" idx="2"/>
          </p:nvPr>
        </p:nvSpPr>
        <p:spPr/>
        <p:txBody>
          <a:bodyPr>
            <a:normAutofit lnSpcReduction="10000"/>
          </a:bodyPr>
          <a:lstStyle/>
          <a:p>
            <a:r>
              <a:rPr lang="en-US" dirty="0"/>
              <a:t>1884-1927</a:t>
            </a:r>
          </a:p>
          <a:p>
            <a:r>
              <a:rPr lang="en-US" dirty="0"/>
              <a:t>French archaeologists had a monopoly on excavation guaranteed by the Persian government</a:t>
            </a:r>
          </a:p>
          <a:p>
            <a:pPr lvl="1"/>
            <a:r>
              <a:rPr lang="en-US" dirty="0"/>
              <a:t>Directed initially by Marcel-Auguste Dieulafoy, Jacques de Morgan and Roland de </a:t>
            </a:r>
            <a:r>
              <a:rPr lang="en-US" dirty="0" err="1"/>
              <a:t>Macquenem</a:t>
            </a:r>
            <a:r>
              <a:rPr lang="en-US" dirty="0"/>
              <a:t> (all engineers)</a:t>
            </a:r>
          </a:p>
          <a:p>
            <a:r>
              <a:rPr lang="en-US" dirty="0"/>
              <a:t>But they mostly only excavated at Susa!</a:t>
            </a:r>
          </a:p>
        </p:txBody>
      </p:sp>
      <p:sp>
        <p:nvSpPr>
          <p:cNvPr id="6" name="TextBox 5">
            <a:extLst>
              <a:ext uri="{FF2B5EF4-FFF2-40B4-BE49-F238E27FC236}">
                <a16:creationId xmlns:a16="http://schemas.microsoft.com/office/drawing/2014/main" id="{A4191D78-2EBB-41C7-ABE4-44970E82DCF1}"/>
              </a:ext>
            </a:extLst>
          </p:cNvPr>
          <p:cNvSpPr txBox="1"/>
          <p:nvPr/>
        </p:nvSpPr>
        <p:spPr>
          <a:xfrm>
            <a:off x="1052053" y="5872162"/>
            <a:ext cx="4011560" cy="523220"/>
          </a:xfrm>
          <a:prstGeom prst="rect">
            <a:avLst/>
          </a:prstGeom>
          <a:noFill/>
        </p:spPr>
        <p:txBody>
          <a:bodyPr wrap="square" rtlCol="0">
            <a:spAutoFit/>
          </a:bodyPr>
          <a:lstStyle/>
          <a:p>
            <a:pPr algn="ctr"/>
            <a:r>
              <a:rPr lang="en-US" sz="1400" dirty="0">
                <a:solidFill>
                  <a:schemeClr val="bg1"/>
                </a:solidFill>
                <a:latin typeface="Candara" panose="020E0502030303020204" pitchFamily="34" charset="0"/>
              </a:rPr>
              <a:t>De Morgan’s Grande </a:t>
            </a:r>
            <a:r>
              <a:rPr lang="en-US" sz="1400" dirty="0" err="1">
                <a:solidFill>
                  <a:schemeClr val="bg1"/>
                </a:solidFill>
                <a:latin typeface="Candara" panose="020E0502030303020204" pitchFamily="34" charset="0"/>
              </a:rPr>
              <a:t>Tranchée</a:t>
            </a:r>
            <a:r>
              <a:rPr lang="en-US" sz="1400" dirty="0">
                <a:solidFill>
                  <a:schemeClr val="bg1"/>
                </a:solidFill>
                <a:latin typeface="Candara" panose="020E0502030303020204" pitchFamily="34" charset="0"/>
              </a:rPr>
              <a:t> at Susa; 6 meters wide by 90 meters long</a:t>
            </a:r>
          </a:p>
        </p:txBody>
      </p:sp>
    </p:spTree>
    <p:extLst>
      <p:ext uri="{BB962C8B-B14F-4D97-AF65-F5344CB8AC3E}">
        <p14:creationId xmlns:p14="http://schemas.microsoft.com/office/powerpoint/2010/main" val="41521726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Susa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058275" y="274639"/>
            <a:ext cx="8075449" cy="5488782"/>
          </a:xfrm>
        </p:spPr>
      </p:pic>
      <p:sp>
        <p:nvSpPr>
          <p:cNvPr id="5" name="TextBox 4"/>
          <p:cNvSpPr txBox="1"/>
          <p:nvPr/>
        </p:nvSpPr>
        <p:spPr>
          <a:xfrm>
            <a:off x="3509964" y="5888038"/>
            <a:ext cx="5172075"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Mudbrick castle built by Marcel Dieulafoy in 1885</a:t>
            </a:r>
          </a:p>
        </p:txBody>
      </p:sp>
    </p:spTree>
    <p:extLst>
      <p:ext uri="{BB962C8B-B14F-4D97-AF65-F5344CB8AC3E}">
        <p14:creationId xmlns:p14="http://schemas.microsoft.com/office/powerpoint/2010/main" val="7431280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ndefined">
            <a:extLst>
              <a:ext uri="{FF2B5EF4-FFF2-40B4-BE49-F238E27FC236}">
                <a16:creationId xmlns:a16="http://schemas.microsoft.com/office/drawing/2014/main" id="{3A9825DD-5D95-28DE-D0AF-63D1E103C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263" y="0"/>
            <a:ext cx="95154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E7A094C-21F1-4176-5DFA-031466B66D1A}"/>
              </a:ext>
            </a:extLst>
          </p:cNvPr>
          <p:cNvSpPr txBox="1"/>
          <p:nvPr/>
        </p:nvSpPr>
        <p:spPr>
          <a:xfrm>
            <a:off x="4090220" y="198949"/>
            <a:ext cx="401156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Jane Dieulafoy late in life</a:t>
            </a:r>
          </a:p>
        </p:txBody>
      </p:sp>
    </p:spTree>
    <p:extLst>
      <p:ext uri="{BB962C8B-B14F-4D97-AF65-F5344CB8AC3E}">
        <p14:creationId xmlns:p14="http://schemas.microsoft.com/office/powerpoint/2010/main" val="3732176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9ACCF-9E55-0249-B78D-D697B2F6D475}"/>
              </a:ext>
            </a:extLst>
          </p:cNvPr>
          <p:cNvSpPr>
            <a:spLocks noGrp="1"/>
          </p:cNvSpPr>
          <p:nvPr>
            <p:ph type="title"/>
          </p:nvPr>
        </p:nvSpPr>
        <p:spPr>
          <a:xfrm>
            <a:off x="609600" y="274638"/>
            <a:ext cx="10972800" cy="1143000"/>
          </a:xfrm>
        </p:spPr>
        <p:txBody>
          <a:bodyPr anchor="ctr">
            <a:normAutofit/>
          </a:bodyPr>
          <a:lstStyle/>
          <a:p>
            <a:r>
              <a:rPr lang="en-US" dirty="0"/>
              <a:t>Reza Shah Pahlavi</a:t>
            </a:r>
          </a:p>
        </p:txBody>
      </p:sp>
      <p:pic>
        <p:nvPicPr>
          <p:cNvPr id="6146" name="Picture 2" descr="A person in a military uniform holding a cane&#10;&#10;AI-generated content may be incorrect.">
            <a:extLst>
              <a:ext uri="{FF2B5EF4-FFF2-40B4-BE49-F238E27FC236}">
                <a16:creationId xmlns:a16="http://schemas.microsoft.com/office/drawing/2014/main" id="{5A7EF2EE-C795-E21D-C86F-9988B30930F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820" r="7571" b="2"/>
          <a:stretch>
            <a:fillRect/>
          </a:stretch>
        </p:blipFill>
        <p:spPr bwMode="auto">
          <a:xfrm>
            <a:off x="609600" y="1600201"/>
            <a:ext cx="5384800" cy="4525963"/>
          </a:xfrm>
          <a:prstGeom prst="rect">
            <a:avLst/>
          </a:prstGeom>
          <a:solidFill>
            <a:srgbClr val="FFFFFF"/>
          </a:solidFill>
        </p:spPr>
      </p:pic>
      <p:sp>
        <p:nvSpPr>
          <p:cNvPr id="6151" name="Content Placeholder 3">
            <a:extLst>
              <a:ext uri="{FF2B5EF4-FFF2-40B4-BE49-F238E27FC236}">
                <a16:creationId xmlns:a16="http://schemas.microsoft.com/office/drawing/2014/main" id="{75FF7EE8-2C01-BAA3-C68B-478CEDE954A1}"/>
              </a:ext>
            </a:extLst>
          </p:cNvPr>
          <p:cNvSpPr>
            <a:spLocks noGrp="1"/>
          </p:cNvSpPr>
          <p:nvPr>
            <p:ph sz="half" idx="2"/>
          </p:nvPr>
        </p:nvSpPr>
        <p:spPr>
          <a:xfrm>
            <a:off x="6197600" y="1600201"/>
            <a:ext cx="5384800" cy="4525963"/>
          </a:xfrm>
        </p:spPr>
        <p:txBody>
          <a:bodyPr>
            <a:normAutofit fontScale="85000" lnSpcReduction="20000"/>
          </a:bodyPr>
          <a:lstStyle/>
          <a:p>
            <a:r>
              <a:rPr lang="en-US" dirty="0"/>
              <a:t>Shah of Iran from 1925 to 1941</a:t>
            </a:r>
          </a:p>
          <a:p>
            <a:r>
              <a:rPr lang="en-US" dirty="0"/>
              <a:t>Persian military officer who became Minister of War in 1921 with British support</a:t>
            </a:r>
          </a:p>
          <a:p>
            <a:r>
              <a:rPr lang="en-US" dirty="0"/>
              <a:t>Overthrew the Qajar dynasty and became shah in 1925</a:t>
            </a:r>
          </a:p>
          <a:p>
            <a:r>
              <a:rPr lang="en-US" dirty="0"/>
              <a:t>Promoted a secular, nationalist Iran, which he considered to be a direct successor to the ancient Persian empires</a:t>
            </a:r>
          </a:p>
          <a:p>
            <a:r>
              <a:rPr lang="en-US" dirty="0"/>
              <a:t>Became increasingly sympathetic to Germany in the 1930s and was deposed after the Anglo-Soviet invasion of Iran in 1941</a:t>
            </a:r>
          </a:p>
        </p:txBody>
      </p:sp>
      <p:sp>
        <p:nvSpPr>
          <p:cNvPr id="5" name="TextBox 4">
            <a:extLst>
              <a:ext uri="{FF2B5EF4-FFF2-40B4-BE49-F238E27FC236}">
                <a16:creationId xmlns:a16="http://schemas.microsoft.com/office/drawing/2014/main" id="{C2E23D57-8C7F-9D99-7D03-333A513B81F6}"/>
              </a:ext>
            </a:extLst>
          </p:cNvPr>
          <p:cNvSpPr txBox="1"/>
          <p:nvPr/>
        </p:nvSpPr>
        <p:spPr>
          <a:xfrm>
            <a:off x="1296220" y="6126164"/>
            <a:ext cx="4011560" cy="307777"/>
          </a:xfrm>
          <a:prstGeom prst="rect">
            <a:avLst/>
          </a:prstGeom>
          <a:noFill/>
        </p:spPr>
        <p:txBody>
          <a:bodyPr wrap="square" rtlCol="0">
            <a:spAutoFit/>
          </a:bodyPr>
          <a:lstStyle/>
          <a:p>
            <a:pPr algn="ctr"/>
            <a:r>
              <a:rPr lang="en-US" sz="1400" dirty="0">
                <a:solidFill>
                  <a:schemeClr val="bg1"/>
                </a:solidFill>
                <a:latin typeface="Candara" panose="020E0502030303020204" pitchFamily="34" charset="0"/>
              </a:rPr>
              <a:t>Reza Shah at Persepolis</a:t>
            </a:r>
          </a:p>
        </p:txBody>
      </p:sp>
    </p:spTree>
    <p:extLst>
      <p:ext uri="{BB962C8B-B14F-4D97-AF65-F5344CB8AC3E}">
        <p14:creationId xmlns:p14="http://schemas.microsoft.com/office/powerpoint/2010/main" val="1682223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7FE52-197D-45B3-8367-7A8C6FE39C96}"/>
              </a:ext>
            </a:extLst>
          </p:cNvPr>
          <p:cNvSpPr>
            <a:spLocks noGrp="1"/>
          </p:cNvSpPr>
          <p:nvPr>
            <p:ph type="title"/>
          </p:nvPr>
        </p:nvSpPr>
        <p:spPr/>
        <p:txBody>
          <a:bodyPr/>
          <a:lstStyle/>
          <a:p>
            <a:r>
              <a:rPr lang="en-US" dirty="0"/>
              <a:t>Ernst Herzfeld</a:t>
            </a:r>
          </a:p>
        </p:txBody>
      </p:sp>
      <p:sp>
        <p:nvSpPr>
          <p:cNvPr id="4" name="Content Placeholder 3">
            <a:extLst>
              <a:ext uri="{FF2B5EF4-FFF2-40B4-BE49-F238E27FC236}">
                <a16:creationId xmlns:a16="http://schemas.microsoft.com/office/drawing/2014/main" id="{B25DE627-06BE-4000-BFAA-A7D0465A58DE}"/>
              </a:ext>
            </a:extLst>
          </p:cNvPr>
          <p:cNvSpPr>
            <a:spLocks noGrp="1"/>
          </p:cNvSpPr>
          <p:nvPr>
            <p:ph sz="half" idx="2"/>
          </p:nvPr>
        </p:nvSpPr>
        <p:spPr/>
        <p:txBody>
          <a:bodyPr>
            <a:normAutofit fontScale="85000" lnSpcReduction="10000"/>
          </a:bodyPr>
          <a:lstStyle/>
          <a:p>
            <a:r>
              <a:rPr lang="en-US" dirty="0"/>
              <a:t>1879-1948</a:t>
            </a:r>
          </a:p>
          <a:p>
            <a:r>
              <a:rPr lang="en-US" dirty="0"/>
              <a:t>Architect and archaeologist who traveled extensively in Iraq and Iran</a:t>
            </a:r>
          </a:p>
          <a:p>
            <a:r>
              <a:rPr lang="en-US" dirty="0"/>
              <a:t>Helped to break the French monopoly and draft the first Iranian antiquities laws</a:t>
            </a:r>
          </a:p>
          <a:p>
            <a:r>
              <a:rPr lang="en-US" dirty="0"/>
              <a:t>Collected, bought and sold antiquities for himself and for museums</a:t>
            </a:r>
          </a:p>
          <a:p>
            <a:r>
              <a:rPr lang="en-US" dirty="0"/>
              <a:t>Excavated at Persepolis 1931-34</a:t>
            </a:r>
          </a:p>
          <a:p>
            <a:r>
              <a:rPr lang="en-US" dirty="0"/>
              <a:t>Expelled from Iran in 1934, most likely due to Nazi pressure</a:t>
            </a:r>
          </a:p>
        </p:txBody>
      </p:sp>
      <p:pic>
        <p:nvPicPr>
          <p:cNvPr id="2050" name="Picture 2" descr="Ernst Herzfeld  holding food for his pet boar. Boar is standing on hind legs reaching for food.">
            <a:extLst>
              <a:ext uri="{FF2B5EF4-FFF2-40B4-BE49-F238E27FC236}">
                <a16:creationId xmlns:a16="http://schemas.microsoft.com/office/drawing/2014/main" id="{D6738BD0-A81D-4354-BF89-1D95D22CA9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55349" y="1600200"/>
            <a:ext cx="3893301"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9CB06E3-C95B-4840-BED0-37613E9D7EDB}"/>
              </a:ext>
            </a:extLst>
          </p:cNvPr>
          <p:cNvSpPr txBox="1"/>
          <p:nvPr/>
        </p:nvSpPr>
        <p:spPr>
          <a:xfrm>
            <a:off x="1355349" y="6154838"/>
            <a:ext cx="3893301" cy="307777"/>
          </a:xfrm>
          <a:prstGeom prst="rect">
            <a:avLst/>
          </a:prstGeom>
          <a:noFill/>
        </p:spPr>
        <p:txBody>
          <a:bodyPr wrap="square" rtlCol="0">
            <a:spAutoFit/>
          </a:bodyPr>
          <a:lstStyle/>
          <a:p>
            <a:pPr algn="ctr"/>
            <a:r>
              <a:rPr lang="en-US" sz="1400" dirty="0">
                <a:solidFill>
                  <a:schemeClr val="bg1"/>
                </a:solidFill>
                <a:latin typeface="Candara" panose="020E0502030303020204" pitchFamily="34" charset="0"/>
              </a:rPr>
              <a:t>Herzfeld feeding his pet warthog</a:t>
            </a:r>
          </a:p>
        </p:txBody>
      </p:sp>
    </p:spTree>
    <p:extLst>
      <p:ext uri="{BB962C8B-B14F-4D97-AF65-F5344CB8AC3E}">
        <p14:creationId xmlns:p14="http://schemas.microsoft.com/office/powerpoint/2010/main" val="26665707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6468B-36E1-4442-82CD-C97A23552462}"/>
              </a:ext>
            </a:extLst>
          </p:cNvPr>
          <p:cNvSpPr>
            <a:spLocks noGrp="1"/>
          </p:cNvSpPr>
          <p:nvPr>
            <p:ph type="title"/>
          </p:nvPr>
        </p:nvSpPr>
        <p:spPr/>
        <p:txBody>
          <a:bodyPr/>
          <a:lstStyle/>
          <a:p>
            <a:r>
              <a:rPr lang="en-US" dirty="0"/>
              <a:t>Foreign Era</a:t>
            </a:r>
          </a:p>
        </p:txBody>
      </p:sp>
      <p:sp>
        <p:nvSpPr>
          <p:cNvPr id="3" name="Content Placeholder 2">
            <a:extLst>
              <a:ext uri="{FF2B5EF4-FFF2-40B4-BE49-F238E27FC236}">
                <a16:creationId xmlns:a16="http://schemas.microsoft.com/office/drawing/2014/main" id="{6FE0123A-39D0-48C1-A701-147C72ED692F}"/>
              </a:ext>
            </a:extLst>
          </p:cNvPr>
          <p:cNvSpPr>
            <a:spLocks noGrp="1"/>
          </p:cNvSpPr>
          <p:nvPr>
            <p:ph sz="half" idx="1"/>
          </p:nvPr>
        </p:nvSpPr>
        <p:spPr/>
        <p:txBody>
          <a:bodyPr>
            <a:normAutofit fontScale="92500"/>
          </a:bodyPr>
          <a:lstStyle/>
          <a:p>
            <a:r>
              <a:rPr lang="en-US" dirty="0"/>
              <a:t>1927-1939</a:t>
            </a:r>
          </a:p>
          <a:p>
            <a:r>
              <a:rPr lang="en-US" dirty="0"/>
              <a:t>Handful of foreign excavation projects, mostly sponsored by museums</a:t>
            </a:r>
          </a:p>
          <a:p>
            <a:pPr lvl="1"/>
            <a:r>
              <a:rPr lang="en-US" dirty="0"/>
              <a:t>University of Pennsylvania Museum, the Louvre, Metropolitan Museum of Art, Oriental Institute of the University of Chicago, Museum of Fine Arts, Boston, etc.</a:t>
            </a:r>
          </a:p>
          <a:p>
            <a:r>
              <a:rPr lang="en-US" dirty="0"/>
              <a:t>Sites include Persepolis, </a:t>
            </a:r>
            <a:r>
              <a:rPr lang="en-US" dirty="0" err="1"/>
              <a:t>Tepe</a:t>
            </a:r>
            <a:r>
              <a:rPr lang="en-US" dirty="0"/>
              <a:t> </a:t>
            </a:r>
            <a:r>
              <a:rPr lang="en-US" dirty="0" err="1"/>
              <a:t>Hissar</a:t>
            </a:r>
            <a:r>
              <a:rPr lang="en-US" dirty="0"/>
              <a:t>, Qasr-e Abu Nasr, </a:t>
            </a:r>
            <a:r>
              <a:rPr lang="en-US" dirty="0" err="1"/>
              <a:t>Sialk</a:t>
            </a:r>
            <a:endParaRPr lang="en-US" dirty="0"/>
          </a:p>
        </p:txBody>
      </p:sp>
      <p:pic>
        <p:nvPicPr>
          <p:cNvPr id="6" name="Content Placeholder 5">
            <a:extLst>
              <a:ext uri="{FF2B5EF4-FFF2-40B4-BE49-F238E27FC236}">
                <a16:creationId xmlns:a16="http://schemas.microsoft.com/office/drawing/2014/main" id="{ED265EE9-DEB4-4CA3-8627-FA9168CB3C17}"/>
              </a:ext>
            </a:extLst>
          </p:cNvPr>
          <p:cNvPicPr>
            <a:picLocks noGrp="1" noChangeAspect="1"/>
          </p:cNvPicPr>
          <p:nvPr>
            <p:ph sz="half" idx="2"/>
          </p:nvPr>
        </p:nvPicPr>
        <p:blipFill>
          <a:blip r:embed="rId2"/>
          <a:stretch>
            <a:fillRect/>
          </a:stretch>
        </p:blipFill>
        <p:spPr>
          <a:xfrm>
            <a:off x="7240460" y="1600200"/>
            <a:ext cx="3299080" cy="4525963"/>
          </a:xfrm>
          <a:prstGeom prst="rect">
            <a:avLst/>
          </a:prstGeom>
        </p:spPr>
      </p:pic>
      <p:sp>
        <p:nvSpPr>
          <p:cNvPr id="8" name="TextBox 7">
            <a:extLst>
              <a:ext uri="{FF2B5EF4-FFF2-40B4-BE49-F238E27FC236}">
                <a16:creationId xmlns:a16="http://schemas.microsoft.com/office/drawing/2014/main" id="{46DFEF9B-123F-4439-8005-5BAD080E4E2A}"/>
              </a:ext>
            </a:extLst>
          </p:cNvPr>
          <p:cNvSpPr txBox="1"/>
          <p:nvPr/>
        </p:nvSpPr>
        <p:spPr>
          <a:xfrm>
            <a:off x="6884220" y="6154836"/>
            <a:ext cx="4011560" cy="307777"/>
          </a:xfrm>
          <a:prstGeom prst="rect">
            <a:avLst/>
          </a:prstGeom>
          <a:noFill/>
        </p:spPr>
        <p:txBody>
          <a:bodyPr wrap="square" rtlCol="0">
            <a:spAutoFit/>
          </a:bodyPr>
          <a:lstStyle/>
          <a:p>
            <a:pPr algn="ctr"/>
            <a:r>
              <a:rPr lang="en-US" sz="1400" dirty="0">
                <a:solidFill>
                  <a:schemeClr val="bg1"/>
                </a:solidFill>
                <a:latin typeface="Candara" panose="020E0502030303020204" pitchFamily="34" charset="0"/>
              </a:rPr>
              <a:t>Erich Schmidt in </a:t>
            </a:r>
            <a:r>
              <a:rPr lang="en-US" sz="1400" dirty="0" err="1">
                <a:solidFill>
                  <a:schemeClr val="bg1"/>
                </a:solidFill>
                <a:latin typeface="Candara" panose="020E0502030303020204" pitchFamily="34" charset="0"/>
              </a:rPr>
              <a:t>Luristan</a:t>
            </a:r>
            <a:endParaRPr lang="en-US" sz="14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22390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89782-0F67-6CC1-175A-FCC7B7BFA1FD}"/>
              </a:ext>
            </a:extLst>
          </p:cNvPr>
          <p:cNvSpPr>
            <a:spLocks noGrp="1"/>
          </p:cNvSpPr>
          <p:nvPr>
            <p:ph type="title"/>
          </p:nvPr>
        </p:nvSpPr>
        <p:spPr/>
        <p:txBody>
          <a:bodyPr/>
          <a:lstStyle/>
          <a:p>
            <a:r>
              <a:rPr lang="en-US" dirty="0"/>
              <a:t>Key Terms</a:t>
            </a:r>
          </a:p>
        </p:txBody>
      </p:sp>
      <p:sp>
        <p:nvSpPr>
          <p:cNvPr id="3" name="Content Placeholder 2">
            <a:extLst>
              <a:ext uri="{FF2B5EF4-FFF2-40B4-BE49-F238E27FC236}">
                <a16:creationId xmlns:a16="http://schemas.microsoft.com/office/drawing/2014/main" id="{8468B25E-B01B-84D7-2A53-C5E2940C9B63}"/>
              </a:ext>
            </a:extLst>
          </p:cNvPr>
          <p:cNvSpPr>
            <a:spLocks noGrp="1"/>
          </p:cNvSpPr>
          <p:nvPr>
            <p:ph sz="half" idx="1"/>
          </p:nvPr>
        </p:nvSpPr>
        <p:spPr/>
        <p:txBody>
          <a:bodyPr/>
          <a:lstStyle/>
          <a:p>
            <a:r>
              <a:rPr lang="en-US" dirty="0"/>
              <a:t>Austen Henry Layard</a:t>
            </a:r>
          </a:p>
          <a:p>
            <a:r>
              <a:rPr lang="en-US" dirty="0"/>
              <a:t>Flinders Petrie</a:t>
            </a:r>
          </a:p>
          <a:p>
            <a:r>
              <a:rPr lang="en-US" dirty="0"/>
              <a:t>Henry Rawlinson</a:t>
            </a:r>
          </a:p>
          <a:p>
            <a:r>
              <a:rPr lang="en-US" dirty="0"/>
              <a:t>Hormuzd Rassam</a:t>
            </a:r>
          </a:p>
          <a:p>
            <a:r>
              <a:rPr lang="en-US" dirty="0"/>
              <a:t>League of Nations Mandate</a:t>
            </a:r>
          </a:p>
          <a:p>
            <a:r>
              <a:rPr lang="en-US" dirty="0"/>
              <a:t>Osman Hamdi Bey</a:t>
            </a:r>
          </a:p>
          <a:p>
            <a:r>
              <a:rPr lang="en-US"/>
              <a:t>Ottoman Empire</a:t>
            </a:r>
            <a:endParaRPr lang="en-US" dirty="0"/>
          </a:p>
        </p:txBody>
      </p:sp>
      <p:sp>
        <p:nvSpPr>
          <p:cNvPr id="4" name="Content Placeholder 3">
            <a:extLst>
              <a:ext uri="{FF2B5EF4-FFF2-40B4-BE49-F238E27FC236}">
                <a16:creationId xmlns:a16="http://schemas.microsoft.com/office/drawing/2014/main" id="{DAB81459-7EE3-CA4C-7FC5-FA1427720D2C}"/>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141793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BDEDC-178E-ADAC-FB8A-5D10D27993C1}"/>
              </a:ext>
            </a:extLst>
          </p:cNvPr>
          <p:cNvSpPr>
            <a:spLocks noGrp="1"/>
          </p:cNvSpPr>
          <p:nvPr>
            <p:ph type="title"/>
          </p:nvPr>
        </p:nvSpPr>
        <p:spPr>
          <a:xfrm>
            <a:off x="609600" y="274638"/>
            <a:ext cx="6123709" cy="1143000"/>
          </a:xfrm>
        </p:spPr>
        <p:txBody>
          <a:bodyPr/>
          <a:lstStyle/>
          <a:p>
            <a:r>
              <a:rPr lang="en-US" dirty="0"/>
              <a:t>Napoleon</a:t>
            </a:r>
          </a:p>
        </p:txBody>
      </p:sp>
      <p:sp>
        <p:nvSpPr>
          <p:cNvPr id="3" name="Content Placeholder 2">
            <a:extLst>
              <a:ext uri="{FF2B5EF4-FFF2-40B4-BE49-F238E27FC236}">
                <a16:creationId xmlns:a16="http://schemas.microsoft.com/office/drawing/2014/main" id="{B1B66384-45AA-6ABF-87B4-8FBBE730B431}"/>
              </a:ext>
            </a:extLst>
          </p:cNvPr>
          <p:cNvSpPr>
            <a:spLocks noGrp="1"/>
          </p:cNvSpPr>
          <p:nvPr>
            <p:ph sz="half" idx="1"/>
          </p:nvPr>
        </p:nvSpPr>
        <p:spPr>
          <a:xfrm>
            <a:off x="609600" y="1600201"/>
            <a:ext cx="6123708" cy="4525963"/>
          </a:xfrm>
        </p:spPr>
        <p:txBody>
          <a:bodyPr/>
          <a:lstStyle/>
          <a:p>
            <a:r>
              <a:rPr lang="en-US" dirty="0"/>
              <a:t>1767-1821</a:t>
            </a:r>
          </a:p>
          <a:p>
            <a:r>
              <a:rPr lang="en-US" dirty="0"/>
              <a:t>French revolutionary, general, dictator (1799-1804) and emperor (1804-1815)</a:t>
            </a:r>
          </a:p>
          <a:p>
            <a:r>
              <a:rPr lang="en-US" dirty="0"/>
              <a:t>As a high-ranking general in Revolutionary France he launched an invasion of Egypt in 1798</a:t>
            </a:r>
          </a:p>
        </p:txBody>
      </p:sp>
      <p:pic>
        <p:nvPicPr>
          <p:cNvPr id="2050" name="Picture 2">
            <a:extLst>
              <a:ext uri="{FF2B5EF4-FFF2-40B4-BE49-F238E27FC236}">
                <a16:creationId xmlns:a16="http://schemas.microsoft.com/office/drawing/2014/main" id="{EBB11C42-57BB-49C6-E90F-5D4B4A14994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27411" y="425462"/>
            <a:ext cx="3936334" cy="57007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02E5407-DE29-E720-00E9-196DF32D0215}"/>
              </a:ext>
            </a:extLst>
          </p:cNvPr>
          <p:cNvSpPr txBox="1"/>
          <p:nvPr/>
        </p:nvSpPr>
        <p:spPr>
          <a:xfrm>
            <a:off x="7327411" y="6126163"/>
            <a:ext cx="3936334" cy="646331"/>
          </a:xfrm>
          <a:prstGeom prst="rect">
            <a:avLst/>
          </a:prstGeom>
          <a:noFill/>
        </p:spPr>
        <p:txBody>
          <a:bodyPr wrap="square">
            <a:spAutoFit/>
          </a:bodyPr>
          <a:lstStyle/>
          <a:p>
            <a:pPr algn="ctr"/>
            <a:r>
              <a:rPr lang="en-US" dirty="0">
                <a:solidFill>
                  <a:schemeClr val="bg1"/>
                </a:solidFill>
                <a:latin typeface="Candara" panose="020E0502030303020204" pitchFamily="34" charset="0"/>
              </a:rPr>
              <a:t>Jean-Léon Gérôme, </a:t>
            </a:r>
            <a:r>
              <a:rPr lang="en-US" i="1" dirty="0">
                <a:solidFill>
                  <a:schemeClr val="bg1"/>
                </a:solidFill>
                <a:latin typeface="Candara" panose="020E0502030303020204" pitchFamily="34" charset="0"/>
              </a:rPr>
              <a:t>Napoleon in Cairo </a:t>
            </a:r>
            <a:r>
              <a:rPr lang="en-US" dirty="0">
                <a:solidFill>
                  <a:schemeClr val="bg1"/>
                </a:solidFill>
                <a:latin typeface="Candara" panose="020E0502030303020204" pitchFamily="34" charset="0"/>
              </a:rPr>
              <a:t>(19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a:t>
            </a:r>
          </a:p>
        </p:txBody>
      </p:sp>
    </p:spTree>
    <p:extLst>
      <p:ext uri="{BB962C8B-B14F-4D97-AF65-F5344CB8AC3E}">
        <p14:creationId xmlns:p14="http://schemas.microsoft.com/office/powerpoint/2010/main" val="1936777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A04A7-807B-0D20-F1C1-6840D438CF55}"/>
              </a:ext>
            </a:extLst>
          </p:cNvPr>
          <p:cNvSpPr>
            <a:spLocks noGrp="1"/>
          </p:cNvSpPr>
          <p:nvPr>
            <p:ph type="title"/>
          </p:nvPr>
        </p:nvSpPr>
        <p:spPr/>
        <p:txBody>
          <a:bodyPr/>
          <a:lstStyle/>
          <a:p>
            <a:r>
              <a:rPr lang="en-US" dirty="0"/>
              <a:t>Napoleon’s Savants</a:t>
            </a:r>
          </a:p>
        </p:txBody>
      </p:sp>
      <p:pic>
        <p:nvPicPr>
          <p:cNvPr id="10" name="Content Placeholder 9" descr="A painting of a group of people&#10;&#10;AI-generated content may be incorrect.">
            <a:extLst>
              <a:ext uri="{FF2B5EF4-FFF2-40B4-BE49-F238E27FC236}">
                <a16:creationId xmlns:a16="http://schemas.microsoft.com/office/drawing/2014/main" id="{0A9B2B58-14DB-02CA-11DB-4807016A724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599" y="1633101"/>
            <a:ext cx="6165273" cy="3958985"/>
          </a:xfrm>
        </p:spPr>
      </p:pic>
      <p:sp>
        <p:nvSpPr>
          <p:cNvPr id="8" name="TextBox 7">
            <a:extLst>
              <a:ext uri="{FF2B5EF4-FFF2-40B4-BE49-F238E27FC236}">
                <a16:creationId xmlns:a16="http://schemas.microsoft.com/office/drawing/2014/main" id="{A51EA156-A1A0-6194-16D1-1D780381545F}"/>
              </a:ext>
            </a:extLst>
          </p:cNvPr>
          <p:cNvSpPr txBox="1"/>
          <p:nvPr/>
        </p:nvSpPr>
        <p:spPr>
          <a:xfrm>
            <a:off x="609599" y="5592086"/>
            <a:ext cx="6165272" cy="646331"/>
          </a:xfrm>
          <a:prstGeom prst="rect">
            <a:avLst/>
          </a:prstGeom>
          <a:noFill/>
        </p:spPr>
        <p:txBody>
          <a:bodyPr wrap="square">
            <a:spAutoFit/>
          </a:bodyPr>
          <a:lstStyle/>
          <a:p>
            <a:r>
              <a:rPr lang="en-US" dirty="0">
                <a:solidFill>
                  <a:schemeClr val="bg1"/>
                </a:solidFill>
                <a:latin typeface="Candara" panose="020E0502030303020204" pitchFamily="34" charset="0"/>
              </a:rPr>
              <a:t>Léon </a:t>
            </a:r>
            <a:r>
              <a:rPr lang="en-US" dirty="0" err="1">
                <a:solidFill>
                  <a:schemeClr val="bg1"/>
                </a:solidFill>
                <a:latin typeface="Candara" panose="020E0502030303020204" pitchFamily="34" charset="0"/>
              </a:rPr>
              <a:t>Cogniet</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The Egyptian Expedition under the orders of Bonaparte</a:t>
            </a:r>
            <a:r>
              <a:rPr lang="en-US" dirty="0">
                <a:solidFill>
                  <a:schemeClr val="bg1"/>
                </a:solidFill>
                <a:latin typeface="Candara" panose="020E0502030303020204" pitchFamily="34" charset="0"/>
              </a:rPr>
              <a:t> (early 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a:t>
            </a:r>
          </a:p>
        </p:txBody>
      </p:sp>
      <p:pic>
        <p:nvPicPr>
          <p:cNvPr id="4100" name="Picture 4">
            <a:extLst>
              <a:ext uri="{FF2B5EF4-FFF2-40B4-BE49-F238E27FC236}">
                <a16:creationId xmlns:a16="http://schemas.microsoft.com/office/drawing/2014/main" id="{0B3E952B-7738-3E0F-6C73-C7E0B0C68F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7719" y="1417638"/>
            <a:ext cx="4157644" cy="486438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79DF484-EC68-8C9C-73A3-1D89DBF263B1}"/>
              </a:ext>
            </a:extLst>
          </p:cNvPr>
          <p:cNvSpPr txBox="1"/>
          <p:nvPr/>
        </p:nvSpPr>
        <p:spPr>
          <a:xfrm>
            <a:off x="7237719" y="6282026"/>
            <a:ext cx="4157644" cy="369332"/>
          </a:xfrm>
          <a:prstGeom prst="rect">
            <a:avLst/>
          </a:prstGeom>
          <a:noFill/>
        </p:spPr>
        <p:txBody>
          <a:bodyPr wrap="square">
            <a:spAutoFit/>
          </a:bodyPr>
          <a:lstStyle/>
          <a:p>
            <a:pPr algn="r"/>
            <a:r>
              <a:rPr lang="en-US" dirty="0">
                <a:solidFill>
                  <a:schemeClr val="bg1"/>
                </a:solidFill>
                <a:latin typeface="Candara" panose="020E0502030303020204" pitchFamily="34" charset="0"/>
              </a:rPr>
              <a:t>The Rosetta Stone, 196 BCE</a:t>
            </a:r>
          </a:p>
        </p:txBody>
      </p:sp>
    </p:spTree>
    <p:extLst>
      <p:ext uri="{BB962C8B-B14F-4D97-AF65-F5344CB8AC3E}">
        <p14:creationId xmlns:p14="http://schemas.microsoft.com/office/powerpoint/2010/main" val="1453903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01D5D-7A5C-EF0E-1072-8BAED4D2A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3AFC6-8D4E-1ABA-65FB-0541AAB38FC0}"/>
              </a:ext>
            </a:extLst>
          </p:cNvPr>
          <p:cNvSpPr>
            <a:spLocks noGrp="1"/>
          </p:cNvSpPr>
          <p:nvPr>
            <p:ph type="title"/>
          </p:nvPr>
        </p:nvSpPr>
        <p:spPr/>
        <p:txBody>
          <a:bodyPr/>
          <a:lstStyle/>
          <a:p>
            <a:r>
              <a:rPr lang="en-US" dirty="0"/>
              <a:t>The Rosetta Stone</a:t>
            </a:r>
          </a:p>
        </p:txBody>
      </p:sp>
      <p:pic>
        <p:nvPicPr>
          <p:cNvPr id="4100" name="Picture 4">
            <a:extLst>
              <a:ext uri="{FF2B5EF4-FFF2-40B4-BE49-F238E27FC236}">
                <a16:creationId xmlns:a16="http://schemas.microsoft.com/office/drawing/2014/main" id="{D1BE968C-031E-FF4B-BA92-DE1F7077B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719" y="1417638"/>
            <a:ext cx="4157644" cy="486438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FEAA3C6-3DEE-0BA3-EAE2-992968E651F8}"/>
              </a:ext>
            </a:extLst>
          </p:cNvPr>
          <p:cNvSpPr txBox="1"/>
          <p:nvPr/>
        </p:nvSpPr>
        <p:spPr>
          <a:xfrm>
            <a:off x="7237719" y="6282026"/>
            <a:ext cx="4157644" cy="369332"/>
          </a:xfrm>
          <a:prstGeom prst="rect">
            <a:avLst/>
          </a:prstGeom>
          <a:noFill/>
        </p:spPr>
        <p:txBody>
          <a:bodyPr wrap="square">
            <a:spAutoFit/>
          </a:bodyPr>
          <a:lstStyle/>
          <a:p>
            <a:pPr algn="r"/>
            <a:r>
              <a:rPr lang="en-US" dirty="0">
                <a:solidFill>
                  <a:schemeClr val="bg1"/>
                </a:solidFill>
                <a:latin typeface="Candara" panose="020E0502030303020204" pitchFamily="34" charset="0"/>
              </a:rPr>
              <a:t>The Rosetta Stone, 196 BCE</a:t>
            </a:r>
          </a:p>
        </p:txBody>
      </p:sp>
      <p:sp>
        <p:nvSpPr>
          <p:cNvPr id="4" name="Content Placeholder 3">
            <a:extLst>
              <a:ext uri="{FF2B5EF4-FFF2-40B4-BE49-F238E27FC236}">
                <a16:creationId xmlns:a16="http://schemas.microsoft.com/office/drawing/2014/main" id="{9AEAE00D-7E81-F7B2-CC77-C14964EDC0AA}"/>
              </a:ext>
            </a:extLst>
          </p:cNvPr>
          <p:cNvSpPr>
            <a:spLocks noGrp="1"/>
          </p:cNvSpPr>
          <p:nvPr>
            <p:ph sz="half" idx="1"/>
          </p:nvPr>
        </p:nvSpPr>
        <p:spPr>
          <a:xfrm>
            <a:off x="609600" y="1600201"/>
            <a:ext cx="6040582" cy="4525963"/>
          </a:xfrm>
        </p:spPr>
        <p:txBody>
          <a:bodyPr>
            <a:normAutofit fontScale="92500" lnSpcReduction="10000"/>
          </a:bodyPr>
          <a:lstStyle/>
          <a:p>
            <a:r>
              <a:rPr lang="en-US" dirty="0"/>
              <a:t>Granodiorite stele containing a decree of Ptolemy V, 196 BCE</a:t>
            </a:r>
          </a:p>
          <a:p>
            <a:pPr lvl="1"/>
            <a:r>
              <a:rPr lang="en-US" dirty="0"/>
              <a:t>Decree is written in hieroglyphic and demotic Egyptian and in Greek</a:t>
            </a:r>
          </a:p>
          <a:p>
            <a:r>
              <a:rPr lang="en-US" dirty="0"/>
              <a:t>Discovered at Rosetta (modern Rashid), 65 km east of Alexandria</a:t>
            </a:r>
          </a:p>
          <a:p>
            <a:r>
              <a:rPr lang="en-US" dirty="0"/>
              <a:t>Seized by the British after the French defeat</a:t>
            </a:r>
          </a:p>
          <a:p>
            <a:pPr lvl="1"/>
            <a:r>
              <a:rPr lang="en-US" dirty="0"/>
              <a:t>Now in the British Museum</a:t>
            </a:r>
          </a:p>
          <a:p>
            <a:r>
              <a:rPr lang="en-US" dirty="0"/>
              <a:t>Basis for Jean-François Champollion’s decipherment of hieroglyphics</a:t>
            </a:r>
          </a:p>
        </p:txBody>
      </p:sp>
    </p:spTree>
    <p:extLst>
      <p:ext uri="{BB962C8B-B14F-4D97-AF65-F5344CB8AC3E}">
        <p14:creationId xmlns:p14="http://schemas.microsoft.com/office/powerpoint/2010/main" val="1696470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a:extLst>
              <a:ext uri="{FF2B5EF4-FFF2-40B4-BE49-F238E27FC236}">
                <a16:creationId xmlns:a16="http://schemas.microsoft.com/office/drawing/2014/main" id="{1F8F11DE-B453-C9CD-5AF6-3786C765A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62504"/>
            <a:ext cx="4162504" cy="57931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C9D60B-DAC2-019A-EA1D-3CD8BF2FD71D}"/>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30061B5E-3432-72DE-AA6E-A7D7EDA96911}"/>
              </a:ext>
            </a:extLst>
          </p:cNvPr>
          <p:cNvSpPr>
            <a:spLocks noGrp="1"/>
          </p:cNvSpPr>
          <p:nvPr>
            <p:ph sz="half" idx="2"/>
          </p:nvPr>
        </p:nvSpPr>
        <p:spPr/>
        <p:txBody>
          <a:bodyPr/>
          <a:lstStyle/>
          <a:p>
            <a:endParaRPr lang="en-US"/>
          </a:p>
        </p:txBody>
      </p:sp>
      <p:pic>
        <p:nvPicPr>
          <p:cNvPr id="4102" name="Picture 6">
            <a:extLst>
              <a:ext uri="{FF2B5EF4-FFF2-40B4-BE49-F238E27FC236}">
                <a16:creationId xmlns:a16="http://schemas.microsoft.com/office/drawing/2014/main" id="{1D45D443-F11B-4886-988C-E1E5850D1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7928" y="1728385"/>
            <a:ext cx="6435437" cy="3401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2E2B28-3802-555D-172F-8470D032C699}"/>
              </a:ext>
            </a:extLst>
          </p:cNvPr>
          <p:cNvSpPr txBox="1"/>
          <p:nvPr/>
        </p:nvSpPr>
        <p:spPr>
          <a:xfrm>
            <a:off x="578636" y="6126164"/>
            <a:ext cx="4162504"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Title page of the first edition (1809)</a:t>
            </a:r>
          </a:p>
        </p:txBody>
      </p:sp>
      <p:sp>
        <p:nvSpPr>
          <p:cNvPr id="8" name="TextBox 7">
            <a:extLst>
              <a:ext uri="{FF2B5EF4-FFF2-40B4-BE49-F238E27FC236}">
                <a16:creationId xmlns:a16="http://schemas.microsoft.com/office/drawing/2014/main" id="{7FBBB9D9-9824-9C41-D2FD-1F2A780A8E8F}"/>
              </a:ext>
            </a:extLst>
          </p:cNvPr>
          <p:cNvSpPr txBox="1"/>
          <p:nvPr/>
        </p:nvSpPr>
        <p:spPr>
          <a:xfrm>
            <a:off x="5177928" y="5129614"/>
            <a:ext cx="6404472"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Illustration of Karnak Temple in the </a:t>
            </a:r>
            <a:r>
              <a:rPr lang="en-US" i="1" dirty="0">
                <a:solidFill>
                  <a:schemeClr val="bg1"/>
                </a:solidFill>
                <a:latin typeface="Candara" panose="020E0502030303020204" pitchFamily="34" charset="0"/>
              </a:rPr>
              <a:t>Description de </a:t>
            </a:r>
            <a:r>
              <a:rPr lang="en-US" i="1" dirty="0" err="1">
                <a:solidFill>
                  <a:schemeClr val="bg1"/>
                </a:solidFill>
                <a:latin typeface="Candara" panose="020E0502030303020204" pitchFamily="34" charset="0"/>
              </a:rPr>
              <a:t>l’Égypte</a:t>
            </a:r>
            <a:endParaRPr lang="en-US" i="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966844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BCDC-00A2-51BE-CD46-A1C998117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C9F2C-6FF2-92EA-9590-7330400EC3BD}"/>
              </a:ext>
            </a:extLst>
          </p:cNvPr>
          <p:cNvSpPr>
            <a:spLocks noGrp="1"/>
          </p:cNvSpPr>
          <p:nvPr>
            <p:ph type="title"/>
          </p:nvPr>
        </p:nvSpPr>
        <p:spPr>
          <a:xfrm>
            <a:off x="609600" y="274638"/>
            <a:ext cx="5978236" cy="1143000"/>
          </a:xfrm>
        </p:spPr>
        <p:txBody>
          <a:bodyPr/>
          <a:lstStyle/>
          <a:p>
            <a:r>
              <a:rPr lang="en-US" dirty="0"/>
              <a:t>Muhammad Ali</a:t>
            </a:r>
          </a:p>
        </p:txBody>
      </p:sp>
      <p:sp>
        <p:nvSpPr>
          <p:cNvPr id="3" name="Content Placeholder 2">
            <a:extLst>
              <a:ext uri="{FF2B5EF4-FFF2-40B4-BE49-F238E27FC236}">
                <a16:creationId xmlns:a16="http://schemas.microsoft.com/office/drawing/2014/main" id="{E8844A1D-6D49-B20A-1DD0-85AAEEC9C88D}"/>
              </a:ext>
            </a:extLst>
          </p:cNvPr>
          <p:cNvSpPr>
            <a:spLocks noGrp="1"/>
          </p:cNvSpPr>
          <p:nvPr>
            <p:ph sz="half" idx="1"/>
          </p:nvPr>
        </p:nvSpPr>
        <p:spPr>
          <a:xfrm>
            <a:off x="609600" y="1600201"/>
            <a:ext cx="5978236" cy="4525963"/>
          </a:xfrm>
        </p:spPr>
        <p:txBody>
          <a:bodyPr>
            <a:normAutofit fontScale="85000" lnSpcReduction="20000"/>
          </a:bodyPr>
          <a:lstStyle/>
          <a:p>
            <a:r>
              <a:rPr lang="en-US" dirty="0"/>
              <a:t>Albanian soldier and tax-collector sent to re-occupy Egypt after the French withdrawal</a:t>
            </a:r>
          </a:p>
          <a:p>
            <a:r>
              <a:rPr lang="en-US" dirty="0"/>
              <a:t>Appointed governor by the Ottomans in 1805</a:t>
            </a:r>
          </a:p>
          <a:p>
            <a:r>
              <a:rPr lang="en-US" dirty="0"/>
              <a:t>Put down a rebellion in Arabia, conquered Sudan, and fought against Greek rebels on behalf of the sultan</a:t>
            </a:r>
          </a:p>
          <a:p>
            <a:r>
              <a:rPr lang="en-US" dirty="0"/>
              <a:t>Rebelled against Ottoman rule in 1831</a:t>
            </a:r>
          </a:p>
          <a:p>
            <a:pPr lvl="1"/>
            <a:r>
              <a:rPr lang="en-US" dirty="0"/>
              <a:t>Invaded the Levant and Anatolia</a:t>
            </a:r>
          </a:p>
          <a:p>
            <a:pPr lvl="1"/>
            <a:r>
              <a:rPr lang="en-US" dirty="0"/>
              <a:t>Only stopped by European intervention in 1833</a:t>
            </a:r>
          </a:p>
          <a:p>
            <a:pPr lvl="1"/>
            <a:r>
              <a:rPr lang="en-US" dirty="0"/>
              <a:t>Appointed hereditary governor of Egypt</a:t>
            </a:r>
          </a:p>
          <a:p>
            <a:r>
              <a:rPr lang="en-US" dirty="0"/>
              <a:t>Founded a dynasty that ruled Egypt until 1952</a:t>
            </a:r>
          </a:p>
        </p:txBody>
      </p:sp>
      <p:pic>
        <p:nvPicPr>
          <p:cNvPr id="5122" name="Picture 2">
            <a:extLst>
              <a:ext uri="{FF2B5EF4-FFF2-40B4-BE49-F238E27FC236}">
                <a16:creationId xmlns:a16="http://schemas.microsoft.com/office/drawing/2014/main" id="{8BA99EFB-5A4C-C49C-AEAC-E8B4C3EB7E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35" r="37999" b="28939"/>
          <a:stretch>
            <a:fillRect/>
          </a:stretch>
        </p:blipFill>
        <p:spPr bwMode="auto">
          <a:xfrm>
            <a:off x="7637319" y="392397"/>
            <a:ext cx="3560618" cy="5733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361257"/>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docProps/app.xml><?xml version="1.0" encoding="utf-8"?>
<Properties xmlns="http://schemas.openxmlformats.org/officeDocument/2006/extended-properties" xmlns:vt="http://schemas.openxmlformats.org/officeDocument/2006/docPropsVTypes">
  <Template>Seminar for Iranian Studies</Template>
  <TotalTime>6972</TotalTime>
  <Words>1570</Words>
  <Application>Microsoft Office PowerPoint</Application>
  <PresentationFormat>Widescreen</PresentationFormat>
  <Paragraphs>199</Paragraphs>
  <Slides>46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Candara</vt:lpstr>
      <vt:lpstr>Seminar for Iranian Studies</vt:lpstr>
      <vt:lpstr>Archaeology and Colonialism</vt:lpstr>
      <vt:lpstr>Looking Ahead</vt:lpstr>
      <vt:lpstr>PowerPoint Presentation</vt:lpstr>
      <vt:lpstr>PowerPoint Presentation</vt:lpstr>
      <vt:lpstr>Napoleon</vt:lpstr>
      <vt:lpstr>Napoleon’s Savants</vt:lpstr>
      <vt:lpstr>The Rosetta Stone</vt:lpstr>
      <vt:lpstr>PowerPoint Presentation</vt:lpstr>
      <vt:lpstr>Muhammad Ali</vt:lpstr>
      <vt:lpstr>Muhammad Ali</vt:lpstr>
      <vt:lpstr>Giovanni Belzoni</vt:lpstr>
      <vt:lpstr>PowerPoint Presentation</vt:lpstr>
      <vt:lpstr>Auguste Mariette</vt:lpstr>
      <vt:lpstr>PowerPoint Presentation</vt:lpstr>
      <vt:lpstr>The Egypt Exploration Fund</vt:lpstr>
      <vt:lpstr>Flinders Petrie</vt:lpstr>
      <vt:lpstr>PowerPoint Presentation</vt:lpstr>
      <vt:lpstr>Paul-Émile Botta</vt:lpstr>
      <vt:lpstr>PowerPoint Presentation</vt:lpstr>
      <vt:lpstr>Austen Henry Layard</vt:lpstr>
      <vt:lpstr>PowerPoint Presentation</vt:lpstr>
      <vt:lpstr>Hormuzd Rassam</vt:lpstr>
      <vt:lpstr>Osman Hamdi Bey</vt:lpstr>
      <vt:lpstr>PowerPoint Presentation</vt:lpstr>
      <vt:lpstr>PowerPoint Presentation</vt:lpstr>
      <vt:lpstr>Nippur</vt:lpstr>
      <vt:lpstr>Nippur</vt:lpstr>
      <vt:lpstr>Deutsche Orient-Gesellschaft</vt:lpstr>
      <vt:lpstr>PowerPoint Presentation</vt:lpstr>
      <vt:lpstr>Sykes-Picot Agreement</vt:lpstr>
      <vt:lpstr>League of Nations Mandates</vt:lpstr>
      <vt:lpstr>PowerPoint Presentation</vt:lpstr>
      <vt:lpstr>Henry Rawlinson</vt:lpstr>
      <vt:lpstr>The Bisitun Relief</vt:lpstr>
      <vt:lpstr>PowerPoint Presentation</vt:lpstr>
      <vt:lpstr>The Bisitun Monument</vt:lpstr>
      <vt:lpstr>Eugène Flandin and Pascal-Xavier Coste</vt:lpstr>
      <vt:lpstr>PowerPoint Presentation</vt:lpstr>
      <vt:lpstr>PowerPoint Presentation</vt:lpstr>
      <vt:lpstr>French Monopoly</vt:lpstr>
      <vt:lpstr>Susa</vt:lpstr>
      <vt:lpstr>PowerPoint Presentation</vt:lpstr>
      <vt:lpstr>Reza Shah Pahlavi</vt:lpstr>
      <vt:lpstr>Ernst Herzfeld</vt:lpstr>
      <vt:lpstr>Foreign Era</vt:lpstr>
      <vt:lpstr>Key 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867</cp:revision>
  <dcterms:created xsi:type="dcterms:W3CDTF">2021-01-02T14:12:07Z</dcterms:created>
  <dcterms:modified xsi:type="dcterms:W3CDTF">2026-09-02T16:01:38Z</dcterms:modified>
</cp:coreProperties>
</file>