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5A28B-2BE7-ACDA-4543-C7541C3173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FFB541-A56B-181A-6B92-BA3EC0F5B1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C7A5B8-54E3-4E03-94F7-63F307EA48C3}"/>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5" name="Footer Placeholder 4">
            <a:extLst>
              <a:ext uri="{FF2B5EF4-FFF2-40B4-BE49-F238E27FC236}">
                <a16:creationId xmlns:a16="http://schemas.microsoft.com/office/drawing/2014/main" id="{EF94AA56-AF3F-E189-E22B-05255F25B3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57E9F-68D7-1470-54A4-08066094D916}"/>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672778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2C3DF-F578-0924-48D4-2301858E2B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A7D5A9-32E3-6396-AC72-0196A1BC4A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AE0E3F-140A-E956-657C-6F08C1C70924}"/>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5" name="Footer Placeholder 4">
            <a:extLst>
              <a:ext uri="{FF2B5EF4-FFF2-40B4-BE49-F238E27FC236}">
                <a16:creationId xmlns:a16="http://schemas.microsoft.com/office/drawing/2014/main" id="{6973E6ED-317B-F6E0-B66E-B4E7259176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58B460-B385-C4BD-34F4-46713BF8864A}"/>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26552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D6E9A9-EFB7-9184-099E-68947BFB90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44214B-2305-2F2E-41B1-51FE1D5D49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C864E7-4EC8-F69D-BD14-D7213AF700C4}"/>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5" name="Footer Placeholder 4">
            <a:extLst>
              <a:ext uri="{FF2B5EF4-FFF2-40B4-BE49-F238E27FC236}">
                <a16:creationId xmlns:a16="http://schemas.microsoft.com/office/drawing/2014/main" id="{E87A0B7E-B1F3-1A68-54CF-1136B1F985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FEF5CD-192A-C4E9-BE65-6D95CCC44303}"/>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2550134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8F2D4-5A76-312F-D716-61FCB212AF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D787A6-0C35-DBBD-0DEE-BF5454BB7D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787D12-6ED4-4176-AE06-E8BBA7FD117D}"/>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5" name="Footer Placeholder 4">
            <a:extLst>
              <a:ext uri="{FF2B5EF4-FFF2-40B4-BE49-F238E27FC236}">
                <a16:creationId xmlns:a16="http://schemas.microsoft.com/office/drawing/2014/main" id="{729F7373-0FFF-E848-675F-2631427246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514AF-E8B7-AABD-0648-9F2F8F6843C0}"/>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3202694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94124-D5BF-CB7A-3731-DB7A27B0EE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DEB3C12-38C1-0260-D0E7-B1757772F1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05409E-7B9B-111A-F165-C8CFF0CD3E39}"/>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5" name="Footer Placeholder 4">
            <a:extLst>
              <a:ext uri="{FF2B5EF4-FFF2-40B4-BE49-F238E27FC236}">
                <a16:creationId xmlns:a16="http://schemas.microsoft.com/office/drawing/2014/main" id="{643F901E-C6F1-9FA1-26EB-540F392A44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A30266-FEB2-BE37-DB05-E31A7E9A9638}"/>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438342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C7E6F-4F49-77C3-FB23-DFFC5EA2BF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1C6896-2B6F-7F6B-3084-7D4FAE14A1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2B344F-E8F0-2371-0ADD-5313F3DA7B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AEA57D-F680-4F56-C8BF-3460FA0815B9}"/>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6" name="Footer Placeholder 5">
            <a:extLst>
              <a:ext uri="{FF2B5EF4-FFF2-40B4-BE49-F238E27FC236}">
                <a16:creationId xmlns:a16="http://schemas.microsoft.com/office/drawing/2014/main" id="{47BD5416-8179-1976-A519-648C024AF0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D6EFC5-0DD6-4F0B-D2A9-9AA5D65D1A21}"/>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22330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4C12C-C04C-2F20-A02E-45DD276E9D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98AEE2-1830-6A45-D34B-201E492B7A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909351-EF86-EB16-28A9-BA68F9C69D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A4CD2C-0753-841F-1D78-97500020D4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CF6F28-6814-A65C-2B03-EE3171B237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AE455F-42DB-B278-D6FF-CF6070832F2A}"/>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8" name="Footer Placeholder 7">
            <a:extLst>
              <a:ext uri="{FF2B5EF4-FFF2-40B4-BE49-F238E27FC236}">
                <a16:creationId xmlns:a16="http://schemas.microsoft.com/office/drawing/2014/main" id="{BDBD21CA-57B7-FE85-0818-F3DFFB424C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F358EBC-7890-1AB9-1B03-B508EC251AF0}"/>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2473464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3C623-6690-B5F0-5F2A-C473256D5A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7FB8DC-BE92-B2C2-1975-56CC0AB9DC0F}"/>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4" name="Footer Placeholder 3">
            <a:extLst>
              <a:ext uri="{FF2B5EF4-FFF2-40B4-BE49-F238E27FC236}">
                <a16:creationId xmlns:a16="http://schemas.microsoft.com/office/drawing/2014/main" id="{2AEBEF93-F720-5F37-D400-A8CE1E2BFA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A196FE-A657-30ED-BCF9-63229D171AA3}"/>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1383831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F42C42-5450-3DB1-E29B-87EE0CD79B91}"/>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3" name="Footer Placeholder 2">
            <a:extLst>
              <a:ext uri="{FF2B5EF4-FFF2-40B4-BE49-F238E27FC236}">
                <a16:creationId xmlns:a16="http://schemas.microsoft.com/office/drawing/2014/main" id="{755B0BF9-30F9-CFD2-CB2F-65989DE4444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A90697-EBDA-6D5A-0144-58033224425F}"/>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1392472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B6E64-C196-E533-5515-4164531DB0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798E4D-DB48-AC3C-D5CB-B160BC4499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77ACEE-0E88-2107-F2FB-CCE6349D37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476B32-915A-F261-3FD4-C4CC5CEE03D5}"/>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6" name="Footer Placeholder 5">
            <a:extLst>
              <a:ext uri="{FF2B5EF4-FFF2-40B4-BE49-F238E27FC236}">
                <a16:creationId xmlns:a16="http://schemas.microsoft.com/office/drawing/2014/main" id="{B5EB0277-CD20-7B44-B879-6EF0639228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37D1B5-7752-EC6C-F29F-CCA3C461E7E2}"/>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4207881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736DD-B958-B34C-96AC-739F4E7357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D534C0-9D6F-173C-AB10-8B4C50A49D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920D8D-E5A3-D5FB-6EBB-DD289FDF86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CFD618-18E8-B53E-E662-E06C4EDB6495}"/>
              </a:ext>
            </a:extLst>
          </p:cNvPr>
          <p:cNvSpPr>
            <a:spLocks noGrp="1"/>
          </p:cNvSpPr>
          <p:nvPr>
            <p:ph type="dt" sz="half" idx="10"/>
          </p:nvPr>
        </p:nvSpPr>
        <p:spPr/>
        <p:txBody>
          <a:bodyPr/>
          <a:lstStyle/>
          <a:p>
            <a:fld id="{E02F809A-F9C3-F24A-8166-D630111991D2}" type="datetimeFigureOut">
              <a:rPr lang="en-US" smtClean="0"/>
              <a:t>9/18/23</a:t>
            </a:fld>
            <a:endParaRPr lang="en-US"/>
          </a:p>
        </p:txBody>
      </p:sp>
      <p:sp>
        <p:nvSpPr>
          <p:cNvPr id="6" name="Footer Placeholder 5">
            <a:extLst>
              <a:ext uri="{FF2B5EF4-FFF2-40B4-BE49-F238E27FC236}">
                <a16:creationId xmlns:a16="http://schemas.microsoft.com/office/drawing/2014/main" id="{D951324A-E786-7659-C159-BDBDCAF0EE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D3BBDE-44CB-B7CA-8ACC-4C5D9981DB9C}"/>
              </a:ext>
            </a:extLst>
          </p:cNvPr>
          <p:cNvSpPr>
            <a:spLocks noGrp="1"/>
          </p:cNvSpPr>
          <p:nvPr>
            <p:ph type="sldNum" sz="quarter" idx="12"/>
          </p:nvPr>
        </p:nvSpPr>
        <p:spPr/>
        <p:txBody>
          <a:bodyPr/>
          <a:lstStyle/>
          <a:p>
            <a:fld id="{77DF2CA7-C4A8-3047-8E89-7B679B86C67F}" type="slidenum">
              <a:rPr lang="en-US" smtClean="0"/>
              <a:t>‹#›</a:t>
            </a:fld>
            <a:endParaRPr lang="en-US"/>
          </a:p>
        </p:txBody>
      </p:sp>
    </p:spTree>
    <p:extLst>
      <p:ext uri="{BB962C8B-B14F-4D97-AF65-F5344CB8AC3E}">
        <p14:creationId xmlns:p14="http://schemas.microsoft.com/office/powerpoint/2010/main" val="1014056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FD0D85-0AC0-CEC1-8BF0-6C946B3A6F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187668-BC1B-36A7-9455-7B5F1C3941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A10788-150D-E762-2774-447FB3A9B9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F809A-F9C3-F24A-8166-D630111991D2}" type="datetimeFigureOut">
              <a:rPr lang="en-US" smtClean="0"/>
              <a:t>9/18/23</a:t>
            </a:fld>
            <a:endParaRPr lang="en-US"/>
          </a:p>
        </p:txBody>
      </p:sp>
      <p:sp>
        <p:nvSpPr>
          <p:cNvPr id="5" name="Footer Placeholder 4">
            <a:extLst>
              <a:ext uri="{FF2B5EF4-FFF2-40B4-BE49-F238E27FC236}">
                <a16:creationId xmlns:a16="http://schemas.microsoft.com/office/drawing/2014/main" id="{2012A614-11A6-D258-FCCC-54916279F2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9A9ECD-AC77-3742-6034-A9DB538FB5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DF2CA7-C4A8-3047-8E89-7B679B86C67F}" type="slidenum">
              <a:rPr lang="en-US" smtClean="0"/>
              <a:t>‹#›</a:t>
            </a:fld>
            <a:endParaRPr lang="en-US"/>
          </a:p>
        </p:txBody>
      </p:sp>
    </p:spTree>
    <p:extLst>
      <p:ext uri="{BB962C8B-B14F-4D97-AF65-F5344CB8AC3E}">
        <p14:creationId xmlns:p14="http://schemas.microsoft.com/office/powerpoint/2010/main" val="4222931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21262C-C684-9EA2-20DC-513562EDC3E4}"/>
              </a:ext>
            </a:extLst>
          </p:cNvPr>
          <p:cNvSpPr>
            <a:spLocks noGrp="1"/>
          </p:cNvSpPr>
          <p:nvPr>
            <p:ph type="title"/>
          </p:nvPr>
        </p:nvSpPr>
        <p:spPr/>
        <p:txBody>
          <a:bodyPr>
            <a:normAutofit/>
          </a:bodyPr>
          <a:lstStyle/>
          <a:p>
            <a:r>
              <a:rPr lang="en-US" sz="2400" dirty="0"/>
              <a:t>Ludden, week 3, Introduction, “Social History and Political Territory,” </a:t>
            </a:r>
            <a:r>
              <a:rPr lang="en-US" sz="2400" i="1" dirty="0"/>
              <a:t>India and South Asia.  A Short History </a:t>
            </a:r>
            <a:r>
              <a:rPr lang="en-US" sz="2400" dirty="0"/>
              <a:t>(2002, 2014)</a:t>
            </a:r>
          </a:p>
        </p:txBody>
      </p:sp>
      <p:sp>
        <p:nvSpPr>
          <p:cNvPr id="5" name="Content Placeholder 4">
            <a:extLst>
              <a:ext uri="{FF2B5EF4-FFF2-40B4-BE49-F238E27FC236}">
                <a16:creationId xmlns:a16="http://schemas.microsoft.com/office/drawing/2014/main" id="{ED59B918-605B-5E1A-76F7-FA4C4FF2E329}"/>
              </a:ext>
            </a:extLst>
          </p:cNvPr>
          <p:cNvSpPr>
            <a:spLocks noGrp="1"/>
          </p:cNvSpPr>
          <p:nvPr>
            <p:ph idx="1"/>
          </p:nvPr>
        </p:nvSpPr>
        <p:spPr/>
        <p:txBody>
          <a:bodyPr>
            <a:normAutofit fontScale="92500" lnSpcReduction="20000"/>
          </a:bodyPr>
          <a:lstStyle/>
          <a:p>
            <a:r>
              <a:rPr lang="en-US" dirty="0"/>
              <a:t>“I follow convention by using politics and state territory to describe geography and chronology, but my central concern is social change, including its economic, political, and cultural dimensions.  To introduce the very long-term history of social change in South Asia, I focus on the mobility of people, ideas, and other important elements in social life and on human territorial attachments that give culture and politics spatial form….each chapter draws connections between large-scale trends in the wider world and patterns of change in South Asia’s many regions and countless localities, where disparate histories unfold and no one set of peoples or places typifies history as a whole…My goal is to establish a reliable historical starting point for further study, a useful framework for organizing an ever-increasing flood of new information.  My starting point for thinking about the past is rooted emphatically in the present:  this book seeks to make history useful in the present, when South Asia, like Asia as a whole, is subject to radical transformation.” (p.1)</a:t>
            </a:r>
          </a:p>
        </p:txBody>
      </p:sp>
    </p:spTree>
    <p:extLst>
      <p:ext uri="{BB962C8B-B14F-4D97-AF65-F5344CB8AC3E}">
        <p14:creationId xmlns:p14="http://schemas.microsoft.com/office/powerpoint/2010/main" val="668645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D048-A2C4-6DA5-AA2A-63B2C9224149}"/>
              </a:ext>
            </a:extLst>
          </p:cNvPr>
          <p:cNvSpPr>
            <a:spLocks noGrp="1"/>
          </p:cNvSpPr>
          <p:nvPr>
            <p:ph type="title"/>
          </p:nvPr>
        </p:nvSpPr>
        <p:spPr/>
        <p:txBody>
          <a:bodyPr>
            <a:normAutofit/>
          </a:bodyPr>
          <a:lstStyle/>
          <a:p>
            <a:r>
              <a:rPr lang="en-US" sz="2400" dirty="0"/>
              <a:t>Ludden, week 3, Introduction, “Social History and Political Territory,” </a:t>
            </a:r>
            <a:r>
              <a:rPr lang="en-US" sz="2400" i="1" dirty="0"/>
              <a:t>India and South Asia.  A Short History </a:t>
            </a:r>
            <a:r>
              <a:rPr lang="en-US" sz="2400" dirty="0"/>
              <a:t>(2002, 2014)</a:t>
            </a:r>
          </a:p>
        </p:txBody>
      </p:sp>
      <p:sp>
        <p:nvSpPr>
          <p:cNvPr id="3" name="Content Placeholder 2">
            <a:extLst>
              <a:ext uri="{FF2B5EF4-FFF2-40B4-BE49-F238E27FC236}">
                <a16:creationId xmlns:a16="http://schemas.microsoft.com/office/drawing/2014/main" id="{84F31A74-772C-29C3-3660-322F554F8F9D}"/>
              </a:ext>
            </a:extLst>
          </p:cNvPr>
          <p:cNvSpPr>
            <a:spLocks noGrp="1"/>
          </p:cNvSpPr>
          <p:nvPr>
            <p:ph idx="1"/>
          </p:nvPr>
        </p:nvSpPr>
        <p:spPr/>
        <p:txBody>
          <a:bodyPr/>
          <a:lstStyle/>
          <a:p>
            <a:r>
              <a:rPr lang="en-US" dirty="0"/>
              <a:t>“Successive chapters trace the invention and reinvention of group definitions, associations, solidarities, and interactions, shaping people’s experience, feelings, and thinking about who they are and what are foreign, alien, and threatening.  Each epoch brings unique forces to bear on the composition of social identity…Spaces and times of history emerge in this book as being diverse, changing configurations of human </a:t>
            </a:r>
            <a:r>
              <a:rPr lang="en-US" dirty="0" err="1"/>
              <a:t>soial</a:t>
            </a:r>
            <a:r>
              <a:rPr lang="en-US" dirty="0"/>
              <a:t> conditions, experience, though, and imagination, where social identities take shape and change fundamentally over space and time, among changing political, cultural, and economic forces, from ancient times to the present.” (2)</a:t>
            </a:r>
          </a:p>
        </p:txBody>
      </p:sp>
    </p:spTree>
    <p:extLst>
      <p:ext uri="{BB962C8B-B14F-4D97-AF65-F5344CB8AC3E}">
        <p14:creationId xmlns:p14="http://schemas.microsoft.com/office/powerpoint/2010/main" val="1437947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57D58-B1EB-67DB-5005-B3C7B266D4AD}"/>
              </a:ext>
            </a:extLst>
          </p:cNvPr>
          <p:cNvSpPr>
            <a:spLocks noGrp="1"/>
          </p:cNvSpPr>
          <p:nvPr>
            <p:ph type="title"/>
          </p:nvPr>
        </p:nvSpPr>
        <p:spPr/>
        <p:txBody>
          <a:bodyPr/>
          <a:lstStyle/>
          <a:p>
            <a:r>
              <a:rPr lang="en-US" dirty="0"/>
              <a:t>Essentialism and Constructivism</a:t>
            </a:r>
          </a:p>
        </p:txBody>
      </p:sp>
      <p:sp>
        <p:nvSpPr>
          <p:cNvPr id="3" name="Content Placeholder 2">
            <a:extLst>
              <a:ext uri="{FF2B5EF4-FFF2-40B4-BE49-F238E27FC236}">
                <a16:creationId xmlns:a16="http://schemas.microsoft.com/office/drawing/2014/main" id="{F41F325E-3729-B26F-C619-60610DB5D54F}"/>
              </a:ext>
            </a:extLst>
          </p:cNvPr>
          <p:cNvSpPr>
            <a:spLocks noGrp="1"/>
          </p:cNvSpPr>
          <p:nvPr>
            <p:ph idx="1"/>
          </p:nvPr>
        </p:nvSpPr>
        <p:spPr/>
        <p:txBody>
          <a:bodyPr>
            <a:normAutofit fontScale="92500" lnSpcReduction="20000"/>
          </a:bodyPr>
          <a:lstStyle/>
          <a:p>
            <a:r>
              <a:rPr lang="en-US" dirty="0"/>
              <a:t>“Both approaches have strengths and weaknesses.  Essentialists have as much trouble explaining change as constructivists have explaining continuity.  Essentialists have the advantage that most people in fact do seem to believe – and they express their belief in many historical texts – that their identity is essential, authentic, and inherited.  Constructivists meanwhile have the advantage that all identities can be shown to have come into being historically under specific conditions and under the influence of documented social forces.  History thus needs to combine both approaches, in order to excavate the authentic personal experience of being human and to explain how being human is a </a:t>
            </a:r>
            <a:r>
              <a:rPr lang="en-US" dirty="0" err="1"/>
              <a:t>compliated</a:t>
            </a:r>
            <a:r>
              <a:rPr lang="en-US" dirty="0"/>
              <a:t> social process transforming identities over space and time even as people believe those identities are fixed and inherited.</a:t>
            </a:r>
          </a:p>
          <a:p>
            <a:pPr lvl="1"/>
            <a:r>
              <a:rPr lang="en-US" dirty="0"/>
              <a:t>This book combines both approaches but leans towards constructivism, for it seeks to appreciate the authentic experience of social life inside a very long-term perspective on the  shaping and changing of social identities.” (3-4)</a:t>
            </a:r>
          </a:p>
        </p:txBody>
      </p:sp>
    </p:spTree>
    <p:extLst>
      <p:ext uri="{BB962C8B-B14F-4D97-AF65-F5344CB8AC3E}">
        <p14:creationId xmlns:p14="http://schemas.microsoft.com/office/powerpoint/2010/main" val="1698315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2AC87-92FD-9DEA-AEEE-658F00744B84}"/>
              </a:ext>
            </a:extLst>
          </p:cNvPr>
          <p:cNvSpPr>
            <a:spLocks noGrp="1"/>
          </p:cNvSpPr>
          <p:nvPr>
            <p:ph type="title"/>
          </p:nvPr>
        </p:nvSpPr>
        <p:spPr/>
        <p:txBody>
          <a:bodyPr>
            <a:normAutofit/>
          </a:bodyPr>
          <a:lstStyle/>
          <a:p>
            <a:r>
              <a:rPr lang="en-US" sz="2800" dirty="0"/>
              <a:t>Ludden 2002 &amp; 2014:  Structure and organization of book</a:t>
            </a:r>
          </a:p>
        </p:txBody>
      </p:sp>
      <p:sp>
        <p:nvSpPr>
          <p:cNvPr id="3" name="Content Placeholder 2">
            <a:extLst>
              <a:ext uri="{FF2B5EF4-FFF2-40B4-BE49-F238E27FC236}">
                <a16:creationId xmlns:a16="http://schemas.microsoft.com/office/drawing/2014/main" id="{39F404A6-62B8-631E-0355-D1096E387606}"/>
              </a:ext>
            </a:extLst>
          </p:cNvPr>
          <p:cNvSpPr>
            <a:spLocks noGrp="1"/>
          </p:cNvSpPr>
          <p:nvPr>
            <p:ph idx="1"/>
          </p:nvPr>
        </p:nvSpPr>
        <p:spPr/>
        <p:txBody>
          <a:bodyPr>
            <a:noAutofit/>
          </a:bodyPr>
          <a:lstStyle/>
          <a:p>
            <a:pPr lvl="1"/>
            <a:r>
              <a:rPr lang="en-US" sz="3200" dirty="0"/>
              <a:t>“What is most historically visible in available documentation is social action that alters conditions under which people make decisions that affect social identity….The chronological architecture of this book is based on the big changes across epochs which separate social worlds in South Asia that have become sufficiently different from one another to warrant separate histories of their own</a:t>
            </a:r>
            <a:r>
              <a:rPr lang="en-US" sz="3200" i="1" dirty="0"/>
              <a:t>.  Each chapter’s geographical framework is appropriate in its own time period, as historical spaces shift with the changing spatial composition of social worlds in South Asia</a:t>
            </a:r>
            <a:r>
              <a:rPr lang="en-US" sz="3200" dirty="0"/>
              <a:t>.” (p. 4 emphasis added).</a:t>
            </a:r>
          </a:p>
        </p:txBody>
      </p:sp>
    </p:spTree>
    <p:extLst>
      <p:ext uri="{BB962C8B-B14F-4D97-AF65-F5344CB8AC3E}">
        <p14:creationId xmlns:p14="http://schemas.microsoft.com/office/powerpoint/2010/main" val="2207184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EF7CD-23F7-D218-E11F-B864947E6612}"/>
              </a:ext>
            </a:extLst>
          </p:cNvPr>
          <p:cNvSpPr>
            <a:spLocks noGrp="1"/>
          </p:cNvSpPr>
          <p:nvPr>
            <p:ph type="title"/>
          </p:nvPr>
        </p:nvSpPr>
        <p:spPr/>
        <p:txBody>
          <a:bodyPr>
            <a:normAutofit/>
          </a:bodyPr>
          <a:lstStyle/>
          <a:p>
            <a:r>
              <a:rPr lang="en-US" sz="1800" dirty="0"/>
              <a:t>Ludden, 2002 &amp; 2014</a:t>
            </a:r>
          </a:p>
        </p:txBody>
      </p:sp>
      <p:sp>
        <p:nvSpPr>
          <p:cNvPr id="3" name="Content Placeholder 2">
            <a:extLst>
              <a:ext uri="{FF2B5EF4-FFF2-40B4-BE49-F238E27FC236}">
                <a16:creationId xmlns:a16="http://schemas.microsoft.com/office/drawing/2014/main" id="{37595FAE-95A4-7999-C759-4C532A5D47B1}"/>
              </a:ext>
            </a:extLst>
          </p:cNvPr>
          <p:cNvSpPr>
            <a:spLocks noGrp="1"/>
          </p:cNvSpPr>
          <p:nvPr>
            <p:ph idx="1"/>
          </p:nvPr>
        </p:nvSpPr>
        <p:spPr/>
        <p:txBody>
          <a:bodyPr/>
          <a:lstStyle/>
          <a:p>
            <a:r>
              <a:rPr lang="en-US" dirty="0"/>
              <a:t>Ch 1:  Archaeology, Philology. </a:t>
            </a:r>
          </a:p>
          <a:p>
            <a:endParaRPr lang="en-US" dirty="0"/>
          </a:p>
          <a:p>
            <a:r>
              <a:rPr lang="en-US" dirty="0"/>
              <a:t>“The first historically visible transformation of social worlds in South Asia occurred during the millennium after 500 BCE spanning the rise and fall of the imperial </a:t>
            </a:r>
            <a:r>
              <a:rPr lang="en-US" dirty="0" err="1"/>
              <a:t>Mauryas</a:t>
            </a:r>
            <a:r>
              <a:rPr lang="en-US" dirty="0"/>
              <a:t> and Guptas.  Ancient records reveal activities and identities in South </a:t>
            </a:r>
            <a:r>
              <a:rPr lang="en-US" dirty="0" err="1"/>
              <a:t>Asi</a:t>
            </a:r>
            <a:r>
              <a:rPr lang="en-US" dirty="0"/>
              <a:t> that were extensively connected to societies around the Silk Road and Indian Ocean; </a:t>
            </a:r>
            <a:r>
              <a:rPr lang="en-US" i="1" dirty="0"/>
              <a:t>in that context</a:t>
            </a:r>
            <a:r>
              <a:rPr lang="en-US" dirty="0"/>
              <a:t>, imperial civilization emerged along the Indo-Gangetic plain.” (pp. 4-5, emphasis added)</a:t>
            </a:r>
          </a:p>
        </p:txBody>
      </p:sp>
    </p:spTree>
    <p:extLst>
      <p:ext uri="{BB962C8B-B14F-4D97-AF65-F5344CB8AC3E}">
        <p14:creationId xmlns:p14="http://schemas.microsoft.com/office/powerpoint/2010/main" val="1061275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8520-B98E-BAF2-DF39-2B37AF31E3A5}"/>
              </a:ext>
            </a:extLst>
          </p:cNvPr>
          <p:cNvSpPr>
            <a:spLocks noGrp="1"/>
          </p:cNvSpPr>
          <p:nvPr>
            <p:ph type="title"/>
          </p:nvPr>
        </p:nvSpPr>
        <p:spPr/>
        <p:txBody>
          <a:bodyPr>
            <a:normAutofit/>
          </a:bodyPr>
          <a:lstStyle/>
          <a:p>
            <a:r>
              <a:rPr lang="en-US" sz="2400" dirty="0"/>
              <a:t>Ludden, 2003, 2014, p. 5</a:t>
            </a:r>
          </a:p>
        </p:txBody>
      </p:sp>
      <p:sp>
        <p:nvSpPr>
          <p:cNvPr id="3" name="Content Placeholder 2">
            <a:extLst>
              <a:ext uri="{FF2B5EF4-FFF2-40B4-BE49-F238E27FC236}">
                <a16:creationId xmlns:a16="http://schemas.microsoft.com/office/drawing/2014/main" id="{1ED4B3DA-3525-703B-8FF6-6C57EBB94942}"/>
              </a:ext>
            </a:extLst>
          </p:cNvPr>
          <p:cNvSpPr>
            <a:spLocks noGrp="1"/>
          </p:cNvSpPr>
          <p:nvPr>
            <p:ph idx="1"/>
          </p:nvPr>
        </p:nvSpPr>
        <p:spPr/>
        <p:txBody>
          <a:bodyPr/>
          <a:lstStyle/>
          <a:p>
            <a:r>
              <a:rPr lang="en-US" dirty="0"/>
              <a:t>Ch 2:  “medieval epoch forming a long millennium from the fall of the Guptas to the rise of the imperial Mughals in the 16</a:t>
            </a:r>
            <a:r>
              <a:rPr lang="en-US" baseline="30000" dirty="0"/>
              <a:t>th</a:t>
            </a:r>
            <a:r>
              <a:rPr lang="en-US" dirty="0"/>
              <a:t> century, when </a:t>
            </a:r>
            <a:r>
              <a:rPr lang="en-US" i="1" dirty="0"/>
              <a:t>dense documentation </a:t>
            </a:r>
            <a:r>
              <a:rPr lang="en-US" dirty="0"/>
              <a:t>enables us to visualize social life in local settings all across South Asia…[with evidence of] social change being driven by 2 interacting social processes:”</a:t>
            </a:r>
          </a:p>
          <a:p>
            <a:pPr lvl="1"/>
            <a:r>
              <a:rPr lang="en-US" dirty="0"/>
              <a:t>1. actions of powerful seeking to maintain, perpetuate, expand bases of power w/in imperial frameworks and </a:t>
            </a:r>
          </a:p>
          <a:p>
            <a:pPr lvl="1"/>
            <a:r>
              <a:rPr lang="en-US" dirty="0"/>
              <a:t>2. “ordinary people also </a:t>
            </a:r>
            <a:r>
              <a:rPr lang="en-US" dirty="0" err="1"/>
              <a:t>struggl</a:t>
            </a:r>
            <a:r>
              <a:rPr lang="en-US" dirty="0"/>
              <a:t>[</a:t>
            </a:r>
            <a:r>
              <a:rPr lang="en-US" dirty="0" err="1"/>
              <a:t>ing</a:t>
            </a:r>
            <a:r>
              <a:rPr lang="en-US" dirty="0"/>
              <a:t>] to improve their entitlements and their social stature inside the same imperial ranks.”</a:t>
            </a:r>
          </a:p>
        </p:txBody>
      </p:sp>
    </p:spTree>
    <p:extLst>
      <p:ext uri="{BB962C8B-B14F-4D97-AF65-F5344CB8AC3E}">
        <p14:creationId xmlns:p14="http://schemas.microsoft.com/office/powerpoint/2010/main" val="132340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917C2-2108-00E3-2D5D-8D14238F72C9}"/>
              </a:ext>
            </a:extLst>
          </p:cNvPr>
          <p:cNvSpPr>
            <a:spLocks noGrp="1"/>
          </p:cNvSpPr>
          <p:nvPr>
            <p:ph type="title"/>
          </p:nvPr>
        </p:nvSpPr>
        <p:spPr/>
        <p:txBody>
          <a:bodyPr/>
          <a:lstStyle/>
          <a:p>
            <a:r>
              <a:rPr lang="en-US" dirty="0"/>
              <a:t>Ludden 2002, 2014</a:t>
            </a:r>
          </a:p>
        </p:txBody>
      </p:sp>
      <p:sp>
        <p:nvSpPr>
          <p:cNvPr id="3" name="Content Placeholder 2">
            <a:extLst>
              <a:ext uri="{FF2B5EF4-FFF2-40B4-BE49-F238E27FC236}">
                <a16:creationId xmlns:a16="http://schemas.microsoft.com/office/drawing/2014/main" id="{700C59B2-8498-05EC-DD97-53F8E4BA2ADC}"/>
              </a:ext>
            </a:extLst>
          </p:cNvPr>
          <p:cNvSpPr>
            <a:spLocks noGrp="1"/>
          </p:cNvSpPr>
          <p:nvPr>
            <p:ph idx="1"/>
          </p:nvPr>
        </p:nvSpPr>
        <p:spPr/>
        <p:txBody>
          <a:bodyPr>
            <a:normAutofit fontScale="70000" lnSpcReduction="20000"/>
          </a:bodyPr>
          <a:lstStyle/>
          <a:p>
            <a:r>
              <a:rPr lang="en-US" dirty="0"/>
              <a:t>Ch 3:  “we see that after 1500 it becomes more impractical to separate social change in South Asia from histories that travel the globe. [While f]rom ancient times, </a:t>
            </a:r>
            <a:r>
              <a:rPr lang="en-US" u="sng" dirty="0"/>
              <a:t>South Asia had been an important space in a wider world, forming Asia’s vast land bridge </a:t>
            </a:r>
            <a:r>
              <a:rPr lang="en-US" dirty="0"/>
              <a:t>between the Silk Route and the Indian Ocean[,b]</a:t>
            </a:r>
            <a:r>
              <a:rPr lang="en-US" dirty="0" err="1"/>
              <a:t>efore</a:t>
            </a:r>
            <a:r>
              <a:rPr lang="en-US" dirty="0"/>
              <a:t> 1700, people in South Asia had focused most of their activity on the inland circuits of mobility that ran overland across West and Central Asia.  In that historical space, Delhi became an enduring site of inland military power and political authority.  By 1700, increasing wealth and power had been moving for 2 centuries along sea routes across the Indian Ocean from the Atlantic to the Pacific.  This spatial shift towards the sea in the wider world of human mobility accelerated after 1700; it propelled a shift in the spatial balance of power in South Asia, increasing the relative economic and political importance of the seaward side of Asia’s land bridge, that is the coastal regions of South Asia….[and engendering a]transformation of South Asia’s political geography…in the 18</a:t>
            </a:r>
            <a:r>
              <a:rPr lang="en-US" baseline="30000" dirty="0"/>
              <a:t>th</a:t>
            </a:r>
            <a:r>
              <a:rPr lang="en-US" dirty="0"/>
              <a:t> century, driven both by inland trends in regional states and the expansion of power at sea, which together focused epochal struggles for power on the regions around seaports.  </a:t>
            </a:r>
            <a:r>
              <a:rPr lang="en-US" u="sng" dirty="0"/>
              <a:t>The spatial shift of social power to focus more influentially on the coastal regions occurred everywhere in the world, and forms a geographical framework for modernity</a:t>
            </a:r>
            <a:r>
              <a:rPr lang="en-US" dirty="0"/>
              <a:t>.  History in South Asia entered its early-modern phase when its spatial context became more truly global than ever before</a:t>
            </a:r>
            <a:r>
              <a:rPr lang="en-US" i="1" dirty="0"/>
              <a:t> </a:t>
            </a:r>
            <a:r>
              <a:rPr lang="en-US" dirty="0"/>
              <a:t>(underlined emphasis added, pp. 5-6)</a:t>
            </a:r>
          </a:p>
          <a:p>
            <a:r>
              <a:rPr lang="en-US" dirty="0"/>
              <a:t>Ch. 4: “modern imperial order that emerged under British supremacy in 19</a:t>
            </a:r>
            <a:r>
              <a:rPr lang="en-US" baseline="30000" dirty="0"/>
              <a:t>th</a:t>
            </a:r>
            <a:r>
              <a:rPr lang="en-US" dirty="0"/>
              <a:t> century South Asia.” (p. 6)</a:t>
            </a:r>
          </a:p>
        </p:txBody>
      </p:sp>
    </p:spTree>
    <p:extLst>
      <p:ext uri="{BB962C8B-B14F-4D97-AF65-F5344CB8AC3E}">
        <p14:creationId xmlns:p14="http://schemas.microsoft.com/office/powerpoint/2010/main" val="1172853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1AFED-8688-5561-1C96-1A4B6F9748D5}"/>
              </a:ext>
            </a:extLst>
          </p:cNvPr>
          <p:cNvSpPr>
            <a:spLocks noGrp="1"/>
          </p:cNvSpPr>
          <p:nvPr>
            <p:ph type="title"/>
          </p:nvPr>
        </p:nvSpPr>
        <p:spPr/>
        <p:txBody>
          <a:bodyPr>
            <a:normAutofit/>
          </a:bodyPr>
          <a:lstStyle/>
          <a:p>
            <a:r>
              <a:rPr lang="en-US" sz="2400" dirty="0"/>
              <a:t>Ludden, `04 and `14 on </a:t>
            </a:r>
            <a:r>
              <a:rPr lang="en-US" sz="2400" i="1" dirty="0" err="1"/>
              <a:t>Mondialisation</a:t>
            </a:r>
            <a:endParaRPr lang="en-US" sz="2400" dirty="0"/>
          </a:p>
        </p:txBody>
      </p:sp>
      <p:sp>
        <p:nvSpPr>
          <p:cNvPr id="3" name="Content Placeholder 2">
            <a:extLst>
              <a:ext uri="{FF2B5EF4-FFF2-40B4-BE49-F238E27FC236}">
                <a16:creationId xmlns:a16="http://schemas.microsoft.com/office/drawing/2014/main" id="{DAEE216A-A01E-9B65-6F38-B8F2548C62AF}"/>
              </a:ext>
            </a:extLst>
          </p:cNvPr>
          <p:cNvSpPr>
            <a:spLocks noGrp="1"/>
          </p:cNvSpPr>
          <p:nvPr>
            <p:ph idx="1"/>
          </p:nvPr>
        </p:nvSpPr>
        <p:spPr/>
        <p:txBody>
          <a:bodyPr>
            <a:normAutofit lnSpcReduction="10000"/>
          </a:bodyPr>
          <a:lstStyle/>
          <a:p>
            <a:r>
              <a:rPr lang="en-US" sz="1800" dirty="0"/>
              <a:t>“</a:t>
            </a:r>
            <a:r>
              <a:rPr lang="en-US" sz="1800" i="1" dirty="0"/>
              <a:t>…</a:t>
            </a:r>
            <a:r>
              <a:rPr lang="en-US" sz="1800" i="1" dirty="0" err="1"/>
              <a:t>Mondialisation</a:t>
            </a:r>
            <a:r>
              <a:rPr lang="en-US" sz="1800" i="1" dirty="0"/>
              <a:t> </a:t>
            </a:r>
            <a:r>
              <a:rPr lang="en-US" sz="1800" dirty="0"/>
              <a:t>can reasonably be said to have begun in ancient Eurasia, in the days of Ashoka Maurya and Alexander the Great.  It advanced slowly and steadily over centuries and accelerated mightily with the Mongol military integration of inland Eurasia.  It entered its most comprehensive modern phase with Europe’s expansion by sea after 1492.” (p. 6)</a:t>
            </a:r>
          </a:p>
          <a:p>
            <a:r>
              <a:rPr lang="en-US" sz="1800" dirty="0"/>
              <a:t>Ch. 5:  “shows how social change in imperial environments produced one of the most compelling political forces </a:t>
            </a:r>
            <a:r>
              <a:rPr lang="en-US" sz="1800" dirty="0" err="1"/>
              <a:t>shapingmodern</a:t>
            </a:r>
            <a:r>
              <a:rPr lang="en-US" sz="1800" dirty="0"/>
              <a:t> world history:  anti-colonial nationalism.” (p. 6)</a:t>
            </a:r>
          </a:p>
          <a:p>
            <a:r>
              <a:rPr lang="en-US" sz="1800" dirty="0"/>
              <a:t>“The last 3 chapters trace the historical production of present-day nationality and nationhood in Afghanistan, Bangladesh, Bhutan, India, the Maldives, Nepal, Pakistan, and Sri Lanka.” (p. 7)</a:t>
            </a:r>
          </a:p>
          <a:p>
            <a:r>
              <a:rPr lang="en-US" sz="1800" dirty="0"/>
              <a:t>Ch. 6 “considers the changing substance of national state territorialism through the period of national state consolidation, from the 1920s into the 1970s.” (p. 7)</a:t>
            </a:r>
          </a:p>
          <a:p>
            <a:r>
              <a:rPr lang="en-US" sz="1800" dirty="0"/>
              <a:t>Ch. 7 “focuses on one major trend in the changing substance of nationality – the rise of identity politics – which has mobilized cultural diversity in many directions and also expanded the national presence of public religion.”</a:t>
            </a:r>
          </a:p>
          <a:p>
            <a:r>
              <a:rPr lang="en-US" sz="1800" dirty="0"/>
              <a:t>Ch. 8 “focuses on a 2</a:t>
            </a:r>
            <a:r>
              <a:rPr lang="en-US" sz="1800" baseline="30000" dirty="0"/>
              <a:t>nd</a:t>
            </a:r>
            <a:r>
              <a:rPr lang="en-US" sz="1800" dirty="0"/>
              <a:t> major trend, the changing spatial configuration of social and political power that occurs when nationality and nationhood become embedded in the processes of globalization.” (p. 7)</a:t>
            </a:r>
          </a:p>
          <a:p>
            <a:endParaRPr lang="en-US" sz="1500" dirty="0"/>
          </a:p>
          <a:p>
            <a:pPr marL="457200" lvl="1" indent="0">
              <a:buNone/>
            </a:pPr>
            <a:endParaRPr lang="en-US" dirty="0"/>
          </a:p>
        </p:txBody>
      </p:sp>
    </p:spTree>
    <p:extLst>
      <p:ext uri="{BB962C8B-B14F-4D97-AF65-F5344CB8AC3E}">
        <p14:creationId xmlns:p14="http://schemas.microsoft.com/office/powerpoint/2010/main" val="1394287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2504C-3470-3CCA-3E24-6ECA34540F9A}"/>
              </a:ext>
            </a:extLst>
          </p:cNvPr>
          <p:cNvSpPr>
            <a:spLocks noGrp="1"/>
          </p:cNvSpPr>
          <p:nvPr>
            <p:ph type="title"/>
          </p:nvPr>
        </p:nvSpPr>
        <p:spPr/>
        <p:txBody>
          <a:bodyPr>
            <a:normAutofit/>
          </a:bodyPr>
          <a:lstStyle/>
          <a:p>
            <a:r>
              <a:rPr lang="en-US" sz="2400" dirty="0"/>
              <a:t>Ludden `02 and `14</a:t>
            </a:r>
          </a:p>
        </p:txBody>
      </p:sp>
      <p:sp>
        <p:nvSpPr>
          <p:cNvPr id="3" name="Content Placeholder 2">
            <a:extLst>
              <a:ext uri="{FF2B5EF4-FFF2-40B4-BE49-F238E27FC236}">
                <a16:creationId xmlns:a16="http://schemas.microsoft.com/office/drawing/2014/main" id="{6D462624-4054-860F-3B2E-0BC346EA4D7E}"/>
              </a:ext>
            </a:extLst>
          </p:cNvPr>
          <p:cNvSpPr>
            <a:spLocks noGrp="1"/>
          </p:cNvSpPr>
          <p:nvPr>
            <p:ph idx="1"/>
          </p:nvPr>
        </p:nvSpPr>
        <p:spPr/>
        <p:txBody>
          <a:bodyPr>
            <a:normAutofit fontScale="92500" lnSpcReduction="20000"/>
          </a:bodyPr>
          <a:lstStyle/>
          <a:p>
            <a:r>
              <a:rPr lang="en-US" dirty="0"/>
              <a:t>“The broad conclusion of this book is that social identity is profoundly historical”. It is produced in time and in space…The social identities we embrace today did not exist in earlier times…We can see this changing reality more clearly when studying history in the long term, but its salience is critical today.  Social identities that are currently defined by nationality, ethnicity, caste, religion, and class are very modern constructs, </a:t>
            </a:r>
            <a:r>
              <a:rPr lang="en-US" dirty="0" err="1"/>
              <a:t>bowever</a:t>
            </a:r>
            <a:r>
              <a:rPr lang="en-US" dirty="0"/>
              <a:t> essential and eternal they may feel.  Their political mobilization may evoke ancient traditions, but the politics attached to religions and ethnic identities today are products of the present…Historicizing the present reveals that social spaces where identities acquire their form and substance are indeed changing dramatically today, along with the institutions that hold them in place.  The study of connections between local, regional, national, and global histories over many centuries provides a useful way to think creatively about social life and the future unfolding in the world around us today.”  (pp. </a:t>
            </a:r>
            <a:r>
              <a:rPr lang="en-US"/>
              <a:t>7-8_</a:t>
            </a:r>
            <a:endParaRPr lang="en-US" dirty="0"/>
          </a:p>
        </p:txBody>
      </p:sp>
    </p:spTree>
    <p:extLst>
      <p:ext uri="{BB962C8B-B14F-4D97-AF65-F5344CB8AC3E}">
        <p14:creationId xmlns:p14="http://schemas.microsoft.com/office/powerpoint/2010/main" val="3057106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1608</Words>
  <Application>Microsoft Macintosh PowerPoint</Application>
  <PresentationFormat>Widescreen</PresentationFormat>
  <Paragraphs>29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Ludden, week 3, Introduction, “Social History and Political Territory,” India and South Asia.  A Short History (2002, 2014)</vt:lpstr>
      <vt:lpstr>Ludden, week 3, Introduction, “Social History and Political Territory,” India and South Asia.  A Short History (2002, 2014)</vt:lpstr>
      <vt:lpstr>Essentialism and Constructivism</vt:lpstr>
      <vt:lpstr>Ludden 2002 &amp; 2014:  Structure and organization of book</vt:lpstr>
      <vt:lpstr>Ludden, 2002 &amp; 2014</vt:lpstr>
      <vt:lpstr>Ludden, 2003, 2014, p. 5</vt:lpstr>
      <vt:lpstr>Ludden 2002, 2014</vt:lpstr>
      <vt:lpstr>Ludden, `04 and `14 on Mondialisation</vt:lpstr>
      <vt:lpstr>Ludden `02 and `14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Ludden, week 3, Introduction, “Social History and Political Territory,” India and South Asia.  A Short History (2002, 2014)</dc:title>
  <dc:creator>Madhavi Kale</dc:creator>
  <cp:lastModifiedBy>Madhavi Kale</cp:lastModifiedBy>
  <cp:revision>2</cp:revision>
  <dcterms:created xsi:type="dcterms:W3CDTF">2023-09-18T15:22:24Z</dcterms:created>
  <dcterms:modified xsi:type="dcterms:W3CDTF">2023-09-18T17:05:44Z</dcterms:modified>
</cp:coreProperties>
</file>