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1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Weight</c:v>
                </c:pt>
              </c:strCache>
            </c:strRef>
          </c:tx>
          <c:spPr>
            <a:solidFill>
              <a:srgbClr val="0F2143"/>
            </a:solidFill>
            <a:effectLst/>
          </c:spPr>
          <c:invertIfNegative val="0"/>
          <c:dLbls>
            <c:numFmt formatCode="0&quot;%&quot;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F2143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0F214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4A6FA5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4A6FA5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4A6FA5"/>
              </a:solidFill>
              <a:effectLst/>
            </c:spPr>
          </c:dPt>
          <c:dPt>
            <c:idx val="4"/>
            <c:invertIfNegative val="0"/>
            <c:bubble3D val="0"/>
            <c:spPr>
              <a:solidFill>
                <a:srgbClr val="C08A2E"/>
              </a:solidFill>
              <a:effectLst/>
            </c:spPr>
          </c:dPt>
          <c:dPt>
            <c:idx val="5"/>
            <c:invertIfNegative val="0"/>
            <c:bubble3D val="0"/>
            <c:spPr>
              <a:solidFill>
                <a:srgbClr val="B34423"/>
              </a:solidFill>
              <a:effectLst/>
            </c:spPr>
          </c:dPt>
          <c:cat>
            <c:multiLvlStrRef>
              <c:f>Sheet1!$A$2:$A$7</c:f>
              <c:multiLvlStrCache>
                <c:ptCount val="6"/>
                <c:lvl>
                  <c:pt idx="0">
                    <c:v>Final essay (10–12 pp.)</c:v>
                  </c:pt>
                  <c:pt idx="1">
                    <c:v>Oral history presentation</c:v>
                  </c:pt>
                  <c:pt idx="2">
                    <c:v>Seminar participation</c:v>
                  </c:pt>
                  <c:pt idx="3">
                    <c:v>Response posts (×12)</c:v>
                  </c:pt>
                  <c:pt idx="4">
                    <c:v>Primary source paper</c:v>
                  </c:pt>
                  <c:pt idx="5">
                    <c:v>German Studies events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25</c:v>
                </c:pt>
                <c:pt idx="1">
                  <c:v>23</c:v>
                </c:pt>
                <c:pt idx="2">
                  <c:v>20</c:v>
                </c:pt>
                <c:pt idx="3">
                  <c:v>20</c:v>
                </c:pt>
                <c:pt idx="4">
                  <c:v>10</c:v>
                </c:pt>
                <c:pt idx="5">
                  <c:v>2</c:v>
                </c:pt>
              </c:numCache>
            </c:numRef>
          </c:val>
        </c:ser>
        <c:dLbls>
          <c:numFmt formatCode="0&quot;%&quot;" sourceLinked="0"/>
          <c:txPr>
            <a:bodyPr/>
            <a:lstStyle/>
            <a:p>
              <a:pPr>
                <a:defRPr b="0" i="0" strike="noStrike" sz="1200" u="none">
                  <a:solidFill>
                    <a:srgbClr val="0F2143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F2143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30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Overview of the syllabus. Full syllabus on Moodle — please read it before the next session.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1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0"/>
            <a:ext cx="4327855" cy="6858000"/>
          </a:xfrm>
          <a:prstGeom prst="rect">
            <a:avLst/>
          </a:prstGeom>
          <a:solidFill>
            <a:srgbClr val="17294C"/>
          </a:solidFill>
          <a:ln w="12700">
            <a:solidFill>
              <a:srgbClr val="17294C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13716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0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GERM B223 · 001</a:t>
            </a:r>
            <a:endParaRPr lang="en-US" sz="13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828800"/>
            <a:ext cx="6949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Global Cold War</a:t>
            </a:r>
            <a:endParaRPr lang="en-US" sz="48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2743200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i="1" dirty="0">
                <a:solidFill>
                  <a:srgbClr val="4A6FA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Germanies, One World</a:t>
            </a:r>
            <a:endParaRPr lang="en-US" sz="3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3794760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Bryn Mawr College · German Studies · Fall 2026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4206240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Syllabus overview · Mon / Wed 14:40–16:00 · Taylor Hall D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8366760" y="160020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08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27</a:t>
            </a:r>
            <a:endParaRPr lang="en-US" sz="4000" dirty="0"/>
          </a:p>
        </p:txBody>
      </p:sp>
      <p:sp>
        <p:nvSpPr>
          <p:cNvPr id="9" name="Text 7"/>
          <p:cNvSpPr txBox="1"/>
          <p:nvPr/>
        </p:nvSpPr>
        <p:spPr>
          <a:xfrm>
            <a:off x="8366760" y="2167128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sessions</a:t>
            </a:r>
            <a:endParaRPr lang="en-US" sz="1250" dirty="0"/>
          </a:p>
        </p:txBody>
      </p:sp>
      <p:sp>
        <p:nvSpPr>
          <p:cNvPr id="10" name="Text 8"/>
          <p:cNvSpPr txBox="1"/>
          <p:nvPr/>
        </p:nvSpPr>
        <p:spPr>
          <a:xfrm>
            <a:off x="8366760" y="283464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08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4000" dirty="0"/>
          </a:p>
        </p:txBody>
      </p:sp>
      <p:sp>
        <p:nvSpPr>
          <p:cNvPr id="11" name="Text 9"/>
          <p:cNvSpPr txBox="1"/>
          <p:nvPr/>
        </p:nvSpPr>
        <p:spPr>
          <a:xfrm>
            <a:off x="8366760" y="3401568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units, Aug – Dec</a:t>
            </a:r>
            <a:endParaRPr lang="en-US" sz="1250" dirty="0"/>
          </a:p>
        </p:txBody>
      </p:sp>
      <p:sp>
        <p:nvSpPr>
          <p:cNvPr id="12" name="Text 10"/>
          <p:cNvSpPr txBox="1"/>
          <p:nvPr/>
        </p:nvSpPr>
        <p:spPr>
          <a:xfrm>
            <a:off x="8366760" y="406908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08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40–70</a:t>
            </a:r>
            <a:endParaRPr lang="en-US" sz="4000" dirty="0"/>
          </a:p>
        </p:txBody>
      </p:sp>
      <p:sp>
        <p:nvSpPr>
          <p:cNvPr id="13" name="Text 11"/>
          <p:cNvSpPr txBox="1"/>
          <p:nvPr/>
        </p:nvSpPr>
        <p:spPr>
          <a:xfrm>
            <a:off x="8366760" y="4636008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pages per week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21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14173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0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1828800"/>
            <a:ext cx="6035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Origins of Division: Germany and the Early Cold War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65760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1–3 · 31 August – 16 September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4114800"/>
            <a:ext cx="5669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 wartime alliance became a divided continent — and how a defeated country became the place where the division was drawn.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178040" y="1600200"/>
            <a:ext cx="4389120" cy="3931920"/>
          </a:xfrm>
          <a:prstGeom prst="roundRect">
            <a:avLst>
              <a:gd name="adj" fmla="val 2326"/>
            </a:avLst>
          </a:prstGeom>
          <a:solidFill>
            <a:srgbClr val="081428"/>
          </a:solidFill>
          <a:ln w="12700">
            <a:solidFill>
              <a:srgbClr val="1E3155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49808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C0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</a:t>
            </a:r>
            <a:endParaRPr lang="en-US" sz="1050" dirty="0"/>
          </a:p>
        </p:txBody>
      </p:sp>
      <p:sp>
        <p:nvSpPr>
          <p:cNvPr id="8" name="Text 6"/>
          <p:cNvSpPr txBox="1"/>
          <p:nvPr/>
        </p:nvSpPr>
        <p:spPr>
          <a:xfrm>
            <a:off x="7498080" y="2240280"/>
            <a:ext cx="374904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Introduction: what was the Cold War?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Potsdam and the four-power problem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The Marshall Plan and the contest over Germany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Berlin: frontline city and the Airlift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Two states: the FRG and the GDR in 1949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Setting the terms: 31 August &amp; 3 September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31 AUG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Introduction: What Was the Cold War — and Where Was It Fought?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is a global conflict fought that never becomes a direct war between the superpowers?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PREPARATION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required reading · course introduction. Read the full syllabus before the next session.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2103120"/>
            <a:ext cx="1266444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629400" y="2103120"/>
            <a:ext cx="12664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3 SEP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Potsdam, Division, and the Four-Power Problem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shaped the post-war world — and by what principles was power distributed?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Gaddis 1–17 · Westad 55–69 · * Potsdam Conference Report, 2 Aug 1945 — 35 pp.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session only: 9 September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BF3EC"/>
          </a:solidFill>
          <a:ln w="12700">
            <a:solidFill>
              <a:srgbClr val="EBD9C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266444" cy="274320"/>
          </a:xfrm>
          <a:prstGeom prst="roundRect">
            <a:avLst>
              <a:gd name="adj" fmla="val 50000"/>
            </a:avLst>
          </a:prstGeom>
          <a:solidFill>
            <a:srgbClr val="B34423"/>
          </a:solidFill>
          <a:ln w="12700">
            <a:solidFill>
              <a:srgbClr val="B3442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2664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7 SEP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Labor Day — no class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Bryn Mawr is closed. Use the time to get ahead on the Marshall Plan reading.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629400" y="2103120"/>
            <a:ext cx="1266444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6629400" y="2103120"/>
            <a:ext cx="12664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9 SEP</a:t>
            </a:r>
            <a:endParaRPr lang="en-US" sz="1000" dirty="0"/>
          </a:p>
        </p:txBody>
      </p:sp>
      <p:sp>
        <p:nvSpPr>
          <p:cNvPr id="12" name="Text 10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Marshall Plan, the Soviet Bloc, and the Contest over Germany's Future</a:t>
            </a:r>
            <a:endParaRPr lang="en-US" sz="1650" dirty="0"/>
          </a:p>
        </p:txBody>
      </p:sp>
      <p:sp>
        <p:nvSpPr>
          <p:cNvPr id="13" name="Text 11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Could an ideology be contained with dollars — and who profited from reconstruction?</a:t>
            </a:r>
            <a:endParaRPr lang="en-US" sz="125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Gaddis 28–36 · Westad 92–116 · * Marshall Plan Address, 1947 — 37 pp.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Berlin and the birth of two states: 14 &amp; 16 September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14 SEP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Berlin: Frontline City of the Cold War — the Airlift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far may one go for a city one refuses to surrender?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Gaddis 48–66 · Westad ch. 4 · * Marshall's note on the blockade, 1948 — 42 pp.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629400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16 SEP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States: The FRG and the GDR Founded (1949)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state had the stronger claim to unite Germany?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Gaddis 67–86 · Westad 116–126 · * Basic Law, Art. 1–20 · * Gromyko, 1949 — 41 pp.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21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14173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0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II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1828800"/>
            <a:ext cx="6035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Wall, Crisis, Culture and System Competition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65760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4–6 · 21 September – 7 October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4114800"/>
            <a:ext cx="5669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divided nations, two military blocs, thirteen days in October — and a Cold War fought with refrigerators and radio waves.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178040" y="1600200"/>
            <a:ext cx="4389120" cy="3931920"/>
          </a:xfrm>
          <a:prstGeom prst="roundRect">
            <a:avLst>
              <a:gd name="adj" fmla="val 2326"/>
            </a:avLst>
          </a:prstGeom>
          <a:solidFill>
            <a:srgbClr val="081428"/>
          </a:solidFill>
          <a:ln w="12700">
            <a:solidFill>
              <a:srgbClr val="1E3155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49808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C0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</a:t>
            </a:r>
            <a:endParaRPr lang="en-US" sz="1050" dirty="0"/>
          </a:p>
        </p:txBody>
      </p:sp>
      <p:sp>
        <p:nvSpPr>
          <p:cNvPr id="8" name="Text 6"/>
          <p:cNvSpPr txBox="1"/>
          <p:nvPr/>
        </p:nvSpPr>
        <p:spPr>
          <a:xfrm>
            <a:off x="7498080" y="2240280"/>
            <a:ext cx="374904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· Korea, Germany and two divided nations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· Film at home: One, Two, Three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· NATO and the Warsaw Pact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· Film at home: Torn Curtain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· Cuba and the nuclear abyss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· Berlin as showcase: consumption and media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Divided nations and Hollywood: 21 &amp; 23 September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21 SEP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Korea, Germany, and Two Divided Nations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did a “temporary” division become permanent?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Westad ch. 6 · Schwartz on Korea and Germany · * Truman, UN Resolution, Panmunjom · * NSC-68 — 44 pp.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BF3EC"/>
          </a:solidFill>
          <a:ln w="12700">
            <a:solidFill>
              <a:srgbClr val="EBD9C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B34423"/>
          </a:solidFill>
          <a:ln w="12700">
            <a:solidFill>
              <a:srgbClr val="B3442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629400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23 SEP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class — instructor at conference · Film: One, Two, Three (1961)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did Hollywood sell the “American Way of Life” to the world — and what did it conceal?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HOME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on Kanopy at home · 400–500-word analysis to Moodle by 11:59 PM · counts as a response post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Blocs and spies: 28 &amp; 30 September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28 SEP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NATO and the Warsaw Pact — Western Integration and the Eastern Bloc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did wartime allies become hostile blocs — and how solid were the blocs really?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Gaddis 87–108 · Westad ch. 7 · * North Atlantic Treaty 1949 · * Warsaw Pact 1955 — 48 pp.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BF3EC"/>
          </a:solidFill>
          <a:ln w="12700">
            <a:solidFill>
              <a:srgbClr val="EBD9C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B34423"/>
          </a:solidFill>
          <a:ln w="12700">
            <a:solidFill>
              <a:srgbClr val="B3442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629400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30 SEP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class — instructor at conference · Film: Torn Curtain (1966)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the West really fear about the East — ideology or control?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HOME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on Kanopy at home · 400–500-word analysis to Moodle by 11:59 PM · counts as a response post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40080" y="5532120"/>
            <a:ext cx="10911535" cy="420624"/>
          </a:xfrm>
          <a:prstGeom prst="roundRect">
            <a:avLst>
              <a:gd name="adj" fmla="val 17391"/>
            </a:avLst>
          </a:prstGeom>
          <a:solidFill>
            <a:srgbClr val="F6ECE4"/>
          </a:solidFill>
          <a:ln w="12700">
            <a:solidFill>
              <a:srgbClr val="F6ECE4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914400" y="5532120"/>
            <a:ext cx="10362895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Deadline: Primary Source Analysis Paper (4–5 pp.) due Friday 2 October via Moodle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abyss and the shop window: 5 &amp; 7 October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266444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2664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5 OCT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Cuba and the Nuclear Abyss: Berlin as Much as Havana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close did the world come to annihilation — and who decided at the edge of the abyss?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Gaddis 109–128 · Westad ch. 11 · * Kennedy–Khrushchev correspondence, Oct 1962 — 52 pp. · watch Dr. Strangelove first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2103120"/>
            <a:ext cx="1266444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629400" y="2103120"/>
            <a:ext cx="12664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7 OCT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Berlin as Showcase: Consumption, Media, and Ideological Warfare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a refrigerator defeat an ideology — and who decides what goes in the shop window?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Westad ch. 8 · * Kitchen Debate 1959 · * East Berlin eyewitness interviews 1961–63 — 31 pp.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40080" y="5532120"/>
            <a:ext cx="10911535" cy="420624"/>
          </a:xfrm>
          <a:prstGeom prst="roundRect">
            <a:avLst>
              <a:gd name="adj" fmla="val 17391"/>
            </a:avLst>
          </a:prstGeom>
          <a:solidFill>
            <a:srgbClr val="F6ECE4"/>
          </a:solidFill>
          <a:ln w="12700">
            <a:solidFill>
              <a:srgbClr val="F6ECE4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914400" y="5532120"/>
            <a:ext cx="10362895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Fall break begins after this session · October 8–18 · no class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BETWEEN THE UNITS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Fall break, the field trip and your interview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520440" cy="4069080"/>
          </a:xfrm>
          <a:prstGeom prst="roundRect">
            <a:avLst>
              <a:gd name="adj" fmla="val 2338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32688" y="20574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Fall break</a:t>
            </a:r>
            <a:endParaRPr lang="en-US" sz="1800" dirty="0"/>
          </a:p>
        </p:txBody>
      </p:sp>
      <p:sp>
        <p:nvSpPr>
          <p:cNvPr id="6" name="Text 4"/>
          <p:cNvSpPr txBox="1"/>
          <p:nvPr/>
        </p:nvSpPr>
        <p:spPr>
          <a:xfrm>
            <a:off x="932688" y="246888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October 8 – 18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932688" y="3063240"/>
            <a:ext cx="29718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class. A good moment to line up your oral-history interview and start reading for Unit III.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434840" y="1783080"/>
            <a:ext cx="3520440" cy="4069080"/>
          </a:xfrm>
          <a:prstGeom prst="roundRect">
            <a:avLst>
              <a:gd name="adj" fmla="val 2338"/>
            </a:avLst>
          </a:prstGeom>
          <a:solidFill>
            <a:srgbClr val="FBF3EC"/>
          </a:solidFill>
          <a:ln w="12700">
            <a:solidFill>
              <a:srgbClr val="EBD9C9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4727448" y="20574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Field trip — required</a:t>
            </a:r>
            <a:endParaRPr lang="en-US" sz="1800" dirty="0"/>
          </a:p>
        </p:txBody>
      </p:sp>
      <p:sp>
        <p:nvSpPr>
          <p:cNvPr id="10" name="Text 8"/>
          <p:cNvSpPr txBox="1"/>
          <p:nvPr/>
        </p:nvSpPr>
        <p:spPr>
          <a:xfrm>
            <a:off x="4727448" y="246888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Pennsylvania Veterans Museum, Media PA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4727448" y="3063240"/>
            <a:ext cx="29718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Friday, date TBD · 12 East State Street · free admission · reachable by public transport. Oral-history recordings with Korea and Vietnam veterans, D-Day material, home-front exhibits. Afterwards: one response post (200–300 words) on what the visit confirmed, changed or called into question.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229600" y="1783080"/>
            <a:ext cx="3520440" cy="4069080"/>
          </a:xfrm>
          <a:prstGeom prst="roundRect">
            <a:avLst>
              <a:gd name="adj" fmla="val 2338"/>
            </a:avLst>
          </a:prstGeom>
          <a:solidFill>
            <a:srgbClr val="FBF3EC"/>
          </a:solidFill>
          <a:ln w="12700">
            <a:solidFill>
              <a:srgbClr val="EBD9C9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8522208" y="20574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Oral history project</a:t>
            </a:r>
            <a:endParaRPr lang="en-US" sz="1800" dirty="0"/>
          </a:p>
        </p:txBody>
      </p:sp>
      <p:sp>
        <p:nvSpPr>
          <p:cNvPr id="14" name="Text 12"/>
          <p:cNvSpPr txBox="1"/>
          <p:nvPr/>
        </p:nvSpPr>
        <p:spPr>
          <a:xfrm>
            <a:off x="8522208" y="246888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Presentations from 19 October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8522208" y="3063240"/>
            <a:ext cx="29718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 someone who lived through the Cold War — anywhere in the world, in any language — for at least 30 minutes, before 7 December. Then a 15–20 minute talk: who they are, two or three specific memories, how it fits the course, and one open question for the class.</a:t>
            </a:r>
            <a:endParaRPr lang="en-US" sz="1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F21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14173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0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III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1828800"/>
            <a:ext cx="6035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Germany in the World: Stasi, Vietnam, Sport, Helsinki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65760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7–10 · 19 October – 11 November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4114800"/>
            <a:ext cx="5669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German states go global: advisors and informants, recruited workers, proxy wars, Olympic medals — and a human-rights document nobody expected to matter.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178040" y="1600200"/>
            <a:ext cx="4389120" cy="3931920"/>
          </a:xfrm>
          <a:prstGeom prst="roundRect">
            <a:avLst>
              <a:gd name="adj" fmla="val 2326"/>
            </a:avLst>
          </a:prstGeom>
          <a:solidFill>
            <a:srgbClr val="081428"/>
          </a:solidFill>
          <a:ln w="12700">
            <a:solidFill>
              <a:srgbClr val="1E3155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49808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C0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</a:t>
            </a:r>
            <a:endParaRPr lang="en-US" sz="1050" dirty="0"/>
          </a:p>
        </p:txBody>
      </p:sp>
      <p:sp>
        <p:nvSpPr>
          <p:cNvPr id="8" name="Text 6"/>
          <p:cNvSpPr txBox="1"/>
          <p:nvPr/>
        </p:nvSpPr>
        <p:spPr>
          <a:xfrm>
            <a:off x="7498080" y="2240280"/>
            <a:ext cx="374904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· The GDR as global actor: Stasi abroad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· Guest workers and contract workers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· Vietnam and Germany: “Berlin on the Mekong”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· Everyday life under surveillance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· The Hallstein Doctrine (guest: Prof. Gray)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· Ostpolitik: Brandt's opening to the East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· Sport as proxy war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· Helsinki 1975 and GDR dissidents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INFORMATION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course at a glance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3520440" cy="2011680"/>
          </a:xfrm>
          <a:prstGeom prst="roundRect">
            <a:avLst>
              <a:gd name="adj" fmla="val 4091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67128"/>
            <a:ext cx="182880" cy="182880"/>
          </a:xfrm>
          <a:prstGeom prst="ellipse">
            <a:avLst/>
          </a:prstGeom>
          <a:solidFill>
            <a:srgbClr val="B34423"/>
          </a:solidFill>
          <a:ln w="12700">
            <a:solidFill>
              <a:srgbClr val="B3442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234440" y="211226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932688" y="2587752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Joachim Wintzer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jwintzer@brynmawr.edu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4434840" y="1874520"/>
            <a:ext cx="3520440" cy="2011680"/>
          </a:xfrm>
          <a:prstGeom prst="roundRect">
            <a:avLst>
              <a:gd name="adj" fmla="val 4091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727448" y="2167128"/>
            <a:ext cx="182880" cy="182880"/>
          </a:xfrm>
          <a:prstGeom prst="ellipse">
            <a:avLst/>
          </a:prstGeom>
          <a:solidFill>
            <a:srgbClr val="B34423"/>
          </a:solidFill>
          <a:ln w="12700">
            <a:solidFill>
              <a:srgbClr val="B34423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5029200" y="211226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Meetings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4727448" y="2587752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/ Wed 14:40–16:00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Hall D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8229600" y="1874520"/>
            <a:ext cx="3520440" cy="2011680"/>
          </a:xfrm>
          <a:prstGeom prst="roundRect">
            <a:avLst>
              <a:gd name="adj" fmla="val 4091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522208" y="2167128"/>
            <a:ext cx="182880" cy="182880"/>
          </a:xfrm>
          <a:prstGeom prst="ellipse">
            <a:avLst/>
          </a:prstGeom>
          <a:solidFill>
            <a:srgbClr val="B34423"/>
          </a:solidFill>
          <a:ln w="12700">
            <a:solidFill>
              <a:srgbClr val="B34423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823960" y="211226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 hours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8522208" y="2587752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Thu 14:00–16:00 &amp; by appt.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Library 140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160520"/>
            <a:ext cx="3520440" cy="2011680"/>
          </a:xfrm>
          <a:prstGeom prst="roundRect">
            <a:avLst>
              <a:gd name="adj" fmla="val 4091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" y="4453128"/>
            <a:ext cx="182880" cy="182880"/>
          </a:xfrm>
          <a:prstGeom prst="ellipse">
            <a:avLst/>
          </a:prstGeom>
          <a:solidFill>
            <a:srgbClr val="B34423"/>
          </a:solidFill>
          <a:ln w="12700">
            <a:solidFill>
              <a:srgbClr val="B34423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1234440" y="439826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Distributions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932688" y="4873752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Attentive · CI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 · PIJ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4434840" y="4160520"/>
            <a:ext cx="3520440" cy="2011680"/>
          </a:xfrm>
          <a:prstGeom prst="roundRect">
            <a:avLst>
              <a:gd name="adj" fmla="val 4091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727448" y="4453128"/>
            <a:ext cx="182880" cy="182880"/>
          </a:xfrm>
          <a:prstGeom prst="ellipse">
            <a:avLst/>
          </a:prstGeom>
          <a:solidFill>
            <a:srgbClr val="B34423"/>
          </a:solidFill>
          <a:ln w="12700">
            <a:solidFill>
              <a:srgbClr val="B34423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5029200" y="439826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200" dirty="0"/>
          </a:p>
        </p:txBody>
      </p:sp>
      <p:sp>
        <p:nvSpPr>
          <p:cNvPr id="23" name="Text 21"/>
          <p:cNvSpPr txBox="1"/>
          <p:nvPr/>
        </p:nvSpPr>
        <p:spPr>
          <a:xfrm>
            <a:off x="4727448" y="4873752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Moodle — readings posted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least one week ahead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8229600" y="4160520"/>
            <a:ext cx="3520440" cy="2011680"/>
          </a:xfrm>
          <a:prstGeom prst="roundRect">
            <a:avLst>
              <a:gd name="adj" fmla="val 4091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522208" y="4453128"/>
            <a:ext cx="182880" cy="182880"/>
          </a:xfrm>
          <a:prstGeom prst="ellipse">
            <a:avLst/>
          </a:prstGeom>
          <a:solidFill>
            <a:srgbClr val="B34423"/>
          </a:solidFill>
          <a:ln w="12700">
            <a:solidFill>
              <a:srgbClr val="B34423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8823960" y="439826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German credit</a:t>
            </a:r>
            <a:endParaRPr lang="en-US" sz="1200" dirty="0"/>
          </a:p>
        </p:txBody>
      </p:sp>
      <p:sp>
        <p:nvSpPr>
          <p:cNvPr id="27" name="Text 25"/>
          <p:cNvSpPr txBox="1"/>
          <p:nvPr/>
        </p:nvSpPr>
        <p:spPr>
          <a:xfrm>
            <a:off x="8522208" y="4873752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Additional 50-minute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German-language section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Exporting the system: 19 &amp; 21 October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19 OCT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GDR as Global Actor: Stasi Abroad and Military Advisors in Africa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one export ideology — or does one export control?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Gaddis 129–148 · Westad ch. 10 · * Angolan Revolution 1975–76, three perspectives — 62 pp.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629400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21 OCT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Guest Workers (FRG) and Contract Workers (GDR): A Comparison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system treated its labour migrants more fairly?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Gaddis 149–156 · Slobodian, Comrades of Color ch. 1 · Schenck on Mozambican worker-trainees · * recruitment agreements — 53 pp.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8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Vietnam and the view from inside: 26 &amp; 28 October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26 OCT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Vietnam &amp; Germany: “Berlin on the Mekong”, Protest and the Student Movement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Whose war was the Vietnam War, really?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Westad ch. 12 · * Ho Chi Minh's Declaration of Independence 1945 · * Gulf of Tonkin Resolution 1964 — 33 pp.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629400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28 OCT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Everyday Life under Surveillance: Living in the GDR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one live in a state that spies on its own citizens — and what does that do to a society?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Funder, Stasiland, Parts I–II · * Stasi Directive 1/76 on “Zersetzung” — 36 pp.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Isolation and its opposite: 3 &amp; 5 November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266444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2664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3 NOV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Cancel Culture: The Hallstein Doctrine and the Isolation of the GDR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one exclude a state from the international community — and what does that cost the one excluding?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Gray, “Toward a Theory of Hallstein” · Gray, “Research Strategies in a Digital Age” — 24 pp. · guest: Prof. William Gray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2103120"/>
            <a:ext cx="1266444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629400" y="2103120"/>
            <a:ext cx="12664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5 NOV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Ostpolitik: Brandt's Opening to the East — What Holds a Nation Together?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much recognition of the adversary does peace require?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Gaddis 157–176 · Westad ch. 15 · * Berlin Accords 1971 · * Brandt, Nobel Address 1971 — 52 pp.</a:t>
            </a:r>
            <a:endParaRPr lang="en-US" sz="1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10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Medals and promises: 9 &amp; 11 November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266444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2664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9 NOV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Sport as Proxy War: Olympics, Doping, and the GDR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one demonstrate superiority through sport — and what is one willing to do for it?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Dennis &amp; Grix, Sport under Communism · Edmonds &amp; Eidinow on Fischer–Spassky · * GDR state sports directive 1975 — 42 pp.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629400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11 NOV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Helsinki 1975, Human Rights, and GDR Dissidents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one defeat an oppressive state with its own promises?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Westad ch. 18 · * Helsinki Final Act 1975 · * Carter on human rights 1977 — 35 pp.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F21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14173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0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IV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1828800"/>
            <a:ext cx="6035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Rearmament, Glasnost and the Road to 1989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65760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11–12 · 16 – 25 November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4114800"/>
            <a:ext cx="5669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Missiles on both sides of the border, a peace movement in the streets, a reformer in Moscow — and a press conference that opened a wall by mistake.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178040" y="1600200"/>
            <a:ext cx="4389120" cy="3931920"/>
          </a:xfrm>
          <a:prstGeom prst="roundRect">
            <a:avLst>
              <a:gd name="adj" fmla="val 2326"/>
            </a:avLst>
          </a:prstGeom>
          <a:solidFill>
            <a:srgbClr val="081428"/>
          </a:solidFill>
          <a:ln w="12700">
            <a:solidFill>
              <a:srgbClr val="1E3155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49808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C0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</a:t>
            </a:r>
            <a:endParaRPr lang="en-US" sz="1050" dirty="0"/>
          </a:p>
        </p:txBody>
      </p:sp>
      <p:sp>
        <p:nvSpPr>
          <p:cNvPr id="8" name="Text 6"/>
          <p:cNvSpPr txBox="1"/>
          <p:nvPr/>
        </p:nvSpPr>
        <p:spPr>
          <a:xfrm>
            <a:off x="7498080" y="2240280"/>
            <a:ext cx="374904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· Cultural Cold War II: music and protest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· SS-20 and Pershing II: the peace movement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· Gorbachev, glasnost and the GDR's dilemma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 · 9 November 1989: the Wall falls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Sound and fear: 16 &amp; 18 November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16 NOV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Cultural Cold War II: Music, Protest and the Sound of Division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system produced the more convincing popular culture?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Gaddis 197–215 · Westad ch. 19 · Ryback, Rock Around the Bloc — 54 pp. · listen to the Moodle playlist (~90 min) and bring one more song plus a 2-minute explanation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629400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18 NOV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SS-20 &amp; Pershing II — The Rearmament Debate and the Peace Movement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more rearmament make war more or less likely?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Film: The Day After (1983), watch at home · * Brezhnev statement and NATO dual-track communiqué 1979 · * US report on the effects of nuclear war — 8 pp. + film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Reform and rupture: 23 &amp; 25 November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23 NOV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Gorbachev, Glasnost, and the GDR's Dilemma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one save a system by opening it up?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Westad ch. 20 · * Gorbachev's UN address 1988 · Gorbachev on new thinking — 35 pp.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629400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25 NOV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 November 1989: The Wall Falls as a World Event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the fall of the Wall a victory — or an accident of history?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Westad ch. 21 · Funder, Stasiland Part III · * Schabowski press conference · * eyewitness accounts — 48 pp.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40080" y="5532120"/>
            <a:ext cx="10911535" cy="420624"/>
          </a:xfrm>
          <a:prstGeom prst="roundRect">
            <a:avLst>
              <a:gd name="adj" fmla="val 17391"/>
            </a:avLst>
          </a:prstGeom>
          <a:solidFill>
            <a:srgbClr val="F6ECE4"/>
          </a:solidFill>
          <a:ln w="12700">
            <a:solidFill>
              <a:srgbClr val="F6ECE4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914400" y="5532120"/>
            <a:ext cx="10362895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Thanksgiving recess begins 25 November at 6:00 PM · classes resume Monday 30 November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F21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14173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0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V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1828800"/>
            <a:ext cx="6035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Unification, Memory and Personal History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65760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13–14 · 30 November – 9 December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4114800"/>
            <a:ext cx="5669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won, who paid, and who is still waiting — from the Treuhand to the Madjermanes in Maputo, and on to Washington and Beijing today.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178040" y="1600200"/>
            <a:ext cx="4389120" cy="3931920"/>
          </a:xfrm>
          <a:prstGeom prst="roundRect">
            <a:avLst>
              <a:gd name="adj" fmla="val 2326"/>
            </a:avLst>
          </a:prstGeom>
          <a:solidFill>
            <a:srgbClr val="081428"/>
          </a:solidFill>
          <a:ln w="12700">
            <a:solidFill>
              <a:srgbClr val="1E3155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49808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C0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</a:t>
            </a:r>
            <a:endParaRPr lang="en-US" sz="1050" dirty="0"/>
          </a:p>
        </p:txBody>
      </p:sp>
      <p:sp>
        <p:nvSpPr>
          <p:cNvPr id="8" name="Text 6"/>
          <p:cNvSpPr txBox="1"/>
          <p:nvPr/>
        </p:nvSpPr>
        <p:spPr>
          <a:xfrm>
            <a:off x="7498080" y="2240280"/>
            <a:ext cx="374904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· German reunification and its fractures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· Is the Cold War really over?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 · Did the Cold War cause another Cold War?</a:t>
            </a:r>
            <a:endParaRPr lang="en-US" sz="1200" dirty="0"/>
          </a:p>
          <a:p>
            <a:pPr indent="0" marL="0">
              <a:lnSpc>
                <a:spcPts val="15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· Final presentations and closing discussion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13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Aftermath: 30 November &amp; 3 December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30 NOV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German Reunification and Its Fractures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German unity a union of equals — or a takeover?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Westad ch. 22 · Zelikow &amp; Rice ch. 1 · * Kohl–Gorbachev meetings 1990 · * NATO London Declaration — 49 pp.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2103120"/>
            <a:ext cx="1266444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629400" y="2103120"/>
            <a:ext cx="12664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3 DEC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 the Cold War Really Over? Legacies, Echoes, Unfinished Business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the Cold War end the same way for everyone?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Westad, conclusion · Garton Ash, “1989: Was It a Revolution?” · Funder, Stasiland Part II — 41 pp.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14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Closing: 7 &amp; 9 December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103120"/>
            <a:ext cx="1266444" cy="274320"/>
          </a:xfrm>
          <a:prstGeom prst="roundRect">
            <a:avLst>
              <a:gd name="adj" fmla="val 50000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2103120"/>
            <a:ext cx="12664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7 DEC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Did the Cold War Cause Another Cold War?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Could the conflict between the United States and China become another Cold War — or is it already one?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TODAY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Oral history presentations continue · final project written statement due tonight, 11:59 PM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36792" y="1828800"/>
            <a:ext cx="5394960" cy="3429000"/>
          </a:xfrm>
          <a:prstGeom prst="roundRect">
            <a:avLst>
              <a:gd name="adj" fmla="val 2400"/>
            </a:avLst>
          </a:prstGeom>
          <a:solidFill>
            <a:srgbClr val="FBF3EC"/>
          </a:solidFill>
          <a:ln w="12700">
            <a:solidFill>
              <a:srgbClr val="EBD9C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2103120"/>
            <a:ext cx="1266444" cy="274320"/>
          </a:xfrm>
          <a:prstGeom prst="roundRect">
            <a:avLst>
              <a:gd name="adj" fmla="val 50000"/>
            </a:avLst>
          </a:prstGeom>
          <a:solidFill>
            <a:srgbClr val="B34423"/>
          </a:solidFill>
          <a:ln w="12700">
            <a:solidFill>
              <a:srgbClr val="B3442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629400" y="2103120"/>
            <a:ext cx="12664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 9 DEC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611112" y="24688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Last Class Day: Final Presentations and Closing Discussion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611112" y="3346704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the Cold War end the same way for everyone?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6611112" y="417880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CLASS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611112" y="4416552"/>
            <a:ext cx="4846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presentations · closing discussion · the essay follows on Friday 18 December, 12:30 PM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DESCRIPTION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Germany is the entry point — the world is the subject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760720" cy="4023360"/>
          </a:xfrm>
          <a:prstGeom prst="roundRect">
            <a:avLst>
              <a:gd name="adj" fmla="val 2273"/>
            </a:avLst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1051560" y="2148840"/>
            <a:ext cx="4937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200"/>
              </a:lnSpc>
              <a:buNone/>
            </a:pPr>
            <a:r>
              <a:rPr lang="en-US" sz="23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“Two states, one divided nation, and a planet as their chessboard.”</a:t>
            </a:r>
            <a:endParaRPr lang="en-US" sz="2300" dirty="0"/>
          </a:p>
        </p:txBody>
      </p:sp>
      <p:sp>
        <p:nvSpPr>
          <p:cNvPr id="6" name="Text 4"/>
          <p:cNvSpPr txBox="1"/>
          <p:nvPr/>
        </p:nvSpPr>
        <p:spPr>
          <a:xfrm>
            <a:off x="1051560" y="3749040"/>
            <a:ext cx="49377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 Wall went up in 1961 it did not only divide a city. It crystallised a global competition in which both German states courted allies, exported ideologies and intervened far beyond Europe.</a:t>
            </a:r>
            <a:endParaRPr lang="en-US" sz="1350" dirty="0"/>
          </a:p>
          <a:p>
            <a:pPr indent="0" marL="0">
              <a:lnSpc>
                <a:spcPts val="2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follow that competition from Potsdam to reunification — and ask what it cost the people caught in it.</a:t>
            </a:r>
            <a:endParaRPr lang="en-US" sz="1350" dirty="0"/>
          </a:p>
        </p:txBody>
      </p:sp>
      <p:sp>
        <p:nvSpPr>
          <p:cNvPr id="7" name="Text 5"/>
          <p:cNvSpPr txBox="1"/>
          <p:nvPr/>
        </p:nvSpPr>
        <p:spPr>
          <a:xfrm>
            <a:off x="6720840" y="178308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344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West Germany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6720840" y="2167128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Hallstein Doctrine, development aid across Asia and Africa, guest-worker recruitment — buying recognition, blocking communist influence.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6720840" y="315468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344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East Germany</a:t>
            </a:r>
            <a:endParaRPr lang="en-US" sz="1700" dirty="0"/>
          </a:p>
        </p:txBody>
      </p:sp>
      <p:sp>
        <p:nvSpPr>
          <p:cNvPr id="10" name="Text 8"/>
          <p:cNvSpPr txBox="1"/>
          <p:nvPr/>
        </p:nvSpPr>
        <p:spPr>
          <a:xfrm>
            <a:off x="6720840" y="3538728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Stasi advisors in Vietnam, guerrilla training for ANC and SWAPO, contract workers from Mozambique, Vietnam and Cuba — solidarity as export and as extraction.</a:t>
            </a:r>
            <a:endParaRPr lang="en-US" sz="1250" dirty="0"/>
          </a:p>
        </p:txBody>
      </p:sp>
      <p:sp>
        <p:nvSpPr>
          <p:cNvPr id="11" name="Text 9"/>
          <p:cNvSpPr txBox="1"/>
          <p:nvPr/>
        </p:nvSpPr>
        <p:spPr>
          <a:xfrm>
            <a:off x="6720840" y="452628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344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practise</a:t>
            </a:r>
            <a:endParaRPr lang="en-US" sz="1700" dirty="0"/>
          </a:p>
        </p:txBody>
      </p:sp>
      <p:sp>
        <p:nvSpPr>
          <p:cNvPr id="12" name="Text 10"/>
          <p:cNvSpPr txBox="1"/>
          <p:nvPr/>
        </p:nvSpPr>
        <p:spPr>
          <a:xfrm>
            <a:off x="6720840" y="4910328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Primary-source analysis, comparative argument, research, critical writing — and one oral-history interview of your own.</a:t>
            </a:r>
            <a:endParaRPr lang="en-US" sz="12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F21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13716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0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the next session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1828800"/>
            <a:ext cx="6949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2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 the full syllabus — then bring a question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731520" y="3383280"/>
            <a:ext cx="69494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000"/>
              </a:lnSpc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complete syllabus is on Moodle — this deck is only the map.</a:t>
            </a:r>
            <a:endParaRPr lang="en-US" sz="1450" dirty="0"/>
          </a:p>
          <a:p>
            <a:pPr marL="342900" indent="-342900">
              <a:lnSpc>
                <a:spcPts val="2000"/>
              </a:lnSpc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twelve sessions for your response posts and note the dates.</a:t>
            </a:r>
            <a:endParaRPr lang="en-US" sz="1450" dirty="0"/>
          </a:p>
          <a:p>
            <a:pPr marL="342900" indent="-342900">
              <a:lnSpc>
                <a:spcPts val="2000"/>
              </a:lnSpc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thinking about who you could interview for the oral history project.</a:t>
            </a:r>
            <a:endParaRPr lang="en-US" sz="1450" dirty="0"/>
          </a:p>
          <a:p>
            <a:pPr marL="342900" indent="-342900">
              <a:lnSpc>
                <a:spcPts val="2000"/>
              </a:lnSpc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DCE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 hours: Thursdays 14:00–16:00, Old Library 140, or by appointment.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8138160" y="1737360"/>
            <a:ext cx="3429000" cy="3291840"/>
          </a:xfrm>
          <a:prstGeom prst="roundRect">
            <a:avLst>
              <a:gd name="adj" fmla="val 2778"/>
            </a:avLst>
          </a:prstGeom>
          <a:solidFill>
            <a:srgbClr val="081428"/>
          </a:solidFill>
          <a:ln w="12700">
            <a:solidFill>
              <a:srgbClr val="1E3155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458200" y="2194560"/>
            <a:ext cx="27889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1700" i="1" dirty="0">
                <a:solidFill>
                  <a:srgbClr val="DCE6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“Germany is our entry point — but the Cold War we uncover ran through every continent.”</a:t>
            </a:r>
            <a:endParaRPr lang="en-US" sz="17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603504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syllabus is subject to change. All changes will be announced in class and posted to Moodle.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OBJECTIVES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the semester you will be able to…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475488" cy="475488"/>
          </a:xfrm>
          <a:prstGeom prst="ellipse">
            <a:avLst/>
          </a:prstGeom>
          <a:solidFill>
            <a:srgbClr val="DCE6F2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640080" y="187452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700" dirty="0"/>
          </a:p>
        </p:txBody>
      </p:sp>
      <p:sp>
        <p:nvSpPr>
          <p:cNvPr id="6" name="Text 4"/>
          <p:cNvSpPr txBox="1"/>
          <p:nvPr/>
        </p:nvSpPr>
        <p:spPr>
          <a:xfrm>
            <a:off x="1325880" y="1828800"/>
            <a:ext cx="46634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 the Cold War from 1945 to 1991 and situate German division within it.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336792" y="1874520"/>
            <a:ext cx="475488" cy="475488"/>
          </a:xfrm>
          <a:prstGeom prst="ellipse">
            <a:avLst/>
          </a:prstGeom>
          <a:solidFill>
            <a:srgbClr val="DCE6F2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6336792" y="187452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700" dirty="0"/>
          </a:p>
        </p:txBody>
      </p:sp>
      <p:sp>
        <p:nvSpPr>
          <p:cNvPr id="9" name="Text 7"/>
          <p:cNvSpPr txBox="1"/>
          <p:nvPr/>
        </p:nvSpPr>
        <p:spPr>
          <a:xfrm>
            <a:off x="7022592" y="1828800"/>
            <a:ext cx="46634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how both German states acted as agents in a global conflict — arms, ideology, development workers.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3291840"/>
            <a:ext cx="475488" cy="475488"/>
          </a:xfrm>
          <a:prstGeom prst="ellipse">
            <a:avLst/>
          </a:prstGeom>
          <a:solidFill>
            <a:srgbClr val="DCE6F2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640080" y="329184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700" dirty="0"/>
          </a:p>
        </p:txBody>
      </p:sp>
      <p:sp>
        <p:nvSpPr>
          <p:cNvPr id="12" name="Text 10"/>
          <p:cNvSpPr txBox="1"/>
          <p:nvPr/>
        </p:nvSpPr>
        <p:spPr>
          <a:xfrm>
            <a:off x="1325880" y="3246120"/>
            <a:ext cx="46634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the lived experience of division, from East Berlin to Maputo and Hanoi.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336792" y="3291840"/>
            <a:ext cx="475488" cy="475488"/>
          </a:xfrm>
          <a:prstGeom prst="ellipse">
            <a:avLst/>
          </a:prstGeom>
          <a:solidFill>
            <a:srgbClr val="DCE6F2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6336792" y="329184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700" dirty="0"/>
          </a:p>
        </p:txBody>
      </p:sp>
      <p:sp>
        <p:nvSpPr>
          <p:cNvPr id="15" name="Text 13"/>
          <p:cNvSpPr txBox="1"/>
          <p:nvPr/>
        </p:nvSpPr>
        <p:spPr>
          <a:xfrm>
            <a:off x="7022592" y="3246120"/>
            <a:ext cx="46634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primary sources critically: government papers, Stasi files, cables, film, memoir.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4709160"/>
            <a:ext cx="475488" cy="475488"/>
          </a:xfrm>
          <a:prstGeom prst="ellipse">
            <a:avLst/>
          </a:prstGeom>
          <a:solidFill>
            <a:srgbClr val="DCE6F2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40080" y="470916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700" dirty="0"/>
          </a:p>
        </p:txBody>
      </p:sp>
      <p:sp>
        <p:nvSpPr>
          <p:cNvPr id="18" name="Text 16"/>
          <p:cNvSpPr txBox="1"/>
          <p:nvPr/>
        </p:nvSpPr>
        <p:spPr>
          <a:xfrm>
            <a:off x="1325880" y="4663440"/>
            <a:ext cx="46634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Situate the Cold War within decolonisation, development and global integration.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336792" y="4709160"/>
            <a:ext cx="475488" cy="475488"/>
          </a:xfrm>
          <a:prstGeom prst="ellipse">
            <a:avLst/>
          </a:prstGeom>
          <a:solidFill>
            <a:srgbClr val="DCE6F2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6336792" y="470916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700" dirty="0"/>
          </a:p>
        </p:txBody>
      </p:sp>
      <p:sp>
        <p:nvSpPr>
          <p:cNvPr id="21" name="Text 19"/>
          <p:cNvSpPr txBox="1"/>
          <p:nvPr/>
        </p:nvSpPr>
        <p:spPr>
          <a:xfrm>
            <a:off x="7022592" y="4663440"/>
            <a:ext cx="46634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the course's arguments to living memory through oral history.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 TEXTS &amp; MATERIALS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to buy, what to stream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577840" cy="4023360"/>
          </a:xfrm>
          <a:prstGeom prst="roundRect">
            <a:avLst>
              <a:gd name="adj" fmla="val 2273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1005840" y="205740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Books — Bryn Mawr Bookstore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1005840" y="2468880"/>
            <a:ext cx="48463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John Lewis Gaddis, </a:t>
            </a:r>
            <a:pPr indent="0" marL="0">
              <a:lnSpc>
                <a:spcPts val="2000"/>
              </a:lnSpc>
              <a:spcAft>
                <a:spcPts val="1200"/>
              </a:spcAft>
              <a:buNone/>
            </a:pPr>
            <a:r>
              <a:rPr lang="en-US" sz="1400" i="1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Cold War: A New History</a:t>
            </a:r>
            <a:pPr indent="0" marL="0">
              <a:lnSpc>
                <a:spcPts val="2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(Penguin, 2007)  [Gaddis]</a:t>
            </a:r>
            <a:endParaRPr lang="en-US" sz="1400" dirty="0"/>
          </a:p>
          <a:p>
            <a:pPr indent="0" marL="0">
              <a:lnSpc>
                <a:spcPts val="2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Odd Arne Westad, </a:t>
            </a:r>
            <a:pPr indent="0" marL="0">
              <a:lnSpc>
                <a:spcPts val="2000"/>
              </a:lnSpc>
              <a:spcAft>
                <a:spcPts val="1200"/>
              </a:spcAft>
              <a:buNone/>
            </a:pPr>
            <a:r>
              <a:rPr lang="en-US" sz="1400" i="1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Global Cold War: A World History</a:t>
            </a:r>
            <a:pPr indent="0" marL="0">
              <a:lnSpc>
                <a:spcPts val="2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0F21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(Basic Books, 2017)  [Westad]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1005840" y="393192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Moodle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1005840" y="4315968"/>
            <a:ext cx="4846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Scanned documents from Judge &amp; Langdon [J&amp;L] and Hanhimäki &amp; Westad [H&amp;W], plus articles and chapters — posted at least one week before they are due. No extra purchase required. * marks a primary source; “supplementary” readings are optional.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6629400" y="178308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 FILMS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629400" y="2240280"/>
            <a:ext cx="4937760" cy="777240"/>
          </a:xfrm>
          <a:prstGeom prst="roundRect">
            <a:avLst>
              <a:gd name="adj" fmla="val 9412"/>
            </a:avLst>
          </a:prstGeom>
          <a:solidFill>
            <a:srgbClr val="FBF3EC"/>
          </a:solidFill>
          <a:ln w="12700">
            <a:solidFill>
              <a:srgbClr val="EBD9C9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6903720" y="235915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One, Two, Three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6903720" y="2651760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Wilder, 1961 · 108 min · Kanopy</a:t>
            </a:r>
            <a:endParaRPr lang="en-US" sz="1100" dirty="0"/>
          </a:p>
        </p:txBody>
      </p:sp>
      <p:sp>
        <p:nvSpPr>
          <p:cNvPr id="13" name="Text 11"/>
          <p:cNvSpPr txBox="1"/>
          <p:nvPr/>
        </p:nvSpPr>
        <p:spPr>
          <a:xfrm>
            <a:off x="10058400" y="2496312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Wed 23 Sep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629400" y="3154680"/>
            <a:ext cx="4937760" cy="777240"/>
          </a:xfrm>
          <a:prstGeom prst="roundRect">
            <a:avLst>
              <a:gd name="adj" fmla="val 9412"/>
            </a:avLst>
          </a:prstGeom>
          <a:solidFill>
            <a:srgbClr val="FBF3EC"/>
          </a:solidFill>
          <a:ln w="12700">
            <a:solidFill>
              <a:srgbClr val="EBD9C9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903720" y="327355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Torn Curtain</a:t>
            </a:r>
            <a:endParaRPr lang="en-US" sz="1500" dirty="0"/>
          </a:p>
        </p:txBody>
      </p:sp>
      <p:sp>
        <p:nvSpPr>
          <p:cNvPr id="16" name="Text 14"/>
          <p:cNvSpPr txBox="1"/>
          <p:nvPr/>
        </p:nvSpPr>
        <p:spPr>
          <a:xfrm>
            <a:off x="6903720" y="3566160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Hitchcock, 1966 · 128 min · Kanopy</a:t>
            </a:r>
            <a:endParaRPr lang="en-US" sz="1100" dirty="0"/>
          </a:p>
        </p:txBody>
      </p:sp>
      <p:sp>
        <p:nvSpPr>
          <p:cNvPr id="17" name="Text 15"/>
          <p:cNvSpPr txBox="1"/>
          <p:nvPr/>
        </p:nvSpPr>
        <p:spPr>
          <a:xfrm>
            <a:off x="10058400" y="3410712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Wed 30 Sep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629400" y="4069080"/>
            <a:ext cx="4937760" cy="777240"/>
          </a:xfrm>
          <a:prstGeom prst="roundRect">
            <a:avLst>
              <a:gd name="adj" fmla="val 9412"/>
            </a:avLst>
          </a:prstGeom>
          <a:solidFill>
            <a:srgbClr val="FBF3EC"/>
          </a:solidFill>
          <a:ln w="12700">
            <a:solidFill>
              <a:srgbClr val="EBD9C9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6903720" y="418795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Dr. Strangelove</a:t>
            </a:r>
            <a:endParaRPr lang="en-US" sz="1500" dirty="0"/>
          </a:p>
        </p:txBody>
      </p:sp>
      <p:sp>
        <p:nvSpPr>
          <p:cNvPr id="20" name="Text 18"/>
          <p:cNvSpPr txBox="1"/>
          <p:nvPr/>
        </p:nvSpPr>
        <p:spPr>
          <a:xfrm>
            <a:off x="6903720" y="4480560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Kubrick, 1964 · 95 min · Kanopy</a:t>
            </a:r>
            <a:endParaRPr lang="en-US" sz="1100" dirty="0"/>
          </a:p>
        </p:txBody>
      </p:sp>
      <p:sp>
        <p:nvSpPr>
          <p:cNvPr id="21" name="Text 19"/>
          <p:cNvSpPr txBox="1"/>
          <p:nvPr/>
        </p:nvSpPr>
        <p:spPr>
          <a:xfrm>
            <a:off x="10058400" y="4325112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Mon 5 Oct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629400" y="4983480"/>
            <a:ext cx="4937760" cy="777240"/>
          </a:xfrm>
          <a:prstGeom prst="roundRect">
            <a:avLst>
              <a:gd name="adj" fmla="val 9412"/>
            </a:avLst>
          </a:prstGeom>
          <a:solidFill>
            <a:srgbClr val="FBF3EC"/>
          </a:solidFill>
          <a:ln w="12700">
            <a:solidFill>
              <a:srgbClr val="EBD9C9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6903720" y="510235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Day After</a:t>
            </a:r>
            <a:endParaRPr lang="en-US" sz="1500" dirty="0"/>
          </a:p>
        </p:txBody>
      </p:sp>
      <p:sp>
        <p:nvSpPr>
          <p:cNvPr id="24" name="Text 22"/>
          <p:cNvSpPr txBox="1"/>
          <p:nvPr/>
        </p:nvSpPr>
        <p:spPr>
          <a:xfrm>
            <a:off x="6903720" y="5394960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Meyer, 1983 · 122 min · YouTube</a:t>
            </a:r>
            <a:endParaRPr lang="en-US" sz="1100" dirty="0"/>
          </a:p>
        </p:txBody>
      </p:sp>
      <p:sp>
        <p:nvSpPr>
          <p:cNvPr id="25" name="Text 23"/>
          <p:cNvSpPr txBox="1"/>
          <p:nvPr/>
        </p:nvSpPr>
        <p:spPr>
          <a:xfrm>
            <a:off x="10058400" y="5239512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Wed 18 Nov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ASSIGNMENTS &amp; GRADING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the grade is put together</a:t>
            </a:r>
            <a:endParaRPr lang="en-US" sz="3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737360"/>
          <a:ext cx="6492240" cy="4114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 txBox="1"/>
          <p:nvPr/>
        </p:nvSpPr>
        <p:spPr>
          <a:xfrm>
            <a:off x="6858000" y="1783080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B344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Response posts</a:t>
            </a:r>
            <a:endParaRPr lang="en-US" sz="1450" dirty="0"/>
          </a:p>
        </p:txBody>
      </p:sp>
      <p:sp>
        <p:nvSpPr>
          <p:cNvPr id="6" name="Text 3"/>
          <p:cNvSpPr txBox="1"/>
          <p:nvPr/>
        </p:nvSpPr>
        <p:spPr>
          <a:xfrm>
            <a:off x="6858000" y="2075688"/>
            <a:ext cx="4709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200–300 words, due 9:00 AM on the day you choose. Make a contestable claim or ask a real question. The two film analyses and the museum visit each count as one.</a:t>
            </a:r>
            <a:endParaRPr lang="en-US" sz="1150" dirty="0"/>
          </a:p>
        </p:txBody>
      </p:sp>
      <p:sp>
        <p:nvSpPr>
          <p:cNvPr id="7" name="Text 4"/>
          <p:cNvSpPr txBox="1"/>
          <p:nvPr/>
        </p:nvSpPr>
        <p:spPr>
          <a:xfrm>
            <a:off x="6858000" y="2834640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B344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Primary source paper</a:t>
            </a:r>
            <a:endParaRPr lang="en-US" sz="1450" dirty="0"/>
          </a:p>
        </p:txBody>
      </p:sp>
      <p:sp>
        <p:nvSpPr>
          <p:cNvPr id="8" name="Text 5"/>
          <p:cNvSpPr txBox="1"/>
          <p:nvPr/>
        </p:nvSpPr>
        <p:spPr>
          <a:xfrm>
            <a:off x="6858000" y="3127248"/>
            <a:ext cx="4709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4–5 pp. Close reading of one source: context, authorship, audience, argument, silences. Due Fri 2 Oct.</a:t>
            </a:r>
            <a:endParaRPr lang="en-US" sz="1150" dirty="0"/>
          </a:p>
        </p:txBody>
      </p:sp>
      <p:sp>
        <p:nvSpPr>
          <p:cNvPr id="9" name="Text 6"/>
          <p:cNvSpPr txBox="1"/>
          <p:nvPr/>
        </p:nvSpPr>
        <p:spPr>
          <a:xfrm>
            <a:off x="6858000" y="3886200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B344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Oral history</a:t>
            </a:r>
            <a:endParaRPr lang="en-US" sz="1450" dirty="0"/>
          </a:p>
        </p:txBody>
      </p:sp>
      <p:sp>
        <p:nvSpPr>
          <p:cNvPr id="10" name="Text 7"/>
          <p:cNvSpPr txBox="1"/>
          <p:nvPr/>
        </p:nvSpPr>
        <p:spPr>
          <a:xfrm>
            <a:off x="6858000" y="4178808"/>
            <a:ext cx="4709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15–20 min talk on a conversation with a Cold War eyewitness, plus 5 min discussion. Any session after fall break.</a:t>
            </a:r>
            <a:endParaRPr lang="en-US" sz="1150" dirty="0"/>
          </a:p>
        </p:txBody>
      </p:sp>
      <p:sp>
        <p:nvSpPr>
          <p:cNvPr id="11" name="Text 8"/>
          <p:cNvSpPr txBox="1"/>
          <p:nvPr/>
        </p:nvSpPr>
        <p:spPr>
          <a:xfrm>
            <a:off x="6858000" y="4937760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B344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Final essay</a:t>
            </a:r>
            <a:endParaRPr lang="en-US" sz="1450" dirty="0"/>
          </a:p>
        </p:txBody>
      </p:sp>
      <p:sp>
        <p:nvSpPr>
          <p:cNvPr id="12" name="Text 9"/>
          <p:cNvSpPr txBox="1"/>
          <p:nvPr/>
        </p:nvSpPr>
        <p:spPr>
          <a:xfrm>
            <a:off x="6858000" y="5230368"/>
            <a:ext cx="4709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connections between one world region and one or both German states. Due Fri 18 Dec, 12:30 PM.</a:t>
            </a:r>
            <a:endParaRPr lang="en-US" sz="1150" dirty="0"/>
          </a:p>
        </p:txBody>
      </p:sp>
      <p:sp>
        <p:nvSpPr>
          <p:cNvPr id="13" name="Text 10"/>
          <p:cNvSpPr txBox="1"/>
          <p:nvPr/>
        </p:nvSpPr>
        <p:spPr>
          <a:xfrm>
            <a:off x="640080" y="603504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Grading scale: A 93–100 · A− 90–92 · B+ 87–89 · B 83–86 · B− 80–82 · C+ 77–79 · C 73–76 · C− 70–72 · D 60–69 · F below 60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DATES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Put these in your calendar now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10911535" cy="512064"/>
          </a:xfrm>
          <a:prstGeom prst="roundRect">
            <a:avLst>
              <a:gd name="adj" fmla="val 14286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14400" y="1737360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 2 Oct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2926080" y="1737360"/>
            <a:ext cx="4937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Primary Source Analysis Paper</a:t>
            </a:r>
            <a:endParaRPr lang="en-US" sz="1450" dirty="0"/>
          </a:p>
        </p:txBody>
      </p:sp>
      <p:sp>
        <p:nvSpPr>
          <p:cNvPr id="7" name="Text 5"/>
          <p:cNvSpPr txBox="1"/>
          <p:nvPr/>
        </p:nvSpPr>
        <p:spPr>
          <a:xfrm>
            <a:off x="7955280" y="1737360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4–5 pp. via Moodle, 11:59 PM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40080" y="2359152"/>
            <a:ext cx="10911535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914400" y="2359152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 8–18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2926080" y="2359152"/>
            <a:ext cx="4937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Fall break</a:t>
            </a:r>
            <a:endParaRPr lang="en-US" sz="1450" dirty="0"/>
          </a:p>
        </p:txBody>
      </p:sp>
      <p:sp>
        <p:nvSpPr>
          <p:cNvPr id="11" name="Text 9"/>
          <p:cNvSpPr txBox="1"/>
          <p:nvPr/>
        </p:nvSpPr>
        <p:spPr>
          <a:xfrm>
            <a:off x="7955280" y="2359152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class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" y="2980944"/>
            <a:ext cx="10911535" cy="512064"/>
          </a:xfrm>
          <a:prstGeom prst="roundRect">
            <a:avLst>
              <a:gd name="adj" fmla="val 14286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914400" y="2980944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Mon 19 Oct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2926080" y="2980944"/>
            <a:ext cx="4937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Oral history presentations begin</a:t>
            </a:r>
            <a:endParaRPr lang="en-US" sz="1450" dirty="0"/>
          </a:p>
        </p:txBody>
      </p:sp>
      <p:sp>
        <p:nvSpPr>
          <p:cNvPr id="15" name="Text 13"/>
          <p:cNvSpPr txBox="1"/>
          <p:nvPr/>
        </p:nvSpPr>
        <p:spPr>
          <a:xfrm>
            <a:off x="7955280" y="2980944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session until 9 Dec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3602736"/>
            <a:ext cx="10911535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914400" y="3602736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Fri, TBD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2926080" y="3602736"/>
            <a:ext cx="4937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Field trip: PA Veterans Museum</a:t>
            </a:r>
            <a:endParaRPr lang="en-US" sz="1450" dirty="0"/>
          </a:p>
        </p:txBody>
      </p:sp>
      <p:sp>
        <p:nvSpPr>
          <p:cNvPr id="19" name="Text 17"/>
          <p:cNvSpPr txBox="1"/>
          <p:nvPr/>
        </p:nvSpPr>
        <p:spPr>
          <a:xfrm>
            <a:off x="7955280" y="3602736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PA · one response post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4224528"/>
            <a:ext cx="10911535" cy="512064"/>
          </a:xfrm>
          <a:prstGeom prst="roundRect">
            <a:avLst>
              <a:gd name="adj" fmla="val 14286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914400" y="4224528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Mon 7 Dec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2926080" y="4224528"/>
            <a:ext cx="4937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Interview conducted</a:t>
            </a:r>
            <a:endParaRPr lang="en-US" sz="1450" dirty="0"/>
          </a:p>
        </p:txBody>
      </p:sp>
      <p:sp>
        <p:nvSpPr>
          <p:cNvPr id="23" name="Text 21"/>
          <p:cNvSpPr txBox="1"/>
          <p:nvPr/>
        </p:nvSpPr>
        <p:spPr>
          <a:xfrm>
            <a:off x="7955280" y="4224528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least 30 minutes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40080" y="4846320"/>
            <a:ext cx="10911535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914400" y="4846320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7 Dec</a:t>
            </a:r>
            <a:endParaRPr lang="en-US" sz="1300" dirty="0"/>
          </a:p>
        </p:txBody>
      </p:sp>
      <p:sp>
        <p:nvSpPr>
          <p:cNvPr id="26" name="Text 24"/>
          <p:cNvSpPr txBox="1"/>
          <p:nvPr/>
        </p:nvSpPr>
        <p:spPr>
          <a:xfrm>
            <a:off x="2926080" y="4846320"/>
            <a:ext cx="4937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Final project: written statement</a:t>
            </a:r>
            <a:endParaRPr lang="en-US" sz="1450" dirty="0"/>
          </a:p>
        </p:txBody>
      </p:sp>
      <p:sp>
        <p:nvSpPr>
          <p:cNvPr id="27" name="Text 25"/>
          <p:cNvSpPr txBox="1"/>
          <p:nvPr/>
        </p:nvSpPr>
        <p:spPr>
          <a:xfrm>
            <a:off x="7955280" y="4846320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Moodle, 11:59 PM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40080" y="5468112"/>
            <a:ext cx="10911535" cy="512064"/>
          </a:xfrm>
          <a:prstGeom prst="roundRect">
            <a:avLst>
              <a:gd name="adj" fmla="val 14286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914400" y="5468112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 18 Dec</a:t>
            </a:r>
            <a:endParaRPr lang="en-US" sz="1300" dirty="0"/>
          </a:p>
        </p:txBody>
      </p:sp>
      <p:sp>
        <p:nvSpPr>
          <p:cNvPr id="30" name="Text 28"/>
          <p:cNvSpPr txBox="1"/>
          <p:nvPr/>
        </p:nvSpPr>
        <p:spPr>
          <a:xfrm>
            <a:off x="2926080" y="5468112"/>
            <a:ext cx="4937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Final essay: Global Connections</a:t>
            </a:r>
            <a:endParaRPr lang="en-US" sz="1450" dirty="0"/>
          </a:p>
        </p:txBody>
      </p:sp>
      <p:sp>
        <p:nvSpPr>
          <p:cNvPr id="31" name="Text 29"/>
          <p:cNvSpPr txBox="1"/>
          <p:nvPr/>
        </p:nvSpPr>
        <p:spPr>
          <a:xfrm>
            <a:off x="7955280" y="5468112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10–12 pp., 12:30 PM</a:t>
            </a:r>
            <a:endParaRPr lang="en-US" sz="1200" dirty="0"/>
          </a:p>
        </p:txBody>
      </p:sp>
      <p:sp>
        <p:nvSpPr>
          <p:cNvPr id="32" name="Text 30"/>
          <p:cNvSpPr txBox="1"/>
          <p:nvPr/>
        </p:nvSpPr>
        <p:spPr>
          <a:xfrm>
            <a:off x="640080" y="61722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 work without prior arrangement is penalised. Extensions on the final written statement: request at least 48 hours in advance.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POLICIES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rules of the seminar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520440" cy="1828800"/>
          </a:xfrm>
          <a:prstGeom prst="roundRect">
            <a:avLst>
              <a:gd name="adj" fmla="val 45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32688" y="2039112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Attendance</a:t>
            </a:r>
            <a:endParaRPr lang="en-US" sz="1700" dirty="0"/>
          </a:p>
        </p:txBody>
      </p:sp>
      <p:sp>
        <p:nvSpPr>
          <p:cNvPr id="6" name="Text 4"/>
          <p:cNvSpPr txBox="1"/>
          <p:nvPr/>
        </p:nvSpPr>
        <p:spPr>
          <a:xfrm>
            <a:off x="932688" y="2441448"/>
            <a:ext cx="2971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absences without penalty. Each further absence lowers the participation grade by a third of a letter grade.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434840" y="1783080"/>
            <a:ext cx="3520440" cy="1828800"/>
          </a:xfrm>
          <a:prstGeom prst="roundRect">
            <a:avLst>
              <a:gd name="adj" fmla="val 45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4727448" y="2039112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Preparation</a:t>
            </a:r>
            <a:endParaRPr lang="en-US" sz="1700" dirty="0"/>
          </a:p>
        </p:txBody>
      </p:sp>
      <p:sp>
        <p:nvSpPr>
          <p:cNvPr id="9" name="Text 7"/>
          <p:cNvSpPr txBox="1"/>
          <p:nvPr/>
        </p:nvSpPr>
        <p:spPr>
          <a:xfrm>
            <a:off x="4727448" y="2441448"/>
            <a:ext cx="2971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20–50 pages per session, 40–70 per week. Come ready to argue with the reading, not to summarise it.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229600" y="1783080"/>
            <a:ext cx="3520440" cy="1828800"/>
          </a:xfrm>
          <a:prstGeom prst="roundRect">
            <a:avLst>
              <a:gd name="adj" fmla="val 45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8522208" y="2039112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Devices</a:t>
            </a:r>
            <a:endParaRPr lang="en-US" sz="1700" dirty="0"/>
          </a:p>
        </p:txBody>
      </p:sp>
      <p:sp>
        <p:nvSpPr>
          <p:cNvPr id="12" name="Text 10"/>
          <p:cNvSpPr txBox="1"/>
          <p:nvPr/>
        </p:nvSpPr>
        <p:spPr>
          <a:xfrm>
            <a:off x="8522208" y="2441448"/>
            <a:ext cx="2971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phones or laptops in class. Bring the texts on paper or as notes.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3886200"/>
            <a:ext cx="3520440" cy="1828800"/>
          </a:xfrm>
          <a:prstGeom prst="roundRect">
            <a:avLst>
              <a:gd name="adj" fmla="val 4500"/>
            </a:avLst>
          </a:prstGeom>
          <a:solidFill>
            <a:srgbClr val="FBF3EC"/>
          </a:solidFill>
          <a:ln w="12700">
            <a:solidFill>
              <a:srgbClr val="EBD9C9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932688" y="4142232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Generative AI</a:t>
            </a:r>
            <a:endParaRPr lang="en-US" sz="1700" dirty="0"/>
          </a:p>
        </p:txBody>
      </p:sp>
      <p:sp>
        <p:nvSpPr>
          <p:cNvPr id="15" name="Text 13"/>
          <p:cNvSpPr txBox="1"/>
          <p:nvPr/>
        </p:nvSpPr>
        <p:spPr>
          <a:xfrm>
            <a:off x="932688" y="4544568"/>
            <a:ext cx="2971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Allowed for brainstorming and grammar, with disclosure. AI prose passed off as your argument breaks the Honor Code.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434840" y="3886200"/>
            <a:ext cx="3520440" cy="1828800"/>
          </a:xfrm>
          <a:prstGeom prst="roundRect">
            <a:avLst>
              <a:gd name="adj" fmla="val 45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4727448" y="4142232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Honor Code</a:t>
            </a:r>
            <a:endParaRPr lang="en-US" sz="1700" dirty="0"/>
          </a:p>
        </p:txBody>
      </p:sp>
      <p:sp>
        <p:nvSpPr>
          <p:cNvPr id="18" name="Text 16"/>
          <p:cNvSpPr txBox="1"/>
          <p:nvPr/>
        </p:nvSpPr>
        <p:spPr>
          <a:xfrm>
            <a:off x="4727448" y="4544568"/>
            <a:ext cx="2971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work is bound by the Bryn Mawr College Honor Code.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8229600" y="3886200"/>
            <a:ext cx="3520440" cy="1828800"/>
          </a:xfrm>
          <a:prstGeom prst="roundRect">
            <a:avLst>
              <a:gd name="adj" fmla="val 4500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8522208" y="4142232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Accessibility</a:t>
            </a:r>
            <a:endParaRPr lang="en-US" sz="1700" dirty="0"/>
          </a:p>
        </p:txBody>
      </p:sp>
      <p:sp>
        <p:nvSpPr>
          <p:cNvPr id="21" name="Text 19"/>
          <p:cNvSpPr txBox="1"/>
          <p:nvPr/>
        </p:nvSpPr>
        <p:spPr>
          <a:xfrm>
            <a:off x="8522208" y="4544568"/>
            <a:ext cx="2971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 with the Office of Access Services within the first two weeks.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units, fourteen weeks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10911535" cy="786384"/>
          </a:xfrm>
          <a:prstGeom prst="roundRect">
            <a:avLst>
              <a:gd name="adj" fmla="val 9302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1911096"/>
            <a:ext cx="438912" cy="438912"/>
          </a:xfrm>
          <a:prstGeom prst="ellipse">
            <a:avLst/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96112" y="191109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1508760" y="1737360"/>
            <a:ext cx="3200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Origins of Division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4754880" y="1737360"/>
            <a:ext cx="25603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1–3 · Aug 31 – Sep 16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7406640" y="1737360"/>
            <a:ext cx="40233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Potsdam, Marshall Plan, Berlin Airlift, two states in 1949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2670048"/>
            <a:ext cx="10911535" cy="786384"/>
          </a:xfrm>
          <a:prstGeom prst="roundRect">
            <a:avLst>
              <a:gd name="adj" fmla="val 9302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96112" y="2843784"/>
            <a:ext cx="438912" cy="438912"/>
          </a:xfrm>
          <a:prstGeom prst="ellipse">
            <a:avLst/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896112" y="284378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1508760" y="2670048"/>
            <a:ext cx="3200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Wall, Crisis, Culture</a:t>
            </a:r>
            <a:endParaRPr lang="en-US" sz="1700" dirty="0"/>
          </a:p>
        </p:txBody>
      </p:sp>
      <p:sp>
        <p:nvSpPr>
          <p:cNvPr id="14" name="Text 12"/>
          <p:cNvSpPr txBox="1"/>
          <p:nvPr/>
        </p:nvSpPr>
        <p:spPr>
          <a:xfrm>
            <a:off x="4754880" y="2670048"/>
            <a:ext cx="25603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4–6 · Sep 21 – Oct 7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7406640" y="2670048"/>
            <a:ext cx="40233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Korea, NATO and Warsaw Pact, Cuba, Berlin as showcase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3602736"/>
            <a:ext cx="10911535" cy="786384"/>
          </a:xfrm>
          <a:prstGeom prst="roundRect">
            <a:avLst>
              <a:gd name="adj" fmla="val 9302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96112" y="3776472"/>
            <a:ext cx="438912" cy="438912"/>
          </a:xfrm>
          <a:prstGeom prst="ellipse">
            <a:avLst/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896112" y="377647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1508760" y="3602736"/>
            <a:ext cx="3200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Germany in the World</a:t>
            </a:r>
            <a:endParaRPr lang="en-US" sz="1700" dirty="0"/>
          </a:p>
        </p:txBody>
      </p:sp>
      <p:sp>
        <p:nvSpPr>
          <p:cNvPr id="20" name="Text 18"/>
          <p:cNvSpPr txBox="1"/>
          <p:nvPr/>
        </p:nvSpPr>
        <p:spPr>
          <a:xfrm>
            <a:off x="4754880" y="3602736"/>
            <a:ext cx="25603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7–10 · Oct 19 – Nov 11</a:t>
            </a:r>
            <a:endParaRPr lang="en-US" sz="1200" dirty="0"/>
          </a:p>
        </p:txBody>
      </p:sp>
      <p:sp>
        <p:nvSpPr>
          <p:cNvPr id="21" name="Text 19"/>
          <p:cNvSpPr txBox="1"/>
          <p:nvPr/>
        </p:nvSpPr>
        <p:spPr>
          <a:xfrm>
            <a:off x="7406640" y="3602736"/>
            <a:ext cx="40233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Stasi abroad, labour migration, Vietnam, sport, Helsinki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0080" y="4535424"/>
            <a:ext cx="10911535" cy="786384"/>
          </a:xfrm>
          <a:prstGeom prst="roundRect">
            <a:avLst>
              <a:gd name="adj" fmla="val 9302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96112" y="4709160"/>
            <a:ext cx="438912" cy="438912"/>
          </a:xfrm>
          <a:prstGeom prst="ellipse">
            <a:avLst/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896112" y="470916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</a:t>
            </a:r>
            <a:endParaRPr lang="en-US" sz="1500" dirty="0"/>
          </a:p>
        </p:txBody>
      </p:sp>
      <p:sp>
        <p:nvSpPr>
          <p:cNvPr id="25" name="Text 23"/>
          <p:cNvSpPr txBox="1"/>
          <p:nvPr/>
        </p:nvSpPr>
        <p:spPr>
          <a:xfrm>
            <a:off x="1508760" y="4535424"/>
            <a:ext cx="3200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Rearmament to 1989</a:t>
            </a:r>
            <a:endParaRPr lang="en-US" sz="1700" dirty="0"/>
          </a:p>
        </p:txBody>
      </p:sp>
      <p:sp>
        <p:nvSpPr>
          <p:cNvPr id="26" name="Text 24"/>
          <p:cNvSpPr txBox="1"/>
          <p:nvPr/>
        </p:nvSpPr>
        <p:spPr>
          <a:xfrm>
            <a:off x="4754880" y="4535424"/>
            <a:ext cx="25603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11–12 · Nov 16 – Nov 25</a:t>
            </a:r>
            <a:endParaRPr lang="en-US" sz="1200" dirty="0"/>
          </a:p>
        </p:txBody>
      </p:sp>
      <p:sp>
        <p:nvSpPr>
          <p:cNvPr id="27" name="Text 25"/>
          <p:cNvSpPr txBox="1"/>
          <p:nvPr/>
        </p:nvSpPr>
        <p:spPr>
          <a:xfrm>
            <a:off x="7406640" y="4535424"/>
            <a:ext cx="40233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Music and protest, Euromissiles, Gorbachev, the Wall falls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40080" y="5468112"/>
            <a:ext cx="10911535" cy="786384"/>
          </a:xfrm>
          <a:prstGeom prst="roundRect">
            <a:avLst>
              <a:gd name="adj" fmla="val 9302"/>
            </a:avLst>
          </a:prstGeom>
          <a:solidFill>
            <a:srgbClr val="F2F5FA"/>
          </a:solidFill>
          <a:ln w="12700">
            <a:solidFill>
              <a:srgbClr val="E2E8F2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96112" y="5641848"/>
            <a:ext cx="438912" cy="438912"/>
          </a:xfrm>
          <a:prstGeom prst="ellipse">
            <a:avLst/>
          </a:prstGeom>
          <a:solidFill>
            <a:srgbClr val="0F2143"/>
          </a:solidFill>
          <a:ln w="12700">
            <a:solidFill>
              <a:srgbClr val="0F2143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896112" y="564184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</a:t>
            </a:r>
            <a:endParaRPr lang="en-US" sz="1500" dirty="0"/>
          </a:p>
        </p:txBody>
      </p:sp>
      <p:sp>
        <p:nvSpPr>
          <p:cNvPr id="31" name="Text 29"/>
          <p:cNvSpPr txBox="1"/>
          <p:nvPr/>
        </p:nvSpPr>
        <p:spPr>
          <a:xfrm>
            <a:off x="1508760" y="5468112"/>
            <a:ext cx="3200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1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Unification &amp; Memory</a:t>
            </a:r>
            <a:endParaRPr lang="en-US" sz="1700" dirty="0"/>
          </a:p>
        </p:txBody>
      </p:sp>
      <p:sp>
        <p:nvSpPr>
          <p:cNvPr id="32" name="Text 30"/>
          <p:cNvSpPr txBox="1"/>
          <p:nvPr/>
        </p:nvSpPr>
        <p:spPr>
          <a:xfrm>
            <a:off x="4754880" y="5468112"/>
            <a:ext cx="25603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3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13–14 · Nov 30 – Dec 9</a:t>
            </a:r>
            <a:endParaRPr lang="en-US" sz="1200" dirty="0"/>
          </a:p>
        </p:txBody>
      </p:sp>
      <p:sp>
        <p:nvSpPr>
          <p:cNvPr id="33" name="Text 31"/>
          <p:cNvSpPr txBox="1"/>
          <p:nvPr/>
        </p:nvSpPr>
        <p:spPr>
          <a:xfrm>
            <a:off x="7406640" y="5468112"/>
            <a:ext cx="40233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Reunification, unfinished legacies, a new Cold War?</a:t>
            </a:r>
            <a:endParaRPr lang="en-US" sz="1200" dirty="0"/>
          </a:p>
        </p:txBody>
      </p:sp>
      <p:sp>
        <p:nvSpPr>
          <p:cNvPr id="34" name="Text 32"/>
          <p:cNvSpPr txBox="1"/>
          <p:nvPr/>
        </p:nvSpPr>
        <p:spPr>
          <a:xfrm>
            <a:off x="640080" y="64008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session opens with a guiding question. Two sessions a week, Monday and Wednesday — except Week 2 (Labor Day) and the two conference weeks, which move to film work at home.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GERM B223 — The Global Cold War</dc:title>
  <dc:subject>PptxGenJS Presentation</dc:subject>
  <dc:creator>Joachim Wintzer</dc:creator>
  <cp:lastModifiedBy>Joachim Wintzer</cp:lastModifiedBy>
  <cp:revision>1</cp:revision>
  <dcterms:created xsi:type="dcterms:W3CDTF">2026-08-31T18:03:38Z</dcterms:created>
  <dcterms:modified xsi:type="dcterms:W3CDTF">2026-08-31T18:03:38Z</dcterms:modified>
</cp:coreProperties>
</file>