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Lst>
  <p:notesMasterIdLst>
    <p:notesMasterId r:id="rId41"/>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notesMaster" Target="notesMasters/notesMaster1.xml"/><Relationship Id="rId42" Type="http://schemas.openxmlformats.org/officeDocument/2006/relationships/presProps" Target="presProps.xml"/><Relationship Id="rId43" Type="http://schemas.openxmlformats.org/officeDocument/2006/relationships/viewProps" Target="viewProps.xml"/><Relationship Id="rId44" Type="http://schemas.openxmlformats.org/officeDocument/2006/relationships/theme" Target="theme/theme1.xml"/><Relationship Id="rId4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90 minutes. Opening 2 · Board work I 5 · Power 6 · Concepts 15 · Board work II 5 · Security 5 · Concepts 29 · Theories 15 · Application 6 · Closing 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central concept of the session. Do not cut.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6 minutes. Ask the group: why do spheres of influence almost never appear under that name in the documents that create them?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Same method as before, so no time is lost explaining it. Second board or a cleared area, same two zones.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Number silently again, 1 to 6. If almost everything lands in 1 and 2 — which is common — do not add the rest yourself. Call the hard cases: who said the hospital is not a security issue, defend it. Who said yes to the drought? The remaining four dimensions grow out of that disagreement.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Label the entries and name the six briskly. The three consequences on the next two slides are worth more than the list itself — if you are behind, compress the list rather than the consequences.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not cut. This is the analytical yield of the exercise.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Point at both boards: category three on the left was agenda-setting; this list is the result. Closing question: who has the power to declare something a matter of security — and who has never had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6 minutes. The collective security / collective defence distinction is confused constantly — make it explicit.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 minutes, no longer. The session lives on the board work, not on the lecture.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only one concept survives the session, make it this one.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thing to cut if the clock is against you.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10 minutes for this block including communism on the next slide.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6 minutes.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15 minutes, three per theory: core claim, one application, blind spot. The blind spot matters — students should treat theories as perspectives, not as positions to adopt.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out the markers BEFORE giving the instruction — one per person — or the first minute goes on distribution. The board has two zones: DEFINITIONS above, DIMENSIONS below.</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Everything specific to the course text is gathered here, so that the concepts stand on their own. Point back at both boards as you work through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Show the map first. Ask before you explain anything: which of the four kinds of power on our first board produced these lines? Students reach for hard power — the armies stood roughly where the colours are. Then push: who decided that Germany should be divided at all, and where is that decision recorded?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Useful for national interest and for the levels-of-analysis question. Ask: if you swap these three men for three others, does the Cold War still happen? Realists say yes, the structure decides. That disagreement is the whole individual-versus-system debate in one photograph.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slide the whole session has been building towards. Point back at category three on the power board: agenda-setting is visible here as an empty chair. Hold the image for a moment before moving on — let them count the uniforms.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veto point is the session title. Germany's fragmentation was not only an East-West product — it was built into the decision rule, and the first sustained user of the veto was an ally.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 slide. Closes the circle with the line from board work 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Write nothing yourself. Do not correct, do not comment, do not nod approvingly — every reaction steers the next sentence written. Quiet individual prompts if someone stalls: Finish this sentence — power is the ability to … / Is a state with a huge army but no allies powerful? / Why does everyone in this room speak English?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 along the board in order so nobody is skipped. WHILE the round runs, mark each entry in the lower zone silently with 1, 2, 3 or 4. Do not explain the numbers — if asked, say: in a moment. Borderline entries get two numbers; that is a finding, not a mistake. If nothing lands in column 3, ask: when two states sign a trade agreement, someone wrote the template — is writing the template a form of power?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Sit them down first — the point is to look at the board from a distance. Only now write the four headings in the margin, pointing at the students' own entries as you name each one. 6 minutes for this slide and the next.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slow dimension, number four, is worth one extra sentence: it moves over decades, gets ignored in short-term analysis, and regularly turns out to be decisive.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Say this slowly. It is the reading instruction for the whole term and it returns on the final slide.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9 minutes for this block of three concepts.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image" Target="../media/image-32-1.jpg"/><Relationship Id="rId2" Type="http://schemas.openxmlformats.org/officeDocument/2006/relationships/slideLayout" Target="../slideLayouts/slideLayout1.xml"/><Relationship Id="rId3"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image" Target="../media/image-33-1.jpg"/><Relationship Id="rId2" Type="http://schemas.openxmlformats.org/officeDocument/2006/relationships/slideLayout" Target="../slideLayouts/slideLayout1.xml"/><Relationship Id="rId3"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image" Target="../media/image-34-1.png"/><Relationship Id="rId2" Type="http://schemas.openxmlformats.org/officeDocument/2006/relationships/slideLayout" Target="../slideLayouts/slideLayout1.xml"/><Relationship Id="rId3"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F2A38"/>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1F2A38"/>
          </a:solidFill>
          <a:ln/>
        </p:spPr>
      </p:sp>
      <p:sp>
        <p:nvSpPr>
          <p:cNvPr id="3" name="Text 1"/>
          <p:cNvSpPr txBox="1"/>
          <p:nvPr/>
        </p:nvSpPr>
        <p:spPr>
          <a:xfrm>
            <a:off x="566928" y="1234440"/>
            <a:ext cx="8010144" cy="274320"/>
          </a:xfrm>
          <a:prstGeom prst="rect">
            <a:avLst/>
          </a:prstGeom>
          <a:noFill/>
          <a:ln/>
        </p:spPr>
        <p:txBody>
          <a:bodyPr wrap="square" lIns="0" tIns="0" rIns="0" bIns="0" rtlCol="0" anchor="ctr"/>
          <a:lstStyle/>
          <a:p>
            <a:pPr indent="0" marL="0">
              <a:buNone/>
            </a:pPr>
            <a:r>
              <a:rPr lang="en-US" sz="1200" b="1" spc="300" kern="0" dirty="0">
                <a:solidFill>
                  <a:srgbClr val="C2703D"/>
                </a:solidFill>
                <a:latin typeface="Calibri" pitchFamily="34" charset="0"/>
                <a:ea typeface="Calibri" pitchFamily="34" charset="-122"/>
                <a:cs typeface="Calibri" pitchFamily="34" charset="-120"/>
              </a:rPr>
              <a:t>COLD WAR AND GERMANY · WEEK 1</a:t>
            </a:r>
            <a:endParaRPr lang="en-US" sz="1200" dirty="0"/>
          </a:p>
        </p:txBody>
      </p:sp>
      <p:sp>
        <p:nvSpPr>
          <p:cNvPr id="4" name="Text 2"/>
          <p:cNvSpPr txBox="1"/>
          <p:nvPr/>
        </p:nvSpPr>
        <p:spPr>
          <a:xfrm>
            <a:off x="566928" y="1600200"/>
            <a:ext cx="8010144" cy="1371600"/>
          </a:xfrm>
          <a:prstGeom prst="rect">
            <a:avLst/>
          </a:prstGeom>
          <a:noFill/>
          <a:ln/>
        </p:spPr>
        <p:txBody>
          <a:bodyPr wrap="square" lIns="0" tIns="0" rIns="0" bIns="0" rtlCol="0" anchor="ctr"/>
          <a:lstStyle/>
          <a:p>
            <a:pPr indent="0" marL="0">
              <a:lnSpc>
                <a:spcPts val="4400"/>
              </a:lnSpc>
              <a:buNone/>
            </a:pPr>
            <a:r>
              <a:rPr lang="en-US" sz="4000" b="1" dirty="0">
                <a:solidFill>
                  <a:srgbClr val="FFFFFF"/>
                </a:solidFill>
                <a:latin typeface="Cambria" pitchFamily="34" charset="0"/>
                <a:ea typeface="Cambria" pitchFamily="34" charset="-122"/>
                <a:cs typeface="Cambria" pitchFamily="34" charset="-120"/>
              </a:rPr>
              <a:t>Introduction to</a:t>
            </a:r>
            <a:endParaRPr lang="en-US" sz="4000" dirty="0"/>
          </a:p>
          <a:p>
            <a:pPr indent="0" marL="0">
              <a:lnSpc>
                <a:spcPts val="4400"/>
              </a:lnSpc>
              <a:buNone/>
            </a:pPr>
            <a:r>
              <a:rPr lang="en-US" sz="4000" b="1" dirty="0">
                <a:solidFill>
                  <a:srgbClr val="FFFFFF"/>
                </a:solidFill>
                <a:latin typeface="Cambria" pitchFamily="34" charset="0"/>
                <a:ea typeface="Cambria" pitchFamily="34" charset="-122"/>
                <a:cs typeface="Cambria" pitchFamily="34" charset="-120"/>
              </a:rPr>
              <a:t>International Relations</a:t>
            </a:r>
            <a:endParaRPr lang="en-US" sz="4000" dirty="0"/>
          </a:p>
        </p:txBody>
      </p:sp>
      <p:sp>
        <p:nvSpPr>
          <p:cNvPr id="5" name="Shape 3"/>
          <p:cNvSpPr/>
          <p:nvPr/>
        </p:nvSpPr>
        <p:spPr>
          <a:xfrm>
            <a:off x="566928" y="3127248"/>
            <a:ext cx="1005840" cy="32004"/>
          </a:xfrm>
          <a:prstGeom prst="rect">
            <a:avLst/>
          </a:prstGeom>
          <a:solidFill>
            <a:srgbClr val="C2703D"/>
          </a:solidFill>
          <a:ln w="12700">
            <a:solidFill>
              <a:srgbClr val="C2703D"/>
            </a:solidFill>
            <a:prstDash val="solid"/>
          </a:ln>
        </p:spPr>
      </p:sp>
      <p:sp>
        <p:nvSpPr>
          <p:cNvPr id="6" name="Text 4"/>
          <p:cNvSpPr txBox="1"/>
          <p:nvPr/>
        </p:nvSpPr>
        <p:spPr>
          <a:xfrm>
            <a:off x="566928" y="3346704"/>
            <a:ext cx="6912864" cy="822960"/>
          </a:xfrm>
          <a:prstGeom prst="rect">
            <a:avLst/>
          </a:prstGeom>
          <a:noFill/>
          <a:ln/>
        </p:spPr>
        <p:txBody>
          <a:bodyPr wrap="square" lIns="0" tIns="0" rIns="0" bIns="0" rtlCol="0" anchor="ctr"/>
          <a:lstStyle/>
          <a:p>
            <a:pPr indent="0" marL="0">
              <a:lnSpc>
                <a:spcPts val="2000"/>
              </a:lnSpc>
              <a:buNone/>
            </a:pPr>
            <a:r>
              <a:rPr lang="en-US" sz="1400" dirty="0">
                <a:solidFill>
                  <a:srgbClr val="C3CBD4"/>
                </a:solidFill>
                <a:latin typeface="Calibri" pitchFamily="34" charset="0"/>
                <a:ea typeface="Calibri" pitchFamily="34" charset="-122"/>
                <a:cs typeface="Calibri" pitchFamily="34" charset="-120"/>
              </a:rPr>
              <a:t>Potsdam, Division, and the Four-Power Problem  ·  Wednesday 3 September</a:t>
            </a:r>
            <a:endParaRPr lang="en-US" sz="1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66928" y="310896"/>
            <a:ext cx="8010144" cy="237744"/>
          </a:xfrm>
          <a:prstGeom prst="rect">
            <a:avLst/>
          </a:prstGeom>
          <a:noFill/>
          <a:ln/>
        </p:spPr>
        <p:txBody>
          <a:bodyPr wrap="square" lIns="0" tIns="0" rIns="0" bIns="0" rtlCol="0" anchor="ctr"/>
          <a:lstStyle/>
          <a:p>
            <a:pPr indent="0" marL="0">
              <a:buNone/>
            </a:pPr>
            <a:r>
              <a:rPr lang="en-US" sz="1050" b="1" spc="200" kern="0" dirty="0">
                <a:solidFill>
                  <a:srgbClr val="C2703D"/>
                </a:solidFill>
                <a:latin typeface="Calibri" pitchFamily="34" charset="0"/>
                <a:ea typeface="Calibri" pitchFamily="34" charset="-122"/>
                <a:cs typeface="Calibri" pitchFamily="34" charset="-120"/>
              </a:rPr>
              <a:t>CONCEPT 2</a:t>
            </a:r>
            <a:endParaRPr lang="en-US" sz="1050" dirty="0"/>
          </a:p>
        </p:txBody>
      </p:sp>
      <p:sp>
        <p:nvSpPr>
          <p:cNvPr id="3" name="Text 1"/>
          <p:cNvSpPr txBox="1"/>
          <p:nvPr/>
        </p:nvSpPr>
        <p:spPr>
          <a:xfrm>
            <a:off x="566928" y="566928"/>
            <a:ext cx="8010144" cy="676656"/>
          </a:xfrm>
          <a:prstGeom prst="rect">
            <a:avLst/>
          </a:prstGeom>
          <a:noFill/>
          <a:ln/>
        </p:spPr>
        <p:txBody>
          <a:bodyPr wrap="square" lIns="0" tIns="0" rIns="0" bIns="0" rtlCol="0" anchor="t"/>
          <a:lstStyle/>
          <a:p>
            <a:pPr indent="0" marL="0">
              <a:buNone/>
            </a:pPr>
            <a:r>
              <a:rPr lang="en-US" sz="2900" b="1" dirty="0">
                <a:solidFill>
                  <a:srgbClr val="1F2A38"/>
                </a:solidFill>
                <a:latin typeface="Cambria" pitchFamily="34" charset="0"/>
                <a:ea typeface="Cambria" pitchFamily="34" charset="-122"/>
                <a:cs typeface="Cambria" pitchFamily="34" charset="-120"/>
              </a:rPr>
              <a:t>Sovereignty</a:t>
            </a:r>
            <a:endParaRPr lang="en-US" sz="2900" dirty="0"/>
          </a:p>
        </p:txBody>
      </p:sp>
      <p:sp>
        <p:nvSpPr>
          <p:cNvPr id="4" name="Shape 2"/>
          <p:cNvSpPr/>
          <p:nvPr/>
        </p:nvSpPr>
        <p:spPr>
          <a:xfrm>
            <a:off x="566928" y="1371600"/>
            <a:ext cx="8010144" cy="804672"/>
          </a:xfrm>
          <a:prstGeom prst="roundRect">
            <a:avLst>
              <a:gd name="adj" fmla="val 6818"/>
            </a:avLst>
          </a:prstGeom>
          <a:solidFill>
            <a:srgbClr val="EDEFF2"/>
          </a:solidFill>
          <a:ln w="12700">
            <a:solidFill>
              <a:srgbClr val="EDEFF2"/>
            </a:solidFill>
            <a:prstDash val="solid"/>
          </a:ln>
        </p:spPr>
      </p:sp>
      <p:sp>
        <p:nvSpPr>
          <p:cNvPr id="5" name="Text 3"/>
          <p:cNvSpPr txBox="1"/>
          <p:nvPr/>
        </p:nvSpPr>
        <p:spPr>
          <a:xfrm>
            <a:off x="768096" y="1371600"/>
            <a:ext cx="7607808" cy="804672"/>
          </a:xfrm>
          <a:prstGeom prst="rect">
            <a:avLst/>
          </a:prstGeom>
          <a:noFill/>
          <a:ln/>
        </p:spPr>
        <p:txBody>
          <a:bodyPr wrap="square" lIns="0" tIns="0" rIns="0" bIns="0" rtlCol="0" anchor="ctr"/>
          <a:lstStyle/>
          <a:p>
            <a:pPr indent="0" marL="0">
              <a:lnSpc>
                <a:spcPts val="2000"/>
              </a:lnSpc>
              <a:buNone/>
            </a:pPr>
            <a:r>
              <a:rPr lang="en-US" sz="1500" i="1" dirty="0">
                <a:solidFill>
                  <a:srgbClr val="1F2A38"/>
                </a:solidFill>
                <a:latin typeface="Cambria" pitchFamily="34" charset="0"/>
                <a:ea typeface="Cambria" pitchFamily="34" charset="-122"/>
                <a:cs typeface="Cambria" pitchFamily="34" charset="-120"/>
              </a:rPr>
              <a:t>The claim to be the final authority within a territory and to answer to no higher authority outside it.</a:t>
            </a:r>
            <a:endParaRPr lang="en-US" sz="1500" dirty="0"/>
          </a:p>
        </p:txBody>
      </p:sp>
      <p:sp>
        <p:nvSpPr>
          <p:cNvPr id="6" name="Shape 4"/>
          <p:cNvSpPr/>
          <p:nvPr/>
        </p:nvSpPr>
        <p:spPr>
          <a:xfrm>
            <a:off x="603504" y="2450592"/>
            <a:ext cx="91440" cy="91440"/>
          </a:xfrm>
          <a:prstGeom prst="ellipse">
            <a:avLst/>
          </a:prstGeom>
          <a:solidFill>
            <a:srgbClr val="C2703D"/>
          </a:solidFill>
          <a:ln w="12700">
            <a:solidFill>
              <a:srgbClr val="C2703D"/>
            </a:solidFill>
            <a:prstDash val="solid"/>
          </a:ln>
        </p:spPr>
      </p:sp>
      <p:sp>
        <p:nvSpPr>
          <p:cNvPr id="7" name="Text 5"/>
          <p:cNvSpPr txBox="1"/>
          <p:nvPr/>
        </p:nvSpPr>
        <p:spPr>
          <a:xfrm>
            <a:off x="896112" y="2340864"/>
            <a:ext cx="7680960" cy="470002"/>
          </a:xfrm>
          <a:prstGeom prst="rect">
            <a:avLst/>
          </a:prstGeom>
          <a:noFill/>
          <a:ln/>
        </p:spPr>
        <p:txBody>
          <a:bodyPr wrap="square" lIns="0" tIns="0" rIns="0" bIns="0" rtlCol="0" anchor="t"/>
          <a:lstStyle/>
          <a:p>
            <a:pPr indent="0" marL="0">
              <a:lnSpc>
                <a:spcPts val="1518"/>
              </a:lnSpc>
              <a:buNone/>
            </a:pPr>
            <a:r>
              <a:rPr lang="en-US" sz="1150" dirty="0">
                <a:solidFill>
                  <a:srgbClr val="2C3742"/>
                </a:solidFill>
                <a:latin typeface="Calibri" pitchFamily="34" charset="0"/>
                <a:ea typeface="Calibri" pitchFamily="34" charset="-122"/>
                <a:cs typeface="Calibri" pitchFamily="34" charset="-120"/>
              </a:rPr>
              <a:t>A CLAIM, NOT A FACT — it can be asserted, denied, recognised, withdrawn. A state exists internationally partly because others treat it as existing.</a:t>
            </a:r>
            <a:endParaRPr lang="en-US" sz="1150" dirty="0"/>
          </a:p>
        </p:txBody>
      </p:sp>
      <p:sp>
        <p:nvSpPr>
          <p:cNvPr id="8" name="Shape 6"/>
          <p:cNvSpPr/>
          <p:nvPr/>
        </p:nvSpPr>
        <p:spPr>
          <a:xfrm>
            <a:off x="603504" y="2948026"/>
            <a:ext cx="91440" cy="91440"/>
          </a:xfrm>
          <a:prstGeom prst="ellipse">
            <a:avLst/>
          </a:prstGeom>
          <a:solidFill>
            <a:srgbClr val="C2703D"/>
          </a:solidFill>
          <a:ln w="12700">
            <a:solidFill>
              <a:srgbClr val="C2703D"/>
            </a:solidFill>
            <a:prstDash val="solid"/>
          </a:ln>
        </p:spPr>
      </p:sp>
      <p:sp>
        <p:nvSpPr>
          <p:cNvPr id="9" name="Text 7"/>
          <p:cNvSpPr txBox="1"/>
          <p:nvPr/>
        </p:nvSpPr>
        <p:spPr>
          <a:xfrm>
            <a:off x="896112" y="2838298"/>
            <a:ext cx="7680960" cy="470002"/>
          </a:xfrm>
          <a:prstGeom prst="rect">
            <a:avLst/>
          </a:prstGeom>
          <a:noFill/>
          <a:ln/>
        </p:spPr>
        <p:txBody>
          <a:bodyPr wrap="square" lIns="0" tIns="0" rIns="0" bIns="0" rtlCol="0" anchor="t"/>
          <a:lstStyle/>
          <a:p>
            <a:pPr indent="0" marL="0">
              <a:lnSpc>
                <a:spcPts val="1518"/>
              </a:lnSpc>
              <a:buNone/>
            </a:pPr>
            <a:r>
              <a:rPr lang="en-US" sz="1150" dirty="0">
                <a:solidFill>
                  <a:srgbClr val="2C3742"/>
                </a:solidFill>
                <a:latin typeface="Calibri" pitchFamily="34" charset="0"/>
                <a:ea typeface="Calibri" pitchFamily="34" charset="-122"/>
                <a:cs typeface="Calibri" pitchFamily="34" charset="-120"/>
              </a:rPr>
              <a:t>HISTORICALLY MADE — textbooks date it to Westphalia 1648, but the treaties say much less about it than the myth suggests. The principle consolidated gradually and was then presented as timeless.</a:t>
            </a:r>
            <a:endParaRPr lang="en-US" sz="1150" dirty="0"/>
          </a:p>
        </p:txBody>
      </p:sp>
      <p:sp>
        <p:nvSpPr>
          <p:cNvPr id="10" name="Shape 8"/>
          <p:cNvSpPr/>
          <p:nvPr/>
        </p:nvSpPr>
        <p:spPr>
          <a:xfrm>
            <a:off x="603504" y="3445459"/>
            <a:ext cx="91440" cy="91440"/>
          </a:xfrm>
          <a:prstGeom prst="ellipse">
            <a:avLst/>
          </a:prstGeom>
          <a:solidFill>
            <a:srgbClr val="C2703D"/>
          </a:solidFill>
          <a:ln w="12700">
            <a:solidFill>
              <a:srgbClr val="C2703D"/>
            </a:solidFill>
            <a:prstDash val="solid"/>
          </a:ln>
        </p:spPr>
      </p:sp>
      <p:sp>
        <p:nvSpPr>
          <p:cNvPr id="11" name="Text 9"/>
          <p:cNvSpPr txBox="1"/>
          <p:nvPr/>
        </p:nvSpPr>
        <p:spPr>
          <a:xfrm>
            <a:off x="896112" y="3335731"/>
            <a:ext cx="7680960" cy="470002"/>
          </a:xfrm>
          <a:prstGeom prst="rect">
            <a:avLst/>
          </a:prstGeom>
          <a:noFill/>
          <a:ln/>
        </p:spPr>
        <p:txBody>
          <a:bodyPr wrap="square" lIns="0" tIns="0" rIns="0" bIns="0" rtlCol="0" anchor="t"/>
          <a:lstStyle/>
          <a:p>
            <a:pPr indent="0" marL="0">
              <a:lnSpc>
                <a:spcPts val="1518"/>
              </a:lnSpc>
              <a:buNone/>
            </a:pPr>
            <a:r>
              <a:rPr lang="en-US" sz="1150" dirty="0">
                <a:solidFill>
                  <a:srgbClr val="2C3742"/>
                </a:solidFill>
                <a:latin typeface="Calibri" pitchFamily="34" charset="0"/>
                <a:ea typeface="Calibri" pitchFamily="34" charset="-122"/>
                <a:cs typeface="Calibri" pitchFamily="34" charset="-120"/>
              </a:rPr>
              <a:t>UNEVENLY DISTRIBUTED, AND SUSPENDABLE — formal equality alongside vast inequality of autonomy. A territory can be governed by outside powers without being annexed: statehood on paper, no government to exercise it.</a:t>
            </a:r>
            <a:endParaRPr lang="en-US" sz="1150" dirty="0"/>
          </a:p>
        </p:txBody>
      </p:sp>
      <p:sp>
        <p:nvSpPr>
          <p:cNvPr id="12" name="Shape 10"/>
          <p:cNvSpPr/>
          <p:nvPr/>
        </p:nvSpPr>
        <p:spPr>
          <a:xfrm>
            <a:off x="566928" y="3995928"/>
            <a:ext cx="8010144" cy="685800"/>
          </a:xfrm>
          <a:prstGeom prst="roundRect">
            <a:avLst>
              <a:gd name="adj" fmla="val 9333"/>
            </a:avLst>
          </a:prstGeom>
          <a:solidFill>
            <a:srgbClr val="1F2A38"/>
          </a:solidFill>
          <a:ln w="12700">
            <a:solidFill>
              <a:srgbClr val="1F2A38"/>
            </a:solidFill>
            <a:prstDash val="solid"/>
          </a:ln>
        </p:spPr>
      </p:sp>
      <p:sp>
        <p:nvSpPr>
          <p:cNvPr id="13" name="Text 11"/>
          <p:cNvSpPr txBox="1"/>
          <p:nvPr/>
        </p:nvSpPr>
        <p:spPr>
          <a:xfrm>
            <a:off x="786384" y="3995928"/>
            <a:ext cx="7552944" cy="685800"/>
          </a:xfrm>
          <a:prstGeom prst="rect">
            <a:avLst/>
          </a:prstGeom>
          <a:noFill/>
          <a:ln/>
        </p:spPr>
        <p:txBody>
          <a:bodyPr wrap="square" lIns="0" tIns="0" rIns="0" bIns="0" rtlCol="0" anchor="ctr"/>
          <a:lstStyle/>
          <a:p>
            <a:pPr indent="0" marL="0">
              <a:lnSpc>
                <a:spcPts val="1700"/>
              </a:lnSpc>
              <a:buNone/>
            </a:pPr>
            <a:r>
              <a:rPr lang="en-US" sz="1050" b="1" spc="150" kern="0" dirty="0">
                <a:solidFill>
                  <a:srgbClr val="C2703D"/>
                </a:solidFill>
                <a:latin typeface="Calibri" pitchFamily="34" charset="0"/>
                <a:ea typeface="Calibri" pitchFamily="34" charset="-122"/>
                <a:cs typeface="Calibri" pitchFamily="34" charset="-120"/>
              </a:rPr>
              <a:t>ASK   </a:t>
            </a:r>
            <a:pPr indent="0" marL="0">
              <a:lnSpc>
                <a:spcPts val="1700"/>
              </a:lnSpc>
              <a:buNone/>
            </a:pPr>
            <a:r>
              <a:rPr lang="en-US" sz="1300" i="1" dirty="0">
                <a:solidFill>
                  <a:srgbClr val="FFFFFF"/>
                </a:solidFill>
                <a:latin typeface="Calibri" pitchFamily="34" charset="0"/>
                <a:ea typeface="Calibri" pitchFamily="34" charset="-122"/>
                <a:cs typeface="Calibri" pitchFamily="34" charset="-120"/>
              </a:rPr>
              <a:t>Is a state that cannot control its borders, currency or courts still sovereign? What work is the word doing?</a:t>
            </a:r>
            <a:endParaRPr lang="en-US" sz="10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66928" y="310896"/>
            <a:ext cx="8010144" cy="237744"/>
          </a:xfrm>
          <a:prstGeom prst="rect">
            <a:avLst/>
          </a:prstGeom>
          <a:noFill/>
          <a:ln/>
        </p:spPr>
        <p:txBody>
          <a:bodyPr wrap="square" lIns="0" tIns="0" rIns="0" bIns="0" rtlCol="0" anchor="ctr"/>
          <a:lstStyle/>
          <a:p>
            <a:pPr indent="0" marL="0">
              <a:buNone/>
            </a:pPr>
            <a:r>
              <a:rPr lang="en-US" sz="1050" b="1" spc="200" kern="0" dirty="0">
                <a:solidFill>
                  <a:srgbClr val="C2703D"/>
                </a:solidFill>
                <a:latin typeface="Calibri" pitchFamily="34" charset="0"/>
                <a:ea typeface="Calibri" pitchFamily="34" charset="-122"/>
                <a:cs typeface="Calibri" pitchFamily="34" charset="-120"/>
              </a:rPr>
              <a:t>CONCEPT 3</a:t>
            </a:r>
            <a:endParaRPr lang="en-US" sz="1050" dirty="0"/>
          </a:p>
        </p:txBody>
      </p:sp>
      <p:sp>
        <p:nvSpPr>
          <p:cNvPr id="3" name="Text 1"/>
          <p:cNvSpPr txBox="1"/>
          <p:nvPr/>
        </p:nvSpPr>
        <p:spPr>
          <a:xfrm>
            <a:off x="566928" y="566928"/>
            <a:ext cx="8010144" cy="676656"/>
          </a:xfrm>
          <a:prstGeom prst="rect">
            <a:avLst/>
          </a:prstGeom>
          <a:noFill/>
          <a:ln/>
        </p:spPr>
        <p:txBody>
          <a:bodyPr wrap="square" lIns="0" tIns="0" rIns="0" bIns="0" rtlCol="0" anchor="t"/>
          <a:lstStyle/>
          <a:p>
            <a:pPr indent="0" marL="0">
              <a:buNone/>
            </a:pPr>
            <a:r>
              <a:rPr lang="en-US" sz="2900" b="1" dirty="0">
                <a:solidFill>
                  <a:srgbClr val="1F2A38"/>
                </a:solidFill>
                <a:latin typeface="Cambria" pitchFamily="34" charset="0"/>
                <a:ea typeface="Cambria" pitchFamily="34" charset="-122"/>
                <a:cs typeface="Cambria" pitchFamily="34" charset="-120"/>
              </a:rPr>
              <a:t>Anarchy and self-help</a:t>
            </a:r>
            <a:endParaRPr lang="en-US" sz="2900" dirty="0"/>
          </a:p>
        </p:txBody>
      </p:sp>
      <p:sp>
        <p:nvSpPr>
          <p:cNvPr id="4" name="Shape 2"/>
          <p:cNvSpPr/>
          <p:nvPr/>
        </p:nvSpPr>
        <p:spPr>
          <a:xfrm>
            <a:off x="566928" y="1371600"/>
            <a:ext cx="8010144" cy="804672"/>
          </a:xfrm>
          <a:prstGeom prst="roundRect">
            <a:avLst>
              <a:gd name="adj" fmla="val 6818"/>
            </a:avLst>
          </a:prstGeom>
          <a:solidFill>
            <a:srgbClr val="EDEFF2"/>
          </a:solidFill>
          <a:ln w="12700">
            <a:solidFill>
              <a:srgbClr val="EDEFF2"/>
            </a:solidFill>
            <a:prstDash val="solid"/>
          </a:ln>
        </p:spPr>
      </p:sp>
      <p:sp>
        <p:nvSpPr>
          <p:cNvPr id="5" name="Text 3"/>
          <p:cNvSpPr txBox="1"/>
          <p:nvPr/>
        </p:nvSpPr>
        <p:spPr>
          <a:xfrm>
            <a:off x="768096" y="1371600"/>
            <a:ext cx="7607808" cy="804672"/>
          </a:xfrm>
          <a:prstGeom prst="rect">
            <a:avLst/>
          </a:prstGeom>
          <a:noFill/>
          <a:ln/>
        </p:spPr>
        <p:txBody>
          <a:bodyPr wrap="square" lIns="0" tIns="0" rIns="0" bIns="0" rtlCol="0" anchor="ctr"/>
          <a:lstStyle/>
          <a:p>
            <a:pPr indent="0" marL="0">
              <a:lnSpc>
                <a:spcPts val="2000"/>
              </a:lnSpc>
              <a:buNone/>
            </a:pPr>
            <a:r>
              <a:rPr lang="en-US" sz="1500" i="1" dirty="0">
                <a:solidFill>
                  <a:srgbClr val="1F2A38"/>
                </a:solidFill>
                <a:latin typeface="Cambria" pitchFamily="34" charset="0"/>
                <a:ea typeface="Cambria" pitchFamily="34" charset="-122"/>
                <a:cs typeface="Cambria" pitchFamily="34" charset="-120"/>
              </a:rPr>
              <a:t>Anarchy does not mean chaos. It means only that there is no authority above states — no world government, no compulsory court, no police force to send.</a:t>
            </a:r>
            <a:endParaRPr lang="en-US" sz="1500" dirty="0"/>
          </a:p>
        </p:txBody>
      </p:sp>
      <p:sp>
        <p:nvSpPr>
          <p:cNvPr id="6" name="Shape 4"/>
          <p:cNvSpPr/>
          <p:nvPr/>
        </p:nvSpPr>
        <p:spPr>
          <a:xfrm>
            <a:off x="603504" y="2450592"/>
            <a:ext cx="91440" cy="91440"/>
          </a:xfrm>
          <a:prstGeom prst="ellipse">
            <a:avLst/>
          </a:prstGeom>
          <a:solidFill>
            <a:srgbClr val="C2703D"/>
          </a:solidFill>
          <a:ln w="12700">
            <a:solidFill>
              <a:srgbClr val="C2703D"/>
            </a:solidFill>
            <a:prstDash val="solid"/>
          </a:ln>
        </p:spPr>
      </p:sp>
      <p:sp>
        <p:nvSpPr>
          <p:cNvPr id="7" name="Text 5"/>
          <p:cNvSpPr txBox="1"/>
          <p:nvPr/>
        </p:nvSpPr>
        <p:spPr>
          <a:xfrm>
            <a:off x="896112" y="2340864"/>
            <a:ext cx="7680960" cy="470002"/>
          </a:xfrm>
          <a:prstGeom prst="rect">
            <a:avLst/>
          </a:prstGeom>
          <a:noFill/>
          <a:ln/>
        </p:spPr>
        <p:txBody>
          <a:bodyPr wrap="square" lIns="0" tIns="0" rIns="0" bIns="0" rtlCol="0" anchor="t"/>
          <a:lstStyle/>
          <a:p>
            <a:pPr indent="0" marL="0">
              <a:lnSpc>
                <a:spcPts val="1518"/>
              </a:lnSpc>
              <a:buNone/>
            </a:pPr>
            <a:r>
              <a:rPr lang="en-US" sz="1150" dirty="0">
                <a:solidFill>
                  <a:srgbClr val="2C3742"/>
                </a:solidFill>
                <a:latin typeface="Calibri" pitchFamily="34" charset="0"/>
                <a:ea typeface="Calibri" pitchFamily="34" charset="-122"/>
                <a:cs typeface="Calibri" pitchFamily="34" charset="-120"/>
              </a:rPr>
              <a:t>SELF-HELP follows: since no one is obliged to guarantee your survival, you must ultimately provide for it yourself. This is the founding assumption of most IR theory.</a:t>
            </a:r>
            <a:endParaRPr lang="en-US" sz="1150" dirty="0"/>
          </a:p>
        </p:txBody>
      </p:sp>
      <p:sp>
        <p:nvSpPr>
          <p:cNvPr id="8" name="Shape 6"/>
          <p:cNvSpPr/>
          <p:nvPr/>
        </p:nvSpPr>
        <p:spPr>
          <a:xfrm>
            <a:off x="603504" y="2948026"/>
            <a:ext cx="91440" cy="91440"/>
          </a:xfrm>
          <a:prstGeom prst="ellipse">
            <a:avLst/>
          </a:prstGeom>
          <a:solidFill>
            <a:srgbClr val="C2703D"/>
          </a:solidFill>
          <a:ln w="12700">
            <a:solidFill>
              <a:srgbClr val="C2703D"/>
            </a:solidFill>
            <a:prstDash val="solid"/>
          </a:ln>
        </p:spPr>
      </p:sp>
      <p:sp>
        <p:nvSpPr>
          <p:cNvPr id="9" name="Text 7"/>
          <p:cNvSpPr txBox="1"/>
          <p:nvPr/>
        </p:nvSpPr>
        <p:spPr>
          <a:xfrm>
            <a:off x="896112" y="2838298"/>
            <a:ext cx="7680960" cy="470002"/>
          </a:xfrm>
          <a:prstGeom prst="rect">
            <a:avLst/>
          </a:prstGeom>
          <a:noFill/>
          <a:ln/>
        </p:spPr>
        <p:txBody>
          <a:bodyPr wrap="square" lIns="0" tIns="0" rIns="0" bIns="0" rtlCol="0" anchor="t"/>
          <a:lstStyle/>
          <a:p>
            <a:pPr indent="0" marL="0">
              <a:lnSpc>
                <a:spcPts val="1518"/>
              </a:lnSpc>
              <a:buNone/>
            </a:pPr>
            <a:r>
              <a:rPr lang="en-US" sz="1150" dirty="0">
                <a:solidFill>
                  <a:srgbClr val="2C3742"/>
                </a:solidFill>
                <a:latin typeface="Calibri" pitchFamily="34" charset="0"/>
                <a:ea typeface="Calibri" pitchFamily="34" charset="-122"/>
                <a:cs typeface="Calibri" pitchFamily="34" charset="-120"/>
              </a:rPr>
              <a:t>Yet anarchy is compatible with much order — trade flows, embassies function, most treaties are kept. Hedley Bull: an anarchical society, no ruler but rules.</a:t>
            </a:r>
            <a:endParaRPr lang="en-US" sz="1150" dirty="0"/>
          </a:p>
        </p:txBody>
      </p:sp>
      <p:sp>
        <p:nvSpPr>
          <p:cNvPr id="10" name="Shape 8"/>
          <p:cNvSpPr/>
          <p:nvPr/>
        </p:nvSpPr>
        <p:spPr>
          <a:xfrm>
            <a:off x="603504" y="3445459"/>
            <a:ext cx="91440" cy="91440"/>
          </a:xfrm>
          <a:prstGeom prst="ellipse">
            <a:avLst/>
          </a:prstGeom>
          <a:solidFill>
            <a:srgbClr val="C2703D"/>
          </a:solidFill>
          <a:ln w="12700">
            <a:solidFill>
              <a:srgbClr val="C2703D"/>
            </a:solidFill>
            <a:prstDash val="solid"/>
          </a:ln>
        </p:spPr>
      </p:sp>
      <p:sp>
        <p:nvSpPr>
          <p:cNvPr id="11" name="Text 9"/>
          <p:cNvSpPr txBox="1"/>
          <p:nvPr/>
        </p:nvSpPr>
        <p:spPr>
          <a:xfrm>
            <a:off x="896112" y="3335731"/>
            <a:ext cx="7680960" cy="280721"/>
          </a:xfrm>
          <a:prstGeom prst="rect">
            <a:avLst/>
          </a:prstGeom>
          <a:noFill/>
          <a:ln/>
        </p:spPr>
        <p:txBody>
          <a:bodyPr wrap="square" lIns="0" tIns="0" rIns="0" bIns="0" rtlCol="0" anchor="t"/>
          <a:lstStyle/>
          <a:p>
            <a:pPr indent="0" marL="0">
              <a:lnSpc>
                <a:spcPts val="1518"/>
              </a:lnSpc>
              <a:buNone/>
            </a:pPr>
            <a:r>
              <a:rPr lang="en-US" sz="1150" dirty="0">
                <a:solidFill>
                  <a:srgbClr val="2C3742"/>
                </a:solidFill>
                <a:latin typeface="Calibri" pitchFamily="34" charset="0"/>
                <a:ea typeface="Calibri" pitchFamily="34" charset="-122"/>
                <a:cs typeface="Calibri" pitchFamily="34" charset="-120"/>
              </a:rPr>
              <a:t>The question is not whether anarchy produces disorder, but how much order it can produce and by what means.</a:t>
            </a:r>
            <a:endParaRPr lang="en-US" sz="1150" dirty="0"/>
          </a:p>
        </p:txBody>
      </p:sp>
      <p:sp>
        <p:nvSpPr>
          <p:cNvPr id="12" name="Shape 10"/>
          <p:cNvSpPr/>
          <p:nvPr/>
        </p:nvSpPr>
        <p:spPr>
          <a:xfrm>
            <a:off x="566928" y="3995928"/>
            <a:ext cx="8010144" cy="685800"/>
          </a:xfrm>
          <a:prstGeom prst="roundRect">
            <a:avLst>
              <a:gd name="adj" fmla="val 9333"/>
            </a:avLst>
          </a:prstGeom>
          <a:solidFill>
            <a:srgbClr val="1F2A38"/>
          </a:solidFill>
          <a:ln w="12700">
            <a:solidFill>
              <a:srgbClr val="1F2A38"/>
            </a:solidFill>
            <a:prstDash val="solid"/>
          </a:ln>
        </p:spPr>
      </p:sp>
      <p:sp>
        <p:nvSpPr>
          <p:cNvPr id="13" name="Text 11"/>
          <p:cNvSpPr txBox="1"/>
          <p:nvPr/>
        </p:nvSpPr>
        <p:spPr>
          <a:xfrm>
            <a:off x="786384" y="3995928"/>
            <a:ext cx="7552944" cy="685800"/>
          </a:xfrm>
          <a:prstGeom prst="rect">
            <a:avLst/>
          </a:prstGeom>
          <a:noFill/>
          <a:ln/>
        </p:spPr>
        <p:txBody>
          <a:bodyPr wrap="square" lIns="0" tIns="0" rIns="0" bIns="0" rtlCol="0" anchor="ctr"/>
          <a:lstStyle/>
          <a:p>
            <a:pPr indent="0" marL="0">
              <a:lnSpc>
                <a:spcPts val="1700"/>
              </a:lnSpc>
              <a:buNone/>
            </a:pPr>
            <a:r>
              <a:rPr lang="en-US" sz="1050" b="1" spc="150" kern="0" dirty="0">
                <a:solidFill>
                  <a:srgbClr val="C2703D"/>
                </a:solidFill>
                <a:latin typeface="Calibri" pitchFamily="34" charset="0"/>
                <a:ea typeface="Calibri" pitchFamily="34" charset="-122"/>
                <a:cs typeface="Calibri" pitchFamily="34" charset="-120"/>
              </a:rPr>
              <a:t>ASK   </a:t>
            </a:r>
            <a:pPr indent="0" marL="0">
              <a:lnSpc>
                <a:spcPts val="1700"/>
              </a:lnSpc>
              <a:buNone/>
            </a:pPr>
            <a:r>
              <a:rPr lang="en-US" sz="1300" i="1" dirty="0">
                <a:solidFill>
                  <a:srgbClr val="FFFFFF"/>
                </a:solidFill>
                <a:latin typeface="Calibri" pitchFamily="34" charset="0"/>
                <a:ea typeface="Calibri" pitchFamily="34" charset="-122"/>
                <a:cs typeface="Calibri" pitchFamily="34" charset="-120"/>
              </a:rPr>
              <a:t>Domestic law is enforced by the state. What enforces international law — and does that mean it isn't really law?</a:t>
            </a:r>
            <a:endParaRPr lang="en-US" sz="10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66928" y="310896"/>
            <a:ext cx="8010144" cy="237744"/>
          </a:xfrm>
          <a:prstGeom prst="rect">
            <a:avLst/>
          </a:prstGeom>
          <a:noFill/>
          <a:ln/>
        </p:spPr>
        <p:txBody>
          <a:bodyPr wrap="square" lIns="0" tIns="0" rIns="0" bIns="0" rtlCol="0" anchor="ctr"/>
          <a:lstStyle/>
          <a:p>
            <a:pPr indent="0" marL="0">
              <a:buNone/>
            </a:pPr>
            <a:r>
              <a:rPr lang="en-US" sz="1050" b="1" spc="200" kern="0" dirty="0">
                <a:solidFill>
                  <a:srgbClr val="C2703D"/>
                </a:solidFill>
                <a:latin typeface="Calibri" pitchFamily="34" charset="0"/>
                <a:ea typeface="Calibri" pitchFamily="34" charset="-122"/>
                <a:cs typeface="Calibri" pitchFamily="34" charset="-120"/>
              </a:rPr>
              <a:t>CONCEPTS 4 AND 5 · ORDER BY DISTRIBUTION</a:t>
            </a:r>
            <a:endParaRPr lang="en-US" sz="1050" dirty="0"/>
          </a:p>
        </p:txBody>
      </p:sp>
      <p:sp>
        <p:nvSpPr>
          <p:cNvPr id="3" name="Text 1"/>
          <p:cNvSpPr txBox="1"/>
          <p:nvPr/>
        </p:nvSpPr>
        <p:spPr>
          <a:xfrm>
            <a:off x="566928" y="566928"/>
            <a:ext cx="8010144" cy="676656"/>
          </a:xfrm>
          <a:prstGeom prst="rect">
            <a:avLst/>
          </a:prstGeom>
          <a:noFill/>
          <a:ln/>
        </p:spPr>
        <p:txBody>
          <a:bodyPr wrap="square" lIns="0" tIns="0" rIns="0" bIns="0" rtlCol="0" anchor="t"/>
          <a:lstStyle/>
          <a:p>
            <a:pPr indent="0" marL="0">
              <a:buNone/>
            </a:pPr>
            <a:r>
              <a:rPr lang="en-US" sz="2700" b="1" dirty="0">
                <a:solidFill>
                  <a:srgbClr val="1F2A38"/>
                </a:solidFill>
                <a:latin typeface="Cambria" pitchFamily="34" charset="0"/>
                <a:ea typeface="Cambria" pitchFamily="34" charset="-122"/>
                <a:cs typeface="Cambria" pitchFamily="34" charset="-120"/>
              </a:rPr>
              <a:t>Balance of power and spheres of influence</a:t>
            </a:r>
            <a:endParaRPr lang="en-US" sz="2700" dirty="0"/>
          </a:p>
        </p:txBody>
      </p:sp>
      <p:sp>
        <p:nvSpPr>
          <p:cNvPr id="4" name="Shape 2"/>
          <p:cNvSpPr/>
          <p:nvPr/>
        </p:nvSpPr>
        <p:spPr>
          <a:xfrm>
            <a:off x="566928" y="1371600"/>
            <a:ext cx="3877056" cy="3218688"/>
          </a:xfrm>
          <a:prstGeom prst="roundRect">
            <a:avLst>
              <a:gd name="adj" fmla="val 1420"/>
            </a:avLst>
          </a:prstGeom>
          <a:solidFill>
            <a:srgbClr val="EDEFF2"/>
          </a:solidFill>
          <a:ln w="12700">
            <a:solidFill>
              <a:srgbClr val="EDEFF2"/>
            </a:solidFill>
            <a:prstDash val="solid"/>
          </a:ln>
        </p:spPr>
      </p:sp>
      <p:sp>
        <p:nvSpPr>
          <p:cNvPr id="5" name="Text 3"/>
          <p:cNvSpPr txBox="1"/>
          <p:nvPr/>
        </p:nvSpPr>
        <p:spPr>
          <a:xfrm>
            <a:off x="768096" y="1517904"/>
            <a:ext cx="3474720" cy="457200"/>
          </a:xfrm>
          <a:prstGeom prst="rect">
            <a:avLst/>
          </a:prstGeom>
          <a:noFill/>
          <a:ln/>
        </p:spPr>
        <p:txBody>
          <a:bodyPr wrap="square" lIns="0" tIns="0" rIns="0" bIns="0" rtlCol="0" anchor="t"/>
          <a:lstStyle/>
          <a:p>
            <a:pPr indent="0" marL="0">
              <a:lnSpc>
                <a:spcPts val="1600"/>
              </a:lnSpc>
              <a:buNone/>
            </a:pPr>
            <a:r>
              <a:rPr lang="en-US" sz="1300" b="1" dirty="0">
                <a:solidFill>
                  <a:srgbClr val="C2703D"/>
                </a:solidFill>
                <a:latin typeface="Calibri" pitchFamily="34" charset="0"/>
                <a:ea typeface="Calibri" pitchFamily="34" charset="-122"/>
                <a:cs typeface="Calibri" pitchFamily="34" charset="-120"/>
              </a:rPr>
              <a:t>BALANCE OF POWER</a:t>
            </a:r>
            <a:endParaRPr lang="en-US" sz="1300" dirty="0"/>
          </a:p>
        </p:txBody>
      </p:sp>
      <p:sp>
        <p:nvSpPr>
          <p:cNvPr id="6" name="Text 4"/>
          <p:cNvSpPr txBox="1"/>
          <p:nvPr/>
        </p:nvSpPr>
        <p:spPr>
          <a:xfrm>
            <a:off x="768096" y="1975104"/>
            <a:ext cx="3474720" cy="2468880"/>
          </a:xfrm>
          <a:prstGeom prst="rect">
            <a:avLst/>
          </a:prstGeom>
          <a:noFill/>
          <a:ln/>
        </p:spPr>
        <p:txBody>
          <a:bodyPr wrap="square" lIns="0" tIns="0" rIns="0" bIns="0" rtlCol="0" anchor="t"/>
          <a:lstStyle/>
          <a:p>
            <a:pPr indent="0" marL="0">
              <a:lnSpc>
                <a:spcPts val="1540"/>
              </a:lnSpc>
              <a:buNone/>
            </a:pPr>
            <a:r>
              <a:rPr lang="en-US" sz="1100" dirty="0">
                <a:solidFill>
                  <a:srgbClr val="2C3742"/>
                </a:solidFill>
                <a:latin typeface="Calibri" pitchFamily="34" charset="0"/>
                <a:ea typeface="Calibri" pitchFamily="34" charset="-122"/>
                <a:cs typeface="Calibri" pitchFamily="34" charset="-120"/>
              </a:rPr>
              <a:t>Peace preserved not by trust or law but by distribution: if no single state can dominate, none will try.</a:t>
            </a:r>
            <a:endParaRPr lang="en-US" sz="1100" dirty="0"/>
          </a:p>
          <a:p>
            <a:pPr indent="0" marL="0">
              <a:lnSpc>
                <a:spcPts val="1540"/>
              </a:lnSpc>
              <a:buNone/>
            </a:pPr>
            <a:endParaRPr lang="en-US" sz="1100" dirty="0"/>
          </a:p>
          <a:p>
            <a:pPr indent="0" marL="0">
              <a:lnSpc>
                <a:spcPts val="1540"/>
              </a:lnSpc>
              <a:buNone/>
            </a:pPr>
            <a:r>
              <a:rPr lang="en-US" sz="1100" dirty="0">
                <a:solidFill>
                  <a:srgbClr val="2C3742"/>
                </a:solidFill>
                <a:latin typeface="Calibri" pitchFamily="34" charset="0"/>
                <a:ea typeface="Calibri" pitchFamily="34" charset="-122"/>
                <a:cs typeface="Calibri" pitchFamily="34" charset="-120"/>
              </a:rPr>
              <a:t>Balancing — joining against the strongest. Bandwagoning — joining the strongest, which weak states often do because resistance is suicidal.</a:t>
            </a:r>
            <a:endParaRPr lang="en-US" sz="1100" dirty="0"/>
          </a:p>
          <a:p>
            <a:pPr indent="0" marL="0">
              <a:lnSpc>
                <a:spcPts val="1540"/>
              </a:lnSpc>
              <a:buNone/>
            </a:pPr>
            <a:endParaRPr lang="en-US" sz="1100" dirty="0"/>
          </a:p>
          <a:p>
            <a:pPr indent="0" marL="0">
              <a:lnSpc>
                <a:spcPts val="1540"/>
              </a:lnSpc>
              <a:buNone/>
            </a:pPr>
            <a:r>
              <a:rPr lang="en-US" sz="1100" dirty="0">
                <a:solidFill>
                  <a:srgbClr val="2C3742"/>
                </a:solidFill>
                <a:latin typeface="Calibri" pitchFamily="34" charset="0"/>
                <a:ea typeface="Calibri" pitchFamily="34" charset="-122"/>
                <a:cs typeface="Calibri" pitchFamily="34" charset="-120"/>
              </a:rPr>
              <a:t>Vienna 1815 is the deliberate construction; the alliance system of 1914 the classic failure. Note the moral cost: smaller states become weights on a scale.</a:t>
            </a:r>
            <a:endParaRPr lang="en-US" sz="1100" dirty="0"/>
          </a:p>
        </p:txBody>
      </p:sp>
      <p:sp>
        <p:nvSpPr>
          <p:cNvPr id="7" name="Shape 5"/>
          <p:cNvSpPr/>
          <p:nvPr/>
        </p:nvSpPr>
        <p:spPr>
          <a:xfrm>
            <a:off x="4700016" y="1371600"/>
            <a:ext cx="3877056" cy="3218688"/>
          </a:xfrm>
          <a:prstGeom prst="roundRect">
            <a:avLst>
              <a:gd name="adj" fmla="val 1420"/>
            </a:avLst>
          </a:prstGeom>
          <a:solidFill>
            <a:srgbClr val="F2F1EE"/>
          </a:solidFill>
          <a:ln w="12700">
            <a:solidFill>
              <a:srgbClr val="F2F1EE"/>
            </a:solidFill>
            <a:prstDash val="solid"/>
          </a:ln>
        </p:spPr>
      </p:sp>
      <p:sp>
        <p:nvSpPr>
          <p:cNvPr id="8" name="Text 6"/>
          <p:cNvSpPr txBox="1"/>
          <p:nvPr/>
        </p:nvSpPr>
        <p:spPr>
          <a:xfrm>
            <a:off x="4901184" y="1517904"/>
            <a:ext cx="3474720" cy="457200"/>
          </a:xfrm>
          <a:prstGeom prst="rect">
            <a:avLst/>
          </a:prstGeom>
          <a:noFill/>
          <a:ln/>
        </p:spPr>
        <p:txBody>
          <a:bodyPr wrap="square" lIns="0" tIns="0" rIns="0" bIns="0" rtlCol="0" anchor="t"/>
          <a:lstStyle/>
          <a:p>
            <a:pPr indent="0" marL="0">
              <a:lnSpc>
                <a:spcPts val="1600"/>
              </a:lnSpc>
              <a:buNone/>
            </a:pPr>
            <a:r>
              <a:rPr lang="en-US" sz="1300" b="1" dirty="0">
                <a:solidFill>
                  <a:srgbClr val="C2703D"/>
                </a:solidFill>
                <a:latin typeface="Calibri" pitchFamily="34" charset="0"/>
                <a:ea typeface="Calibri" pitchFamily="34" charset="-122"/>
                <a:cs typeface="Calibri" pitchFamily="34" charset="-120"/>
              </a:rPr>
              <a:t>SPHERES OF INFLUENCE</a:t>
            </a:r>
            <a:endParaRPr lang="en-US" sz="1300" dirty="0"/>
          </a:p>
        </p:txBody>
      </p:sp>
      <p:sp>
        <p:nvSpPr>
          <p:cNvPr id="9" name="Text 7"/>
          <p:cNvSpPr txBox="1"/>
          <p:nvPr/>
        </p:nvSpPr>
        <p:spPr>
          <a:xfrm>
            <a:off x="4901184" y="1975104"/>
            <a:ext cx="3474720" cy="2468880"/>
          </a:xfrm>
          <a:prstGeom prst="rect">
            <a:avLst/>
          </a:prstGeom>
          <a:noFill/>
          <a:ln/>
        </p:spPr>
        <p:txBody>
          <a:bodyPr wrap="square" lIns="0" tIns="0" rIns="0" bIns="0" rtlCol="0" anchor="t"/>
          <a:lstStyle/>
          <a:p>
            <a:pPr indent="0" marL="0">
              <a:lnSpc>
                <a:spcPts val="1540"/>
              </a:lnSpc>
              <a:buNone/>
            </a:pPr>
            <a:r>
              <a:rPr lang="en-US" sz="1100" dirty="0">
                <a:solidFill>
                  <a:srgbClr val="2C3742"/>
                </a:solidFill>
                <a:latin typeface="Calibri" pitchFamily="34" charset="0"/>
                <a:ea typeface="Calibri" pitchFamily="34" charset="-122"/>
                <a:cs typeface="Calibri" pitchFamily="34" charset="-120"/>
              </a:rPr>
              <a:t>A region where one great power's preferences are decisive and the others acquiesce. Balance of power made geographical.</a:t>
            </a:r>
            <a:endParaRPr lang="en-US" sz="1100" dirty="0"/>
          </a:p>
          <a:p>
            <a:pPr indent="0" marL="0">
              <a:lnSpc>
                <a:spcPts val="1540"/>
              </a:lnSpc>
              <a:buNone/>
            </a:pPr>
            <a:endParaRPr lang="en-US" sz="1100" dirty="0"/>
          </a:p>
          <a:p>
            <a:pPr indent="0" marL="0">
              <a:lnSpc>
                <a:spcPts val="1540"/>
              </a:lnSpc>
              <a:buNone/>
            </a:pPr>
            <a:r>
              <a:rPr lang="en-US" sz="1100" dirty="0">
                <a:solidFill>
                  <a:srgbClr val="2C3742"/>
                </a:solidFill>
                <a:latin typeface="Calibri" pitchFamily="34" charset="0"/>
                <a:ea typeface="Calibri" pitchFamily="34" charset="-122"/>
                <a:cs typeface="Calibri" pitchFamily="34" charset="-120"/>
              </a:rPr>
              <a:t>Usually tacit — writing them down would contradict the principles everyone publicly professes. So you read them off practice, or off what an agreement quietly permits.</a:t>
            </a:r>
            <a:endParaRPr lang="en-US" sz="1100" dirty="0"/>
          </a:p>
          <a:p>
            <a:pPr indent="0" marL="0">
              <a:lnSpc>
                <a:spcPts val="1540"/>
              </a:lnSpc>
              <a:buNone/>
            </a:pPr>
            <a:endParaRPr lang="en-US" sz="1100" dirty="0"/>
          </a:p>
          <a:p>
            <a:pPr indent="0" marL="0">
              <a:lnSpc>
                <a:spcPts val="1540"/>
              </a:lnSpc>
              <a:buNone/>
            </a:pPr>
            <a:r>
              <a:rPr lang="en-US" sz="1100" dirty="0">
                <a:solidFill>
                  <a:srgbClr val="2C3742"/>
                </a:solidFill>
                <a:latin typeface="Calibri" pitchFamily="34" charset="0"/>
                <a:ea typeface="Calibri" pitchFamily="34" charset="-122"/>
                <a:cs typeface="Calibri" pitchFamily="34" charset="-120"/>
              </a:rPr>
              <a:t>Monroe 1823 · Anglo-Russian Convention 1907 · Berlin Conference 1884–85.</a:t>
            </a:r>
            <a:endParaRPr lang="en-US" sz="11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131A24"/>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131A24"/>
          </a:solidFill>
          <a:ln/>
        </p:spPr>
      </p:sp>
      <p:sp>
        <p:nvSpPr>
          <p:cNvPr id="3" name="Shape 1"/>
          <p:cNvSpPr/>
          <p:nvPr/>
        </p:nvSpPr>
        <p:spPr>
          <a:xfrm>
            <a:off x="566928" y="1417320"/>
            <a:ext cx="749808" cy="749808"/>
          </a:xfrm>
          <a:prstGeom prst="ellipse">
            <a:avLst/>
          </a:prstGeom>
          <a:solidFill>
            <a:srgbClr val="C2703D"/>
          </a:solidFill>
          <a:ln w="12700">
            <a:solidFill>
              <a:srgbClr val="C2703D"/>
            </a:solidFill>
            <a:prstDash val="solid"/>
          </a:ln>
        </p:spPr>
      </p:sp>
      <p:sp>
        <p:nvSpPr>
          <p:cNvPr id="4" name="Text 2"/>
          <p:cNvSpPr txBox="1"/>
          <p:nvPr/>
        </p:nvSpPr>
        <p:spPr>
          <a:xfrm>
            <a:off x="566928" y="1417320"/>
            <a:ext cx="749808" cy="749808"/>
          </a:xfrm>
          <a:prstGeom prst="rect">
            <a:avLst/>
          </a:prstGeom>
          <a:noFill/>
          <a:ln/>
        </p:spPr>
        <p:txBody>
          <a:bodyPr wrap="square" lIns="0" tIns="0" rIns="0" bIns="0" rtlCol="0" anchor="ctr"/>
          <a:lstStyle/>
          <a:p>
            <a:pPr algn="ctr" indent="0" marL="0">
              <a:buNone/>
            </a:pPr>
            <a:r>
              <a:rPr lang="en-US" sz="1600" b="1" dirty="0">
                <a:solidFill>
                  <a:srgbClr val="FFFFFF"/>
                </a:solidFill>
                <a:latin typeface="Calibri" pitchFamily="34" charset="0"/>
                <a:ea typeface="Calibri" pitchFamily="34" charset="-122"/>
                <a:cs typeface="Calibri" pitchFamily="34" charset="-120"/>
              </a:rPr>
              <a:t>2</a:t>
            </a:r>
            <a:endParaRPr lang="en-US" sz="1600" dirty="0"/>
          </a:p>
        </p:txBody>
      </p:sp>
      <p:sp>
        <p:nvSpPr>
          <p:cNvPr id="5" name="Text 3"/>
          <p:cNvSpPr txBox="1"/>
          <p:nvPr/>
        </p:nvSpPr>
        <p:spPr>
          <a:xfrm>
            <a:off x="566928" y="2377440"/>
            <a:ext cx="8010144" cy="868680"/>
          </a:xfrm>
          <a:prstGeom prst="rect">
            <a:avLst/>
          </a:prstGeom>
          <a:noFill/>
          <a:ln/>
        </p:spPr>
        <p:txBody>
          <a:bodyPr wrap="square" lIns="0" tIns="0" rIns="0" bIns="0" rtlCol="0" anchor="ctr"/>
          <a:lstStyle/>
          <a:p>
            <a:pPr indent="0" marL="0">
              <a:buNone/>
            </a:pPr>
            <a:r>
              <a:rPr lang="en-US" sz="3400" b="1" dirty="0">
                <a:solidFill>
                  <a:srgbClr val="FFFFFF"/>
                </a:solidFill>
                <a:latin typeface="Cambria" pitchFamily="34" charset="0"/>
                <a:ea typeface="Cambria" pitchFamily="34" charset="-122"/>
                <a:cs typeface="Cambria" pitchFamily="34" charset="-120"/>
              </a:rPr>
              <a:t>Board work II</a:t>
            </a:r>
            <a:endParaRPr lang="en-US" sz="3400" dirty="0"/>
          </a:p>
        </p:txBody>
      </p:sp>
      <p:sp>
        <p:nvSpPr>
          <p:cNvPr id="6" name="Text 4"/>
          <p:cNvSpPr txBox="1"/>
          <p:nvPr/>
        </p:nvSpPr>
        <p:spPr>
          <a:xfrm>
            <a:off x="566928" y="3200400"/>
            <a:ext cx="7095744" cy="731520"/>
          </a:xfrm>
          <a:prstGeom prst="rect">
            <a:avLst/>
          </a:prstGeom>
          <a:noFill/>
          <a:ln/>
        </p:spPr>
        <p:txBody>
          <a:bodyPr wrap="square" lIns="0" tIns="0" rIns="0" bIns="0" rtlCol="0" anchor="ctr"/>
          <a:lstStyle/>
          <a:p>
            <a:pPr indent="0" marL="0">
              <a:lnSpc>
                <a:spcPts val="2000"/>
              </a:lnSpc>
              <a:buNone/>
            </a:pPr>
            <a:r>
              <a:rPr lang="en-US" sz="1400" dirty="0">
                <a:solidFill>
                  <a:srgbClr val="AAB6C2"/>
                </a:solidFill>
                <a:latin typeface="Calibri" pitchFamily="34" charset="0"/>
                <a:ea typeface="Calibri" pitchFamily="34" charset="-122"/>
                <a:cs typeface="Calibri" pitchFamily="34" charset="-120"/>
              </a:rPr>
              <a:t>What is security?  ·  Everyone at the board  ·  5 minutes</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1F2A38"/>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1F2A38"/>
          </a:solidFill>
          <a:ln/>
        </p:spPr>
      </p:sp>
      <p:sp>
        <p:nvSpPr>
          <p:cNvPr id="3" name="Text 1"/>
          <p:cNvSpPr txBox="1"/>
          <p:nvPr/>
        </p:nvSpPr>
        <p:spPr>
          <a:xfrm>
            <a:off x="566928" y="365760"/>
            <a:ext cx="5943600" cy="274320"/>
          </a:xfrm>
          <a:prstGeom prst="rect">
            <a:avLst/>
          </a:prstGeom>
          <a:noFill/>
          <a:ln/>
        </p:spPr>
        <p:txBody>
          <a:bodyPr wrap="square" lIns="0" tIns="0" rIns="0" bIns="0" rtlCol="0" anchor="ctr"/>
          <a:lstStyle/>
          <a:p>
            <a:pPr indent="0" marL="0">
              <a:buNone/>
            </a:pPr>
            <a:r>
              <a:rPr lang="en-US" sz="1100" b="1" spc="200" kern="0" dirty="0">
                <a:solidFill>
                  <a:srgbClr val="C2703D"/>
                </a:solidFill>
                <a:latin typeface="Calibri" pitchFamily="34" charset="0"/>
                <a:ea typeface="Calibri" pitchFamily="34" charset="-122"/>
                <a:cs typeface="Calibri" pitchFamily="34" charset="-120"/>
              </a:rPr>
              <a:t>BOARD WORK II  ·  WRITE</a:t>
            </a:r>
            <a:endParaRPr lang="en-US" sz="1100" dirty="0"/>
          </a:p>
        </p:txBody>
      </p:sp>
      <p:sp>
        <p:nvSpPr>
          <p:cNvPr id="4" name="Shape 2"/>
          <p:cNvSpPr/>
          <p:nvPr/>
        </p:nvSpPr>
        <p:spPr>
          <a:xfrm>
            <a:off x="7616952" y="310896"/>
            <a:ext cx="960120" cy="384048"/>
          </a:xfrm>
          <a:prstGeom prst="roundRect">
            <a:avLst>
              <a:gd name="adj" fmla="val 47619"/>
            </a:avLst>
          </a:prstGeom>
          <a:solidFill>
            <a:srgbClr val="C2703D"/>
          </a:solidFill>
          <a:ln w="12700">
            <a:solidFill>
              <a:srgbClr val="C2703D"/>
            </a:solidFill>
            <a:prstDash val="solid"/>
          </a:ln>
        </p:spPr>
      </p:sp>
      <p:sp>
        <p:nvSpPr>
          <p:cNvPr id="5" name="Text 3"/>
          <p:cNvSpPr txBox="1"/>
          <p:nvPr/>
        </p:nvSpPr>
        <p:spPr>
          <a:xfrm>
            <a:off x="7616952" y="310896"/>
            <a:ext cx="960120" cy="384048"/>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2 min</a:t>
            </a:r>
            <a:endParaRPr lang="en-US" sz="1300" dirty="0"/>
          </a:p>
        </p:txBody>
      </p:sp>
      <p:sp>
        <p:nvSpPr>
          <p:cNvPr id="6" name="Text 4"/>
          <p:cNvSpPr txBox="1"/>
          <p:nvPr/>
        </p:nvSpPr>
        <p:spPr>
          <a:xfrm>
            <a:off x="566928" y="841248"/>
            <a:ext cx="8010144" cy="777240"/>
          </a:xfrm>
          <a:prstGeom prst="rect">
            <a:avLst/>
          </a:prstGeom>
          <a:noFill/>
          <a:ln/>
        </p:spPr>
        <p:txBody>
          <a:bodyPr wrap="square" lIns="0" tIns="0" rIns="0" bIns="0" rtlCol="0" anchor="ctr"/>
          <a:lstStyle/>
          <a:p>
            <a:pPr indent="0" marL="0">
              <a:lnSpc>
                <a:spcPts val="3200"/>
              </a:lnSpc>
              <a:buNone/>
            </a:pPr>
            <a:r>
              <a:rPr lang="en-US" sz="2700" b="1" dirty="0">
                <a:solidFill>
                  <a:srgbClr val="FFFFFF"/>
                </a:solidFill>
                <a:latin typeface="Cambria" pitchFamily="34" charset="0"/>
                <a:ea typeface="Cambria" pitchFamily="34" charset="-122"/>
                <a:cs typeface="Cambria" pitchFamily="34" charset="-120"/>
              </a:rPr>
              <a:t>What is security?</a:t>
            </a:r>
            <a:endParaRPr lang="en-US" sz="2700" dirty="0"/>
          </a:p>
        </p:txBody>
      </p:sp>
      <p:sp>
        <p:nvSpPr>
          <p:cNvPr id="7" name="Shape 5"/>
          <p:cNvSpPr/>
          <p:nvPr/>
        </p:nvSpPr>
        <p:spPr>
          <a:xfrm>
            <a:off x="566928" y="1874520"/>
            <a:ext cx="310896" cy="310896"/>
          </a:xfrm>
          <a:prstGeom prst="ellipse">
            <a:avLst/>
          </a:prstGeom>
          <a:solidFill>
            <a:srgbClr val="C2703D"/>
          </a:solidFill>
          <a:ln w="12700">
            <a:solidFill>
              <a:srgbClr val="C2703D"/>
            </a:solidFill>
            <a:prstDash val="solid"/>
          </a:ln>
        </p:spPr>
      </p:sp>
      <p:sp>
        <p:nvSpPr>
          <p:cNvPr id="8" name="Text 6"/>
          <p:cNvSpPr txBox="1"/>
          <p:nvPr/>
        </p:nvSpPr>
        <p:spPr>
          <a:xfrm>
            <a:off x="566928" y="1874520"/>
            <a:ext cx="310896" cy="310896"/>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txBox="1"/>
          <p:nvPr/>
        </p:nvSpPr>
        <p:spPr>
          <a:xfrm>
            <a:off x="1042416" y="1810512"/>
            <a:ext cx="7534656" cy="365760"/>
          </a:xfrm>
          <a:prstGeom prst="rect">
            <a:avLst/>
          </a:prstGeom>
          <a:noFill/>
          <a:ln/>
        </p:spPr>
        <p:txBody>
          <a:bodyPr wrap="square" lIns="0" tIns="0" rIns="0" bIns="0" rtlCol="0" anchor="t"/>
          <a:lstStyle/>
          <a:p>
            <a:pPr indent="0" marL="0">
              <a:lnSpc>
                <a:spcPts val="2100"/>
              </a:lnSpc>
              <a:buNone/>
            </a:pPr>
            <a:r>
              <a:rPr lang="en-US" sz="1550" dirty="0">
                <a:solidFill>
                  <a:srgbClr val="E4E9EE"/>
                </a:solidFill>
                <a:latin typeface="Calibri" pitchFamily="34" charset="0"/>
                <a:ea typeface="Calibri" pitchFamily="34" charset="-122"/>
                <a:cs typeface="Calibri" pitchFamily="34" charset="-120"/>
              </a:rPr>
              <a:t>Markers again, one each. Each of you writes your own answer. One sentence.</a:t>
            </a:r>
            <a:endParaRPr lang="en-US" sz="1550" dirty="0"/>
          </a:p>
        </p:txBody>
      </p:sp>
      <p:sp>
        <p:nvSpPr>
          <p:cNvPr id="10" name="Shape 8"/>
          <p:cNvSpPr/>
          <p:nvPr/>
        </p:nvSpPr>
        <p:spPr>
          <a:xfrm>
            <a:off x="566928" y="2368296"/>
            <a:ext cx="310896" cy="310896"/>
          </a:xfrm>
          <a:prstGeom prst="ellipse">
            <a:avLst/>
          </a:prstGeom>
          <a:solidFill>
            <a:srgbClr val="C2703D"/>
          </a:solidFill>
          <a:ln w="12700">
            <a:solidFill>
              <a:srgbClr val="C2703D"/>
            </a:solidFill>
            <a:prstDash val="solid"/>
          </a:ln>
        </p:spPr>
      </p:sp>
      <p:sp>
        <p:nvSpPr>
          <p:cNvPr id="11" name="Text 9"/>
          <p:cNvSpPr txBox="1"/>
          <p:nvPr/>
        </p:nvSpPr>
        <p:spPr>
          <a:xfrm>
            <a:off x="566928" y="2368296"/>
            <a:ext cx="310896" cy="310896"/>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2" name="Text 10"/>
          <p:cNvSpPr txBox="1"/>
          <p:nvPr/>
        </p:nvSpPr>
        <p:spPr>
          <a:xfrm>
            <a:off x="1042416" y="2304288"/>
            <a:ext cx="7534656" cy="621792"/>
          </a:xfrm>
          <a:prstGeom prst="rect">
            <a:avLst/>
          </a:prstGeom>
          <a:noFill/>
          <a:ln/>
        </p:spPr>
        <p:txBody>
          <a:bodyPr wrap="square" lIns="0" tIns="0" rIns="0" bIns="0" rtlCol="0" anchor="t"/>
          <a:lstStyle/>
          <a:p>
            <a:pPr indent="0" marL="0">
              <a:lnSpc>
                <a:spcPts val="2100"/>
              </a:lnSpc>
              <a:buNone/>
            </a:pPr>
            <a:r>
              <a:rPr lang="en-US" sz="1550" dirty="0">
                <a:solidFill>
                  <a:srgbClr val="E4E9EE"/>
                </a:solidFill>
                <a:latin typeface="Calibri" pitchFamily="34" charset="0"/>
                <a:ea typeface="Calibri" pitchFamily="34" charset="-122"/>
                <a:cs typeface="Calibri" pitchFamily="34" charset="-120"/>
              </a:rPr>
              <a:t>There is a trap in the question — so answer two things explicitly inside your sentence.</a:t>
            </a:r>
            <a:endParaRPr lang="en-US" sz="1550" dirty="0"/>
          </a:p>
        </p:txBody>
      </p:sp>
      <p:sp>
        <p:nvSpPr>
          <p:cNvPr id="13" name="Shape 11"/>
          <p:cNvSpPr/>
          <p:nvPr/>
        </p:nvSpPr>
        <p:spPr>
          <a:xfrm>
            <a:off x="566928" y="3118104"/>
            <a:ext cx="310896" cy="310896"/>
          </a:xfrm>
          <a:prstGeom prst="ellipse">
            <a:avLst/>
          </a:prstGeom>
          <a:solidFill>
            <a:srgbClr val="C2703D"/>
          </a:solidFill>
          <a:ln w="12700">
            <a:solidFill>
              <a:srgbClr val="C2703D"/>
            </a:solidFill>
            <a:prstDash val="solid"/>
          </a:ln>
        </p:spPr>
      </p:sp>
      <p:sp>
        <p:nvSpPr>
          <p:cNvPr id="14" name="Text 12"/>
          <p:cNvSpPr txBox="1"/>
          <p:nvPr/>
        </p:nvSpPr>
        <p:spPr>
          <a:xfrm>
            <a:off x="566928" y="3118104"/>
            <a:ext cx="310896" cy="310896"/>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5" name="Text 13"/>
          <p:cNvSpPr txBox="1"/>
          <p:nvPr/>
        </p:nvSpPr>
        <p:spPr>
          <a:xfrm>
            <a:off x="1042416" y="3054096"/>
            <a:ext cx="7534656" cy="621792"/>
          </a:xfrm>
          <a:prstGeom prst="rect">
            <a:avLst/>
          </a:prstGeom>
          <a:noFill/>
          <a:ln/>
        </p:spPr>
        <p:txBody>
          <a:bodyPr wrap="square" lIns="0" tIns="0" rIns="0" bIns="0" rtlCol="0" anchor="t"/>
          <a:lstStyle/>
          <a:p>
            <a:pPr indent="0" marL="0">
              <a:lnSpc>
                <a:spcPts val="2100"/>
              </a:lnSpc>
              <a:buNone/>
            </a:pPr>
            <a:r>
              <a:rPr lang="en-US" sz="1550" dirty="0">
                <a:solidFill>
                  <a:srgbClr val="E4E9EE"/>
                </a:solidFill>
                <a:latin typeface="Calibri" pitchFamily="34" charset="0"/>
                <a:ea typeface="Calibri" pitchFamily="34" charset="-122"/>
                <a:cs typeface="Calibri" pitchFamily="34" charset="-120"/>
              </a:rPr>
              <a:t>Then each of you adds at least two dimensions of security. Several words are fine.</a:t>
            </a:r>
            <a:endParaRPr lang="en-US" sz="1550" dirty="0"/>
          </a:p>
        </p:txBody>
      </p:sp>
      <p:sp>
        <p:nvSpPr>
          <p:cNvPr id="16" name="Text 14"/>
          <p:cNvSpPr txBox="1"/>
          <p:nvPr/>
        </p:nvSpPr>
        <p:spPr>
          <a:xfrm>
            <a:off x="566928" y="4315968"/>
            <a:ext cx="8010144" cy="457200"/>
          </a:xfrm>
          <a:prstGeom prst="rect">
            <a:avLst/>
          </a:prstGeom>
          <a:noFill/>
          <a:ln/>
        </p:spPr>
        <p:txBody>
          <a:bodyPr wrap="square" lIns="0" tIns="0" rIns="0" bIns="0" rtlCol="0" anchor="ctr"/>
          <a:lstStyle/>
          <a:p>
            <a:pPr indent="0" marL="0">
              <a:lnSpc>
                <a:spcPts val="1700"/>
              </a:lnSpc>
              <a:buNone/>
            </a:pPr>
            <a:r>
              <a:rPr lang="en-US" sz="1250" i="1" dirty="0">
                <a:solidFill>
                  <a:srgbClr val="9BA8B5"/>
                </a:solidFill>
                <a:latin typeface="Calibri" pitchFamily="34" charset="0"/>
                <a:ea typeface="Calibri" pitchFamily="34" charset="-122"/>
                <a:cs typeface="Calibri" pitchFamily="34" charset="-120"/>
              </a:rPr>
              <a:t>Security of whom — the state, the government, the population, you personally?   And: security from what?</a:t>
            </a:r>
            <a:endParaRPr lang="en-US" sz="12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1F2A38"/>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1F2A38"/>
          </a:solidFill>
          <a:ln/>
        </p:spPr>
      </p:sp>
      <p:sp>
        <p:nvSpPr>
          <p:cNvPr id="3" name="Text 1"/>
          <p:cNvSpPr txBox="1"/>
          <p:nvPr/>
        </p:nvSpPr>
        <p:spPr>
          <a:xfrm>
            <a:off x="566928" y="365760"/>
            <a:ext cx="5943600" cy="274320"/>
          </a:xfrm>
          <a:prstGeom prst="rect">
            <a:avLst/>
          </a:prstGeom>
          <a:noFill/>
          <a:ln/>
        </p:spPr>
        <p:txBody>
          <a:bodyPr wrap="square" lIns="0" tIns="0" rIns="0" bIns="0" rtlCol="0" anchor="ctr"/>
          <a:lstStyle/>
          <a:p>
            <a:pPr indent="0" marL="0">
              <a:buNone/>
            </a:pPr>
            <a:r>
              <a:rPr lang="en-US" sz="1100" b="1" spc="200" kern="0" dirty="0">
                <a:solidFill>
                  <a:srgbClr val="C2703D"/>
                </a:solidFill>
                <a:latin typeface="Calibri" pitchFamily="34" charset="0"/>
                <a:ea typeface="Calibri" pitchFamily="34" charset="-122"/>
                <a:cs typeface="Calibri" pitchFamily="34" charset="-120"/>
              </a:rPr>
              <a:t>BOARD WORK II  ·  ROUND</a:t>
            </a:r>
            <a:endParaRPr lang="en-US" sz="1100" dirty="0"/>
          </a:p>
        </p:txBody>
      </p:sp>
      <p:sp>
        <p:nvSpPr>
          <p:cNvPr id="4" name="Shape 2"/>
          <p:cNvSpPr/>
          <p:nvPr/>
        </p:nvSpPr>
        <p:spPr>
          <a:xfrm>
            <a:off x="7616952" y="310896"/>
            <a:ext cx="960120" cy="384048"/>
          </a:xfrm>
          <a:prstGeom prst="roundRect">
            <a:avLst>
              <a:gd name="adj" fmla="val 47619"/>
            </a:avLst>
          </a:prstGeom>
          <a:solidFill>
            <a:srgbClr val="C2703D"/>
          </a:solidFill>
          <a:ln w="12700">
            <a:solidFill>
              <a:srgbClr val="C2703D"/>
            </a:solidFill>
            <a:prstDash val="solid"/>
          </a:ln>
        </p:spPr>
      </p:sp>
      <p:sp>
        <p:nvSpPr>
          <p:cNvPr id="5" name="Text 3"/>
          <p:cNvSpPr txBox="1"/>
          <p:nvPr/>
        </p:nvSpPr>
        <p:spPr>
          <a:xfrm>
            <a:off x="7616952" y="310896"/>
            <a:ext cx="960120" cy="384048"/>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3 min</a:t>
            </a:r>
            <a:endParaRPr lang="en-US" sz="1300" dirty="0"/>
          </a:p>
        </p:txBody>
      </p:sp>
      <p:sp>
        <p:nvSpPr>
          <p:cNvPr id="6" name="Text 4"/>
          <p:cNvSpPr txBox="1"/>
          <p:nvPr/>
        </p:nvSpPr>
        <p:spPr>
          <a:xfrm>
            <a:off x="566928" y="841248"/>
            <a:ext cx="8010144" cy="777240"/>
          </a:xfrm>
          <a:prstGeom prst="rect">
            <a:avLst/>
          </a:prstGeom>
          <a:noFill/>
          <a:ln/>
        </p:spPr>
        <p:txBody>
          <a:bodyPr wrap="square" lIns="0" tIns="0" rIns="0" bIns="0" rtlCol="0" anchor="ctr"/>
          <a:lstStyle/>
          <a:p>
            <a:pPr indent="0" marL="0">
              <a:lnSpc>
                <a:spcPts val="3200"/>
              </a:lnSpc>
              <a:buNone/>
            </a:pPr>
            <a:r>
              <a:rPr lang="en-US" sz="2700" b="1" dirty="0">
                <a:solidFill>
                  <a:srgbClr val="FFFFFF"/>
                </a:solidFill>
                <a:latin typeface="Cambria" pitchFamily="34" charset="0"/>
                <a:ea typeface="Cambria" pitchFamily="34" charset="-122"/>
                <a:cs typeface="Cambria" pitchFamily="34" charset="-120"/>
              </a:rPr>
              <a:t>Everyone says one thing.</a:t>
            </a:r>
            <a:endParaRPr lang="en-US" sz="2700" dirty="0"/>
          </a:p>
        </p:txBody>
      </p:sp>
      <p:sp>
        <p:nvSpPr>
          <p:cNvPr id="7" name="Shape 5"/>
          <p:cNvSpPr/>
          <p:nvPr/>
        </p:nvSpPr>
        <p:spPr>
          <a:xfrm>
            <a:off x="566928" y="1874520"/>
            <a:ext cx="310896" cy="310896"/>
          </a:xfrm>
          <a:prstGeom prst="ellipse">
            <a:avLst/>
          </a:prstGeom>
          <a:solidFill>
            <a:srgbClr val="C2703D"/>
          </a:solidFill>
          <a:ln w="12700">
            <a:solidFill>
              <a:srgbClr val="C2703D"/>
            </a:solidFill>
            <a:prstDash val="solid"/>
          </a:ln>
        </p:spPr>
      </p:sp>
      <p:sp>
        <p:nvSpPr>
          <p:cNvPr id="8" name="Text 6"/>
          <p:cNvSpPr txBox="1"/>
          <p:nvPr/>
        </p:nvSpPr>
        <p:spPr>
          <a:xfrm>
            <a:off x="566928" y="1874520"/>
            <a:ext cx="310896" cy="310896"/>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txBox="1"/>
          <p:nvPr/>
        </p:nvSpPr>
        <p:spPr>
          <a:xfrm>
            <a:off x="1042416" y="1810512"/>
            <a:ext cx="7534656" cy="365760"/>
          </a:xfrm>
          <a:prstGeom prst="rect">
            <a:avLst/>
          </a:prstGeom>
          <a:noFill/>
          <a:ln/>
        </p:spPr>
        <p:txBody>
          <a:bodyPr wrap="square" lIns="0" tIns="0" rIns="0" bIns="0" rtlCol="0" anchor="t"/>
          <a:lstStyle/>
          <a:p>
            <a:pPr indent="0" marL="0">
              <a:lnSpc>
                <a:spcPts val="2100"/>
              </a:lnSpc>
              <a:buNone/>
            </a:pPr>
            <a:r>
              <a:rPr lang="en-US" sz="1550" dirty="0">
                <a:solidFill>
                  <a:srgbClr val="E4E9EE"/>
                </a:solidFill>
                <a:latin typeface="Calibri" pitchFamily="34" charset="0"/>
                <a:ea typeface="Calibri" pitchFamily="34" charset="-122"/>
                <a:cs typeface="Calibri" pitchFamily="34" charset="-120"/>
              </a:rPr>
              <a:t>Your definition, or one dimension.</a:t>
            </a:r>
            <a:endParaRPr lang="en-US" sz="1550" dirty="0"/>
          </a:p>
        </p:txBody>
      </p:sp>
      <p:sp>
        <p:nvSpPr>
          <p:cNvPr id="10" name="Shape 8"/>
          <p:cNvSpPr/>
          <p:nvPr/>
        </p:nvSpPr>
        <p:spPr>
          <a:xfrm>
            <a:off x="566928" y="2368296"/>
            <a:ext cx="310896" cy="310896"/>
          </a:xfrm>
          <a:prstGeom prst="ellipse">
            <a:avLst/>
          </a:prstGeom>
          <a:solidFill>
            <a:srgbClr val="C2703D"/>
          </a:solidFill>
          <a:ln w="12700">
            <a:solidFill>
              <a:srgbClr val="C2703D"/>
            </a:solidFill>
            <a:prstDash val="solid"/>
          </a:ln>
        </p:spPr>
      </p:sp>
      <p:sp>
        <p:nvSpPr>
          <p:cNvPr id="11" name="Text 9"/>
          <p:cNvSpPr txBox="1"/>
          <p:nvPr/>
        </p:nvSpPr>
        <p:spPr>
          <a:xfrm>
            <a:off x="566928" y="2368296"/>
            <a:ext cx="310896" cy="310896"/>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2" name="Text 10"/>
          <p:cNvSpPr txBox="1"/>
          <p:nvPr/>
        </p:nvSpPr>
        <p:spPr>
          <a:xfrm>
            <a:off x="1042416" y="2304288"/>
            <a:ext cx="7534656" cy="365760"/>
          </a:xfrm>
          <a:prstGeom prst="rect">
            <a:avLst/>
          </a:prstGeom>
          <a:noFill/>
          <a:ln/>
        </p:spPr>
        <p:txBody>
          <a:bodyPr wrap="square" lIns="0" tIns="0" rIns="0" bIns="0" rtlCol="0" anchor="t"/>
          <a:lstStyle/>
          <a:p>
            <a:pPr indent="0" marL="0">
              <a:lnSpc>
                <a:spcPts val="2100"/>
              </a:lnSpc>
              <a:buNone/>
            </a:pPr>
            <a:r>
              <a:rPr lang="en-US" sz="1550" dirty="0">
                <a:solidFill>
                  <a:srgbClr val="E4E9EE"/>
                </a:solidFill>
                <a:latin typeface="Calibri" pitchFamily="34" charset="0"/>
                <a:ea typeface="Calibri" pitchFamily="34" charset="-122"/>
                <a:cs typeface="Calibri" pitchFamily="34" charset="-120"/>
              </a:rPr>
              <a:t>Before we start, decide in your head: are these security issues, yes or no?</a:t>
            </a:r>
            <a:endParaRPr lang="en-US" sz="1550" dirty="0"/>
          </a:p>
        </p:txBody>
      </p:sp>
      <p:sp>
        <p:nvSpPr>
          <p:cNvPr id="13" name="Shape 11"/>
          <p:cNvSpPr/>
          <p:nvPr/>
        </p:nvSpPr>
        <p:spPr>
          <a:xfrm>
            <a:off x="566928" y="2862072"/>
            <a:ext cx="310896" cy="310896"/>
          </a:xfrm>
          <a:prstGeom prst="ellipse">
            <a:avLst/>
          </a:prstGeom>
          <a:solidFill>
            <a:srgbClr val="C2703D"/>
          </a:solidFill>
          <a:ln w="12700">
            <a:solidFill>
              <a:srgbClr val="C2703D"/>
            </a:solidFill>
            <a:prstDash val="solid"/>
          </a:ln>
        </p:spPr>
      </p:sp>
      <p:sp>
        <p:nvSpPr>
          <p:cNvPr id="14" name="Text 12"/>
          <p:cNvSpPr txBox="1"/>
          <p:nvPr/>
        </p:nvSpPr>
        <p:spPr>
          <a:xfrm>
            <a:off x="566928" y="2862072"/>
            <a:ext cx="310896" cy="310896"/>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5" name="Text 13"/>
          <p:cNvSpPr txBox="1"/>
          <p:nvPr/>
        </p:nvSpPr>
        <p:spPr>
          <a:xfrm>
            <a:off x="1042416" y="2798064"/>
            <a:ext cx="7534656" cy="621792"/>
          </a:xfrm>
          <a:prstGeom prst="rect">
            <a:avLst/>
          </a:prstGeom>
          <a:noFill/>
          <a:ln/>
        </p:spPr>
        <p:txBody>
          <a:bodyPr wrap="square" lIns="0" tIns="0" rIns="0" bIns="0" rtlCol="0" anchor="t"/>
          <a:lstStyle/>
          <a:p>
            <a:pPr indent="0" marL="0">
              <a:lnSpc>
                <a:spcPts val="2100"/>
              </a:lnSpc>
              <a:buNone/>
            </a:pPr>
            <a:r>
              <a:rPr lang="en-US" sz="1550" dirty="0">
                <a:solidFill>
                  <a:srgbClr val="E4E9EE"/>
                </a:solidFill>
                <a:latin typeface="Calibri" pitchFamily="34" charset="0"/>
                <a:ea typeface="Calibri" pitchFamily="34" charset="-122"/>
                <a:cs typeface="Calibri" pitchFamily="34" charset="-120"/>
              </a:rPr>
              <a:t>A cyberattack that shuts down a hospital.  ·  A drought that destroys a harvest.  ·  A foreign disinformation campaign before an election.</a:t>
            </a:r>
            <a:endParaRPr lang="en-US" sz="1550" dirty="0"/>
          </a:p>
        </p:txBody>
      </p:sp>
      <p:sp>
        <p:nvSpPr>
          <p:cNvPr id="16" name="Text 14"/>
          <p:cNvSpPr txBox="1"/>
          <p:nvPr/>
        </p:nvSpPr>
        <p:spPr>
          <a:xfrm>
            <a:off x="566928" y="4315968"/>
            <a:ext cx="8010144" cy="457200"/>
          </a:xfrm>
          <a:prstGeom prst="rect">
            <a:avLst/>
          </a:prstGeom>
          <a:noFill/>
          <a:ln/>
        </p:spPr>
        <p:txBody>
          <a:bodyPr wrap="square" lIns="0" tIns="0" rIns="0" bIns="0" rtlCol="0" anchor="ctr"/>
          <a:lstStyle/>
          <a:p>
            <a:pPr indent="0" marL="0">
              <a:lnSpc>
                <a:spcPts val="1700"/>
              </a:lnSpc>
              <a:buNone/>
            </a:pPr>
            <a:r>
              <a:rPr lang="en-US" sz="1250" i="1" dirty="0">
                <a:solidFill>
                  <a:srgbClr val="9BA8B5"/>
                </a:solidFill>
                <a:latin typeface="Calibri" pitchFamily="34" charset="0"/>
                <a:ea typeface="Calibri" pitchFamily="34" charset="-122"/>
                <a:cs typeface="Calibri" pitchFamily="34" charset="-120"/>
              </a:rPr>
              <a:t>If you have a firm answer to one of them, say that instead of your definition.</a:t>
            </a:r>
            <a:endParaRPr lang="en-US" sz="12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66928" y="310896"/>
            <a:ext cx="8010144" cy="237744"/>
          </a:xfrm>
          <a:prstGeom prst="rect">
            <a:avLst/>
          </a:prstGeom>
          <a:noFill/>
          <a:ln/>
        </p:spPr>
        <p:txBody>
          <a:bodyPr wrap="square" lIns="0" tIns="0" rIns="0" bIns="0" rtlCol="0" anchor="ctr"/>
          <a:lstStyle/>
          <a:p>
            <a:pPr indent="0" marL="0">
              <a:buNone/>
            </a:pPr>
            <a:r>
              <a:rPr lang="en-US" sz="1050" b="1" spc="200" kern="0" dirty="0">
                <a:solidFill>
                  <a:srgbClr val="C2703D"/>
                </a:solidFill>
                <a:latin typeface="Calibri" pitchFamily="34" charset="0"/>
                <a:ea typeface="Calibri" pitchFamily="34" charset="-122"/>
                <a:cs typeface="Calibri" pitchFamily="34" charset="-120"/>
              </a:rPr>
              <a:t>NAMING WHAT YOU WROTE</a:t>
            </a:r>
            <a:endParaRPr lang="en-US" sz="1050" dirty="0"/>
          </a:p>
        </p:txBody>
      </p:sp>
      <p:sp>
        <p:nvSpPr>
          <p:cNvPr id="3" name="Text 1"/>
          <p:cNvSpPr txBox="1"/>
          <p:nvPr/>
        </p:nvSpPr>
        <p:spPr>
          <a:xfrm>
            <a:off x="566928" y="566928"/>
            <a:ext cx="8010144" cy="676656"/>
          </a:xfrm>
          <a:prstGeom prst="rect">
            <a:avLst/>
          </a:prstGeom>
          <a:noFill/>
          <a:ln/>
        </p:spPr>
        <p:txBody>
          <a:bodyPr wrap="square" lIns="0" tIns="0" rIns="0" bIns="0" rtlCol="0" anchor="t"/>
          <a:lstStyle/>
          <a:p>
            <a:pPr indent="0" marL="0">
              <a:buNone/>
            </a:pPr>
            <a:r>
              <a:rPr lang="en-US" sz="2900" b="1" dirty="0">
                <a:solidFill>
                  <a:srgbClr val="1F2A38"/>
                </a:solidFill>
                <a:latin typeface="Cambria" pitchFamily="34" charset="0"/>
                <a:ea typeface="Cambria" pitchFamily="34" charset="-122"/>
                <a:cs typeface="Cambria" pitchFamily="34" charset="-120"/>
              </a:rPr>
              <a:t>Six dimensions of security</a:t>
            </a:r>
            <a:endParaRPr lang="en-US" sz="2900" dirty="0"/>
          </a:p>
        </p:txBody>
      </p:sp>
      <p:sp>
        <p:nvSpPr>
          <p:cNvPr id="4" name="Shape 2"/>
          <p:cNvSpPr/>
          <p:nvPr/>
        </p:nvSpPr>
        <p:spPr>
          <a:xfrm>
            <a:off x="566928" y="1371600"/>
            <a:ext cx="2535936" cy="1591056"/>
          </a:xfrm>
          <a:prstGeom prst="roundRect">
            <a:avLst>
              <a:gd name="adj" fmla="val 2874"/>
            </a:avLst>
          </a:prstGeom>
          <a:solidFill>
            <a:srgbClr val="EDEFF2"/>
          </a:solidFill>
          <a:ln w="12700">
            <a:solidFill>
              <a:srgbClr val="EDEFF2"/>
            </a:solidFill>
            <a:prstDash val="solid"/>
          </a:ln>
        </p:spPr>
      </p:sp>
      <p:sp>
        <p:nvSpPr>
          <p:cNvPr id="5" name="Shape 3"/>
          <p:cNvSpPr/>
          <p:nvPr/>
        </p:nvSpPr>
        <p:spPr>
          <a:xfrm>
            <a:off x="731520" y="1536192"/>
            <a:ext cx="292608" cy="292608"/>
          </a:xfrm>
          <a:prstGeom prst="ellipse">
            <a:avLst/>
          </a:prstGeom>
          <a:solidFill>
            <a:srgbClr val="C2703D"/>
          </a:solidFill>
          <a:ln w="12700">
            <a:solidFill>
              <a:srgbClr val="C2703D"/>
            </a:solidFill>
            <a:prstDash val="solid"/>
          </a:ln>
        </p:spPr>
      </p:sp>
      <p:sp>
        <p:nvSpPr>
          <p:cNvPr id="6" name="Text 4"/>
          <p:cNvSpPr txBox="1"/>
          <p:nvPr/>
        </p:nvSpPr>
        <p:spPr>
          <a:xfrm>
            <a:off x="731520" y="1536192"/>
            <a:ext cx="292608" cy="292608"/>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7" name="Text 5"/>
          <p:cNvSpPr txBox="1"/>
          <p:nvPr/>
        </p:nvSpPr>
        <p:spPr>
          <a:xfrm>
            <a:off x="1097280" y="1508760"/>
            <a:ext cx="1840992" cy="384048"/>
          </a:xfrm>
          <a:prstGeom prst="rect">
            <a:avLst/>
          </a:prstGeom>
          <a:noFill/>
          <a:ln/>
        </p:spPr>
        <p:txBody>
          <a:bodyPr wrap="square" lIns="0" tIns="0" rIns="0" bIns="0" rtlCol="0" anchor="ctr"/>
          <a:lstStyle/>
          <a:p>
            <a:pPr indent="0" marL="0">
              <a:buNone/>
            </a:pPr>
            <a:r>
              <a:rPr lang="en-US" sz="1350" b="1" dirty="0">
                <a:solidFill>
                  <a:srgbClr val="1F2A38"/>
                </a:solidFill>
                <a:latin typeface="Calibri" pitchFamily="34" charset="0"/>
                <a:ea typeface="Calibri" pitchFamily="34" charset="-122"/>
                <a:cs typeface="Calibri" pitchFamily="34" charset="-120"/>
              </a:rPr>
              <a:t>MILITARY</a:t>
            </a:r>
            <a:endParaRPr lang="en-US" sz="1350" dirty="0"/>
          </a:p>
        </p:txBody>
      </p:sp>
      <p:sp>
        <p:nvSpPr>
          <p:cNvPr id="8" name="Text 6"/>
          <p:cNvSpPr txBox="1"/>
          <p:nvPr/>
        </p:nvSpPr>
        <p:spPr>
          <a:xfrm>
            <a:off x="731520" y="1938528"/>
            <a:ext cx="2206752" cy="877824"/>
          </a:xfrm>
          <a:prstGeom prst="rect">
            <a:avLst/>
          </a:prstGeom>
          <a:noFill/>
          <a:ln/>
        </p:spPr>
        <p:txBody>
          <a:bodyPr wrap="square" lIns="0" tIns="0" rIns="0" bIns="0" rtlCol="0" anchor="t"/>
          <a:lstStyle/>
          <a:p>
            <a:pPr indent="0" marL="0">
              <a:lnSpc>
                <a:spcPts val="1600"/>
              </a:lnSpc>
              <a:buNone/>
            </a:pPr>
            <a:r>
              <a:rPr lang="en-US" sz="1150" dirty="0">
                <a:solidFill>
                  <a:srgbClr val="3A4652"/>
                </a:solidFill>
                <a:latin typeface="Calibri" pitchFamily="34" charset="0"/>
                <a:ea typeface="Calibri" pitchFamily="34" charset="-122"/>
                <a:cs typeface="Calibri" pitchFamily="34" charset="-120"/>
              </a:rPr>
              <a:t>Territory protected against external attack; deterrence through capability and alliances, so the attack is never attempted.</a:t>
            </a:r>
            <a:endParaRPr lang="en-US" sz="1150" dirty="0"/>
          </a:p>
        </p:txBody>
      </p:sp>
      <p:sp>
        <p:nvSpPr>
          <p:cNvPr id="9" name="Shape 7"/>
          <p:cNvSpPr/>
          <p:nvPr/>
        </p:nvSpPr>
        <p:spPr>
          <a:xfrm>
            <a:off x="3304032" y="1371600"/>
            <a:ext cx="2535936" cy="1591056"/>
          </a:xfrm>
          <a:prstGeom prst="roundRect">
            <a:avLst>
              <a:gd name="adj" fmla="val 2874"/>
            </a:avLst>
          </a:prstGeom>
          <a:solidFill>
            <a:srgbClr val="EDEFF2"/>
          </a:solidFill>
          <a:ln w="12700">
            <a:solidFill>
              <a:srgbClr val="EDEFF2"/>
            </a:solidFill>
            <a:prstDash val="solid"/>
          </a:ln>
        </p:spPr>
      </p:sp>
      <p:sp>
        <p:nvSpPr>
          <p:cNvPr id="10" name="Shape 8"/>
          <p:cNvSpPr/>
          <p:nvPr/>
        </p:nvSpPr>
        <p:spPr>
          <a:xfrm>
            <a:off x="3468624" y="1536192"/>
            <a:ext cx="292608" cy="292608"/>
          </a:xfrm>
          <a:prstGeom prst="ellipse">
            <a:avLst/>
          </a:prstGeom>
          <a:solidFill>
            <a:srgbClr val="C2703D"/>
          </a:solidFill>
          <a:ln w="12700">
            <a:solidFill>
              <a:srgbClr val="C2703D"/>
            </a:solidFill>
            <a:prstDash val="solid"/>
          </a:ln>
        </p:spPr>
      </p:sp>
      <p:sp>
        <p:nvSpPr>
          <p:cNvPr id="11" name="Text 9"/>
          <p:cNvSpPr txBox="1"/>
          <p:nvPr/>
        </p:nvSpPr>
        <p:spPr>
          <a:xfrm>
            <a:off x="3468624" y="1536192"/>
            <a:ext cx="292608" cy="292608"/>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2" name="Text 10"/>
          <p:cNvSpPr txBox="1"/>
          <p:nvPr/>
        </p:nvSpPr>
        <p:spPr>
          <a:xfrm>
            <a:off x="3834384" y="1508760"/>
            <a:ext cx="1840992" cy="384048"/>
          </a:xfrm>
          <a:prstGeom prst="rect">
            <a:avLst/>
          </a:prstGeom>
          <a:noFill/>
          <a:ln/>
        </p:spPr>
        <p:txBody>
          <a:bodyPr wrap="square" lIns="0" tIns="0" rIns="0" bIns="0" rtlCol="0" anchor="ctr"/>
          <a:lstStyle/>
          <a:p>
            <a:pPr indent="0" marL="0">
              <a:buNone/>
            </a:pPr>
            <a:r>
              <a:rPr lang="en-US" sz="1350" b="1" dirty="0">
                <a:solidFill>
                  <a:srgbClr val="1F2A38"/>
                </a:solidFill>
                <a:latin typeface="Calibri" pitchFamily="34" charset="0"/>
                <a:ea typeface="Calibri" pitchFamily="34" charset="-122"/>
                <a:cs typeface="Calibri" pitchFamily="34" charset="-120"/>
              </a:rPr>
              <a:t>POLITICAL</a:t>
            </a:r>
            <a:endParaRPr lang="en-US" sz="1350" dirty="0"/>
          </a:p>
        </p:txBody>
      </p:sp>
      <p:sp>
        <p:nvSpPr>
          <p:cNvPr id="13" name="Text 11"/>
          <p:cNvSpPr txBox="1"/>
          <p:nvPr/>
        </p:nvSpPr>
        <p:spPr>
          <a:xfrm>
            <a:off x="3468624" y="1938528"/>
            <a:ext cx="2206752" cy="877824"/>
          </a:xfrm>
          <a:prstGeom prst="rect">
            <a:avLst/>
          </a:prstGeom>
          <a:noFill/>
          <a:ln/>
        </p:spPr>
        <p:txBody>
          <a:bodyPr wrap="square" lIns="0" tIns="0" rIns="0" bIns="0" rtlCol="0" anchor="t"/>
          <a:lstStyle/>
          <a:p>
            <a:pPr indent="0" marL="0">
              <a:lnSpc>
                <a:spcPts val="1600"/>
              </a:lnSpc>
              <a:buNone/>
            </a:pPr>
            <a:r>
              <a:rPr lang="en-US" sz="1150" dirty="0">
                <a:solidFill>
                  <a:srgbClr val="3A4652"/>
                </a:solidFill>
                <a:latin typeface="Calibri" pitchFamily="34" charset="0"/>
                <a:ea typeface="Calibri" pitchFamily="34" charset="-122"/>
                <a:cs typeface="Calibri" pitchFamily="34" charset="-120"/>
              </a:rPr>
              <a:t>Constitutional order and institutions against overthrow, terrorism, unrest; sovereignty against blackmail and interference.</a:t>
            </a:r>
            <a:endParaRPr lang="en-US" sz="1150" dirty="0"/>
          </a:p>
        </p:txBody>
      </p:sp>
      <p:sp>
        <p:nvSpPr>
          <p:cNvPr id="14" name="Shape 12"/>
          <p:cNvSpPr/>
          <p:nvPr/>
        </p:nvSpPr>
        <p:spPr>
          <a:xfrm>
            <a:off x="6041136" y="1371600"/>
            <a:ext cx="2535936" cy="1591056"/>
          </a:xfrm>
          <a:prstGeom prst="roundRect">
            <a:avLst>
              <a:gd name="adj" fmla="val 2874"/>
            </a:avLst>
          </a:prstGeom>
          <a:solidFill>
            <a:srgbClr val="EDEFF2"/>
          </a:solidFill>
          <a:ln w="12700">
            <a:solidFill>
              <a:srgbClr val="EDEFF2"/>
            </a:solidFill>
            <a:prstDash val="solid"/>
          </a:ln>
        </p:spPr>
      </p:sp>
      <p:sp>
        <p:nvSpPr>
          <p:cNvPr id="15" name="Shape 13"/>
          <p:cNvSpPr/>
          <p:nvPr/>
        </p:nvSpPr>
        <p:spPr>
          <a:xfrm>
            <a:off x="6205728" y="1536192"/>
            <a:ext cx="292608" cy="292608"/>
          </a:xfrm>
          <a:prstGeom prst="ellipse">
            <a:avLst/>
          </a:prstGeom>
          <a:solidFill>
            <a:srgbClr val="C2703D"/>
          </a:solidFill>
          <a:ln w="12700">
            <a:solidFill>
              <a:srgbClr val="C2703D"/>
            </a:solidFill>
            <a:prstDash val="solid"/>
          </a:ln>
        </p:spPr>
      </p:sp>
      <p:sp>
        <p:nvSpPr>
          <p:cNvPr id="16" name="Text 14"/>
          <p:cNvSpPr txBox="1"/>
          <p:nvPr/>
        </p:nvSpPr>
        <p:spPr>
          <a:xfrm>
            <a:off x="6205728" y="1536192"/>
            <a:ext cx="292608" cy="292608"/>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7" name="Text 15"/>
          <p:cNvSpPr txBox="1"/>
          <p:nvPr/>
        </p:nvSpPr>
        <p:spPr>
          <a:xfrm>
            <a:off x="6571488" y="1508760"/>
            <a:ext cx="1840992" cy="384048"/>
          </a:xfrm>
          <a:prstGeom prst="rect">
            <a:avLst/>
          </a:prstGeom>
          <a:noFill/>
          <a:ln/>
        </p:spPr>
        <p:txBody>
          <a:bodyPr wrap="square" lIns="0" tIns="0" rIns="0" bIns="0" rtlCol="0" anchor="ctr"/>
          <a:lstStyle/>
          <a:p>
            <a:pPr indent="0" marL="0">
              <a:buNone/>
            </a:pPr>
            <a:r>
              <a:rPr lang="en-US" sz="1350" b="1" dirty="0">
                <a:solidFill>
                  <a:srgbClr val="1F2A38"/>
                </a:solidFill>
                <a:latin typeface="Calibri" pitchFamily="34" charset="0"/>
                <a:ea typeface="Calibri" pitchFamily="34" charset="-122"/>
                <a:cs typeface="Calibri" pitchFamily="34" charset="-120"/>
              </a:rPr>
              <a:t>ECONOMIC</a:t>
            </a:r>
            <a:endParaRPr lang="en-US" sz="1350" dirty="0"/>
          </a:p>
        </p:txBody>
      </p:sp>
      <p:sp>
        <p:nvSpPr>
          <p:cNvPr id="18" name="Text 16"/>
          <p:cNvSpPr txBox="1"/>
          <p:nvPr/>
        </p:nvSpPr>
        <p:spPr>
          <a:xfrm>
            <a:off x="6205728" y="1938528"/>
            <a:ext cx="2206752" cy="877824"/>
          </a:xfrm>
          <a:prstGeom prst="rect">
            <a:avLst/>
          </a:prstGeom>
          <a:noFill/>
          <a:ln/>
        </p:spPr>
        <p:txBody>
          <a:bodyPr wrap="square" lIns="0" tIns="0" rIns="0" bIns="0" rtlCol="0" anchor="t"/>
          <a:lstStyle/>
          <a:p>
            <a:pPr indent="0" marL="0">
              <a:lnSpc>
                <a:spcPts val="1600"/>
              </a:lnSpc>
              <a:buNone/>
            </a:pPr>
            <a:r>
              <a:rPr lang="en-US" sz="1150" dirty="0">
                <a:solidFill>
                  <a:srgbClr val="3A4652"/>
                </a:solidFill>
                <a:latin typeface="Calibri" pitchFamily="34" charset="0"/>
                <a:ea typeface="Calibri" pitchFamily="34" charset="-122"/>
                <a:cs typeface="Calibri" pitchFamily="34" charset="-120"/>
              </a:rPr>
              <a:t>Access to energy, raw materials, food; trade routes and supply chains against blockade; currency and financial stability.</a:t>
            </a:r>
            <a:endParaRPr lang="en-US" sz="1150" dirty="0"/>
          </a:p>
        </p:txBody>
      </p:sp>
      <p:sp>
        <p:nvSpPr>
          <p:cNvPr id="19" name="Shape 17"/>
          <p:cNvSpPr/>
          <p:nvPr/>
        </p:nvSpPr>
        <p:spPr>
          <a:xfrm>
            <a:off x="566928" y="3163824"/>
            <a:ext cx="2535936" cy="1591056"/>
          </a:xfrm>
          <a:prstGeom prst="roundRect">
            <a:avLst>
              <a:gd name="adj" fmla="val 2874"/>
            </a:avLst>
          </a:prstGeom>
          <a:solidFill>
            <a:srgbClr val="EDEFF2"/>
          </a:solidFill>
          <a:ln w="12700">
            <a:solidFill>
              <a:srgbClr val="EDEFF2"/>
            </a:solidFill>
            <a:prstDash val="solid"/>
          </a:ln>
        </p:spPr>
      </p:sp>
      <p:sp>
        <p:nvSpPr>
          <p:cNvPr id="20" name="Shape 18"/>
          <p:cNvSpPr/>
          <p:nvPr/>
        </p:nvSpPr>
        <p:spPr>
          <a:xfrm>
            <a:off x="731520" y="3328416"/>
            <a:ext cx="292608" cy="292608"/>
          </a:xfrm>
          <a:prstGeom prst="ellipse">
            <a:avLst/>
          </a:prstGeom>
          <a:solidFill>
            <a:srgbClr val="C2703D"/>
          </a:solidFill>
          <a:ln w="12700">
            <a:solidFill>
              <a:srgbClr val="C2703D"/>
            </a:solidFill>
            <a:prstDash val="solid"/>
          </a:ln>
        </p:spPr>
      </p:sp>
      <p:sp>
        <p:nvSpPr>
          <p:cNvPr id="21" name="Text 19"/>
          <p:cNvSpPr txBox="1"/>
          <p:nvPr/>
        </p:nvSpPr>
        <p:spPr>
          <a:xfrm>
            <a:off x="731520" y="3328416"/>
            <a:ext cx="292608" cy="292608"/>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2" name="Text 20"/>
          <p:cNvSpPr txBox="1"/>
          <p:nvPr/>
        </p:nvSpPr>
        <p:spPr>
          <a:xfrm>
            <a:off x="1097280" y="3300984"/>
            <a:ext cx="1840992" cy="384048"/>
          </a:xfrm>
          <a:prstGeom prst="rect">
            <a:avLst/>
          </a:prstGeom>
          <a:noFill/>
          <a:ln/>
        </p:spPr>
        <p:txBody>
          <a:bodyPr wrap="square" lIns="0" tIns="0" rIns="0" bIns="0" rtlCol="0" anchor="ctr"/>
          <a:lstStyle/>
          <a:p>
            <a:pPr indent="0" marL="0">
              <a:buNone/>
            </a:pPr>
            <a:r>
              <a:rPr lang="en-US" sz="1350" b="1" dirty="0">
                <a:solidFill>
                  <a:srgbClr val="1F2A38"/>
                </a:solidFill>
                <a:latin typeface="Calibri" pitchFamily="34" charset="0"/>
                <a:ea typeface="Calibri" pitchFamily="34" charset="-122"/>
                <a:cs typeface="Calibri" pitchFamily="34" charset="-120"/>
              </a:rPr>
              <a:t>CYBER &amp; TECHNOLOGICAL</a:t>
            </a:r>
            <a:endParaRPr lang="en-US" sz="1350" dirty="0"/>
          </a:p>
        </p:txBody>
      </p:sp>
      <p:sp>
        <p:nvSpPr>
          <p:cNvPr id="23" name="Text 21"/>
          <p:cNvSpPr txBox="1"/>
          <p:nvPr/>
        </p:nvSpPr>
        <p:spPr>
          <a:xfrm>
            <a:off x="731520" y="3730752"/>
            <a:ext cx="2206752" cy="877824"/>
          </a:xfrm>
          <a:prstGeom prst="rect">
            <a:avLst/>
          </a:prstGeom>
          <a:noFill/>
          <a:ln/>
        </p:spPr>
        <p:txBody>
          <a:bodyPr wrap="square" lIns="0" tIns="0" rIns="0" bIns="0" rtlCol="0" anchor="t"/>
          <a:lstStyle/>
          <a:p>
            <a:pPr indent="0" marL="0">
              <a:lnSpc>
                <a:spcPts val="1600"/>
              </a:lnSpc>
              <a:buNone/>
            </a:pPr>
            <a:r>
              <a:rPr lang="en-US" sz="1150" dirty="0">
                <a:solidFill>
                  <a:srgbClr val="3A4652"/>
                </a:solidFill>
                <a:latin typeface="Calibri" pitchFamily="34" charset="0"/>
                <a:ea typeface="Calibri" pitchFamily="34" charset="-122"/>
                <a:cs typeface="Calibri" pitchFamily="34" charset="-120"/>
              </a:rPr>
              <a:t>Critical infrastructure — grids, hospitals, banks. Data sovereignty against espionage, ransomware, theft of intellectual property.</a:t>
            </a:r>
            <a:endParaRPr lang="en-US" sz="1150" dirty="0"/>
          </a:p>
        </p:txBody>
      </p:sp>
      <p:sp>
        <p:nvSpPr>
          <p:cNvPr id="24" name="Shape 22"/>
          <p:cNvSpPr/>
          <p:nvPr/>
        </p:nvSpPr>
        <p:spPr>
          <a:xfrm>
            <a:off x="3304032" y="3163824"/>
            <a:ext cx="2535936" cy="1591056"/>
          </a:xfrm>
          <a:prstGeom prst="roundRect">
            <a:avLst>
              <a:gd name="adj" fmla="val 2874"/>
            </a:avLst>
          </a:prstGeom>
          <a:solidFill>
            <a:srgbClr val="EDEFF2"/>
          </a:solidFill>
          <a:ln w="12700">
            <a:solidFill>
              <a:srgbClr val="EDEFF2"/>
            </a:solidFill>
            <a:prstDash val="solid"/>
          </a:ln>
        </p:spPr>
      </p:sp>
      <p:sp>
        <p:nvSpPr>
          <p:cNvPr id="25" name="Shape 23"/>
          <p:cNvSpPr/>
          <p:nvPr/>
        </p:nvSpPr>
        <p:spPr>
          <a:xfrm>
            <a:off x="3468624" y="3328416"/>
            <a:ext cx="292608" cy="292608"/>
          </a:xfrm>
          <a:prstGeom prst="ellipse">
            <a:avLst/>
          </a:prstGeom>
          <a:solidFill>
            <a:srgbClr val="C2703D"/>
          </a:solidFill>
          <a:ln w="12700">
            <a:solidFill>
              <a:srgbClr val="C2703D"/>
            </a:solidFill>
            <a:prstDash val="solid"/>
          </a:ln>
        </p:spPr>
      </p:sp>
      <p:sp>
        <p:nvSpPr>
          <p:cNvPr id="26" name="Text 24"/>
          <p:cNvSpPr txBox="1"/>
          <p:nvPr/>
        </p:nvSpPr>
        <p:spPr>
          <a:xfrm>
            <a:off x="3468624" y="3328416"/>
            <a:ext cx="292608" cy="292608"/>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5</a:t>
            </a:r>
            <a:endParaRPr lang="en-US" sz="1200" dirty="0"/>
          </a:p>
        </p:txBody>
      </p:sp>
      <p:sp>
        <p:nvSpPr>
          <p:cNvPr id="27" name="Text 25"/>
          <p:cNvSpPr txBox="1"/>
          <p:nvPr/>
        </p:nvSpPr>
        <p:spPr>
          <a:xfrm>
            <a:off x="3834384" y="3300984"/>
            <a:ext cx="1840992" cy="384048"/>
          </a:xfrm>
          <a:prstGeom prst="rect">
            <a:avLst/>
          </a:prstGeom>
          <a:noFill/>
          <a:ln/>
        </p:spPr>
        <p:txBody>
          <a:bodyPr wrap="square" lIns="0" tIns="0" rIns="0" bIns="0" rtlCol="0" anchor="ctr"/>
          <a:lstStyle/>
          <a:p>
            <a:pPr indent="0" marL="0">
              <a:buNone/>
            </a:pPr>
            <a:r>
              <a:rPr lang="en-US" sz="1350" b="1" dirty="0">
                <a:solidFill>
                  <a:srgbClr val="1F2A38"/>
                </a:solidFill>
                <a:latin typeface="Calibri" pitchFamily="34" charset="0"/>
                <a:ea typeface="Calibri" pitchFamily="34" charset="-122"/>
                <a:cs typeface="Calibri" pitchFamily="34" charset="-120"/>
              </a:rPr>
              <a:t>SOCIETAL &amp; CULTURAL</a:t>
            </a:r>
            <a:endParaRPr lang="en-US" sz="1350" dirty="0"/>
          </a:p>
        </p:txBody>
      </p:sp>
      <p:sp>
        <p:nvSpPr>
          <p:cNvPr id="28" name="Text 26"/>
          <p:cNvSpPr txBox="1"/>
          <p:nvPr/>
        </p:nvSpPr>
        <p:spPr>
          <a:xfrm>
            <a:off x="3468624" y="3730752"/>
            <a:ext cx="2206752" cy="877824"/>
          </a:xfrm>
          <a:prstGeom prst="rect">
            <a:avLst/>
          </a:prstGeom>
          <a:noFill/>
          <a:ln/>
        </p:spPr>
        <p:txBody>
          <a:bodyPr wrap="square" lIns="0" tIns="0" rIns="0" bIns="0" rtlCol="0" anchor="t"/>
          <a:lstStyle/>
          <a:p>
            <a:pPr indent="0" marL="0">
              <a:lnSpc>
                <a:spcPts val="1600"/>
              </a:lnSpc>
              <a:buNone/>
            </a:pPr>
            <a:r>
              <a:rPr lang="en-US" sz="1150" dirty="0">
                <a:solidFill>
                  <a:srgbClr val="3A4652"/>
                </a:solidFill>
                <a:latin typeface="Calibri" pitchFamily="34" charset="0"/>
                <a:ea typeface="Calibri" pitchFamily="34" charset="-122"/>
                <a:cs typeface="Calibri" pitchFamily="34" charset="-120"/>
              </a:rPr>
              <a:t>Cohesion, language, religious and cultural identity — against both fragmentation and forced assimilation.</a:t>
            </a:r>
            <a:endParaRPr lang="en-US" sz="1150" dirty="0"/>
          </a:p>
        </p:txBody>
      </p:sp>
      <p:sp>
        <p:nvSpPr>
          <p:cNvPr id="29" name="Shape 27"/>
          <p:cNvSpPr/>
          <p:nvPr/>
        </p:nvSpPr>
        <p:spPr>
          <a:xfrm>
            <a:off x="6041136" y="3163824"/>
            <a:ext cx="2535936" cy="1591056"/>
          </a:xfrm>
          <a:prstGeom prst="roundRect">
            <a:avLst>
              <a:gd name="adj" fmla="val 2874"/>
            </a:avLst>
          </a:prstGeom>
          <a:solidFill>
            <a:srgbClr val="EDEFF2"/>
          </a:solidFill>
          <a:ln w="12700">
            <a:solidFill>
              <a:srgbClr val="EDEFF2"/>
            </a:solidFill>
            <a:prstDash val="solid"/>
          </a:ln>
        </p:spPr>
      </p:sp>
      <p:sp>
        <p:nvSpPr>
          <p:cNvPr id="30" name="Shape 28"/>
          <p:cNvSpPr/>
          <p:nvPr/>
        </p:nvSpPr>
        <p:spPr>
          <a:xfrm>
            <a:off x="6205728" y="3328416"/>
            <a:ext cx="292608" cy="292608"/>
          </a:xfrm>
          <a:prstGeom prst="ellipse">
            <a:avLst/>
          </a:prstGeom>
          <a:solidFill>
            <a:srgbClr val="C2703D"/>
          </a:solidFill>
          <a:ln w="12700">
            <a:solidFill>
              <a:srgbClr val="C2703D"/>
            </a:solidFill>
            <a:prstDash val="solid"/>
          </a:ln>
        </p:spPr>
      </p:sp>
      <p:sp>
        <p:nvSpPr>
          <p:cNvPr id="31" name="Text 29"/>
          <p:cNvSpPr txBox="1"/>
          <p:nvPr/>
        </p:nvSpPr>
        <p:spPr>
          <a:xfrm>
            <a:off x="6205728" y="3328416"/>
            <a:ext cx="292608" cy="292608"/>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6</a:t>
            </a:r>
            <a:endParaRPr lang="en-US" sz="1200" dirty="0"/>
          </a:p>
        </p:txBody>
      </p:sp>
      <p:sp>
        <p:nvSpPr>
          <p:cNvPr id="32" name="Text 30"/>
          <p:cNvSpPr txBox="1"/>
          <p:nvPr/>
        </p:nvSpPr>
        <p:spPr>
          <a:xfrm>
            <a:off x="6571488" y="3300984"/>
            <a:ext cx="1840992" cy="384048"/>
          </a:xfrm>
          <a:prstGeom prst="rect">
            <a:avLst/>
          </a:prstGeom>
          <a:noFill/>
          <a:ln/>
        </p:spPr>
        <p:txBody>
          <a:bodyPr wrap="square" lIns="0" tIns="0" rIns="0" bIns="0" rtlCol="0" anchor="ctr"/>
          <a:lstStyle/>
          <a:p>
            <a:pPr indent="0" marL="0">
              <a:buNone/>
            </a:pPr>
            <a:r>
              <a:rPr lang="en-US" sz="1350" b="1" dirty="0">
                <a:solidFill>
                  <a:srgbClr val="1F2A38"/>
                </a:solidFill>
                <a:latin typeface="Calibri" pitchFamily="34" charset="0"/>
                <a:ea typeface="Calibri" pitchFamily="34" charset="-122"/>
                <a:cs typeface="Calibri" pitchFamily="34" charset="-120"/>
              </a:rPr>
              <a:t>ENVIRONMENTAL</a:t>
            </a:r>
            <a:endParaRPr lang="en-US" sz="1350" dirty="0"/>
          </a:p>
        </p:txBody>
      </p:sp>
      <p:sp>
        <p:nvSpPr>
          <p:cNvPr id="33" name="Text 31"/>
          <p:cNvSpPr txBox="1"/>
          <p:nvPr/>
        </p:nvSpPr>
        <p:spPr>
          <a:xfrm>
            <a:off x="6205728" y="3730752"/>
            <a:ext cx="2206752" cy="877824"/>
          </a:xfrm>
          <a:prstGeom prst="rect">
            <a:avLst/>
          </a:prstGeom>
          <a:noFill/>
          <a:ln/>
        </p:spPr>
        <p:txBody>
          <a:bodyPr wrap="square" lIns="0" tIns="0" rIns="0" bIns="0" rtlCol="0" anchor="t"/>
          <a:lstStyle/>
          <a:p>
            <a:pPr indent="0" marL="0">
              <a:lnSpc>
                <a:spcPts val="1600"/>
              </a:lnSpc>
              <a:buNone/>
            </a:pPr>
            <a:r>
              <a:rPr lang="en-US" sz="1150" dirty="0">
                <a:solidFill>
                  <a:srgbClr val="3A4652"/>
                </a:solidFill>
                <a:latin typeface="Calibri" pitchFamily="34" charset="0"/>
                <a:ea typeface="Calibri" pitchFamily="34" charset="-122"/>
                <a:cs typeface="Calibri" pitchFamily="34" charset="-120"/>
              </a:rPr>
              <a:t>The existential consequences of warming; and clean foundations for life — water, air, soil, biodiversity.</a:t>
            </a:r>
            <a:endParaRPr lang="en-US" sz="11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66928" y="310896"/>
            <a:ext cx="8010144" cy="237744"/>
          </a:xfrm>
          <a:prstGeom prst="rect">
            <a:avLst/>
          </a:prstGeom>
          <a:noFill/>
          <a:ln/>
        </p:spPr>
        <p:txBody>
          <a:bodyPr wrap="square" lIns="0" tIns="0" rIns="0" bIns="0" rtlCol="0" anchor="ctr"/>
          <a:lstStyle/>
          <a:p>
            <a:pPr indent="0" marL="0">
              <a:buNone/>
            </a:pPr>
            <a:r>
              <a:rPr lang="en-US" sz="1050" b="1" spc="200" kern="0" dirty="0">
                <a:solidFill>
                  <a:srgbClr val="C2703D"/>
                </a:solidFill>
                <a:latin typeface="Calibri" pitchFamily="34" charset="0"/>
                <a:ea typeface="Calibri" pitchFamily="34" charset="-122"/>
                <a:cs typeface="Calibri" pitchFamily="34" charset="-120"/>
              </a:rPr>
              <a:t>THREE THINGS THAT FOLLOW</a:t>
            </a:r>
            <a:endParaRPr lang="en-US" sz="1050" dirty="0"/>
          </a:p>
        </p:txBody>
      </p:sp>
      <p:sp>
        <p:nvSpPr>
          <p:cNvPr id="3" name="Text 1"/>
          <p:cNvSpPr txBox="1"/>
          <p:nvPr/>
        </p:nvSpPr>
        <p:spPr>
          <a:xfrm>
            <a:off x="566928" y="566928"/>
            <a:ext cx="8010144" cy="676656"/>
          </a:xfrm>
          <a:prstGeom prst="rect">
            <a:avLst/>
          </a:prstGeom>
          <a:noFill/>
          <a:ln/>
        </p:spPr>
        <p:txBody>
          <a:bodyPr wrap="square" lIns="0" tIns="0" rIns="0" bIns="0" rtlCol="0" anchor="t"/>
          <a:lstStyle/>
          <a:p>
            <a:pPr indent="0" marL="0">
              <a:buNone/>
            </a:pPr>
            <a:r>
              <a:rPr lang="en-US" sz="2900" b="1" dirty="0">
                <a:solidFill>
                  <a:srgbClr val="1F2A38"/>
                </a:solidFill>
                <a:latin typeface="Cambria" pitchFamily="34" charset="0"/>
                <a:ea typeface="Cambria" pitchFamily="34" charset="-122"/>
                <a:cs typeface="Cambria" pitchFamily="34" charset="-120"/>
              </a:rPr>
              <a:t>The list is not neutral</a:t>
            </a:r>
            <a:endParaRPr lang="en-US" sz="2900" dirty="0"/>
          </a:p>
        </p:txBody>
      </p:sp>
      <p:sp>
        <p:nvSpPr>
          <p:cNvPr id="4" name="Shape 2"/>
          <p:cNvSpPr/>
          <p:nvPr/>
        </p:nvSpPr>
        <p:spPr>
          <a:xfrm>
            <a:off x="566928" y="1371600"/>
            <a:ext cx="8010144" cy="804672"/>
          </a:xfrm>
          <a:prstGeom prst="roundRect">
            <a:avLst>
              <a:gd name="adj" fmla="val 6818"/>
            </a:avLst>
          </a:prstGeom>
          <a:solidFill>
            <a:srgbClr val="EDEFF2"/>
          </a:solidFill>
          <a:ln w="12700">
            <a:solidFill>
              <a:srgbClr val="EDEFF2"/>
            </a:solidFill>
            <a:prstDash val="solid"/>
          </a:ln>
        </p:spPr>
      </p:sp>
      <p:sp>
        <p:nvSpPr>
          <p:cNvPr id="5" name="Text 3"/>
          <p:cNvSpPr txBox="1"/>
          <p:nvPr/>
        </p:nvSpPr>
        <p:spPr>
          <a:xfrm>
            <a:off x="768096" y="1371600"/>
            <a:ext cx="7607808" cy="804672"/>
          </a:xfrm>
          <a:prstGeom prst="rect">
            <a:avLst/>
          </a:prstGeom>
          <a:noFill/>
          <a:ln/>
        </p:spPr>
        <p:txBody>
          <a:bodyPr wrap="square" lIns="0" tIns="0" rIns="0" bIns="0" rtlCol="0" anchor="ctr"/>
          <a:lstStyle/>
          <a:p>
            <a:pPr indent="0" marL="0">
              <a:lnSpc>
                <a:spcPts val="2000"/>
              </a:lnSpc>
              <a:buNone/>
            </a:pPr>
            <a:r>
              <a:rPr lang="en-US" sz="1500" i="1" dirty="0">
                <a:solidFill>
                  <a:srgbClr val="1F2A38"/>
                </a:solidFill>
                <a:latin typeface="Cambria" pitchFamily="34" charset="0"/>
                <a:ea typeface="Cambria" pitchFamily="34" charset="-122"/>
                <a:cs typeface="Cambria" pitchFamily="34" charset="-120"/>
              </a:rPr>
              <a:t>More important than the six categories is what they tell you about the concept itself.</a:t>
            </a:r>
            <a:endParaRPr lang="en-US" sz="1500" dirty="0"/>
          </a:p>
        </p:txBody>
      </p:sp>
      <p:sp>
        <p:nvSpPr>
          <p:cNvPr id="6" name="Shape 4"/>
          <p:cNvSpPr/>
          <p:nvPr/>
        </p:nvSpPr>
        <p:spPr>
          <a:xfrm>
            <a:off x="603504" y="2450592"/>
            <a:ext cx="91440" cy="91440"/>
          </a:xfrm>
          <a:prstGeom prst="ellipse">
            <a:avLst/>
          </a:prstGeom>
          <a:solidFill>
            <a:srgbClr val="C2703D"/>
          </a:solidFill>
          <a:ln w="12700">
            <a:solidFill>
              <a:srgbClr val="C2703D"/>
            </a:solidFill>
            <a:prstDash val="solid"/>
          </a:ln>
        </p:spPr>
      </p:sp>
      <p:sp>
        <p:nvSpPr>
          <p:cNvPr id="7" name="Text 5"/>
          <p:cNvSpPr txBox="1"/>
          <p:nvPr/>
        </p:nvSpPr>
        <p:spPr>
          <a:xfrm>
            <a:off x="896112" y="2340864"/>
            <a:ext cx="7680960" cy="502920"/>
          </a:xfrm>
          <a:prstGeom prst="rect">
            <a:avLst/>
          </a:prstGeom>
          <a:noFill/>
          <a:ln/>
        </p:spPr>
        <p:txBody>
          <a:bodyPr wrap="square" lIns="0" tIns="0" rIns="0" bIns="0" rtlCol="0" anchor="t"/>
          <a:lstStyle/>
          <a:p>
            <a:pPr indent="0" marL="0">
              <a:lnSpc>
                <a:spcPts val="1650"/>
              </a:lnSpc>
              <a:buNone/>
            </a:pPr>
            <a:r>
              <a:rPr lang="en-US" sz="1250" dirty="0">
                <a:solidFill>
                  <a:srgbClr val="2C3742"/>
                </a:solidFill>
                <a:latin typeface="Calibri" pitchFamily="34" charset="0"/>
                <a:ea typeface="Calibri" pitchFamily="34" charset="-122"/>
                <a:cs typeface="Calibri" pitchFamily="34" charset="-120"/>
              </a:rPr>
              <a:t>THIS LIST HAS A HISTORY — for decades, security meant dimension one and part of dimension two. Nothing else counted. Three to six were argued into the field from the 1970s on, each contested at the time.</a:t>
            </a:r>
            <a:endParaRPr lang="en-US" sz="1250" dirty="0"/>
          </a:p>
        </p:txBody>
      </p:sp>
      <p:sp>
        <p:nvSpPr>
          <p:cNvPr id="8" name="Shape 6"/>
          <p:cNvSpPr/>
          <p:nvPr/>
        </p:nvSpPr>
        <p:spPr>
          <a:xfrm>
            <a:off x="603504" y="3008376"/>
            <a:ext cx="91440" cy="91440"/>
          </a:xfrm>
          <a:prstGeom prst="ellipse">
            <a:avLst/>
          </a:prstGeom>
          <a:solidFill>
            <a:srgbClr val="C2703D"/>
          </a:solidFill>
          <a:ln w="12700">
            <a:solidFill>
              <a:srgbClr val="C2703D"/>
            </a:solidFill>
            <a:prstDash val="solid"/>
          </a:ln>
        </p:spPr>
      </p:sp>
      <p:sp>
        <p:nvSpPr>
          <p:cNvPr id="9" name="Text 7"/>
          <p:cNvSpPr txBox="1"/>
          <p:nvPr/>
        </p:nvSpPr>
        <p:spPr>
          <a:xfrm>
            <a:off x="896112" y="2898648"/>
            <a:ext cx="7680960" cy="502920"/>
          </a:xfrm>
          <a:prstGeom prst="rect">
            <a:avLst/>
          </a:prstGeom>
          <a:noFill/>
          <a:ln/>
        </p:spPr>
        <p:txBody>
          <a:bodyPr wrap="square" lIns="0" tIns="0" rIns="0" bIns="0" rtlCol="0" anchor="t"/>
          <a:lstStyle/>
          <a:p>
            <a:pPr indent="0" marL="0">
              <a:lnSpc>
                <a:spcPts val="1650"/>
              </a:lnSpc>
              <a:buNone/>
            </a:pPr>
            <a:r>
              <a:rPr lang="en-US" sz="1250" dirty="0">
                <a:solidFill>
                  <a:srgbClr val="2C3742"/>
                </a:solidFill>
                <a:latin typeface="Calibri" pitchFamily="34" charset="0"/>
                <a:ea typeface="Calibri" pitchFamily="34" charset="-122"/>
                <a:cs typeface="Calibri" pitchFamily="34" charset="-120"/>
              </a:rPr>
              <a:t>So when we read documents from the 1940s, we are reading a narrow concept of security. Do not import ours into them.</a:t>
            </a:r>
            <a:endParaRPr lang="en-US" sz="1250" dirty="0"/>
          </a:p>
        </p:txBody>
      </p:sp>
      <p:sp>
        <p:nvSpPr>
          <p:cNvPr id="10" name="Shape 8"/>
          <p:cNvSpPr/>
          <p:nvPr/>
        </p:nvSpPr>
        <p:spPr>
          <a:xfrm>
            <a:off x="603504" y="3566160"/>
            <a:ext cx="91440" cy="91440"/>
          </a:xfrm>
          <a:prstGeom prst="ellipse">
            <a:avLst/>
          </a:prstGeom>
          <a:solidFill>
            <a:srgbClr val="C2703D"/>
          </a:solidFill>
          <a:ln w="12700">
            <a:solidFill>
              <a:srgbClr val="C2703D"/>
            </a:solidFill>
            <a:prstDash val="solid"/>
          </a:ln>
        </p:spPr>
      </p:sp>
      <p:sp>
        <p:nvSpPr>
          <p:cNvPr id="11" name="Text 9"/>
          <p:cNvSpPr txBox="1"/>
          <p:nvPr/>
        </p:nvSpPr>
        <p:spPr>
          <a:xfrm>
            <a:off x="896112" y="3456432"/>
            <a:ext cx="7680960" cy="708660"/>
          </a:xfrm>
          <a:prstGeom prst="rect">
            <a:avLst/>
          </a:prstGeom>
          <a:noFill/>
          <a:ln/>
        </p:spPr>
        <p:txBody>
          <a:bodyPr wrap="square" lIns="0" tIns="0" rIns="0" bIns="0" rtlCol="0" anchor="t"/>
          <a:lstStyle/>
          <a:p>
            <a:pPr indent="0" marL="0">
              <a:lnSpc>
                <a:spcPts val="1650"/>
              </a:lnSpc>
              <a:buNone/>
            </a:pPr>
            <a:r>
              <a:rPr lang="en-US" sz="1250" dirty="0">
                <a:solidFill>
                  <a:srgbClr val="2C3742"/>
                </a:solidFill>
                <a:latin typeface="Calibri" pitchFamily="34" charset="0"/>
                <a:ea typeface="Calibri" pitchFamily="34" charset="-122"/>
                <a:cs typeface="Calibri" pitchFamily="34" charset="-120"/>
              </a:rPr>
              <a:t>SECURITY OF WHOM? — every dimension works at the level of the state and of the individual, and the two often conflict. A government can make the state safer by making its citizens less so; that is what a police state is. The UNDP named the alternative in 1994: human security.</a:t>
            </a:r>
            <a:endParaRPr lang="en-US" sz="12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1F2A38"/>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1F2A38"/>
          </a:solidFill>
          <a:ln/>
        </p:spPr>
      </p:sp>
      <p:sp>
        <p:nvSpPr>
          <p:cNvPr id="3" name="Text 1"/>
          <p:cNvSpPr txBox="1"/>
          <p:nvPr/>
        </p:nvSpPr>
        <p:spPr>
          <a:xfrm>
            <a:off x="566928" y="640080"/>
            <a:ext cx="8010144" cy="274320"/>
          </a:xfrm>
          <a:prstGeom prst="rect">
            <a:avLst/>
          </a:prstGeom>
          <a:noFill/>
          <a:ln/>
        </p:spPr>
        <p:txBody>
          <a:bodyPr wrap="square" lIns="0" tIns="0" rIns="0" bIns="0" rtlCol="0" anchor="t"/>
          <a:lstStyle/>
          <a:p>
            <a:pPr indent="0" marL="0">
              <a:buNone/>
            </a:pPr>
            <a:r>
              <a:rPr lang="en-US" sz="1100" b="1" spc="200" kern="0" dirty="0">
                <a:solidFill>
                  <a:srgbClr val="C2703D"/>
                </a:solidFill>
                <a:latin typeface="Calibri" pitchFamily="34" charset="0"/>
                <a:ea typeface="Calibri" pitchFamily="34" charset="-122"/>
                <a:cs typeface="Calibri" pitchFamily="34" charset="-120"/>
              </a:rPr>
              <a:t>WHERE THE TWO BOARDS MEET</a:t>
            </a:r>
            <a:endParaRPr lang="en-US" sz="1100" dirty="0"/>
          </a:p>
        </p:txBody>
      </p:sp>
      <p:sp>
        <p:nvSpPr>
          <p:cNvPr id="4" name="Text 2"/>
          <p:cNvSpPr txBox="1"/>
          <p:nvPr/>
        </p:nvSpPr>
        <p:spPr>
          <a:xfrm>
            <a:off x="566928" y="1024128"/>
            <a:ext cx="8010144" cy="1691640"/>
          </a:xfrm>
          <a:prstGeom prst="rect">
            <a:avLst/>
          </a:prstGeom>
          <a:noFill/>
          <a:ln/>
        </p:spPr>
        <p:txBody>
          <a:bodyPr wrap="square" lIns="0" tIns="0" rIns="0" bIns="0" rtlCol="0" anchor="t"/>
          <a:lstStyle/>
          <a:p>
            <a:pPr indent="0" marL="0">
              <a:lnSpc>
                <a:spcPts val="3900"/>
              </a:lnSpc>
              <a:buNone/>
            </a:pPr>
            <a:r>
              <a:rPr lang="en-US" sz="3100" b="1" dirty="0">
                <a:solidFill>
                  <a:srgbClr val="FFFFFF"/>
                </a:solidFill>
                <a:latin typeface="Cambria" pitchFamily="34" charset="0"/>
                <a:ea typeface="Cambria" pitchFamily="34" charset="-122"/>
                <a:cs typeface="Cambria" pitchFamily="34" charset="-120"/>
              </a:rPr>
              <a:t>Deciding what counts as security is itself an exercise of power.</a:t>
            </a:r>
            <a:endParaRPr lang="en-US" sz="3100" dirty="0"/>
          </a:p>
        </p:txBody>
      </p:sp>
      <p:sp>
        <p:nvSpPr>
          <p:cNvPr id="5" name="Shape 3"/>
          <p:cNvSpPr/>
          <p:nvPr/>
        </p:nvSpPr>
        <p:spPr>
          <a:xfrm>
            <a:off x="566928" y="2432304"/>
            <a:ext cx="1005840" cy="32004"/>
          </a:xfrm>
          <a:prstGeom prst="rect">
            <a:avLst/>
          </a:prstGeom>
          <a:solidFill>
            <a:srgbClr val="C2703D"/>
          </a:solidFill>
          <a:ln w="12700">
            <a:solidFill>
              <a:srgbClr val="C2703D"/>
            </a:solidFill>
            <a:prstDash val="solid"/>
          </a:ln>
        </p:spPr>
      </p:sp>
      <p:sp>
        <p:nvSpPr>
          <p:cNvPr id="6" name="Text 4"/>
          <p:cNvSpPr txBox="1"/>
          <p:nvPr/>
        </p:nvSpPr>
        <p:spPr>
          <a:xfrm>
            <a:off x="566928" y="2670048"/>
            <a:ext cx="8010144" cy="1993392"/>
          </a:xfrm>
          <a:prstGeom prst="rect">
            <a:avLst/>
          </a:prstGeom>
          <a:noFill/>
          <a:ln/>
        </p:spPr>
        <p:txBody>
          <a:bodyPr wrap="square" lIns="0" tIns="0" rIns="0" bIns="0" rtlCol="0" anchor="t"/>
          <a:lstStyle/>
          <a:p>
            <a:pPr indent="0" marL="0">
              <a:lnSpc>
                <a:spcPts val="1917"/>
              </a:lnSpc>
              <a:buNone/>
            </a:pPr>
            <a:r>
              <a:rPr lang="en-US" sz="1350" dirty="0">
                <a:solidFill>
                  <a:srgbClr val="B9C3CD"/>
                </a:solidFill>
                <a:latin typeface="Calibri" pitchFamily="34" charset="0"/>
                <a:ea typeface="Calibri" pitchFamily="34" charset="-122"/>
                <a:cs typeface="Calibri" pitchFamily="34" charset="-120"/>
              </a:rPr>
              <a:t>Name something a security threat and it moves out of ordinary politics: budgets are freed, debate is shortened, emergency measures become defensible. That is why states fight so hard over whether migration, or climate, or a disease is a security question.</a:t>
            </a:r>
            <a:endParaRPr lang="en-US" sz="13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66928" y="310896"/>
            <a:ext cx="8010144" cy="237744"/>
          </a:xfrm>
          <a:prstGeom prst="rect">
            <a:avLst/>
          </a:prstGeom>
          <a:noFill/>
          <a:ln/>
        </p:spPr>
        <p:txBody>
          <a:bodyPr wrap="square" lIns="0" tIns="0" rIns="0" bIns="0" rtlCol="0" anchor="ctr"/>
          <a:lstStyle/>
          <a:p>
            <a:pPr indent="0" marL="0">
              <a:buNone/>
            </a:pPr>
            <a:r>
              <a:rPr lang="en-US" sz="1050" b="1" spc="200" kern="0" dirty="0">
                <a:solidFill>
                  <a:srgbClr val="C2703D"/>
                </a:solidFill>
                <a:latin typeface="Calibri" pitchFamily="34" charset="0"/>
                <a:ea typeface="Calibri" pitchFamily="34" charset="-122"/>
                <a:cs typeface="Calibri" pitchFamily="34" charset="-120"/>
              </a:rPr>
              <a:t>CONCEPTS 6 AND 7 · ORDER BY GUARANTEE AND BY THREAT</a:t>
            </a:r>
            <a:endParaRPr lang="en-US" sz="1050" dirty="0"/>
          </a:p>
        </p:txBody>
      </p:sp>
      <p:sp>
        <p:nvSpPr>
          <p:cNvPr id="3" name="Text 1"/>
          <p:cNvSpPr txBox="1"/>
          <p:nvPr/>
        </p:nvSpPr>
        <p:spPr>
          <a:xfrm>
            <a:off x="566928" y="566928"/>
            <a:ext cx="8010144" cy="676656"/>
          </a:xfrm>
          <a:prstGeom prst="rect">
            <a:avLst/>
          </a:prstGeom>
          <a:noFill/>
          <a:ln/>
        </p:spPr>
        <p:txBody>
          <a:bodyPr wrap="square" lIns="0" tIns="0" rIns="0" bIns="0" rtlCol="0" anchor="t"/>
          <a:lstStyle/>
          <a:p>
            <a:pPr indent="0" marL="0">
              <a:buNone/>
            </a:pPr>
            <a:r>
              <a:rPr lang="en-US" sz="2900" b="1" dirty="0">
                <a:solidFill>
                  <a:srgbClr val="1F2A38"/>
                </a:solidFill>
                <a:latin typeface="Cambria" pitchFamily="34" charset="0"/>
                <a:ea typeface="Cambria" pitchFamily="34" charset="-122"/>
                <a:cs typeface="Cambria" pitchFamily="34" charset="-120"/>
              </a:rPr>
              <a:t>Collective security and deterrence</a:t>
            </a:r>
            <a:endParaRPr lang="en-US" sz="2900" dirty="0"/>
          </a:p>
        </p:txBody>
      </p:sp>
      <p:sp>
        <p:nvSpPr>
          <p:cNvPr id="4" name="Shape 2"/>
          <p:cNvSpPr/>
          <p:nvPr/>
        </p:nvSpPr>
        <p:spPr>
          <a:xfrm>
            <a:off x="566928" y="1371600"/>
            <a:ext cx="3877056" cy="3218688"/>
          </a:xfrm>
          <a:prstGeom prst="roundRect">
            <a:avLst>
              <a:gd name="adj" fmla="val 1420"/>
            </a:avLst>
          </a:prstGeom>
          <a:solidFill>
            <a:srgbClr val="EDEFF2"/>
          </a:solidFill>
          <a:ln w="12700">
            <a:solidFill>
              <a:srgbClr val="EDEFF2"/>
            </a:solidFill>
            <a:prstDash val="solid"/>
          </a:ln>
        </p:spPr>
      </p:sp>
      <p:sp>
        <p:nvSpPr>
          <p:cNvPr id="5" name="Text 3"/>
          <p:cNvSpPr txBox="1"/>
          <p:nvPr/>
        </p:nvSpPr>
        <p:spPr>
          <a:xfrm>
            <a:off x="768096" y="1517904"/>
            <a:ext cx="3474720" cy="457200"/>
          </a:xfrm>
          <a:prstGeom prst="rect">
            <a:avLst/>
          </a:prstGeom>
          <a:noFill/>
          <a:ln/>
        </p:spPr>
        <p:txBody>
          <a:bodyPr wrap="square" lIns="0" tIns="0" rIns="0" bIns="0" rtlCol="0" anchor="t"/>
          <a:lstStyle/>
          <a:p>
            <a:pPr indent="0" marL="0">
              <a:lnSpc>
                <a:spcPts val="1600"/>
              </a:lnSpc>
              <a:buNone/>
            </a:pPr>
            <a:r>
              <a:rPr lang="en-US" sz="1300" b="1" dirty="0">
                <a:solidFill>
                  <a:srgbClr val="C2703D"/>
                </a:solidFill>
                <a:latin typeface="Calibri" pitchFamily="34" charset="0"/>
                <a:ea typeface="Calibri" pitchFamily="34" charset="-122"/>
                <a:cs typeface="Calibri" pitchFamily="34" charset="-120"/>
              </a:rPr>
              <a:t>COLLECTIVE SECURITY</a:t>
            </a:r>
            <a:endParaRPr lang="en-US" sz="1300" dirty="0"/>
          </a:p>
        </p:txBody>
      </p:sp>
      <p:sp>
        <p:nvSpPr>
          <p:cNvPr id="6" name="Text 4"/>
          <p:cNvSpPr txBox="1"/>
          <p:nvPr/>
        </p:nvSpPr>
        <p:spPr>
          <a:xfrm>
            <a:off x="768096" y="1975104"/>
            <a:ext cx="3474720" cy="2468880"/>
          </a:xfrm>
          <a:prstGeom prst="rect">
            <a:avLst/>
          </a:prstGeom>
          <a:noFill/>
          <a:ln/>
        </p:spPr>
        <p:txBody>
          <a:bodyPr wrap="square" lIns="0" tIns="0" rIns="0" bIns="0" rtlCol="0" anchor="t"/>
          <a:lstStyle/>
          <a:p>
            <a:pPr indent="0" marL="0">
              <a:lnSpc>
                <a:spcPts val="1540"/>
              </a:lnSpc>
              <a:buNone/>
            </a:pPr>
            <a:r>
              <a:rPr lang="en-US" sz="1100" dirty="0">
                <a:solidFill>
                  <a:srgbClr val="2C3742"/>
                </a:solidFill>
                <a:latin typeface="Calibri" pitchFamily="34" charset="0"/>
                <a:ea typeface="Calibri" pitchFamily="34" charset="-122"/>
                <a:cs typeface="Calibri" pitchFamily="34" charset="-120"/>
              </a:rPr>
              <a:t>The opposite of balancing: all states guarantee each other, and aggression against one is treated as aggression against all.</a:t>
            </a:r>
            <a:endParaRPr lang="en-US" sz="1100" dirty="0"/>
          </a:p>
          <a:p>
            <a:pPr indent="0" marL="0">
              <a:lnSpc>
                <a:spcPts val="1540"/>
              </a:lnSpc>
              <a:buNone/>
            </a:pPr>
            <a:endParaRPr lang="en-US" sz="1100" dirty="0"/>
          </a:p>
          <a:p>
            <a:pPr indent="0" marL="0">
              <a:lnSpc>
                <a:spcPts val="1540"/>
              </a:lnSpc>
              <a:buNone/>
            </a:pPr>
            <a:r>
              <a:rPr lang="en-US" sz="1100" dirty="0">
                <a:solidFill>
                  <a:srgbClr val="2C3742"/>
                </a:solidFill>
                <a:latin typeface="Calibri" pitchFamily="34" charset="0"/>
                <a:ea typeface="Calibri" pitchFamily="34" charset="-122"/>
                <a:cs typeface="Calibri" pitchFamily="34" charset="-120"/>
              </a:rPr>
              <a:t>Founding idea of the League (1920) and the UN (1945). It requires agreement on who the aggressor is — when the great powers disagree, nothing happens. Manchuria 1931, Abyssinia 1935.</a:t>
            </a:r>
            <a:endParaRPr lang="en-US" sz="1100" dirty="0"/>
          </a:p>
          <a:p>
            <a:pPr indent="0" marL="0">
              <a:lnSpc>
                <a:spcPts val="1540"/>
              </a:lnSpc>
              <a:buNone/>
            </a:pPr>
            <a:endParaRPr lang="en-US" sz="1100" dirty="0"/>
          </a:p>
          <a:p>
            <a:pPr indent="0" marL="0">
              <a:lnSpc>
                <a:spcPts val="1540"/>
              </a:lnSpc>
              <a:buNone/>
            </a:pPr>
            <a:r>
              <a:rPr lang="en-US" sz="1100" dirty="0">
                <a:solidFill>
                  <a:srgbClr val="2C3742"/>
                </a:solidFill>
                <a:latin typeface="Calibri" pitchFamily="34" charset="0"/>
                <a:ea typeface="Calibri" pitchFamily="34" charset="-122"/>
                <a:cs typeface="Calibri" pitchFamily="34" charset="-120"/>
              </a:rPr>
              <a:t>Not the same as collective defence. NATO's Article 5 is a group guaranteeing each other against outsiders — that is balance of power in institutional form.</a:t>
            </a:r>
            <a:endParaRPr lang="en-US" sz="1100" dirty="0"/>
          </a:p>
        </p:txBody>
      </p:sp>
      <p:sp>
        <p:nvSpPr>
          <p:cNvPr id="7" name="Shape 5"/>
          <p:cNvSpPr/>
          <p:nvPr/>
        </p:nvSpPr>
        <p:spPr>
          <a:xfrm>
            <a:off x="4700016" y="1371600"/>
            <a:ext cx="3877056" cy="3218688"/>
          </a:xfrm>
          <a:prstGeom prst="roundRect">
            <a:avLst>
              <a:gd name="adj" fmla="val 1420"/>
            </a:avLst>
          </a:prstGeom>
          <a:solidFill>
            <a:srgbClr val="F2F1EE"/>
          </a:solidFill>
          <a:ln w="12700">
            <a:solidFill>
              <a:srgbClr val="F2F1EE"/>
            </a:solidFill>
            <a:prstDash val="solid"/>
          </a:ln>
        </p:spPr>
      </p:sp>
      <p:sp>
        <p:nvSpPr>
          <p:cNvPr id="8" name="Text 6"/>
          <p:cNvSpPr txBox="1"/>
          <p:nvPr/>
        </p:nvSpPr>
        <p:spPr>
          <a:xfrm>
            <a:off x="4901184" y="1517904"/>
            <a:ext cx="3474720" cy="457200"/>
          </a:xfrm>
          <a:prstGeom prst="rect">
            <a:avLst/>
          </a:prstGeom>
          <a:noFill/>
          <a:ln/>
        </p:spPr>
        <p:txBody>
          <a:bodyPr wrap="square" lIns="0" tIns="0" rIns="0" bIns="0" rtlCol="0" anchor="t"/>
          <a:lstStyle/>
          <a:p>
            <a:pPr indent="0" marL="0">
              <a:lnSpc>
                <a:spcPts val="1600"/>
              </a:lnSpc>
              <a:buNone/>
            </a:pPr>
            <a:r>
              <a:rPr lang="en-US" sz="1300" b="1" dirty="0">
                <a:solidFill>
                  <a:srgbClr val="C2703D"/>
                </a:solidFill>
                <a:latin typeface="Calibri" pitchFamily="34" charset="0"/>
                <a:ea typeface="Calibri" pitchFamily="34" charset="-122"/>
                <a:cs typeface="Calibri" pitchFamily="34" charset="-120"/>
              </a:rPr>
              <a:t>DETERRENCE</a:t>
            </a:r>
            <a:endParaRPr lang="en-US" sz="1300" dirty="0"/>
          </a:p>
        </p:txBody>
      </p:sp>
      <p:sp>
        <p:nvSpPr>
          <p:cNvPr id="9" name="Text 7"/>
          <p:cNvSpPr txBox="1"/>
          <p:nvPr/>
        </p:nvSpPr>
        <p:spPr>
          <a:xfrm>
            <a:off x="4901184" y="1975104"/>
            <a:ext cx="3474720" cy="2468880"/>
          </a:xfrm>
          <a:prstGeom prst="rect">
            <a:avLst/>
          </a:prstGeom>
          <a:noFill/>
          <a:ln/>
        </p:spPr>
        <p:txBody>
          <a:bodyPr wrap="square" lIns="0" tIns="0" rIns="0" bIns="0" rtlCol="0" anchor="t"/>
          <a:lstStyle/>
          <a:p>
            <a:pPr indent="0" marL="0">
              <a:lnSpc>
                <a:spcPts val="1540"/>
              </a:lnSpc>
              <a:buNone/>
            </a:pPr>
            <a:r>
              <a:rPr lang="en-US" sz="1100" dirty="0">
                <a:solidFill>
                  <a:srgbClr val="2C3742"/>
                </a:solidFill>
                <a:latin typeface="Calibri" pitchFamily="34" charset="0"/>
                <a:ea typeface="Calibri" pitchFamily="34" charset="-122"/>
                <a:cs typeface="Calibri" pitchFamily="34" charset="-120"/>
              </a:rPr>
              <a:t>Persuading an adversary not to act by convincing them the costs exceed the gains.</a:t>
            </a:r>
            <a:endParaRPr lang="en-US" sz="1100" dirty="0"/>
          </a:p>
          <a:p>
            <a:pPr indent="0" marL="0">
              <a:lnSpc>
                <a:spcPts val="1540"/>
              </a:lnSpc>
              <a:buNone/>
            </a:pPr>
            <a:endParaRPr lang="en-US" sz="1100" dirty="0"/>
          </a:p>
          <a:p>
            <a:pPr indent="0" marL="0">
              <a:lnSpc>
                <a:spcPts val="1540"/>
              </a:lnSpc>
              <a:buNone/>
            </a:pPr>
            <a:r>
              <a:rPr lang="en-US" sz="1100" dirty="0">
                <a:solidFill>
                  <a:srgbClr val="2C3742"/>
                </a:solidFill>
                <a:latin typeface="Calibri" pitchFamily="34" charset="0"/>
                <a:ea typeface="Calibri" pitchFamily="34" charset="-122"/>
                <a:cs typeface="Calibri" pitchFamily="34" charset="-120"/>
              </a:rPr>
              <a:t>It operates entirely in the adversary's mind, so it depends on credibility — on what they believe, not on what is true.</a:t>
            </a:r>
            <a:endParaRPr lang="en-US" sz="1100" dirty="0"/>
          </a:p>
          <a:p>
            <a:pPr indent="0" marL="0">
              <a:lnSpc>
                <a:spcPts val="1540"/>
              </a:lnSpc>
              <a:buNone/>
            </a:pPr>
            <a:endParaRPr lang="en-US" sz="1100" dirty="0"/>
          </a:p>
          <a:p>
            <a:pPr indent="0" marL="0">
              <a:lnSpc>
                <a:spcPts val="1540"/>
              </a:lnSpc>
              <a:buNone/>
            </a:pPr>
            <a:r>
              <a:rPr lang="en-US" sz="1100" dirty="0">
                <a:solidFill>
                  <a:srgbClr val="2C3742"/>
                </a:solidFill>
                <a:latin typeface="Calibri" pitchFamily="34" charset="0"/>
                <a:ea typeface="Calibri" pitchFamily="34" charset="-122"/>
                <a:cs typeface="Calibri" pitchFamily="34" charset="-120"/>
              </a:rPr>
              <a:t>By punishment (I will destroy you afterwards) or by denial (your attack will simply fail). Once both sides have a survivable second strike, the logic becomes mutual. Failures are invisible until they happen; successes cannot be proven.</a:t>
            </a:r>
            <a:endParaRPr lang="en-US"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66928" y="310896"/>
            <a:ext cx="8010144" cy="237744"/>
          </a:xfrm>
          <a:prstGeom prst="rect">
            <a:avLst/>
          </a:prstGeom>
          <a:noFill/>
          <a:ln/>
        </p:spPr>
        <p:txBody>
          <a:bodyPr wrap="square" lIns="0" tIns="0" rIns="0" bIns="0" rtlCol="0" anchor="ctr"/>
          <a:lstStyle/>
          <a:p>
            <a:pPr indent="0" marL="0">
              <a:buNone/>
            </a:pPr>
            <a:r>
              <a:rPr lang="en-US" sz="1050" b="1" spc="200" kern="0" dirty="0">
                <a:solidFill>
                  <a:srgbClr val="C2703D"/>
                </a:solidFill>
                <a:latin typeface="Calibri" pitchFamily="34" charset="0"/>
                <a:ea typeface="Calibri" pitchFamily="34" charset="-122"/>
                <a:cs typeface="Calibri" pitchFamily="34" charset="-120"/>
              </a:rPr>
              <a:t>OPENING</a:t>
            </a:r>
            <a:endParaRPr lang="en-US" sz="1050" dirty="0"/>
          </a:p>
        </p:txBody>
      </p:sp>
      <p:sp>
        <p:nvSpPr>
          <p:cNvPr id="3" name="Text 1"/>
          <p:cNvSpPr txBox="1"/>
          <p:nvPr/>
        </p:nvSpPr>
        <p:spPr>
          <a:xfrm>
            <a:off x="566928" y="566928"/>
            <a:ext cx="8010144" cy="676656"/>
          </a:xfrm>
          <a:prstGeom prst="rect">
            <a:avLst/>
          </a:prstGeom>
          <a:noFill/>
          <a:ln/>
        </p:spPr>
        <p:txBody>
          <a:bodyPr wrap="square" lIns="0" tIns="0" rIns="0" bIns="0" rtlCol="0" anchor="t"/>
          <a:lstStyle/>
          <a:p>
            <a:pPr indent="0" marL="0">
              <a:buNone/>
            </a:pPr>
            <a:r>
              <a:rPr lang="en-US" sz="2900" b="1" dirty="0">
                <a:solidFill>
                  <a:srgbClr val="1F2A38"/>
                </a:solidFill>
                <a:latin typeface="Cambria" pitchFamily="34" charset="0"/>
                <a:ea typeface="Cambria" pitchFamily="34" charset="-122"/>
                <a:cs typeface="Cambria" pitchFamily="34" charset="-120"/>
              </a:rPr>
              <a:t>What this discipline asks</a:t>
            </a:r>
            <a:endParaRPr lang="en-US" sz="2900" dirty="0"/>
          </a:p>
        </p:txBody>
      </p:sp>
      <p:sp>
        <p:nvSpPr>
          <p:cNvPr id="4" name="Shape 2"/>
          <p:cNvSpPr/>
          <p:nvPr/>
        </p:nvSpPr>
        <p:spPr>
          <a:xfrm>
            <a:off x="566928" y="1371600"/>
            <a:ext cx="8010144" cy="804672"/>
          </a:xfrm>
          <a:prstGeom prst="roundRect">
            <a:avLst>
              <a:gd name="adj" fmla="val 6818"/>
            </a:avLst>
          </a:prstGeom>
          <a:solidFill>
            <a:srgbClr val="EDEFF2"/>
          </a:solidFill>
          <a:ln w="12700">
            <a:solidFill>
              <a:srgbClr val="EDEFF2"/>
            </a:solidFill>
            <a:prstDash val="solid"/>
          </a:ln>
        </p:spPr>
      </p:sp>
      <p:sp>
        <p:nvSpPr>
          <p:cNvPr id="5" name="Text 3"/>
          <p:cNvSpPr txBox="1"/>
          <p:nvPr/>
        </p:nvSpPr>
        <p:spPr>
          <a:xfrm>
            <a:off x="768096" y="1371600"/>
            <a:ext cx="7607808" cy="804672"/>
          </a:xfrm>
          <a:prstGeom prst="rect">
            <a:avLst/>
          </a:prstGeom>
          <a:noFill/>
          <a:ln/>
        </p:spPr>
        <p:txBody>
          <a:bodyPr wrap="square" lIns="0" tIns="0" rIns="0" bIns="0" rtlCol="0" anchor="ctr"/>
          <a:lstStyle/>
          <a:p>
            <a:pPr indent="0" marL="0">
              <a:lnSpc>
                <a:spcPts val="2000"/>
              </a:lnSpc>
              <a:buNone/>
            </a:pPr>
            <a:r>
              <a:rPr lang="en-US" sz="1500" i="1" dirty="0">
                <a:solidFill>
                  <a:srgbClr val="1F2A38"/>
                </a:solidFill>
                <a:latin typeface="Cambria" pitchFamily="34" charset="0"/>
                <a:ea typeface="Cambria" pitchFamily="34" charset="-122"/>
                <a:cs typeface="Cambria" pitchFamily="34" charset="-120"/>
              </a:rPr>
              <a:t>How do political communities recognising no common superior manage to coexist — through war, trade, negotiation, empire, alliance and law?</a:t>
            </a:r>
            <a:endParaRPr lang="en-US" sz="1500" dirty="0"/>
          </a:p>
        </p:txBody>
      </p:sp>
      <p:sp>
        <p:nvSpPr>
          <p:cNvPr id="6" name="Shape 4"/>
          <p:cNvSpPr/>
          <p:nvPr/>
        </p:nvSpPr>
        <p:spPr>
          <a:xfrm>
            <a:off x="603504" y="2450592"/>
            <a:ext cx="91440" cy="91440"/>
          </a:xfrm>
          <a:prstGeom prst="ellipse">
            <a:avLst/>
          </a:prstGeom>
          <a:solidFill>
            <a:srgbClr val="C2703D"/>
          </a:solidFill>
          <a:ln w="12700">
            <a:solidFill>
              <a:srgbClr val="C2703D"/>
            </a:solidFill>
            <a:prstDash val="solid"/>
          </a:ln>
        </p:spPr>
      </p:sp>
      <p:sp>
        <p:nvSpPr>
          <p:cNvPr id="7" name="Text 5"/>
          <p:cNvSpPr txBox="1"/>
          <p:nvPr/>
        </p:nvSpPr>
        <p:spPr>
          <a:xfrm>
            <a:off x="896112" y="2340864"/>
            <a:ext cx="7680960" cy="539496"/>
          </a:xfrm>
          <a:prstGeom prst="rect">
            <a:avLst/>
          </a:prstGeom>
          <a:noFill/>
          <a:ln/>
        </p:spPr>
        <p:txBody>
          <a:bodyPr wrap="square" lIns="0" tIns="0" rIns="0" bIns="0" rtlCol="0" anchor="t"/>
          <a:lstStyle/>
          <a:p>
            <a:pPr indent="0" marL="0">
              <a:lnSpc>
                <a:spcPts val="1848"/>
              </a:lnSpc>
              <a:buNone/>
            </a:pPr>
            <a:r>
              <a:rPr lang="en-US" sz="1400" dirty="0">
                <a:solidFill>
                  <a:srgbClr val="2C3742"/>
                </a:solidFill>
                <a:latin typeface="Calibri" pitchFamily="34" charset="0"/>
                <a:ea typeface="Calibri" pitchFamily="34" charset="-122"/>
                <a:cs typeface="Calibri" pitchFamily="34" charset="-120"/>
              </a:rPr>
              <a:t>Almost every term today is contested. There is no agreed definition of power and there never has been. Hold these as positions in an argument, not as facts.</a:t>
            </a:r>
            <a:endParaRPr lang="en-US" sz="1400" dirty="0"/>
          </a:p>
        </p:txBody>
      </p:sp>
      <p:sp>
        <p:nvSpPr>
          <p:cNvPr id="8" name="Shape 6"/>
          <p:cNvSpPr/>
          <p:nvPr/>
        </p:nvSpPr>
        <p:spPr>
          <a:xfrm>
            <a:off x="603504" y="3081528"/>
            <a:ext cx="91440" cy="91440"/>
          </a:xfrm>
          <a:prstGeom prst="ellipse">
            <a:avLst/>
          </a:prstGeom>
          <a:solidFill>
            <a:srgbClr val="C2703D"/>
          </a:solidFill>
          <a:ln w="12700">
            <a:solidFill>
              <a:srgbClr val="C2703D"/>
            </a:solidFill>
            <a:prstDash val="solid"/>
          </a:ln>
        </p:spPr>
      </p:sp>
      <p:sp>
        <p:nvSpPr>
          <p:cNvPr id="9" name="Text 7"/>
          <p:cNvSpPr txBox="1"/>
          <p:nvPr/>
        </p:nvSpPr>
        <p:spPr>
          <a:xfrm>
            <a:off x="896112" y="2971800"/>
            <a:ext cx="7680960" cy="763524"/>
          </a:xfrm>
          <a:prstGeom prst="rect">
            <a:avLst/>
          </a:prstGeom>
          <a:noFill/>
          <a:ln/>
        </p:spPr>
        <p:txBody>
          <a:bodyPr wrap="square" lIns="0" tIns="0" rIns="0" bIns="0" rtlCol="0" anchor="t"/>
          <a:lstStyle/>
          <a:p>
            <a:pPr indent="0" marL="0">
              <a:lnSpc>
                <a:spcPts val="1848"/>
              </a:lnSpc>
              <a:buNone/>
            </a:pPr>
            <a:r>
              <a:rPr lang="en-US" sz="1400" dirty="0">
                <a:solidFill>
                  <a:srgbClr val="2C3742"/>
                </a:solidFill>
                <a:latin typeface="Calibri" pitchFamily="34" charset="0"/>
                <a:ea typeface="Calibri" pitchFamily="34" charset="-122"/>
                <a:cs typeface="Calibri" pitchFamily="34" charset="-120"/>
              </a:rPr>
              <a:t>The vocabulary was built by people explaining the century you are studying. Carr wrote in 1939 as the peace collapsed; Morgenthau published in 1948 as a refugee from the regime he was trying to explain.</a:t>
            </a:r>
            <a:endParaRPr lang="en-US" sz="1400" dirty="0"/>
          </a:p>
        </p:txBody>
      </p:sp>
      <p:sp>
        <p:nvSpPr>
          <p:cNvPr id="10" name="Shape 8"/>
          <p:cNvSpPr/>
          <p:nvPr/>
        </p:nvSpPr>
        <p:spPr>
          <a:xfrm>
            <a:off x="603504" y="3936492"/>
            <a:ext cx="91440" cy="91440"/>
          </a:xfrm>
          <a:prstGeom prst="ellipse">
            <a:avLst/>
          </a:prstGeom>
          <a:solidFill>
            <a:srgbClr val="C2703D"/>
          </a:solidFill>
          <a:ln w="12700">
            <a:solidFill>
              <a:srgbClr val="C2703D"/>
            </a:solidFill>
            <a:prstDash val="solid"/>
          </a:ln>
        </p:spPr>
      </p:sp>
      <p:sp>
        <p:nvSpPr>
          <p:cNvPr id="11" name="Text 9"/>
          <p:cNvSpPr txBox="1"/>
          <p:nvPr/>
        </p:nvSpPr>
        <p:spPr>
          <a:xfrm>
            <a:off x="896112" y="3826764"/>
            <a:ext cx="7680960" cy="315468"/>
          </a:xfrm>
          <a:prstGeom prst="rect">
            <a:avLst/>
          </a:prstGeom>
          <a:noFill/>
          <a:ln/>
        </p:spPr>
        <p:txBody>
          <a:bodyPr wrap="square" lIns="0" tIns="0" rIns="0" bIns="0" rtlCol="0" anchor="t"/>
          <a:lstStyle/>
          <a:p>
            <a:pPr indent="0" marL="0">
              <a:lnSpc>
                <a:spcPts val="1848"/>
              </a:lnSpc>
              <a:buNone/>
            </a:pPr>
            <a:r>
              <a:rPr lang="en-US" sz="1400" dirty="0">
                <a:solidFill>
                  <a:srgbClr val="2C3742"/>
                </a:solidFill>
                <a:latin typeface="Calibri" pitchFamily="34" charset="0"/>
                <a:ea typeface="Calibri" pitchFamily="34" charset="-122"/>
                <a:cs typeface="Calibri" pitchFamily="34" charset="-120"/>
              </a:rPr>
              <a:t>So this is not theory bolted onto history. It is the theory this history produced.</a:t>
            </a:r>
            <a:endParaRPr lang="en-US" sz="14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66928" y="310896"/>
            <a:ext cx="8010144" cy="237744"/>
          </a:xfrm>
          <a:prstGeom prst="rect">
            <a:avLst/>
          </a:prstGeom>
          <a:noFill/>
          <a:ln/>
        </p:spPr>
        <p:txBody>
          <a:bodyPr wrap="square" lIns="0" tIns="0" rIns="0" bIns="0" rtlCol="0" anchor="ctr"/>
          <a:lstStyle/>
          <a:p>
            <a:pPr indent="0" marL="0">
              <a:buNone/>
            </a:pPr>
            <a:r>
              <a:rPr lang="en-US" sz="1050" b="1" spc="200" kern="0" dirty="0">
                <a:solidFill>
                  <a:srgbClr val="C2703D"/>
                </a:solidFill>
                <a:latin typeface="Calibri" pitchFamily="34" charset="0"/>
                <a:ea typeface="Calibri" pitchFamily="34" charset="-122"/>
                <a:cs typeface="Calibri" pitchFamily="34" charset="-120"/>
              </a:rPr>
              <a:t>CONCEPT 8 · THE KEY MECHANISM</a:t>
            </a:r>
            <a:endParaRPr lang="en-US" sz="1050" dirty="0"/>
          </a:p>
        </p:txBody>
      </p:sp>
      <p:sp>
        <p:nvSpPr>
          <p:cNvPr id="3" name="Text 1"/>
          <p:cNvSpPr txBox="1"/>
          <p:nvPr/>
        </p:nvSpPr>
        <p:spPr>
          <a:xfrm>
            <a:off x="566928" y="566928"/>
            <a:ext cx="8010144" cy="676656"/>
          </a:xfrm>
          <a:prstGeom prst="rect">
            <a:avLst/>
          </a:prstGeom>
          <a:noFill/>
          <a:ln/>
        </p:spPr>
        <p:txBody>
          <a:bodyPr wrap="square" lIns="0" tIns="0" rIns="0" bIns="0" rtlCol="0" anchor="t"/>
          <a:lstStyle/>
          <a:p>
            <a:pPr indent="0" marL="0">
              <a:buNone/>
            </a:pPr>
            <a:r>
              <a:rPr lang="en-US" sz="2900" b="1" dirty="0">
                <a:solidFill>
                  <a:srgbClr val="1F2A38"/>
                </a:solidFill>
                <a:latin typeface="Cambria" pitchFamily="34" charset="0"/>
                <a:ea typeface="Cambria" pitchFamily="34" charset="-122"/>
                <a:cs typeface="Cambria" pitchFamily="34" charset="-120"/>
              </a:rPr>
              <a:t>The security dilemma</a:t>
            </a:r>
            <a:endParaRPr lang="en-US" sz="2900" dirty="0"/>
          </a:p>
        </p:txBody>
      </p:sp>
      <p:sp>
        <p:nvSpPr>
          <p:cNvPr id="4" name="Shape 2"/>
          <p:cNvSpPr/>
          <p:nvPr/>
        </p:nvSpPr>
        <p:spPr>
          <a:xfrm>
            <a:off x="566928" y="1371600"/>
            <a:ext cx="8010144" cy="804672"/>
          </a:xfrm>
          <a:prstGeom prst="roundRect">
            <a:avLst>
              <a:gd name="adj" fmla="val 6818"/>
            </a:avLst>
          </a:prstGeom>
          <a:solidFill>
            <a:srgbClr val="EDEFF2"/>
          </a:solidFill>
          <a:ln w="12700">
            <a:solidFill>
              <a:srgbClr val="EDEFF2"/>
            </a:solidFill>
            <a:prstDash val="solid"/>
          </a:ln>
        </p:spPr>
      </p:sp>
      <p:sp>
        <p:nvSpPr>
          <p:cNvPr id="5" name="Text 3"/>
          <p:cNvSpPr txBox="1"/>
          <p:nvPr/>
        </p:nvSpPr>
        <p:spPr>
          <a:xfrm>
            <a:off x="768096" y="1371600"/>
            <a:ext cx="7607808" cy="804672"/>
          </a:xfrm>
          <a:prstGeom prst="rect">
            <a:avLst/>
          </a:prstGeom>
          <a:noFill/>
          <a:ln/>
        </p:spPr>
        <p:txBody>
          <a:bodyPr wrap="square" lIns="0" tIns="0" rIns="0" bIns="0" rtlCol="0" anchor="ctr"/>
          <a:lstStyle/>
          <a:p>
            <a:pPr indent="0" marL="0">
              <a:lnSpc>
                <a:spcPts val="2000"/>
              </a:lnSpc>
              <a:buNone/>
            </a:pPr>
            <a:r>
              <a:rPr lang="en-US" sz="1500" i="1" dirty="0">
                <a:solidFill>
                  <a:srgbClr val="1F2A38"/>
                </a:solidFill>
                <a:latin typeface="Cambria" pitchFamily="34" charset="0"/>
                <a:ea typeface="Cambria" pitchFamily="34" charset="-122"/>
                <a:cs typeface="Cambria" pitchFamily="34" charset="-120"/>
              </a:rPr>
              <a:t>Measures a state takes to make itself safer necessarily make others less safe — because others cannot observe intentions, only capabilities.</a:t>
            </a:r>
            <a:endParaRPr lang="en-US" sz="1500" dirty="0"/>
          </a:p>
        </p:txBody>
      </p:sp>
      <p:sp>
        <p:nvSpPr>
          <p:cNvPr id="6" name="Shape 4"/>
          <p:cNvSpPr/>
          <p:nvPr/>
        </p:nvSpPr>
        <p:spPr>
          <a:xfrm>
            <a:off x="603504" y="2450592"/>
            <a:ext cx="91440" cy="91440"/>
          </a:xfrm>
          <a:prstGeom prst="ellipse">
            <a:avLst/>
          </a:prstGeom>
          <a:solidFill>
            <a:srgbClr val="C2703D"/>
          </a:solidFill>
          <a:ln w="12700">
            <a:solidFill>
              <a:srgbClr val="C2703D"/>
            </a:solidFill>
            <a:prstDash val="solid"/>
          </a:ln>
        </p:spPr>
      </p:sp>
      <p:sp>
        <p:nvSpPr>
          <p:cNvPr id="7" name="Text 5"/>
          <p:cNvSpPr txBox="1"/>
          <p:nvPr/>
        </p:nvSpPr>
        <p:spPr>
          <a:xfrm>
            <a:off x="896112" y="2340864"/>
            <a:ext cx="7680960" cy="470002"/>
          </a:xfrm>
          <a:prstGeom prst="rect">
            <a:avLst/>
          </a:prstGeom>
          <a:noFill/>
          <a:ln/>
        </p:spPr>
        <p:txBody>
          <a:bodyPr wrap="square" lIns="0" tIns="0" rIns="0" bIns="0" rtlCol="0" anchor="t"/>
          <a:lstStyle/>
          <a:p>
            <a:pPr indent="0" marL="0">
              <a:lnSpc>
                <a:spcPts val="1518"/>
              </a:lnSpc>
              <a:buNone/>
            </a:pPr>
            <a:r>
              <a:rPr lang="en-US" sz="1150" dirty="0">
                <a:solidFill>
                  <a:srgbClr val="2C3742"/>
                </a:solidFill>
                <a:latin typeface="Calibri" pitchFamily="34" charset="0"/>
                <a:ea typeface="Calibri" pitchFamily="34" charset="-122"/>
                <a:cs typeface="Calibri" pitchFamily="34" charset="-120"/>
              </a:rPr>
              <a:t>Those states respond. The first reads the response as proof of hostility and redoubles. Spiral. John Herz named it in 1950, describing what he had just watched happen.</a:t>
            </a:r>
            <a:endParaRPr lang="en-US" sz="1150" dirty="0"/>
          </a:p>
        </p:txBody>
      </p:sp>
      <p:sp>
        <p:nvSpPr>
          <p:cNvPr id="8" name="Shape 6"/>
          <p:cNvSpPr/>
          <p:nvPr/>
        </p:nvSpPr>
        <p:spPr>
          <a:xfrm>
            <a:off x="603504" y="2948026"/>
            <a:ext cx="91440" cy="91440"/>
          </a:xfrm>
          <a:prstGeom prst="ellipse">
            <a:avLst/>
          </a:prstGeom>
          <a:solidFill>
            <a:srgbClr val="C2703D"/>
          </a:solidFill>
          <a:ln w="12700">
            <a:solidFill>
              <a:srgbClr val="C2703D"/>
            </a:solidFill>
            <a:prstDash val="solid"/>
          </a:ln>
        </p:spPr>
      </p:sp>
      <p:sp>
        <p:nvSpPr>
          <p:cNvPr id="9" name="Text 7"/>
          <p:cNvSpPr txBox="1"/>
          <p:nvPr/>
        </p:nvSpPr>
        <p:spPr>
          <a:xfrm>
            <a:off x="896112" y="2838298"/>
            <a:ext cx="7680960" cy="470002"/>
          </a:xfrm>
          <a:prstGeom prst="rect">
            <a:avLst/>
          </a:prstGeom>
          <a:noFill/>
          <a:ln/>
        </p:spPr>
        <p:txBody>
          <a:bodyPr wrap="square" lIns="0" tIns="0" rIns="0" bIns="0" rtlCol="0" anchor="t"/>
          <a:lstStyle/>
          <a:p>
            <a:pPr indent="0" marL="0">
              <a:lnSpc>
                <a:spcPts val="1518"/>
              </a:lnSpc>
              <a:buNone/>
            </a:pPr>
            <a:r>
              <a:rPr lang="en-US" sz="1150" dirty="0">
                <a:solidFill>
                  <a:srgbClr val="2C3742"/>
                </a:solidFill>
                <a:latin typeface="Calibri" pitchFamily="34" charset="0"/>
                <a:ea typeface="Calibri" pitchFamily="34" charset="-122"/>
                <a:cs typeface="Calibri" pitchFamily="34" charset="-120"/>
              </a:rPr>
              <a:t>THE DEVASTATING IMPLICATION — nobody has to be malevolent. You can construct a descent into confrontation in which every actor behaves defensively and reasonably, and the outcome is still an arms race or a war.</a:t>
            </a:r>
            <a:endParaRPr lang="en-US" sz="1150" dirty="0"/>
          </a:p>
        </p:txBody>
      </p:sp>
      <p:sp>
        <p:nvSpPr>
          <p:cNvPr id="10" name="Shape 8"/>
          <p:cNvSpPr/>
          <p:nvPr/>
        </p:nvSpPr>
        <p:spPr>
          <a:xfrm>
            <a:off x="603504" y="3445459"/>
            <a:ext cx="91440" cy="91440"/>
          </a:xfrm>
          <a:prstGeom prst="ellipse">
            <a:avLst/>
          </a:prstGeom>
          <a:solidFill>
            <a:srgbClr val="C2703D"/>
          </a:solidFill>
          <a:ln w="12700">
            <a:solidFill>
              <a:srgbClr val="C2703D"/>
            </a:solidFill>
            <a:prstDash val="solid"/>
          </a:ln>
        </p:spPr>
      </p:sp>
      <p:sp>
        <p:nvSpPr>
          <p:cNvPr id="11" name="Text 9"/>
          <p:cNvSpPr txBox="1"/>
          <p:nvPr/>
        </p:nvSpPr>
        <p:spPr>
          <a:xfrm>
            <a:off x="896112" y="3335731"/>
            <a:ext cx="7680960" cy="470002"/>
          </a:xfrm>
          <a:prstGeom prst="rect">
            <a:avLst/>
          </a:prstGeom>
          <a:noFill/>
          <a:ln/>
        </p:spPr>
        <p:txBody>
          <a:bodyPr wrap="square" lIns="0" tIns="0" rIns="0" bIns="0" rtlCol="0" anchor="t"/>
          <a:lstStyle/>
          <a:p>
            <a:pPr indent="0" marL="0">
              <a:lnSpc>
                <a:spcPts val="1518"/>
              </a:lnSpc>
              <a:buNone/>
            </a:pPr>
            <a:r>
              <a:rPr lang="en-US" sz="1150" dirty="0">
                <a:solidFill>
                  <a:srgbClr val="2C3742"/>
                </a:solidFill>
                <a:latin typeface="Calibri" pitchFamily="34" charset="0"/>
                <a:ea typeface="Calibri" pitchFamily="34" charset="-122"/>
                <a:cs typeface="Calibri" pitchFamily="34" charset="-120"/>
              </a:rPr>
              <a:t>Sharper when offensive and defensive weapons look alike. Milder when defence is visibly distinguishable — a fortress threatens nobody. The naval race before 1914 and the nuclear arms race after 1949 both read this way.</a:t>
            </a:r>
            <a:endParaRPr lang="en-US" sz="1150" dirty="0"/>
          </a:p>
        </p:txBody>
      </p:sp>
      <p:sp>
        <p:nvSpPr>
          <p:cNvPr id="12" name="Shape 10"/>
          <p:cNvSpPr/>
          <p:nvPr/>
        </p:nvSpPr>
        <p:spPr>
          <a:xfrm>
            <a:off x="566928" y="3995928"/>
            <a:ext cx="8010144" cy="685800"/>
          </a:xfrm>
          <a:prstGeom prst="roundRect">
            <a:avLst>
              <a:gd name="adj" fmla="val 9333"/>
            </a:avLst>
          </a:prstGeom>
          <a:solidFill>
            <a:srgbClr val="1F2A38"/>
          </a:solidFill>
          <a:ln w="12700">
            <a:solidFill>
              <a:srgbClr val="1F2A38"/>
            </a:solidFill>
            <a:prstDash val="solid"/>
          </a:ln>
        </p:spPr>
      </p:sp>
      <p:sp>
        <p:nvSpPr>
          <p:cNvPr id="13" name="Text 11"/>
          <p:cNvSpPr txBox="1"/>
          <p:nvPr/>
        </p:nvSpPr>
        <p:spPr>
          <a:xfrm>
            <a:off x="786384" y="3995928"/>
            <a:ext cx="7552944" cy="685800"/>
          </a:xfrm>
          <a:prstGeom prst="rect">
            <a:avLst/>
          </a:prstGeom>
          <a:noFill/>
          <a:ln/>
        </p:spPr>
        <p:txBody>
          <a:bodyPr wrap="square" lIns="0" tIns="0" rIns="0" bIns="0" rtlCol="0" anchor="ctr"/>
          <a:lstStyle/>
          <a:p>
            <a:pPr indent="0" marL="0">
              <a:lnSpc>
                <a:spcPts val="1700"/>
              </a:lnSpc>
              <a:buNone/>
            </a:pPr>
            <a:r>
              <a:rPr lang="en-US" sz="1050" b="1" spc="150" kern="0" dirty="0">
                <a:solidFill>
                  <a:srgbClr val="C2703D"/>
                </a:solidFill>
                <a:latin typeface="Calibri" pitchFamily="34" charset="0"/>
                <a:ea typeface="Calibri" pitchFamily="34" charset="-122"/>
                <a:cs typeface="Calibri" pitchFamily="34" charset="-120"/>
              </a:rPr>
              <a:t>ASK   </a:t>
            </a:r>
            <a:pPr indent="0" marL="0">
              <a:lnSpc>
                <a:spcPts val="1700"/>
              </a:lnSpc>
              <a:buNone/>
            </a:pPr>
            <a:r>
              <a:rPr lang="en-US" sz="1300" i="1" dirty="0">
                <a:solidFill>
                  <a:srgbClr val="FFFFFF"/>
                </a:solidFill>
                <a:latin typeface="Calibri" pitchFamily="34" charset="0"/>
                <a:ea typeface="Calibri" pitchFamily="34" charset="-122"/>
                <a:cs typeface="Calibri" pitchFamily="34" charset="-120"/>
              </a:rPr>
              <a:t>Take any confrontation you know. Two sentences — how it looks from each side. Are both defensible?</a:t>
            </a:r>
            <a:endParaRPr lang="en-US" sz="10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66928" y="310896"/>
            <a:ext cx="8010144" cy="237744"/>
          </a:xfrm>
          <a:prstGeom prst="rect">
            <a:avLst/>
          </a:prstGeom>
          <a:noFill/>
          <a:ln/>
        </p:spPr>
        <p:txBody>
          <a:bodyPr wrap="square" lIns="0" tIns="0" rIns="0" bIns="0" rtlCol="0" anchor="ctr"/>
          <a:lstStyle/>
          <a:p>
            <a:pPr indent="0" marL="0">
              <a:buNone/>
            </a:pPr>
            <a:r>
              <a:rPr lang="en-US" sz="1050" b="1" spc="200" kern="0" dirty="0">
                <a:solidFill>
                  <a:srgbClr val="C2703D"/>
                </a:solidFill>
                <a:latin typeface="Calibri" pitchFamily="34" charset="0"/>
                <a:ea typeface="Calibri" pitchFamily="34" charset="-122"/>
                <a:cs typeface="Calibri" pitchFamily="34" charset="-120"/>
              </a:rPr>
              <a:t>CONCEPT 9</a:t>
            </a:r>
            <a:endParaRPr lang="en-US" sz="1050" dirty="0"/>
          </a:p>
        </p:txBody>
      </p:sp>
      <p:sp>
        <p:nvSpPr>
          <p:cNvPr id="3" name="Text 1"/>
          <p:cNvSpPr txBox="1"/>
          <p:nvPr/>
        </p:nvSpPr>
        <p:spPr>
          <a:xfrm>
            <a:off x="566928" y="566928"/>
            <a:ext cx="8010144" cy="676656"/>
          </a:xfrm>
          <a:prstGeom prst="rect">
            <a:avLst/>
          </a:prstGeom>
          <a:noFill/>
          <a:ln/>
        </p:spPr>
        <p:txBody>
          <a:bodyPr wrap="square" lIns="0" tIns="0" rIns="0" bIns="0" rtlCol="0" anchor="t"/>
          <a:lstStyle/>
          <a:p>
            <a:pPr indent="0" marL="0">
              <a:buNone/>
            </a:pPr>
            <a:r>
              <a:rPr lang="en-US" sz="2900" b="1" dirty="0">
                <a:solidFill>
                  <a:srgbClr val="1F2A38"/>
                </a:solidFill>
                <a:latin typeface="Cambria" pitchFamily="34" charset="0"/>
                <a:ea typeface="Cambria" pitchFamily="34" charset="-122"/>
                <a:cs typeface="Cambria" pitchFamily="34" charset="-120"/>
              </a:rPr>
              <a:t>Status quo and revisionist powers</a:t>
            </a:r>
            <a:endParaRPr lang="en-US" sz="2900" dirty="0"/>
          </a:p>
        </p:txBody>
      </p:sp>
      <p:sp>
        <p:nvSpPr>
          <p:cNvPr id="4" name="Shape 2"/>
          <p:cNvSpPr/>
          <p:nvPr/>
        </p:nvSpPr>
        <p:spPr>
          <a:xfrm>
            <a:off x="566928" y="1371600"/>
            <a:ext cx="8010144" cy="804672"/>
          </a:xfrm>
          <a:prstGeom prst="roundRect">
            <a:avLst>
              <a:gd name="adj" fmla="val 6818"/>
            </a:avLst>
          </a:prstGeom>
          <a:solidFill>
            <a:srgbClr val="EDEFF2"/>
          </a:solidFill>
          <a:ln w="12700">
            <a:solidFill>
              <a:srgbClr val="EDEFF2"/>
            </a:solidFill>
            <a:prstDash val="solid"/>
          </a:ln>
        </p:spPr>
      </p:sp>
      <p:sp>
        <p:nvSpPr>
          <p:cNvPr id="5" name="Text 3"/>
          <p:cNvSpPr txBox="1"/>
          <p:nvPr/>
        </p:nvSpPr>
        <p:spPr>
          <a:xfrm>
            <a:off x="768096" y="1371600"/>
            <a:ext cx="7607808" cy="804672"/>
          </a:xfrm>
          <a:prstGeom prst="rect">
            <a:avLst/>
          </a:prstGeom>
          <a:noFill/>
          <a:ln/>
        </p:spPr>
        <p:txBody>
          <a:bodyPr wrap="square" lIns="0" tIns="0" rIns="0" bIns="0" rtlCol="0" anchor="ctr"/>
          <a:lstStyle/>
          <a:p>
            <a:pPr indent="0" marL="0">
              <a:lnSpc>
                <a:spcPts val="2000"/>
              </a:lnSpc>
              <a:buNone/>
            </a:pPr>
            <a:r>
              <a:rPr lang="en-US" sz="1500" i="1" dirty="0">
                <a:solidFill>
                  <a:srgbClr val="1F2A38"/>
                </a:solidFill>
                <a:latin typeface="Cambria" pitchFamily="34" charset="0"/>
                <a:ea typeface="Cambria" pitchFamily="34" charset="-122"/>
                <a:cs typeface="Cambria" pitchFamily="34" charset="-120"/>
              </a:rPr>
              <a:t>A status quo power benefits from the existing order and wants it preserved; a revisionist power wants it changed.</a:t>
            </a:r>
            <a:endParaRPr lang="en-US" sz="1500" dirty="0"/>
          </a:p>
        </p:txBody>
      </p:sp>
      <p:sp>
        <p:nvSpPr>
          <p:cNvPr id="6" name="Shape 4"/>
          <p:cNvSpPr/>
          <p:nvPr/>
        </p:nvSpPr>
        <p:spPr>
          <a:xfrm>
            <a:off x="603504" y="2450592"/>
            <a:ext cx="91440" cy="91440"/>
          </a:xfrm>
          <a:prstGeom prst="ellipse">
            <a:avLst/>
          </a:prstGeom>
          <a:solidFill>
            <a:srgbClr val="C2703D"/>
          </a:solidFill>
          <a:ln w="12700">
            <a:solidFill>
              <a:srgbClr val="C2703D"/>
            </a:solidFill>
            <a:prstDash val="solid"/>
          </a:ln>
        </p:spPr>
      </p:sp>
      <p:sp>
        <p:nvSpPr>
          <p:cNvPr id="7" name="Text 5"/>
          <p:cNvSpPr txBox="1"/>
          <p:nvPr/>
        </p:nvSpPr>
        <p:spPr>
          <a:xfrm>
            <a:off x="896112" y="2340864"/>
            <a:ext cx="7680960" cy="708660"/>
          </a:xfrm>
          <a:prstGeom prst="rect">
            <a:avLst/>
          </a:prstGeom>
          <a:noFill/>
          <a:ln/>
        </p:spPr>
        <p:txBody>
          <a:bodyPr wrap="square" lIns="0" tIns="0" rIns="0" bIns="0" rtlCol="0" anchor="t"/>
          <a:lstStyle/>
          <a:p>
            <a:pPr indent="0" marL="0">
              <a:lnSpc>
                <a:spcPts val="1650"/>
              </a:lnSpc>
              <a:buNone/>
            </a:pPr>
            <a:r>
              <a:rPr lang="en-US" sz="1250" dirty="0">
                <a:solidFill>
                  <a:srgbClr val="2C3742"/>
                </a:solidFill>
                <a:latin typeface="Calibri" pitchFamily="34" charset="0"/>
                <a:ea typeface="Calibri" pitchFamily="34" charset="-122"/>
                <a:cs typeface="Calibri" pitchFamily="34" charset="-120"/>
              </a:rPr>
              <a:t>The distinction sounds descriptive and is almost always polemical. Everyone claims to be defending something. Carr's uncomfortable point in 1939: the satisfied powers called their satisfaction peace, without noticing that the order they defended had been created by their own earlier violence.</a:t>
            </a:r>
            <a:endParaRPr lang="en-US" sz="1250" dirty="0"/>
          </a:p>
        </p:txBody>
      </p:sp>
      <p:sp>
        <p:nvSpPr>
          <p:cNvPr id="8" name="Shape 6"/>
          <p:cNvSpPr/>
          <p:nvPr/>
        </p:nvSpPr>
        <p:spPr>
          <a:xfrm>
            <a:off x="603504" y="3214116"/>
            <a:ext cx="91440" cy="91440"/>
          </a:xfrm>
          <a:prstGeom prst="ellipse">
            <a:avLst/>
          </a:prstGeom>
          <a:solidFill>
            <a:srgbClr val="C2703D"/>
          </a:solidFill>
          <a:ln w="12700">
            <a:solidFill>
              <a:srgbClr val="C2703D"/>
            </a:solidFill>
            <a:prstDash val="solid"/>
          </a:ln>
        </p:spPr>
      </p:sp>
      <p:sp>
        <p:nvSpPr>
          <p:cNvPr id="9" name="Text 7"/>
          <p:cNvSpPr txBox="1"/>
          <p:nvPr/>
        </p:nvSpPr>
        <p:spPr>
          <a:xfrm>
            <a:off x="896112" y="3104388"/>
            <a:ext cx="7680960" cy="708660"/>
          </a:xfrm>
          <a:prstGeom prst="rect">
            <a:avLst/>
          </a:prstGeom>
          <a:noFill/>
          <a:ln/>
        </p:spPr>
        <p:txBody>
          <a:bodyPr wrap="square" lIns="0" tIns="0" rIns="0" bIns="0" rtlCol="0" anchor="t"/>
          <a:lstStyle/>
          <a:p>
            <a:pPr indent="0" marL="0">
              <a:lnSpc>
                <a:spcPts val="1650"/>
              </a:lnSpc>
              <a:buNone/>
            </a:pPr>
            <a:r>
              <a:rPr lang="en-US" sz="1250" dirty="0">
                <a:solidFill>
                  <a:srgbClr val="2C3742"/>
                </a:solidFill>
                <a:latin typeface="Calibri" pitchFamily="34" charset="0"/>
                <a:ea typeface="Calibri" pitchFamily="34" charset="-122"/>
                <a:cs typeface="Calibri" pitchFamily="34" charset="-120"/>
              </a:rPr>
              <a:t>The hard cases are moments when the old order has collapsed and no new one exists. Then the question of which arrangement counts as the status quo has no neutral answer — and that is precisely when major wars start, or fail to be avoided.</a:t>
            </a:r>
            <a:endParaRPr lang="en-US" sz="1250" dirty="0"/>
          </a:p>
        </p:txBody>
      </p:sp>
      <p:sp>
        <p:nvSpPr>
          <p:cNvPr id="10" name="Shape 8"/>
          <p:cNvSpPr/>
          <p:nvPr/>
        </p:nvSpPr>
        <p:spPr>
          <a:xfrm>
            <a:off x="566928" y="4219956"/>
            <a:ext cx="8010144" cy="461772"/>
          </a:xfrm>
          <a:prstGeom prst="roundRect">
            <a:avLst>
              <a:gd name="adj" fmla="val 13861"/>
            </a:avLst>
          </a:prstGeom>
          <a:solidFill>
            <a:srgbClr val="1F2A38"/>
          </a:solidFill>
          <a:ln w="12700">
            <a:solidFill>
              <a:srgbClr val="1F2A38"/>
            </a:solidFill>
            <a:prstDash val="solid"/>
          </a:ln>
        </p:spPr>
      </p:sp>
      <p:sp>
        <p:nvSpPr>
          <p:cNvPr id="11" name="Text 9"/>
          <p:cNvSpPr txBox="1"/>
          <p:nvPr/>
        </p:nvSpPr>
        <p:spPr>
          <a:xfrm>
            <a:off x="786384" y="4219956"/>
            <a:ext cx="7552944" cy="461772"/>
          </a:xfrm>
          <a:prstGeom prst="rect">
            <a:avLst/>
          </a:prstGeom>
          <a:noFill/>
          <a:ln/>
        </p:spPr>
        <p:txBody>
          <a:bodyPr wrap="square" lIns="0" tIns="0" rIns="0" bIns="0" rtlCol="0" anchor="ctr"/>
          <a:lstStyle/>
          <a:p>
            <a:pPr indent="0" marL="0">
              <a:lnSpc>
                <a:spcPts val="1700"/>
              </a:lnSpc>
              <a:buNone/>
            </a:pPr>
            <a:r>
              <a:rPr lang="en-US" sz="1050" b="1" spc="150" kern="0" dirty="0">
                <a:solidFill>
                  <a:srgbClr val="C2703D"/>
                </a:solidFill>
                <a:latin typeface="Calibri" pitchFamily="34" charset="0"/>
                <a:ea typeface="Calibri" pitchFamily="34" charset="-122"/>
                <a:cs typeface="Calibri" pitchFamily="34" charset="-120"/>
              </a:rPr>
              <a:t>ASK   </a:t>
            </a:r>
            <a:pPr indent="0" marL="0">
              <a:lnSpc>
                <a:spcPts val="1700"/>
              </a:lnSpc>
              <a:buNone/>
            </a:pPr>
            <a:r>
              <a:rPr lang="en-US" sz="1300" i="1" dirty="0">
                <a:solidFill>
                  <a:srgbClr val="FFFFFF"/>
                </a:solidFill>
                <a:latin typeface="Calibri" pitchFamily="34" charset="0"/>
                <a:ea typeface="Calibri" pitchFamily="34" charset="-122"/>
                <a:cs typeface="Calibri" pitchFamily="34" charset="-120"/>
              </a:rPr>
              <a:t>Who is the status quo power when the previous order no longer exists?</a:t>
            </a:r>
            <a:endParaRPr lang="en-US" sz="105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66928" y="310896"/>
            <a:ext cx="8010144" cy="237744"/>
          </a:xfrm>
          <a:prstGeom prst="rect">
            <a:avLst/>
          </a:prstGeom>
          <a:noFill/>
          <a:ln/>
        </p:spPr>
        <p:txBody>
          <a:bodyPr wrap="square" lIns="0" tIns="0" rIns="0" bIns="0" rtlCol="0" anchor="ctr"/>
          <a:lstStyle/>
          <a:p>
            <a:pPr indent="0" marL="0">
              <a:buNone/>
            </a:pPr>
            <a:r>
              <a:rPr lang="en-US" sz="1050" b="1" spc="200" kern="0" dirty="0">
                <a:solidFill>
                  <a:srgbClr val="C2703D"/>
                </a:solidFill>
                <a:latin typeface="Calibri" pitchFamily="34" charset="0"/>
                <a:ea typeface="Calibri" pitchFamily="34" charset="-122"/>
                <a:cs typeface="Calibri" pitchFamily="34" charset="-120"/>
              </a:rPr>
              <a:t>CONCEPTS 10 AND 11 · VOICE</a:t>
            </a:r>
            <a:endParaRPr lang="en-US" sz="1050" dirty="0"/>
          </a:p>
        </p:txBody>
      </p:sp>
      <p:sp>
        <p:nvSpPr>
          <p:cNvPr id="3" name="Text 1"/>
          <p:cNvSpPr txBox="1"/>
          <p:nvPr/>
        </p:nvSpPr>
        <p:spPr>
          <a:xfrm>
            <a:off x="566928" y="566928"/>
            <a:ext cx="8010144" cy="676656"/>
          </a:xfrm>
          <a:prstGeom prst="rect">
            <a:avLst/>
          </a:prstGeom>
          <a:noFill/>
          <a:ln/>
        </p:spPr>
        <p:txBody>
          <a:bodyPr wrap="square" lIns="0" tIns="0" rIns="0" bIns="0" rtlCol="0" anchor="t"/>
          <a:lstStyle/>
          <a:p>
            <a:pPr indent="0" marL="0">
              <a:buNone/>
            </a:pPr>
            <a:r>
              <a:rPr lang="en-US" sz="2900" b="1" dirty="0">
                <a:solidFill>
                  <a:srgbClr val="1F2A38"/>
                </a:solidFill>
                <a:latin typeface="Cambria" pitchFamily="34" charset="0"/>
                <a:ea typeface="Cambria" pitchFamily="34" charset="-122"/>
                <a:cs typeface="Cambria" pitchFamily="34" charset="-120"/>
              </a:rPr>
              <a:t>Nationalism and self-determination</a:t>
            </a:r>
            <a:endParaRPr lang="en-US" sz="2900" dirty="0"/>
          </a:p>
        </p:txBody>
      </p:sp>
      <p:sp>
        <p:nvSpPr>
          <p:cNvPr id="4" name="Shape 2"/>
          <p:cNvSpPr/>
          <p:nvPr/>
        </p:nvSpPr>
        <p:spPr>
          <a:xfrm>
            <a:off x="566928" y="1371600"/>
            <a:ext cx="3877056" cy="3218688"/>
          </a:xfrm>
          <a:prstGeom prst="roundRect">
            <a:avLst>
              <a:gd name="adj" fmla="val 1420"/>
            </a:avLst>
          </a:prstGeom>
          <a:solidFill>
            <a:srgbClr val="EDEFF2"/>
          </a:solidFill>
          <a:ln w="12700">
            <a:solidFill>
              <a:srgbClr val="EDEFF2"/>
            </a:solidFill>
            <a:prstDash val="solid"/>
          </a:ln>
        </p:spPr>
      </p:sp>
      <p:sp>
        <p:nvSpPr>
          <p:cNvPr id="5" name="Text 3"/>
          <p:cNvSpPr txBox="1"/>
          <p:nvPr/>
        </p:nvSpPr>
        <p:spPr>
          <a:xfrm>
            <a:off x="768096" y="1517904"/>
            <a:ext cx="3474720" cy="457200"/>
          </a:xfrm>
          <a:prstGeom prst="rect">
            <a:avLst/>
          </a:prstGeom>
          <a:noFill/>
          <a:ln/>
        </p:spPr>
        <p:txBody>
          <a:bodyPr wrap="square" lIns="0" tIns="0" rIns="0" bIns="0" rtlCol="0" anchor="t"/>
          <a:lstStyle/>
          <a:p>
            <a:pPr indent="0" marL="0">
              <a:lnSpc>
                <a:spcPts val="1600"/>
              </a:lnSpc>
              <a:buNone/>
            </a:pPr>
            <a:r>
              <a:rPr lang="en-US" sz="1300" b="1" dirty="0">
                <a:solidFill>
                  <a:srgbClr val="C2703D"/>
                </a:solidFill>
                <a:latin typeface="Calibri" pitchFamily="34" charset="0"/>
                <a:ea typeface="Calibri" pitchFamily="34" charset="-122"/>
                <a:cs typeface="Calibri" pitchFamily="34" charset="-120"/>
              </a:rPr>
              <a:t>NATIONALISM &amp; NATIONAL INTEREST</a:t>
            </a:r>
            <a:endParaRPr lang="en-US" sz="1300" dirty="0"/>
          </a:p>
        </p:txBody>
      </p:sp>
      <p:sp>
        <p:nvSpPr>
          <p:cNvPr id="6" name="Text 4"/>
          <p:cNvSpPr txBox="1"/>
          <p:nvPr/>
        </p:nvSpPr>
        <p:spPr>
          <a:xfrm>
            <a:off x="768096" y="1975104"/>
            <a:ext cx="3474720" cy="2468880"/>
          </a:xfrm>
          <a:prstGeom prst="rect">
            <a:avLst/>
          </a:prstGeom>
          <a:noFill/>
          <a:ln/>
        </p:spPr>
        <p:txBody>
          <a:bodyPr wrap="square" lIns="0" tIns="0" rIns="0" bIns="0" rtlCol="0" anchor="t"/>
          <a:lstStyle/>
          <a:p>
            <a:pPr indent="0" marL="0">
              <a:lnSpc>
                <a:spcPts val="1470"/>
              </a:lnSpc>
              <a:buNone/>
            </a:pPr>
            <a:r>
              <a:rPr lang="en-US" sz="1050" dirty="0">
                <a:solidFill>
                  <a:srgbClr val="2C3742"/>
                </a:solidFill>
                <a:latin typeface="Calibri" pitchFamily="34" charset="0"/>
                <a:ea typeface="Calibri" pitchFamily="34" charset="-122"/>
                <a:cs typeface="Calibri" pitchFamily="34" charset="-120"/>
              </a:rPr>
              <a:t>Nationalism: the claim that humanity divides into nations and each should govern itself. Historically recent — Anderson's imagined communities, constructed through print, schooling, conscription.</a:t>
            </a:r>
            <a:endParaRPr lang="en-US" sz="1050" dirty="0"/>
          </a:p>
          <a:p>
            <a:pPr indent="0" marL="0">
              <a:lnSpc>
                <a:spcPts val="1470"/>
              </a:lnSpc>
              <a:buNone/>
            </a:pPr>
            <a:endParaRPr lang="en-US" sz="1050" dirty="0"/>
          </a:p>
          <a:p>
            <a:pPr indent="0" marL="0">
              <a:lnSpc>
                <a:spcPts val="1470"/>
              </a:lnSpc>
              <a:buNone/>
            </a:pPr>
            <a:r>
              <a:rPr lang="en-US" sz="1050" dirty="0">
                <a:solidFill>
                  <a:srgbClr val="2C3742"/>
                </a:solidFill>
                <a:latin typeface="Calibri" pitchFamily="34" charset="0"/>
                <a:ea typeface="Calibri" pitchFamily="34" charset="-122"/>
                <a:cs typeface="Calibri" pitchFamily="34" charset="-120"/>
              </a:rPr>
              <a:t>National interest: the assertion that a state has objective purposes above domestic politics. Treat it as a claim to be examined. Ask which domestic coalition benefits, and who inside the nation was not consulted.</a:t>
            </a:r>
            <a:endParaRPr lang="en-US" sz="1050" dirty="0"/>
          </a:p>
          <a:p>
            <a:pPr indent="0" marL="0">
              <a:lnSpc>
                <a:spcPts val="1470"/>
              </a:lnSpc>
              <a:buNone/>
            </a:pPr>
            <a:endParaRPr lang="en-US" sz="1050" dirty="0"/>
          </a:p>
          <a:p>
            <a:pPr indent="0" marL="0">
              <a:lnSpc>
                <a:spcPts val="1470"/>
              </a:lnSpc>
              <a:buNone/>
            </a:pPr>
            <a:r>
              <a:rPr lang="en-US" sz="1050" dirty="0">
                <a:solidFill>
                  <a:srgbClr val="2C3742"/>
                </a:solidFill>
                <a:latin typeface="Calibri" pitchFamily="34" charset="0"/>
                <a:ea typeface="Calibri" pitchFamily="34" charset="-122"/>
                <a:cs typeface="Calibri" pitchFamily="34" charset="-120"/>
              </a:rPr>
              <a:t>Interests are not stable objects. They change when the government changes — sometimes mid-negotiation.</a:t>
            </a:r>
            <a:endParaRPr lang="en-US" sz="1050" dirty="0"/>
          </a:p>
        </p:txBody>
      </p:sp>
      <p:sp>
        <p:nvSpPr>
          <p:cNvPr id="7" name="Shape 5"/>
          <p:cNvSpPr/>
          <p:nvPr/>
        </p:nvSpPr>
        <p:spPr>
          <a:xfrm>
            <a:off x="4700016" y="1371600"/>
            <a:ext cx="3877056" cy="3218688"/>
          </a:xfrm>
          <a:prstGeom prst="roundRect">
            <a:avLst>
              <a:gd name="adj" fmla="val 1420"/>
            </a:avLst>
          </a:prstGeom>
          <a:solidFill>
            <a:srgbClr val="F2F1EE"/>
          </a:solidFill>
          <a:ln w="12700">
            <a:solidFill>
              <a:srgbClr val="F2F1EE"/>
            </a:solidFill>
            <a:prstDash val="solid"/>
          </a:ln>
        </p:spPr>
      </p:sp>
      <p:sp>
        <p:nvSpPr>
          <p:cNvPr id="8" name="Text 6"/>
          <p:cNvSpPr txBox="1"/>
          <p:nvPr/>
        </p:nvSpPr>
        <p:spPr>
          <a:xfrm>
            <a:off x="4901184" y="1517904"/>
            <a:ext cx="3474720" cy="457200"/>
          </a:xfrm>
          <a:prstGeom prst="rect">
            <a:avLst/>
          </a:prstGeom>
          <a:noFill/>
          <a:ln/>
        </p:spPr>
        <p:txBody>
          <a:bodyPr wrap="square" lIns="0" tIns="0" rIns="0" bIns="0" rtlCol="0" anchor="t"/>
          <a:lstStyle/>
          <a:p>
            <a:pPr indent="0" marL="0">
              <a:lnSpc>
                <a:spcPts val="1600"/>
              </a:lnSpc>
              <a:buNone/>
            </a:pPr>
            <a:r>
              <a:rPr lang="en-US" sz="1300" b="1" dirty="0">
                <a:solidFill>
                  <a:srgbClr val="C2703D"/>
                </a:solidFill>
                <a:latin typeface="Calibri" pitchFamily="34" charset="0"/>
                <a:ea typeface="Calibri" pitchFamily="34" charset="-122"/>
                <a:cs typeface="Calibri" pitchFamily="34" charset="-120"/>
              </a:rPr>
              <a:t>SELF-DETERMINATION</a:t>
            </a:r>
            <a:endParaRPr lang="en-US" sz="1300" dirty="0"/>
          </a:p>
        </p:txBody>
      </p:sp>
      <p:sp>
        <p:nvSpPr>
          <p:cNvPr id="9" name="Text 7"/>
          <p:cNvSpPr txBox="1"/>
          <p:nvPr/>
        </p:nvSpPr>
        <p:spPr>
          <a:xfrm>
            <a:off x="4901184" y="1975104"/>
            <a:ext cx="3474720" cy="2468880"/>
          </a:xfrm>
          <a:prstGeom prst="rect">
            <a:avLst/>
          </a:prstGeom>
          <a:noFill/>
          <a:ln/>
        </p:spPr>
        <p:txBody>
          <a:bodyPr wrap="square" lIns="0" tIns="0" rIns="0" bIns="0" rtlCol="0" anchor="t"/>
          <a:lstStyle/>
          <a:p>
            <a:pPr indent="0" marL="0">
              <a:lnSpc>
                <a:spcPts val="1540"/>
              </a:lnSpc>
              <a:buNone/>
            </a:pPr>
            <a:r>
              <a:rPr lang="en-US" sz="1100" dirty="0">
                <a:solidFill>
                  <a:srgbClr val="2C3742"/>
                </a:solidFill>
                <a:latin typeface="Calibri" pitchFamily="34" charset="0"/>
                <a:ea typeface="Calibri" pitchFamily="34" charset="-122"/>
                <a:cs typeface="Calibri" pitchFamily="34" charset="-120"/>
              </a:rPr>
              <a:t>Peoples should choose their own political status. Atlantic Charter 1941, UN Charter 1945, GA Resolution 1514 in 1960.</a:t>
            </a:r>
            <a:endParaRPr lang="en-US" sz="1100" dirty="0"/>
          </a:p>
          <a:p>
            <a:pPr indent="0" marL="0">
              <a:lnSpc>
                <a:spcPts val="1540"/>
              </a:lnSpc>
              <a:buNone/>
            </a:pPr>
            <a:endParaRPr lang="en-US" sz="1100" dirty="0"/>
          </a:p>
          <a:p>
            <a:pPr indent="0" marL="0">
              <a:lnSpc>
                <a:spcPts val="1540"/>
              </a:lnSpc>
              <a:buNone/>
            </a:pPr>
            <a:r>
              <a:rPr lang="en-US" sz="1100" dirty="0">
                <a:solidFill>
                  <a:srgbClr val="2C3742"/>
                </a:solidFill>
                <a:latin typeface="Calibri" pitchFamily="34" charset="0"/>
                <a:ea typeface="Calibri" pitchFamily="34" charset="-122"/>
                <a:cs typeface="Calibri" pitchFamily="34" charset="-120"/>
              </a:rPr>
              <a:t>It contains an unanswered question that has caused enormous violence: who counts as a people, and who decides? Every answer creates new minorities inside the new unit.</a:t>
            </a:r>
            <a:endParaRPr lang="en-US" sz="1100" dirty="0"/>
          </a:p>
          <a:p>
            <a:pPr indent="0" marL="0">
              <a:lnSpc>
                <a:spcPts val="1540"/>
              </a:lnSpc>
              <a:buNone/>
            </a:pPr>
            <a:endParaRPr lang="en-US" sz="1100" dirty="0"/>
          </a:p>
          <a:p>
            <a:pPr indent="0" marL="0">
              <a:lnSpc>
                <a:spcPts val="1540"/>
              </a:lnSpc>
              <a:buNone/>
            </a:pPr>
            <a:r>
              <a:rPr lang="en-US" sz="1100" dirty="0">
                <a:solidFill>
                  <a:srgbClr val="2C3742"/>
                </a:solidFill>
                <a:latin typeface="Calibri" pitchFamily="34" charset="0"/>
                <a:ea typeface="Calibri" pitchFamily="34" charset="-122"/>
                <a:cs typeface="Calibri" pitchFamily="34" charset="-120"/>
              </a:rPr>
              <a:t>Note the asymmetry: used to redraw Europe after 1918 while withheld from the colonies of the same powers. And population transfers have been justified in its name.</a:t>
            </a:r>
            <a:endParaRPr lang="en-US" sz="11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66928" y="310896"/>
            <a:ext cx="8010144" cy="237744"/>
          </a:xfrm>
          <a:prstGeom prst="rect">
            <a:avLst/>
          </a:prstGeom>
          <a:noFill/>
          <a:ln/>
        </p:spPr>
        <p:txBody>
          <a:bodyPr wrap="square" lIns="0" tIns="0" rIns="0" bIns="0" rtlCol="0" anchor="ctr"/>
          <a:lstStyle/>
          <a:p>
            <a:pPr indent="0" marL="0">
              <a:buNone/>
            </a:pPr>
            <a:r>
              <a:rPr lang="en-US" sz="1050" b="1" spc="200" kern="0" dirty="0">
                <a:solidFill>
                  <a:srgbClr val="C2703D"/>
                </a:solidFill>
                <a:latin typeface="Calibri" pitchFamily="34" charset="0"/>
                <a:ea typeface="Calibri" pitchFamily="34" charset="-122"/>
                <a:cs typeface="Calibri" pitchFamily="34" charset="-120"/>
              </a:rPr>
              <a:t>CONCEPT 12</a:t>
            </a:r>
            <a:endParaRPr lang="en-US" sz="1050" dirty="0"/>
          </a:p>
        </p:txBody>
      </p:sp>
      <p:sp>
        <p:nvSpPr>
          <p:cNvPr id="3" name="Text 1"/>
          <p:cNvSpPr txBox="1"/>
          <p:nvPr/>
        </p:nvSpPr>
        <p:spPr>
          <a:xfrm>
            <a:off x="566928" y="566928"/>
            <a:ext cx="8010144" cy="676656"/>
          </a:xfrm>
          <a:prstGeom prst="rect">
            <a:avLst/>
          </a:prstGeom>
          <a:noFill/>
          <a:ln/>
        </p:spPr>
        <p:txBody>
          <a:bodyPr wrap="square" lIns="0" tIns="0" rIns="0" bIns="0" rtlCol="0" anchor="t"/>
          <a:lstStyle/>
          <a:p>
            <a:pPr indent="0" marL="0">
              <a:buNone/>
            </a:pPr>
            <a:r>
              <a:rPr lang="en-US" sz="2900" b="1" dirty="0">
                <a:solidFill>
                  <a:srgbClr val="1F2A38"/>
                </a:solidFill>
                <a:latin typeface="Cambria" pitchFamily="34" charset="0"/>
                <a:ea typeface="Cambria" pitchFamily="34" charset="-122"/>
                <a:cs typeface="Cambria" pitchFamily="34" charset="-120"/>
              </a:rPr>
              <a:t>Communism as an IR theory</a:t>
            </a:r>
            <a:endParaRPr lang="en-US" sz="2900" dirty="0"/>
          </a:p>
        </p:txBody>
      </p:sp>
      <p:sp>
        <p:nvSpPr>
          <p:cNvPr id="4" name="Shape 2"/>
          <p:cNvSpPr/>
          <p:nvPr/>
        </p:nvSpPr>
        <p:spPr>
          <a:xfrm>
            <a:off x="566928" y="1371600"/>
            <a:ext cx="8010144" cy="804672"/>
          </a:xfrm>
          <a:prstGeom prst="roundRect">
            <a:avLst>
              <a:gd name="adj" fmla="val 6818"/>
            </a:avLst>
          </a:prstGeom>
          <a:solidFill>
            <a:srgbClr val="EDEFF2"/>
          </a:solidFill>
          <a:ln w="12700">
            <a:solidFill>
              <a:srgbClr val="EDEFF2"/>
            </a:solidFill>
            <a:prstDash val="solid"/>
          </a:ln>
        </p:spPr>
      </p:sp>
      <p:sp>
        <p:nvSpPr>
          <p:cNvPr id="5" name="Text 3"/>
          <p:cNvSpPr txBox="1"/>
          <p:nvPr/>
        </p:nvSpPr>
        <p:spPr>
          <a:xfrm>
            <a:off x="768096" y="1371600"/>
            <a:ext cx="7607808" cy="804672"/>
          </a:xfrm>
          <a:prstGeom prst="rect">
            <a:avLst/>
          </a:prstGeom>
          <a:noFill/>
          <a:ln/>
        </p:spPr>
        <p:txBody>
          <a:bodyPr wrap="square" lIns="0" tIns="0" rIns="0" bIns="0" rtlCol="0" anchor="ctr"/>
          <a:lstStyle/>
          <a:p>
            <a:pPr indent="0" marL="0">
              <a:lnSpc>
                <a:spcPts val="2000"/>
              </a:lnSpc>
              <a:buNone/>
            </a:pPr>
            <a:r>
              <a:rPr lang="en-US" sz="1500" i="1" dirty="0">
                <a:solidFill>
                  <a:srgbClr val="1F2A38"/>
                </a:solidFill>
                <a:latin typeface="Cambria" pitchFamily="34" charset="0"/>
                <a:ea typeface="Cambria" pitchFamily="34" charset="-122"/>
                <a:cs typeface="Cambria" pitchFamily="34" charset="-120"/>
              </a:rPr>
              <a:t>Not only a domestic economic system, but a rival account of what world politics actually is.</a:t>
            </a:r>
            <a:endParaRPr lang="en-US" sz="1500" dirty="0"/>
          </a:p>
        </p:txBody>
      </p:sp>
      <p:sp>
        <p:nvSpPr>
          <p:cNvPr id="6" name="Shape 4"/>
          <p:cNvSpPr/>
          <p:nvPr/>
        </p:nvSpPr>
        <p:spPr>
          <a:xfrm>
            <a:off x="603504" y="2450592"/>
            <a:ext cx="91440" cy="91440"/>
          </a:xfrm>
          <a:prstGeom prst="ellipse">
            <a:avLst/>
          </a:prstGeom>
          <a:solidFill>
            <a:srgbClr val="C2703D"/>
          </a:solidFill>
          <a:ln w="12700">
            <a:solidFill>
              <a:srgbClr val="C2703D"/>
            </a:solidFill>
            <a:prstDash val="solid"/>
          </a:ln>
        </p:spPr>
      </p:sp>
      <p:sp>
        <p:nvSpPr>
          <p:cNvPr id="7" name="Text 5"/>
          <p:cNvSpPr txBox="1"/>
          <p:nvPr/>
        </p:nvSpPr>
        <p:spPr>
          <a:xfrm>
            <a:off x="896112" y="2340864"/>
            <a:ext cx="7680960" cy="470002"/>
          </a:xfrm>
          <a:prstGeom prst="rect">
            <a:avLst/>
          </a:prstGeom>
          <a:noFill/>
          <a:ln/>
        </p:spPr>
        <p:txBody>
          <a:bodyPr wrap="square" lIns="0" tIns="0" rIns="0" bIns="0" rtlCol="0" anchor="t"/>
          <a:lstStyle/>
          <a:p>
            <a:pPr indent="0" marL="0">
              <a:lnSpc>
                <a:spcPts val="1518"/>
              </a:lnSpc>
              <a:buNone/>
            </a:pPr>
            <a:r>
              <a:rPr lang="en-US" sz="1150" dirty="0">
                <a:solidFill>
                  <a:srgbClr val="2C3742"/>
                </a:solidFill>
                <a:latin typeface="Calibri" pitchFamily="34" charset="0"/>
                <a:ea typeface="Calibri" pitchFamily="34" charset="-122"/>
                <a:cs typeface="Calibri" pitchFamily="34" charset="-120"/>
              </a:rPr>
              <a:t>The fundamental units are classes, not states. States are instruments of the dominant class. Wars between capitalist powers arise from competition over markets and investment outlets — Lenin, 1916.</a:t>
            </a:r>
            <a:endParaRPr lang="en-US" sz="1150" dirty="0"/>
          </a:p>
        </p:txBody>
      </p:sp>
      <p:sp>
        <p:nvSpPr>
          <p:cNvPr id="8" name="Shape 6"/>
          <p:cNvSpPr/>
          <p:nvPr/>
        </p:nvSpPr>
        <p:spPr>
          <a:xfrm>
            <a:off x="603504" y="2948026"/>
            <a:ext cx="91440" cy="91440"/>
          </a:xfrm>
          <a:prstGeom prst="ellipse">
            <a:avLst/>
          </a:prstGeom>
          <a:solidFill>
            <a:srgbClr val="C2703D"/>
          </a:solidFill>
          <a:ln w="12700">
            <a:solidFill>
              <a:srgbClr val="C2703D"/>
            </a:solidFill>
            <a:prstDash val="solid"/>
          </a:ln>
        </p:spPr>
      </p:sp>
      <p:sp>
        <p:nvSpPr>
          <p:cNvPr id="9" name="Text 7"/>
          <p:cNvSpPr txBox="1"/>
          <p:nvPr/>
        </p:nvSpPr>
        <p:spPr>
          <a:xfrm>
            <a:off x="896112" y="2838298"/>
            <a:ext cx="7680960" cy="470002"/>
          </a:xfrm>
          <a:prstGeom prst="rect">
            <a:avLst/>
          </a:prstGeom>
          <a:noFill/>
          <a:ln/>
        </p:spPr>
        <p:txBody>
          <a:bodyPr wrap="square" lIns="0" tIns="0" rIns="0" bIns="0" rtlCol="0" anchor="t"/>
          <a:lstStyle/>
          <a:p>
            <a:pPr indent="0" marL="0">
              <a:lnSpc>
                <a:spcPts val="1518"/>
              </a:lnSpc>
              <a:buNone/>
            </a:pPr>
            <a:r>
              <a:rPr lang="en-US" sz="1150" dirty="0">
                <a:solidFill>
                  <a:srgbClr val="2C3742"/>
                </a:solidFill>
                <a:latin typeface="Calibri" pitchFamily="34" charset="0"/>
                <a:ea typeface="Calibri" pitchFamily="34" charset="-122"/>
                <a:cs typeface="Calibri" pitchFamily="34" charset="-120"/>
              </a:rPr>
              <a:t>So a communist government arrives at a negotiation with a different understanding of what is being negotiated: where the other side sees a solvable dispute between states, doctrine sees a phase in a structural conflict.</a:t>
            </a:r>
            <a:endParaRPr lang="en-US" sz="1150" dirty="0"/>
          </a:p>
        </p:txBody>
      </p:sp>
      <p:sp>
        <p:nvSpPr>
          <p:cNvPr id="10" name="Shape 8"/>
          <p:cNvSpPr/>
          <p:nvPr/>
        </p:nvSpPr>
        <p:spPr>
          <a:xfrm>
            <a:off x="603504" y="3445459"/>
            <a:ext cx="91440" cy="91440"/>
          </a:xfrm>
          <a:prstGeom prst="ellipse">
            <a:avLst/>
          </a:prstGeom>
          <a:solidFill>
            <a:srgbClr val="C2703D"/>
          </a:solidFill>
          <a:ln w="12700">
            <a:solidFill>
              <a:srgbClr val="C2703D"/>
            </a:solidFill>
            <a:prstDash val="solid"/>
          </a:ln>
        </p:spPr>
      </p:sp>
      <p:sp>
        <p:nvSpPr>
          <p:cNvPr id="11" name="Text 9"/>
          <p:cNvSpPr txBox="1"/>
          <p:nvPr/>
        </p:nvSpPr>
        <p:spPr>
          <a:xfrm>
            <a:off x="896112" y="3335731"/>
            <a:ext cx="7680960" cy="470002"/>
          </a:xfrm>
          <a:prstGeom prst="rect">
            <a:avLst/>
          </a:prstGeom>
          <a:noFill/>
          <a:ln/>
        </p:spPr>
        <p:txBody>
          <a:bodyPr wrap="square" lIns="0" tIns="0" rIns="0" bIns="0" rtlCol="0" anchor="t"/>
          <a:lstStyle/>
          <a:p>
            <a:pPr indent="0" marL="0">
              <a:lnSpc>
                <a:spcPts val="1518"/>
              </a:lnSpc>
              <a:buNone/>
            </a:pPr>
            <a:r>
              <a:rPr lang="en-US" sz="1150" dirty="0">
                <a:solidFill>
                  <a:srgbClr val="2C3742"/>
                </a:solidFill>
                <a:latin typeface="Calibri" pitchFamily="34" charset="0"/>
                <a:ea typeface="Calibri" pitchFamily="34" charset="-122"/>
                <a:cs typeface="Calibri" pitchFamily="34" charset="-120"/>
              </a:rPr>
              <a:t>Whether a given communist state acted on doctrine or on ordinary great-power calculation is one of the field's permanent arguments.</a:t>
            </a:r>
            <a:endParaRPr lang="en-US" sz="1150" dirty="0"/>
          </a:p>
        </p:txBody>
      </p:sp>
      <p:sp>
        <p:nvSpPr>
          <p:cNvPr id="12" name="Shape 10"/>
          <p:cNvSpPr/>
          <p:nvPr/>
        </p:nvSpPr>
        <p:spPr>
          <a:xfrm>
            <a:off x="566928" y="3995928"/>
            <a:ext cx="8010144" cy="685800"/>
          </a:xfrm>
          <a:prstGeom prst="roundRect">
            <a:avLst>
              <a:gd name="adj" fmla="val 9333"/>
            </a:avLst>
          </a:prstGeom>
          <a:solidFill>
            <a:srgbClr val="1F2A38"/>
          </a:solidFill>
          <a:ln w="12700">
            <a:solidFill>
              <a:srgbClr val="1F2A38"/>
            </a:solidFill>
            <a:prstDash val="solid"/>
          </a:ln>
        </p:spPr>
      </p:sp>
      <p:sp>
        <p:nvSpPr>
          <p:cNvPr id="13" name="Text 11"/>
          <p:cNvSpPr txBox="1"/>
          <p:nvPr/>
        </p:nvSpPr>
        <p:spPr>
          <a:xfrm>
            <a:off x="786384" y="3995928"/>
            <a:ext cx="7552944" cy="685800"/>
          </a:xfrm>
          <a:prstGeom prst="rect">
            <a:avLst/>
          </a:prstGeom>
          <a:noFill/>
          <a:ln/>
        </p:spPr>
        <p:txBody>
          <a:bodyPr wrap="square" lIns="0" tIns="0" rIns="0" bIns="0" rtlCol="0" anchor="ctr"/>
          <a:lstStyle/>
          <a:p>
            <a:pPr indent="0" marL="0">
              <a:lnSpc>
                <a:spcPts val="1700"/>
              </a:lnSpc>
              <a:buNone/>
            </a:pPr>
            <a:r>
              <a:rPr lang="en-US" sz="1050" b="1" spc="150" kern="0" dirty="0">
                <a:solidFill>
                  <a:srgbClr val="C2703D"/>
                </a:solidFill>
                <a:latin typeface="Calibri" pitchFamily="34" charset="0"/>
                <a:ea typeface="Calibri" pitchFamily="34" charset="-122"/>
                <a:cs typeface="Calibri" pitchFamily="34" charset="-120"/>
              </a:rPr>
              <a:t>ASK   </a:t>
            </a:r>
            <a:pPr indent="0" marL="0">
              <a:lnSpc>
                <a:spcPts val="1700"/>
              </a:lnSpc>
              <a:buNone/>
            </a:pPr>
            <a:r>
              <a:rPr lang="en-US" sz="1300" i="1" dirty="0">
                <a:solidFill>
                  <a:srgbClr val="FFFFFF"/>
                </a:solidFill>
                <a:latin typeface="Calibri" pitchFamily="34" charset="0"/>
                <a:ea typeface="Calibri" pitchFamily="34" charset="-122"/>
                <a:cs typeface="Calibri" pitchFamily="34" charset="-120"/>
              </a:rPr>
              <a:t>What would each explanation — ideology or ordinary great-power interest — predict differently?</a:t>
            </a:r>
            <a:endParaRPr lang="en-US" sz="105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66928" y="310896"/>
            <a:ext cx="8010144" cy="237744"/>
          </a:xfrm>
          <a:prstGeom prst="rect">
            <a:avLst/>
          </a:prstGeom>
          <a:noFill/>
          <a:ln/>
        </p:spPr>
        <p:txBody>
          <a:bodyPr wrap="square" lIns="0" tIns="0" rIns="0" bIns="0" rtlCol="0" anchor="ctr"/>
          <a:lstStyle/>
          <a:p>
            <a:pPr indent="0" marL="0">
              <a:buNone/>
            </a:pPr>
            <a:r>
              <a:rPr lang="en-US" sz="1050" b="1" spc="200" kern="0" dirty="0">
                <a:solidFill>
                  <a:srgbClr val="C2703D"/>
                </a:solidFill>
                <a:latin typeface="Calibri" pitchFamily="34" charset="0"/>
                <a:ea typeface="Calibri" pitchFamily="34" charset="-122"/>
                <a:cs typeface="Calibri" pitchFamily="34" charset="-120"/>
              </a:rPr>
              <a:t>CONCEPTS 13 AND 14 · THE MECHANICS OF THE TABLE</a:t>
            </a:r>
            <a:endParaRPr lang="en-US" sz="1050" dirty="0"/>
          </a:p>
        </p:txBody>
      </p:sp>
      <p:sp>
        <p:nvSpPr>
          <p:cNvPr id="3" name="Text 1"/>
          <p:cNvSpPr txBox="1"/>
          <p:nvPr/>
        </p:nvSpPr>
        <p:spPr>
          <a:xfrm>
            <a:off x="566928" y="566928"/>
            <a:ext cx="8010144" cy="676656"/>
          </a:xfrm>
          <a:prstGeom prst="rect">
            <a:avLst/>
          </a:prstGeom>
          <a:noFill/>
          <a:ln/>
        </p:spPr>
        <p:txBody>
          <a:bodyPr wrap="square" lIns="0" tIns="0" rIns="0" bIns="0" rtlCol="0" anchor="t"/>
          <a:lstStyle/>
          <a:p>
            <a:pPr indent="0" marL="0">
              <a:buNone/>
            </a:pPr>
            <a:r>
              <a:rPr lang="en-US" sz="2900" b="1" dirty="0">
                <a:solidFill>
                  <a:srgbClr val="1F2A38"/>
                </a:solidFill>
                <a:latin typeface="Cambria" pitchFamily="34" charset="0"/>
                <a:ea typeface="Cambria" pitchFamily="34" charset="-122"/>
                <a:cs typeface="Cambria" pitchFamily="34" charset="-120"/>
              </a:rPr>
              <a:t>Why the text looks the way it does</a:t>
            </a:r>
            <a:endParaRPr lang="en-US" sz="2900" dirty="0"/>
          </a:p>
        </p:txBody>
      </p:sp>
      <p:sp>
        <p:nvSpPr>
          <p:cNvPr id="4" name="Shape 2"/>
          <p:cNvSpPr/>
          <p:nvPr/>
        </p:nvSpPr>
        <p:spPr>
          <a:xfrm>
            <a:off x="566928" y="1371600"/>
            <a:ext cx="3877056" cy="3218688"/>
          </a:xfrm>
          <a:prstGeom prst="roundRect">
            <a:avLst>
              <a:gd name="adj" fmla="val 1420"/>
            </a:avLst>
          </a:prstGeom>
          <a:solidFill>
            <a:srgbClr val="EDEFF2"/>
          </a:solidFill>
          <a:ln w="12700">
            <a:solidFill>
              <a:srgbClr val="EDEFF2"/>
            </a:solidFill>
            <a:prstDash val="solid"/>
          </a:ln>
        </p:spPr>
      </p:sp>
      <p:sp>
        <p:nvSpPr>
          <p:cNvPr id="5" name="Text 3"/>
          <p:cNvSpPr txBox="1"/>
          <p:nvPr/>
        </p:nvSpPr>
        <p:spPr>
          <a:xfrm>
            <a:off x="768096" y="1517904"/>
            <a:ext cx="3474720" cy="457200"/>
          </a:xfrm>
          <a:prstGeom prst="rect">
            <a:avLst/>
          </a:prstGeom>
          <a:noFill/>
          <a:ln/>
        </p:spPr>
        <p:txBody>
          <a:bodyPr wrap="square" lIns="0" tIns="0" rIns="0" bIns="0" rtlCol="0" anchor="t"/>
          <a:lstStyle/>
          <a:p>
            <a:pPr indent="0" marL="0">
              <a:lnSpc>
                <a:spcPts val="1600"/>
              </a:lnSpc>
              <a:buNone/>
            </a:pPr>
            <a:r>
              <a:rPr lang="en-US" sz="1300" b="1" dirty="0">
                <a:solidFill>
                  <a:srgbClr val="C2703D"/>
                </a:solidFill>
                <a:latin typeface="Calibri" pitchFamily="34" charset="0"/>
                <a:ea typeface="Calibri" pitchFamily="34" charset="-122"/>
                <a:cs typeface="Calibri" pitchFamily="34" charset="-120"/>
              </a:rPr>
              <a:t>ISSUE LINKAGE / PACKAGE DEAL</a:t>
            </a:r>
            <a:endParaRPr lang="en-US" sz="1300" dirty="0"/>
          </a:p>
        </p:txBody>
      </p:sp>
      <p:sp>
        <p:nvSpPr>
          <p:cNvPr id="6" name="Text 4"/>
          <p:cNvSpPr txBox="1"/>
          <p:nvPr/>
        </p:nvSpPr>
        <p:spPr>
          <a:xfrm>
            <a:off x="768096" y="1975104"/>
            <a:ext cx="3474720" cy="2468880"/>
          </a:xfrm>
          <a:prstGeom prst="rect">
            <a:avLst/>
          </a:prstGeom>
          <a:noFill/>
          <a:ln/>
        </p:spPr>
        <p:txBody>
          <a:bodyPr wrap="square" lIns="0" tIns="0" rIns="0" bIns="0" rtlCol="0" anchor="t"/>
          <a:lstStyle/>
          <a:p>
            <a:pPr indent="0" marL="0">
              <a:lnSpc>
                <a:spcPts val="1540"/>
              </a:lnSpc>
              <a:buNone/>
            </a:pPr>
            <a:r>
              <a:rPr lang="en-US" sz="1100" dirty="0">
                <a:solidFill>
                  <a:srgbClr val="2C3742"/>
                </a:solidFill>
                <a:latin typeface="Calibri" pitchFamily="34" charset="0"/>
                <a:ea typeface="Calibri" pitchFamily="34" charset="-122"/>
                <a:cs typeface="Calibri" pitchFamily="34" charset="-120"/>
              </a:rPr>
              <a:t>Negotiators rarely settle one question at a time. They tie separate issues together so a concession on one can be paid for with a gain on another, and the result is accepted or rejected whole.</a:t>
            </a:r>
            <a:endParaRPr lang="en-US" sz="1100" dirty="0"/>
          </a:p>
          <a:p>
            <a:pPr indent="0" marL="0">
              <a:lnSpc>
                <a:spcPts val="1540"/>
              </a:lnSpc>
              <a:buNone/>
            </a:pPr>
            <a:endParaRPr lang="en-US" sz="1100" dirty="0"/>
          </a:p>
          <a:p>
            <a:pPr indent="0" marL="0">
              <a:lnSpc>
                <a:spcPts val="1540"/>
              </a:lnSpc>
              <a:buNone/>
            </a:pPr>
            <a:r>
              <a:rPr lang="en-US" sz="1100" dirty="0">
                <a:solidFill>
                  <a:srgbClr val="2C3742"/>
                </a:solidFill>
                <a:latin typeface="Calibri" pitchFamily="34" charset="0"/>
                <a:ea typeface="Calibri" pitchFamily="34" charset="-122"/>
                <a:cs typeface="Calibri" pitchFamily="34" charset="-120"/>
              </a:rPr>
              <a:t>So the structure of a text encodes the trades. Two provisions sitting side by side were often each other's price.</a:t>
            </a:r>
            <a:endParaRPr lang="en-US" sz="1100" dirty="0"/>
          </a:p>
          <a:p>
            <a:pPr indent="0" marL="0">
              <a:lnSpc>
                <a:spcPts val="1540"/>
              </a:lnSpc>
              <a:buNone/>
            </a:pPr>
            <a:endParaRPr lang="en-US" sz="1100" dirty="0"/>
          </a:p>
          <a:p>
            <a:pPr indent="0" marL="0">
              <a:lnSpc>
                <a:spcPts val="1540"/>
              </a:lnSpc>
              <a:buNone/>
            </a:pPr>
            <a:r>
              <a:rPr lang="en-US" sz="1100" dirty="0">
                <a:solidFill>
                  <a:srgbClr val="2C3742"/>
                </a:solidFill>
                <a:latin typeface="Calibri" pitchFamily="34" charset="0"/>
                <a:ea typeface="Calibri" pitchFamily="34" charset="-122"/>
                <a:cs typeface="Calibri" pitchFamily="34" charset="-120"/>
              </a:rPr>
              <a:t>Helsinki 1975: post-war borders accepted in exchange for human rights commitments, with both sides believing they had won.</a:t>
            </a:r>
            <a:endParaRPr lang="en-US" sz="1100" dirty="0"/>
          </a:p>
        </p:txBody>
      </p:sp>
      <p:sp>
        <p:nvSpPr>
          <p:cNvPr id="7" name="Shape 5"/>
          <p:cNvSpPr/>
          <p:nvPr/>
        </p:nvSpPr>
        <p:spPr>
          <a:xfrm>
            <a:off x="4700016" y="1371600"/>
            <a:ext cx="3877056" cy="3218688"/>
          </a:xfrm>
          <a:prstGeom prst="roundRect">
            <a:avLst>
              <a:gd name="adj" fmla="val 1420"/>
            </a:avLst>
          </a:prstGeom>
          <a:solidFill>
            <a:srgbClr val="F2F1EE"/>
          </a:solidFill>
          <a:ln w="12700">
            <a:solidFill>
              <a:srgbClr val="F2F1EE"/>
            </a:solidFill>
            <a:prstDash val="solid"/>
          </a:ln>
        </p:spPr>
      </p:sp>
      <p:sp>
        <p:nvSpPr>
          <p:cNvPr id="8" name="Text 6"/>
          <p:cNvSpPr txBox="1"/>
          <p:nvPr/>
        </p:nvSpPr>
        <p:spPr>
          <a:xfrm>
            <a:off x="4901184" y="1517904"/>
            <a:ext cx="3474720" cy="457200"/>
          </a:xfrm>
          <a:prstGeom prst="rect">
            <a:avLst/>
          </a:prstGeom>
          <a:noFill/>
          <a:ln/>
        </p:spPr>
        <p:txBody>
          <a:bodyPr wrap="square" lIns="0" tIns="0" rIns="0" bIns="0" rtlCol="0" anchor="t"/>
          <a:lstStyle/>
          <a:p>
            <a:pPr indent="0" marL="0">
              <a:lnSpc>
                <a:spcPts val="1600"/>
              </a:lnSpc>
              <a:buNone/>
            </a:pPr>
            <a:r>
              <a:rPr lang="en-US" sz="1300" b="1" dirty="0">
                <a:solidFill>
                  <a:srgbClr val="C2703D"/>
                </a:solidFill>
                <a:latin typeface="Calibri" pitchFamily="34" charset="0"/>
                <a:ea typeface="Calibri" pitchFamily="34" charset="-122"/>
                <a:cs typeface="Calibri" pitchFamily="34" charset="-120"/>
              </a:rPr>
              <a:t>VETO / UNANIMITY RULE</a:t>
            </a:r>
            <a:endParaRPr lang="en-US" sz="1300" dirty="0"/>
          </a:p>
        </p:txBody>
      </p:sp>
      <p:sp>
        <p:nvSpPr>
          <p:cNvPr id="9" name="Text 7"/>
          <p:cNvSpPr txBox="1"/>
          <p:nvPr/>
        </p:nvSpPr>
        <p:spPr>
          <a:xfrm>
            <a:off x="4901184" y="1975104"/>
            <a:ext cx="3474720" cy="2468880"/>
          </a:xfrm>
          <a:prstGeom prst="rect">
            <a:avLst/>
          </a:prstGeom>
          <a:noFill/>
          <a:ln/>
        </p:spPr>
        <p:txBody>
          <a:bodyPr wrap="square" lIns="0" tIns="0" rIns="0" bIns="0" rtlCol="0" anchor="t"/>
          <a:lstStyle/>
          <a:p>
            <a:pPr indent="0" marL="0">
              <a:lnSpc>
                <a:spcPts val="1540"/>
              </a:lnSpc>
              <a:buNone/>
            </a:pPr>
            <a:r>
              <a:rPr lang="en-US" sz="1100" dirty="0">
                <a:solidFill>
                  <a:srgbClr val="2C3742"/>
                </a:solidFill>
                <a:latin typeface="Calibri" pitchFamily="34" charset="0"/>
                <a:ea typeface="Calibri" pitchFamily="34" charset="-122"/>
                <a:cs typeface="Calibri" pitchFamily="34" charset="-120"/>
              </a:rPr>
              <a:t>A rule requiring the consent of all. It protects the powerful from being outvoted — and lets any single member freeze the whole body.</a:t>
            </a:r>
            <a:endParaRPr lang="en-US" sz="1100" dirty="0"/>
          </a:p>
          <a:p>
            <a:pPr indent="0" marL="0">
              <a:lnSpc>
                <a:spcPts val="1540"/>
              </a:lnSpc>
              <a:buNone/>
            </a:pPr>
            <a:endParaRPr lang="en-US" sz="1100" dirty="0"/>
          </a:p>
          <a:p>
            <a:pPr indent="0" marL="0">
              <a:lnSpc>
                <a:spcPts val="1540"/>
              </a:lnSpc>
              <a:buNone/>
            </a:pPr>
            <a:r>
              <a:rPr lang="en-US" sz="1100" dirty="0">
                <a:solidFill>
                  <a:srgbClr val="2C3742"/>
                </a:solidFill>
                <a:latin typeface="Calibri" pitchFamily="34" charset="0"/>
                <a:ea typeface="Calibri" pitchFamily="34" charset="-122"/>
                <a:cs typeface="Calibri" pitchFamily="34" charset="-120"/>
              </a:rPr>
              <a:t>The liberum veto paralysed a state out of existence. The League's Council required unanimity and could not act. The UN gave five powers a veto, which is why it survived where the League did not, and why it is regularly paralysed.</a:t>
            </a:r>
            <a:endParaRPr lang="en-US" sz="1100" dirty="0"/>
          </a:p>
          <a:p>
            <a:pPr indent="0" marL="0">
              <a:lnSpc>
                <a:spcPts val="1540"/>
              </a:lnSpc>
              <a:buNone/>
            </a:pPr>
            <a:endParaRPr lang="en-US" sz="1100" dirty="0"/>
          </a:p>
          <a:p>
            <a:pPr indent="0" marL="0">
              <a:lnSpc>
                <a:spcPts val="1540"/>
              </a:lnSpc>
              <a:buNone/>
            </a:pPr>
            <a:r>
              <a:rPr lang="en-US" sz="1100" dirty="0">
                <a:solidFill>
                  <a:srgbClr val="2C3742"/>
                </a:solidFill>
                <a:latin typeface="Calibri" pitchFamily="34" charset="0"/>
                <a:ea typeface="Calibri" pitchFamily="34" charset="-122"/>
                <a:cs typeface="Calibri" pitchFamily="34" charset="-120"/>
              </a:rPr>
              <a:t>Institutions are not neutral containers. A body designed for unanimity among rivals produces deadlock as its normal state.</a:t>
            </a:r>
            <a:endParaRPr lang="en-US" sz="11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131A24"/>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131A24"/>
          </a:solidFill>
          <a:ln/>
        </p:spPr>
      </p:sp>
      <p:sp>
        <p:nvSpPr>
          <p:cNvPr id="3" name="Shape 1"/>
          <p:cNvSpPr/>
          <p:nvPr/>
        </p:nvSpPr>
        <p:spPr>
          <a:xfrm>
            <a:off x="566928" y="1417320"/>
            <a:ext cx="749808" cy="749808"/>
          </a:xfrm>
          <a:prstGeom prst="ellipse">
            <a:avLst/>
          </a:prstGeom>
          <a:solidFill>
            <a:srgbClr val="C2703D"/>
          </a:solidFill>
          <a:ln w="12700">
            <a:solidFill>
              <a:srgbClr val="C2703D"/>
            </a:solidFill>
            <a:prstDash val="solid"/>
          </a:ln>
        </p:spPr>
      </p:sp>
      <p:sp>
        <p:nvSpPr>
          <p:cNvPr id="4" name="Text 2"/>
          <p:cNvSpPr txBox="1"/>
          <p:nvPr/>
        </p:nvSpPr>
        <p:spPr>
          <a:xfrm>
            <a:off x="566928" y="1417320"/>
            <a:ext cx="749808" cy="749808"/>
          </a:xfrm>
          <a:prstGeom prst="rect">
            <a:avLst/>
          </a:prstGeom>
          <a:noFill/>
          <a:ln/>
        </p:spPr>
        <p:txBody>
          <a:bodyPr wrap="square" lIns="0" tIns="0" rIns="0" bIns="0" rtlCol="0" anchor="ctr"/>
          <a:lstStyle/>
          <a:p>
            <a:pPr algn="ctr" indent="0" marL="0">
              <a:buNone/>
            </a:pPr>
            <a:r>
              <a:rPr lang="en-US" sz="1600" b="1" dirty="0">
                <a:solidFill>
                  <a:srgbClr val="FFFFFF"/>
                </a:solidFill>
                <a:latin typeface="Calibri" pitchFamily="34" charset="0"/>
                <a:ea typeface="Calibri" pitchFamily="34" charset="-122"/>
                <a:cs typeface="Calibri" pitchFamily="34" charset="-120"/>
              </a:rPr>
              <a:t>3</a:t>
            </a:r>
            <a:endParaRPr lang="en-US" sz="1600" dirty="0"/>
          </a:p>
        </p:txBody>
      </p:sp>
      <p:sp>
        <p:nvSpPr>
          <p:cNvPr id="5" name="Text 3"/>
          <p:cNvSpPr txBox="1"/>
          <p:nvPr/>
        </p:nvSpPr>
        <p:spPr>
          <a:xfrm>
            <a:off x="566928" y="2377440"/>
            <a:ext cx="8010144" cy="868680"/>
          </a:xfrm>
          <a:prstGeom prst="rect">
            <a:avLst/>
          </a:prstGeom>
          <a:noFill/>
          <a:ln/>
        </p:spPr>
        <p:txBody>
          <a:bodyPr wrap="square" lIns="0" tIns="0" rIns="0" bIns="0" rtlCol="0" anchor="ctr"/>
          <a:lstStyle/>
          <a:p>
            <a:pPr indent="0" marL="0">
              <a:buNone/>
            </a:pPr>
            <a:r>
              <a:rPr lang="en-US" sz="3400" b="1" dirty="0">
                <a:solidFill>
                  <a:srgbClr val="FFFFFF"/>
                </a:solidFill>
                <a:latin typeface="Cambria" pitchFamily="34" charset="0"/>
                <a:ea typeface="Cambria" pitchFamily="34" charset="-122"/>
                <a:cs typeface="Cambria" pitchFamily="34" charset="-120"/>
              </a:rPr>
              <a:t>Five theories</a:t>
            </a:r>
            <a:endParaRPr lang="en-US" sz="3400" dirty="0"/>
          </a:p>
        </p:txBody>
      </p:sp>
      <p:sp>
        <p:nvSpPr>
          <p:cNvPr id="6" name="Text 4"/>
          <p:cNvSpPr txBox="1"/>
          <p:nvPr/>
        </p:nvSpPr>
        <p:spPr>
          <a:xfrm>
            <a:off x="566928" y="3200400"/>
            <a:ext cx="7095744" cy="731520"/>
          </a:xfrm>
          <a:prstGeom prst="rect">
            <a:avLst/>
          </a:prstGeom>
          <a:noFill/>
          <a:ln/>
        </p:spPr>
        <p:txBody>
          <a:bodyPr wrap="square" lIns="0" tIns="0" rIns="0" bIns="0" rtlCol="0" anchor="ctr"/>
          <a:lstStyle/>
          <a:p>
            <a:pPr indent="0" marL="0">
              <a:lnSpc>
                <a:spcPts val="2000"/>
              </a:lnSpc>
              <a:buNone/>
            </a:pPr>
            <a:r>
              <a:rPr lang="en-US" sz="1400" dirty="0">
                <a:solidFill>
                  <a:srgbClr val="AAB6C2"/>
                </a:solidFill>
                <a:latin typeface="Calibri" pitchFamily="34" charset="0"/>
                <a:ea typeface="Calibri" pitchFamily="34" charset="-122"/>
                <a:cs typeface="Calibri" pitchFamily="34" charset="-120"/>
              </a:rPr>
              <a:t>Not prediction machines — arguments about what matters most</a:t>
            </a:r>
            <a:endParaRPr lang="en-US" sz="14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66928" y="310896"/>
            <a:ext cx="8010144" cy="237744"/>
          </a:xfrm>
          <a:prstGeom prst="rect">
            <a:avLst/>
          </a:prstGeom>
          <a:noFill/>
          <a:ln/>
        </p:spPr>
        <p:txBody>
          <a:bodyPr wrap="square" lIns="0" tIns="0" rIns="0" bIns="0" rtlCol="0" anchor="ctr"/>
          <a:lstStyle/>
          <a:p>
            <a:pPr indent="0" marL="0">
              <a:buNone/>
            </a:pPr>
            <a:r>
              <a:rPr lang="en-US" sz="1050" b="1" spc="200" kern="0" dirty="0">
                <a:solidFill>
                  <a:srgbClr val="C2703D"/>
                </a:solidFill>
                <a:latin typeface="Calibri" pitchFamily="34" charset="0"/>
                <a:ea typeface="Calibri" pitchFamily="34" charset="-122"/>
                <a:cs typeface="Calibri" pitchFamily="34" charset="-120"/>
              </a:rPr>
              <a:t>THEORY 1 OF 5</a:t>
            </a:r>
            <a:endParaRPr lang="en-US" sz="1050" dirty="0"/>
          </a:p>
        </p:txBody>
      </p:sp>
      <p:sp>
        <p:nvSpPr>
          <p:cNvPr id="3" name="Text 1"/>
          <p:cNvSpPr txBox="1"/>
          <p:nvPr/>
        </p:nvSpPr>
        <p:spPr>
          <a:xfrm>
            <a:off x="566928" y="566928"/>
            <a:ext cx="8010144" cy="676656"/>
          </a:xfrm>
          <a:prstGeom prst="rect">
            <a:avLst/>
          </a:prstGeom>
          <a:noFill/>
          <a:ln/>
        </p:spPr>
        <p:txBody>
          <a:bodyPr wrap="square" lIns="0" tIns="0" rIns="0" bIns="0" rtlCol="0" anchor="t"/>
          <a:lstStyle/>
          <a:p>
            <a:pPr indent="0" marL="0">
              <a:buNone/>
            </a:pPr>
            <a:r>
              <a:rPr lang="en-US" sz="2900" b="1" dirty="0">
                <a:solidFill>
                  <a:srgbClr val="1F2A38"/>
                </a:solidFill>
                <a:latin typeface="Cambria" pitchFamily="34" charset="0"/>
                <a:ea typeface="Cambria" pitchFamily="34" charset="-122"/>
                <a:cs typeface="Cambria" pitchFamily="34" charset="-120"/>
              </a:rPr>
              <a:t>Realism — power explains</a:t>
            </a:r>
            <a:endParaRPr lang="en-US" sz="2900" dirty="0"/>
          </a:p>
        </p:txBody>
      </p:sp>
      <p:sp>
        <p:nvSpPr>
          <p:cNvPr id="4" name="Shape 2"/>
          <p:cNvSpPr/>
          <p:nvPr/>
        </p:nvSpPr>
        <p:spPr>
          <a:xfrm>
            <a:off x="566928" y="1371600"/>
            <a:ext cx="8010144" cy="859536"/>
          </a:xfrm>
          <a:prstGeom prst="roundRect">
            <a:avLst>
              <a:gd name="adj" fmla="val 6383"/>
            </a:avLst>
          </a:prstGeom>
          <a:solidFill>
            <a:srgbClr val="1F2A38"/>
          </a:solidFill>
          <a:ln w="12700">
            <a:solidFill>
              <a:srgbClr val="1F2A38"/>
            </a:solidFill>
            <a:prstDash val="solid"/>
          </a:ln>
        </p:spPr>
      </p:sp>
      <p:sp>
        <p:nvSpPr>
          <p:cNvPr id="5" name="Text 3"/>
          <p:cNvSpPr txBox="1"/>
          <p:nvPr/>
        </p:nvSpPr>
        <p:spPr>
          <a:xfrm>
            <a:off x="786384" y="1371600"/>
            <a:ext cx="7571232" cy="859536"/>
          </a:xfrm>
          <a:prstGeom prst="rect">
            <a:avLst/>
          </a:prstGeom>
          <a:noFill/>
          <a:ln/>
        </p:spPr>
        <p:txBody>
          <a:bodyPr wrap="square" lIns="0" tIns="0" rIns="0" bIns="0" rtlCol="0" anchor="ctr"/>
          <a:lstStyle/>
          <a:p>
            <a:pPr indent="0" marL="0">
              <a:lnSpc>
                <a:spcPts val="2000"/>
              </a:lnSpc>
              <a:buNone/>
            </a:pPr>
            <a:r>
              <a:rPr lang="en-US" sz="1500" i="1" dirty="0">
                <a:solidFill>
                  <a:srgbClr val="FFFFFF"/>
                </a:solidFill>
                <a:latin typeface="Cambria" pitchFamily="34" charset="0"/>
                <a:ea typeface="Cambria" pitchFamily="34" charset="-122"/>
                <a:cs typeface="Cambria" pitchFamily="34" charset="-120"/>
              </a:rPr>
              <a:t>States are the principal actors, the system is anarchic, and states pursue security and power. What states say matters far less than what they can do.</a:t>
            </a:r>
            <a:endParaRPr lang="en-US" sz="1500" dirty="0"/>
          </a:p>
        </p:txBody>
      </p:sp>
      <p:sp>
        <p:nvSpPr>
          <p:cNvPr id="6" name="Text 4"/>
          <p:cNvSpPr txBox="1"/>
          <p:nvPr/>
        </p:nvSpPr>
        <p:spPr>
          <a:xfrm>
            <a:off x="566928" y="2496312"/>
            <a:ext cx="1417320" cy="457200"/>
          </a:xfrm>
          <a:prstGeom prst="rect">
            <a:avLst/>
          </a:prstGeom>
          <a:noFill/>
          <a:ln/>
        </p:spPr>
        <p:txBody>
          <a:bodyPr wrap="square" lIns="0" tIns="0" rIns="0" bIns="0" rtlCol="0" anchor="t"/>
          <a:lstStyle/>
          <a:p>
            <a:pPr indent="0" marL="0">
              <a:buNone/>
            </a:pPr>
            <a:r>
              <a:rPr lang="en-US" sz="1000" b="1" spc="120" kern="0" dirty="0">
                <a:solidFill>
                  <a:srgbClr val="C2703D"/>
                </a:solidFill>
                <a:latin typeface="Calibri" pitchFamily="34" charset="0"/>
                <a:ea typeface="Calibri" pitchFamily="34" charset="-122"/>
                <a:cs typeface="Calibri" pitchFamily="34" charset="-120"/>
              </a:rPr>
              <a:t>KEY NAMES</a:t>
            </a:r>
            <a:endParaRPr lang="en-US" sz="1000" dirty="0"/>
          </a:p>
        </p:txBody>
      </p:sp>
      <p:sp>
        <p:nvSpPr>
          <p:cNvPr id="7" name="Text 5"/>
          <p:cNvSpPr txBox="1"/>
          <p:nvPr/>
        </p:nvSpPr>
        <p:spPr>
          <a:xfrm>
            <a:off x="2121408" y="2386584"/>
            <a:ext cx="6455664" cy="658368"/>
          </a:xfrm>
          <a:prstGeom prst="rect">
            <a:avLst/>
          </a:prstGeom>
          <a:noFill/>
          <a:ln/>
        </p:spPr>
        <p:txBody>
          <a:bodyPr wrap="square" lIns="0" tIns="0" rIns="0" bIns="0" rtlCol="0" anchor="ctr"/>
          <a:lstStyle/>
          <a:p>
            <a:pPr indent="0" marL="0">
              <a:lnSpc>
                <a:spcPts val="1800"/>
              </a:lnSpc>
              <a:buNone/>
            </a:pPr>
            <a:r>
              <a:rPr lang="en-US" sz="1300" dirty="0">
                <a:solidFill>
                  <a:srgbClr val="2C3742"/>
                </a:solidFill>
                <a:latin typeface="Calibri" pitchFamily="34" charset="0"/>
                <a:ea typeface="Calibri" pitchFamily="34" charset="-122"/>
                <a:cs typeface="Calibri" pitchFamily="34" charset="-120"/>
              </a:rPr>
              <a:t>Carr 1939 · Morgenthau 1948 · Waltz 1979 relocates the cause from human nature to system structure</a:t>
            </a:r>
            <a:endParaRPr lang="en-US" sz="1300" dirty="0"/>
          </a:p>
        </p:txBody>
      </p:sp>
      <p:sp>
        <p:nvSpPr>
          <p:cNvPr id="8" name="Text 6"/>
          <p:cNvSpPr txBox="1"/>
          <p:nvPr/>
        </p:nvSpPr>
        <p:spPr>
          <a:xfrm>
            <a:off x="566928" y="3246120"/>
            <a:ext cx="1417320" cy="457200"/>
          </a:xfrm>
          <a:prstGeom prst="rect">
            <a:avLst/>
          </a:prstGeom>
          <a:noFill/>
          <a:ln/>
        </p:spPr>
        <p:txBody>
          <a:bodyPr wrap="square" lIns="0" tIns="0" rIns="0" bIns="0" rtlCol="0" anchor="t"/>
          <a:lstStyle/>
          <a:p>
            <a:pPr indent="0" marL="0">
              <a:buNone/>
            </a:pPr>
            <a:r>
              <a:rPr lang="en-US" sz="1000" b="1" spc="120" kern="0" dirty="0">
                <a:solidFill>
                  <a:srgbClr val="C2703D"/>
                </a:solidFill>
                <a:latin typeface="Calibri" pitchFamily="34" charset="0"/>
                <a:ea typeface="Calibri" pitchFamily="34" charset="-122"/>
                <a:cs typeface="Calibri" pitchFamily="34" charset="-120"/>
              </a:rPr>
              <a:t>STRONGEST AT</a:t>
            </a:r>
            <a:endParaRPr lang="en-US" sz="1000" dirty="0"/>
          </a:p>
        </p:txBody>
      </p:sp>
      <p:sp>
        <p:nvSpPr>
          <p:cNvPr id="9" name="Text 7"/>
          <p:cNvSpPr txBox="1"/>
          <p:nvPr/>
        </p:nvSpPr>
        <p:spPr>
          <a:xfrm>
            <a:off x="2121408" y="3136392"/>
            <a:ext cx="6455664" cy="658368"/>
          </a:xfrm>
          <a:prstGeom prst="rect">
            <a:avLst/>
          </a:prstGeom>
          <a:noFill/>
          <a:ln/>
        </p:spPr>
        <p:txBody>
          <a:bodyPr wrap="square" lIns="0" tIns="0" rIns="0" bIns="0" rtlCol="0" anchor="ctr"/>
          <a:lstStyle/>
          <a:p>
            <a:pPr indent="0" marL="0">
              <a:lnSpc>
                <a:spcPts val="1800"/>
              </a:lnSpc>
              <a:buNone/>
            </a:pPr>
            <a:r>
              <a:rPr lang="en-US" sz="1300" dirty="0">
                <a:solidFill>
                  <a:srgbClr val="2C3742"/>
                </a:solidFill>
                <a:latin typeface="Calibri" pitchFamily="34" charset="0"/>
                <a:ea typeface="Calibri" pitchFamily="34" charset="-122"/>
                <a:cs typeface="Calibri" pitchFamily="34" charset="-120"/>
              </a:rPr>
              <a:t>Recurrence — why alliances form and dissolve, why balances re-emerge, why the strong do what they can.</a:t>
            </a:r>
            <a:endParaRPr lang="en-US" sz="1300" dirty="0"/>
          </a:p>
        </p:txBody>
      </p:sp>
      <p:sp>
        <p:nvSpPr>
          <p:cNvPr id="10" name="Text 8"/>
          <p:cNvSpPr txBox="1"/>
          <p:nvPr/>
        </p:nvSpPr>
        <p:spPr>
          <a:xfrm>
            <a:off x="566928" y="3995928"/>
            <a:ext cx="1417320" cy="457200"/>
          </a:xfrm>
          <a:prstGeom prst="rect">
            <a:avLst/>
          </a:prstGeom>
          <a:noFill/>
          <a:ln/>
        </p:spPr>
        <p:txBody>
          <a:bodyPr wrap="square" lIns="0" tIns="0" rIns="0" bIns="0" rtlCol="0" anchor="t"/>
          <a:lstStyle/>
          <a:p>
            <a:pPr indent="0" marL="0">
              <a:buNone/>
            </a:pPr>
            <a:r>
              <a:rPr lang="en-US" sz="1000" b="1" spc="120" kern="0" dirty="0">
                <a:solidFill>
                  <a:srgbClr val="C2703D"/>
                </a:solidFill>
                <a:latin typeface="Calibri" pitchFamily="34" charset="0"/>
                <a:ea typeface="Calibri" pitchFamily="34" charset="-122"/>
                <a:cs typeface="Calibri" pitchFamily="34" charset="-120"/>
              </a:rPr>
              <a:t>BLIND SPOT</a:t>
            </a:r>
            <a:endParaRPr lang="en-US" sz="1000" dirty="0"/>
          </a:p>
        </p:txBody>
      </p:sp>
      <p:sp>
        <p:nvSpPr>
          <p:cNvPr id="11" name="Text 9"/>
          <p:cNvSpPr txBox="1"/>
          <p:nvPr/>
        </p:nvSpPr>
        <p:spPr>
          <a:xfrm>
            <a:off x="2121408" y="3886200"/>
            <a:ext cx="6455664" cy="658368"/>
          </a:xfrm>
          <a:prstGeom prst="rect">
            <a:avLst/>
          </a:prstGeom>
          <a:noFill/>
          <a:ln/>
        </p:spPr>
        <p:txBody>
          <a:bodyPr wrap="square" lIns="0" tIns="0" rIns="0" bIns="0" rtlCol="0" anchor="ctr"/>
          <a:lstStyle/>
          <a:p>
            <a:pPr indent="0" marL="0">
              <a:lnSpc>
                <a:spcPts val="1800"/>
              </a:lnSpc>
              <a:buNone/>
            </a:pPr>
            <a:r>
              <a:rPr lang="en-US" sz="1300" dirty="0">
                <a:solidFill>
                  <a:srgbClr val="2C3742"/>
                </a:solidFill>
                <a:latin typeface="Calibri" pitchFamily="34" charset="0"/>
                <a:ea typeface="Calibri" pitchFamily="34" charset="-122"/>
                <a:cs typeface="Calibri" pitchFamily="34" charset="-120"/>
              </a:rPr>
              <a:t>Cannot explain why states bother with law and institutions at all, and treats identity and ideology as noise.</a:t>
            </a:r>
            <a:endParaRPr lang="en-US" sz="13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66928" y="310896"/>
            <a:ext cx="8010144" cy="237744"/>
          </a:xfrm>
          <a:prstGeom prst="rect">
            <a:avLst/>
          </a:prstGeom>
          <a:noFill/>
          <a:ln/>
        </p:spPr>
        <p:txBody>
          <a:bodyPr wrap="square" lIns="0" tIns="0" rIns="0" bIns="0" rtlCol="0" anchor="ctr"/>
          <a:lstStyle/>
          <a:p>
            <a:pPr indent="0" marL="0">
              <a:buNone/>
            </a:pPr>
            <a:r>
              <a:rPr lang="en-US" sz="1050" b="1" spc="200" kern="0" dirty="0">
                <a:solidFill>
                  <a:srgbClr val="C2703D"/>
                </a:solidFill>
                <a:latin typeface="Calibri" pitchFamily="34" charset="0"/>
                <a:ea typeface="Calibri" pitchFamily="34" charset="-122"/>
                <a:cs typeface="Calibri" pitchFamily="34" charset="-120"/>
              </a:rPr>
              <a:t>THEORY 2 OF 5</a:t>
            </a:r>
            <a:endParaRPr lang="en-US" sz="1050" dirty="0"/>
          </a:p>
        </p:txBody>
      </p:sp>
      <p:sp>
        <p:nvSpPr>
          <p:cNvPr id="3" name="Text 1"/>
          <p:cNvSpPr txBox="1"/>
          <p:nvPr/>
        </p:nvSpPr>
        <p:spPr>
          <a:xfrm>
            <a:off x="566928" y="566928"/>
            <a:ext cx="8010144" cy="676656"/>
          </a:xfrm>
          <a:prstGeom prst="rect">
            <a:avLst/>
          </a:prstGeom>
          <a:noFill/>
          <a:ln/>
        </p:spPr>
        <p:txBody>
          <a:bodyPr wrap="square" lIns="0" tIns="0" rIns="0" bIns="0" rtlCol="0" anchor="t"/>
          <a:lstStyle/>
          <a:p>
            <a:pPr indent="0" marL="0">
              <a:buNone/>
            </a:pPr>
            <a:r>
              <a:rPr lang="en-US" sz="2900" b="1" dirty="0">
                <a:solidFill>
                  <a:srgbClr val="1F2A38"/>
                </a:solidFill>
                <a:latin typeface="Cambria" pitchFamily="34" charset="0"/>
                <a:ea typeface="Cambria" pitchFamily="34" charset="-122"/>
                <a:cs typeface="Cambria" pitchFamily="34" charset="-120"/>
              </a:rPr>
              <a:t>Liberalism — institutions explain</a:t>
            </a:r>
            <a:endParaRPr lang="en-US" sz="2900" dirty="0"/>
          </a:p>
        </p:txBody>
      </p:sp>
      <p:sp>
        <p:nvSpPr>
          <p:cNvPr id="4" name="Shape 2"/>
          <p:cNvSpPr/>
          <p:nvPr/>
        </p:nvSpPr>
        <p:spPr>
          <a:xfrm>
            <a:off x="566928" y="1371600"/>
            <a:ext cx="8010144" cy="859536"/>
          </a:xfrm>
          <a:prstGeom prst="roundRect">
            <a:avLst>
              <a:gd name="adj" fmla="val 6383"/>
            </a:avLst>
          </a:prstGeom>
          <a:solidFill>
            <a:srgbClr val="1F2A38"/>
          </a:solidFill>
          <a:ln w="12700">
            <a:solidFill>
              <a:srgbClr val="1F2A38"/>
            </a:solidFill>
            <a:prstDash val="solid"/>
          </a:ln>
        </p:spPr>
      </p:sp>
      <p:sp>
        <p:nvSpPr>
          <p:cNvPr id="5" name="Text 3"/>
          <p:cNvSpPr txBox="1"/>
          <p:nvPr/>
        </p:nvSpPr>
        <p:spPr>
          <a:xfrm>
            <a:off x="786384" y="1371600"/>
            <a:ext cx="7571232" cy="859536"/>
          </a:xfrm>
          <a:prstGeom prst="rect">
            <a:avLst/>
          </a:prstGeom>
          <a:noFill/>
          <a:ln/>
        </p:spPr>
        <p:txBody>
          <a:bodyPr wrap="square" lIns="0" tIns="0" rIns="0" bIns="0" rtlCol="0" anchor="ctr"/>
          <a:lstStyle/>
          <a:p>
            <a:pPr indent="0" marL="0">
              <a:lnSpc>
                <a:spcPts val="2000"/>
              </a:lnSpc>
              <a:buNone/>
            </a:pPr>
            <a:r>
              <a:rPr lang="en-US" sz="1500" i="1" dirty="0">
                <a:solidFill>
                  <a:srgbClr val="FFFFFF"/>
                </a:solidFill>
                <a:latin typeface="Cambria" pitchFamily="34" charset="0"/>
                <a:ea typeface="Cambria" pitchFamily="34" charset="-122"/>
                <a:cs typeface="Cambria" pitchFamily="34" charset="-120"/>
              </a:rPr>
              <a:t>Anarchy is manageable. Institutions reduce the cost of cooperating, interdependence raises the cost of conflict, and a state's internal constitution shapes its external behaviour.</a:t>
            </a:r>
            <a:endParaRPr lang="en-US" sz="1500" dirty="0"/>
          </a:p>
        </p:txBody>
      </p:sp>
      <p:sp>
        <p:nvSpPr>
          <p:cNvPr id="6" name="Text 4"/>
          <p:cNvSpPr txBox="1"/>
          <p:nvPr/>
        </p:nvSpPr>
        <p:spPr>
          <a:xfrm>
            <a:off x="566928" y="2496312"/>
            <a:ext cx="1417320" cy="457200"/>
          </a:xfrm>
          <a:prstGeom prst="rect">
            <a:avLst/>
          </a:prstGeom>
          <a:noFill/>
          <a:ln/>
        </p:spPr>
        <p:txBody>
          <a:bodyPr wrap="square" lIns="0" tIns="0" rIns="0" bIns="0" rtlCol="0" anchor="t"/>
          <a:lstStyle/>
          <a:p>
            <a:pPr indent="0" marL="0">
              <a:buNone/>
            </a:pPr>
            <a:r>
              <a:rPr lang="en-US" sz="1000" b="1" spc="120" kern="0" dirty="0">
                <a:solidFill>
                  <a:srgbClr val="C2703D"/>
                </a:solidFill>
                <a:latin typeface="Calibri" pitchFamily="34" charset="0"/>
                <a:ea typeface="Calibri" pitchFamily="34" charset="-122"/>
                <a:cs typeface="Calibri" pitchFamily="34" charset="-120"/>
              </a:rPr>
              <a:t>KEY NAMES</a:t>
            </a:r>
            <a:endParaRPr lang="en-US" sz="1000" dirty="0"/>
          </a:p>
        </p:txBody>
      </p:sp>
      <p:sp>
        <p:nvSpPr>
          <p:cNvPr id="7" name="Text 5"/>
          <p:cNvSpPr txBox="1"/>
          <p:nvPr/>
        </p:nvSpPr>
        <p:spPr>
          <a:xfrm>
            <a:off x="2121408" y="2386584"/>
            <a:ext cx="6455664" cy="658368"/>
          </a:xfrm>
          <a:prstGeom prst="rect">
            <a:avLst/>
          </a:prstGeom>
          <a:noFill/>
          <a:ln/>
        </p:spPr>
        <p:txBody>
          <a:bodyPr wrap="square" lIns="0" tIns="0" rIns="0" bIns="0" rtlCol="0" anchor="ctr"/>
          <a:lstStyle/>
          <a:p>
            <a:pPr indent="0" marL="0">
              <a:lnSpc>
                <a:spcPts val="1800"/>
              </a:lnSpc>
              <a:buNone/>
            </a:pPr>
            <a:r>
              <a:rPr lang="en-US" sz="1300" dirty="0">
                <a:solidFill>
                  <a:srgbClr val="2C3742"/>
                </a:solidFill>
                <a:latin typeface="Calibri" pitchFamily="34" charset="0"/>
                <a:ea typeface="Calibri" pitchFamily="34" charset="-122"/>
                <a:cs typeface="Calibri" pitchFamily="34" charset="-120"/>
              </a:rPr>
              <a:t>Kant 1795 as ancestor · Keohane &amp; Nye 1977 · Doyle 1983 on the democratic peace</a:t>
            </a:r>
            <a:endParaRPr lang="en-US" sz="1300" dirty="0"/>
          </a:p>
        </p:txBody>
      </p:sp>
      <p:sp>
        <p:nvSpPr>
          <p:cNvPr id="8" name="Text 6"/>
          <p:cNvSpPr txBox="1"/>
          <p:nvPr/>
        </p:nvSpPr>
        <p:spPr>
          <a:xfrm>
            <a:off x="566928" y="3246120"/>
            <a:ext cx="1417320" cy="457200"/>
          </a:xfrm>
          <a:prstGeom prst="rect">
            <a:avLst/>
          </a:prstGeom>
          <a:noFill/>
          <a:ln/>
        </p:spPr>
        <p:txBody>
          <a:bodyPr wrap="square" lIns="0" tIns="0" rIns="0" bIns="0" rtlCol="0" anchor="t"/>
          <a:lstStyle/>
          <a:p>
            <a:pPr indent="0" marL="0">
              <a:buNone/>
            </a:pPr>
            <a:r>
              <a:rPr lang="en-US" sz="1000" b="1" spc="120" kern="0" dirty="0">
                <a:solidFill>
                  <a:srgbClr val="C2703D"/>
                </a:solidFill>
                <a:latin typeface="Calibri" pitchFamily="34" charset="0"/>
                <a:ea typeface="Calibri" pitchFamily="34" charset="-122"/>
                <a:cs typeface="Calibri" pitchFamily="34" charset="-120"/>
              </a:rPr>
              <a:t>STRONGEST AT</a:t>
            </a:r>
            <a:endParaRPr lang="en-US" sz="1000" dirty="0"/>
          </a:p>
        </p:txBody>
      </p:sp>
      <p:sp>
        <p:nvSpPr>
          <p:cNvPr id="9" name="Text 7"/>
          <p:cNvSpPr txBox="1"/>
          <p:nvPr/>
        </p:nvSpPr>
        <p:spPr>
          <a:xfrm>
            <a:off x="2121408" y="3136392"/>
            <a:ext cx="6455664" cy="658368"/>
          </a:xfrm>
          <a:prstGeom prst="rect">
            <a:avLst/>
          </a:prstGeom>
          <a:noFill/>
          <a:ln/>
        </p:spPr>
        <p:txBody>
          <a:bodyPr wrap="square" lIns="0" tIns="0" rIns="0" bIns="0" rtlCol="0" anchor="ctr"/>
          <a:lstStyle/>
          <a:p>
            <a:pPr indent="0" marL="0">
              <a:lnSpc>
                <a:spcPts val="1800"/>
              </a:lnSpc>
              <a:buNone/>
            </a:pPr>
            <a:r>
              <a:rPr lang="en-US" sz="1300" dirty="0">
                <a:solidFill>
                  <a:srgbClr val="2C3742"/>
                </a:solidFill>
                <a:latin typeface="Calibri" pitchFamily="34" charset="0"/>
                <a:ea typeface="Calibri" pitchFamily="34" charset="-122"/>
                <a:cs typeface="Calibri" pitchFamily="34" charset="-120"/>
              </a:rPr>
              <a:t>Explaining the cooperation realism says should not exist — and the reformist premise behind occupation and state-building: change a state's internal order and you change how it behaves abroad.</a:t>
            </a:r>
            <a:endParaRPr lang="en-US" sz="1300" dirty="0"/>
          </a:p>
        </p:txBody>
      </p:sp>
      <p:sp>
        <p:nvSpPr>
          <p:cNvPr id="10" name="Text 8"/>
          <p:cNvSpPr txBox="1"/>
          <p:nvPr/>
        </p:nvSpPr>
        <p:spPr>
          <a:xfrm>
            <a:off x="566928" y="3995928"/>
            <a:ext cx="1417320" cy="457200"/>
          </a:xfrm>
          <a:prstGeom prst="rect">
            <a:avLst/>
          </a:prstGeom>
          <a:noFill/>
          <a:ln/>
        </p:spPr>
        <p:txBody>
          <a:bodyPr wrap="square" lIns="0" tIns="0" rIns="0" bIns="0" rtlCol="0" anchor="t"/>
          <a:lstStyle/>
          <a:p>
            <a:pPr indent="0" marL="0">
              <a:buNone/>
            </a:pPr>
            <a:r>
              <a:rPr lang="en-US" sz="1000" b="1" spc="120" kern="0" dirty="0">
                <a:solidFill>
                  <a:srgbClr val="C2703D"/>
                </a:solidFill>
                <a:latin typeface="Calibri" pitchFamily="34" charset="0"/>
                <a:ea typeface="Calibri" pitchFamily="34" charset="-122"/>
                <a:cs typeface="Calibri" pitchFamily="34" charset="-120"/>
              </a:rPr>
              <a:t>BLIND SPOT</a:t>
            </a:r>
            <a:endParaRPr lang="en-US" sz="1000" dirty="0"/>
          </a:p>
        </p:txBody>
      </p:sp>
      <p:sp>
        <p:nvSpPr>
          <p:cNvPr id="11" name="Text 9"/>
          <p:cNvSpPr txBox="1"/>
          <p:nvPr/>
        </p:nvSpPr>
        <p:spPr>
          <a:xfrm>
            <a:off x="2121408" y="3886200"/>
            <a:ext cx="6455664" cy="658368"/>
          </a:xfrm>
          <a:prstGeom prst="rect">
            <a:avLst/>
          </a:prstGeom>
          <a:noFill/>
          <a:ln/>
        </p:spPr>
        <p:txBody>
          <a:bodyPr wrap="square" lIns="0" tIns="0" rIns="0" bIns="0" rtlCol="0" anchor="ctr"/>
          <a:lstStyle/>
          <a:p>
            <a:pPr indent="0" marL="0">
              <a:lnSpc>
                <a:spcPts val="1800"/>
              </a:lnSpc>
              <a:buNone/>
            </a:pPr>
            <a:r>
              <a:rPr lang="en-US" sz="1300" dirty="0">
                <a:solidFill>
                  <a:srgbClr val="2C3742"/>
                </a:solidFill>
                <a:latin typeface="Calibri" pitchFamily="34" charset="0"/>
                <a:ea typeface="Calibri" pitchFamily="34" charset="-122"/>
                <a:cs typeface="Calibri" pitchFamily="34" charset="-120"/>
              </a:rPr>
              <a:t>Difficulty explaining why the same actors build institutions and violate them.</a:t>
            </a:r>
            <a:endParaRPr lang="en-US" sz="13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66928" y="310896"/>
            <a:ext cx="8010144" cy="237744"/>
          </a:xfrm>
          <a:prstGeom prst="rect">
            <a:avLst/>
          </a:prstGeom>
          <a:noFill/>
          <a:ln/>
        </p:spPr>
        <p:txBody>
          <a:bodyPr wrap="square" lIns="0" tIns="0" rIns="0" bIns="0" rtlCol="0" anchor="ctr"/>
          <a:lstStyle/>
          <a:p>
            <a:pPr indent="0" marL="0">
              <a:buNone/>
            </a:pPr>
            <a:r>
              <a:rPr lang="en-US" sz="1050" b="1" spc="200" kern="0" dirty="0">
                <a:solidFill>
                  <a:srgbClr val="C2703D"/>
                </a:solidFill>
                <a:latin typeface="Calibri" pitchFamily="34" charset="0"/>
                <a:ea typeface="Calibri" pitchFamily="34" charset="-122"/>
                <a:cs typeface="Calibri" pitchFamily="34" charset="-120"/>
              </a:rPr>
              <a:t>THEORY 3 OF 5</a:t>
            </a:r>
            <a:endParaRPr lang="en-US" sz="1050" dirty="0"/>
          </a:p>
        </p:txBody>
      </p:sp>
      <p:sp>
        <p:nvSpPr>
          <p:cNvPr id="3" name="Text 1"/>
          <p:cNvSpPr txBox="1"/>
          <p:nvPr/>
        </p:nvSpPr>
        <p:spPr>
          <a:xfrm>
            <a:off x="566928" y="566928"/>
            <a:ext cx="8010144" cy="676656"/>
          </a:xfrm>
          <a:prstGeom prst="rect">
            <a:avLst/>
          </a:prstGeom>
          <a:noFill/>
          <a:ln/>
        </p:spPr>
        <p:txBody>
          <a:bodyPr wrap="square" lIns="0" tIns="0" rIns="0" bIns="0" rtlCol="0" anchor="t"/>
          <a:lstStyle/>
          <a:p>
            <a:pPr indent="0" marL="0">
              <a:buNone/>
            </a:pPr>
            <a:r>
              <a:rPr lang="en-US" sz="2900" b="1" dirty="0">
                <a:solidFill>
                  <a:srgbClr val="1F2A38"/>
                </a:solidFill>
                <a:latin typeface="Cambria" pitchFamily="34" charset="0"/>
                <a:ea typeface="Cambria" pitchFamily="34" charset="-122"/>
                <a:cs typeface="Cambria" pitchFamily="34" charset="-120"/>
              </a:rPr>
              <a:t>Constructivism — meanings explain</a:t>
            </a:r>
            <a:endParaRPr lang="en-US" sz="2900" dirty="0"/>
          </a:p>
        </p:txBody>
      </p:sp>
      <p:sp>
        <p:nvSpPr>
          <p:cNvPr id="4" name="Shape 2"/>
          <p:cNvSpPr/>
          <p:nvPr/>
        </p:nvSpPr>
        <p:spPr>
          <a:xfrm>
            <a:off x="566928" y="1371600"/>
            <a:ext cx="8010144" cy="859536"/>
          </a:xfrm>
          <a:prstGeom prst="roundRect">
            <a:avLst>
              <a:gd name="adj" fmla="val 6383"/>
            </a:avLst>
          </a:prstGeom>
          <a:solidFill>
            <a:srgbClr val="1F2A38"/>
          </a:solidFill>
          <a:ln w="12700">
            <a:solidFill>
              <a:srgbClr val="1F2A38"/>
            </a:solidFill>
            <a:prstDash val="solid"/>
          </a:ln>
        </p:spPr>
      </p:sp>
      <p:sp>
        <p:nvSpPr>
          <p:cNvPr id="5" name="Text 3"/>
          <p:cNvSpPr txBox="1"/>
          <p:nvPr/>
        </p:nvSpPr>
        <p:spPr>
          <a:xfrm>
            <a:off x="786384" y="1371600"/>
            <a:ext cx="7571232" cy="859536"/>
          </a:xfrm>
          <a:prstGeom prst="rect">
            <a:avLst/>
          </a:prstGeom>
          <a:noFill/>
          <a:ln/>
        </p:spPr>
        <p:txBody>
          <a:bodyPr wrap="square" lIns="0" tIns="0" rIns="0" bIns="0" rtlCol="0" anchor="ctr"/>
          <a:lstStyle/>
          <a:p>
            <a:pPr indent="0" marL="0">
              <a:lnSpc>
                <a:spcPts val="2000"/>
              </a:lnSpc>
              <a:buNone/>
            </a:pPr>
            <a:r>
              <a:rPr lang="en-US" sz="1500" i="1" dirty="0">
                <a:solidFill>
                  <a:srgbClr val="FFFFFF"/>
                </a:solidFill>
                <a:latin typeface="Cambria" pitchFamily="34" charset="0"/>
                <a:ea typeface="Cambria" pitchFamily="34" charset="-122"/>
                <a:cs typeface="Cambria" pitchFamily="34" charset="-120"/>
              </a:rPr>
              <a:t>Material facts do not speak. Interests are produced by shared understandings and identities. Anarchy is what states make of it (Wendt 1992).</a:t>
            </a:r>
            <a:endParaRPr lang="en-US" sz="1500" dirty="0"/>
          </a:p>
        </p:txBody>
      </p:sp>
      <p:sp>
        <p:nvSpPr>
          <p:cNvPr id="6" name="Text 4"/>
          <p:cNvSpPr txBox="1"/>
          <p:nvPr/>
        </p:nvSpPr>
        <p:spPr>
          <a:xfrm>
            <a:off x="566928" y="2496312"/>
            <a:ext cx="1417320" cy="457200"/>
          </a:xfrm>
          <a:prstGeom prst="rect">
            <a:avLst/>
          </a:prstGeom>
          <a:noFill/>
          <a:ln/>
        </p:spPr>
        <p:txBody>
          <a:bodyPr wrap="square" lIns="0" tIns="0" rIns="0" bIns="0" rtlCol="0" anchor="t"/>
          <a:lstStyle/>
          <a:p>
            <a:pPr indent="0" marL="0">
              <a:buNone/>
            </a:pPr>
            <a:r>
              <a:rPr lang="en-US" sz="1000" b="1" spc="120" kern="0" dirty="0">
                <a:solidFill>
                  <a:srgbClr val="C2703D"/>
                </a:solidFill>
                <a:latin typeface="Calibri" pitchFamily="34" charset="0"/>
                <a:ea typeface="Calibri" pitchFamily="34" charset="-122"/>
                <a:cs typeface="Calibri" pitchFamily="34" charset="-120"/>
              </a:rPr>
              <a:t>KEY NAMES</a:t>
            </a:r>
            <a:endParaRPr lang="en-US" sz="1000" dirty="0"/>
          </a:p>
        </p:txBody>
      </p:sp>
      <p:sp>
        <p:nvSpPr>
          <p:cNvPr id="7" name="Text 5"/>
          <p:cNvSpPr txBox="1"/>
          <p:nvPr/>
        </p:nvSpPr>
        <p:spPr>
          <a:xfrm>
            <a:off x="2121408" y="2386584"/>
            <a:ext cx="6455664" cy="658368"/>
          </a:xfrm>
          <a:prstGeom prst="rect">
            <a:avLst/>
          </a:prstGeom>
          <a:noFill/>
          <a:ln/>
        </p:spPr>
        <p:txBody>
          <a:bodyPr wrap="square" lIns="0" tIns="0" rIns="0" bIns="0" rtlCol="0" anchor="ctr"/>
          <a:lstStyle/>
          <a:p>
            <a:pPr indent="0" marL="0">
              <a:lnSpc>
                <a:spcPts val="1800"/>
              </a:lnSpc>
              <a:buNone/>
            </a:pPr>
            <a:r>
              <a:rPr lang="en-US" sz="1300" dirty="0">
                <a:solidFill>
                  <a:srgbClr val="2C3742"/>
                </a:solidFill>
                <a:latin typeface="Calibri" pitchFamily="34" charset="0"/>
                <a:ea typeface="Calibri" pitchFamily="34" charset="-122"/>
                <a:cs typeface="Calibri" pitchFamily="34" charset="-120"/>
              </a:rPr>
              <a:t>Wendt 1992 · the standard illustration: British and North Korean nuclear weapons are the same object and mean entirely different things</a:t>
            </a:r>
            <a:endParaRPr lang="en-US" sz="1300" dirty="0"/>
          </a:p>
        </p:txBody>
      </p:sp>
      <p:sp>
        <p:nvSpPr>
          <p:cNvPr id="8" name="Text 6"/>
          <p:cNvSpPr txBox="1"/>
          <p:nvPr/>
        </p:nvSpPr>
        <p:spPr>
          <a:xfrm>
            <a:off x="566928" y="3246120"/>
            <a:ext cx="1417320" cy="457200"/>
          </a:xfrm>
          <a:prstGeom prst="rect">
            <a:avLst/>
          </a:prstGeom>
          <a:noFill/>
          <a:ln/>
        </p:spPr>
        <p:txBody>
          <a:bodyPr wrap="square" lIns="0" tIns="0" rIns="0" bIns="0" rtlCol="0" anchor="t"/>
          <a:lstStyle/>
          <a:p>
            <a:pPr indent="0" marL="0">
              <a:buNone/>
            </a:pPr>
            <a:r>
              <a:rPr lang="en-US" sz="1000" b="1" spc="120" kern="0" dirty="0">
                <a:solidFill>
                  <a:srgbClr val="C2703D"/>
                </a:solidFill>
                <a:latin typeface="Calibri" pitchFamily="34" charset="0"/>
                <a:ea typeface="Calibri" pitchFamily="34" charset="-122"/>
                <a:cs typeface="Calibri" pitchFamily="34" charset="-120"/>
              </a:rPr>
              <a:t>STRONGEST AT</a:t>
            </a:r>
            <a:endParaRPr lang="en-US" sz="1000" dirty="0"/>
          </a:p>
        </p:txBody>
      </p:sp>
      <p:sp>
        <p:nvSpPr>
          <p:cNvPr id="9" name="Text 7"/>
          <p:cNvSpPr txBox="1"/>
          <p:nvPr/>
        </p:nvSpPr>
        <p:spPr>
          <a:xfrm>
            <a:off x="2121408" y="3136392"/>
            <a:ext cx="6455664" cy="658368"/>
          </a:xfrm>
          <a:prstGeom prst="rect">
            <a:avLst/>
          </a:prstGeom>
          <a:noFill/>
          <a:ln/>
        </p:spPr>
        <p:txBody>
          <a:bodyPr wrap="square" lIns="0" tIns="0" rIns="0" bIns="0" rtlCol="0" anchor="ctr"/>
          <a:lstStyle/>
          <a:p>
            <a:pPr indent="0" marL="0">
              <a:lnSpc>
                <a:spcPts val="1800"/>
              </a:lnSpc>
              <a:buNone/>
            </a:pPr>
            <a:r>
              <a:rPr lang="en-US" sz="1300" dirty="0">
                <a:solidFill>
                  <a:srgbClr val="2C3742"/>
                </a:solidFill>
                <a:latin typeface="Calibri" pitchFamily="34" charset="0"/>
                <a:ea typeface="Calibri" pitchFamily="34" charset="-122"/>
                <a:cs typeface="Calibri" pitchFamily="34" charset="-120"/>
              </a:rPr>
              <a:t>Change without material change — how allies become enemies, how conquest went from normal to unthinkable. Its sharpest question: what does this text construct as a fact?</a:t>
            </a:r>
            <a:endParaRPr lang="en-US" sz="1300" dirty="0"/>
          </a:p>
        </p:txBody>
      </p:sp>
      <p:sp>
        <p:nvSpPr>
          <p:cNvPr id="10" name="Text 8"/>
          <p:cNvSpPr txBox="1"/>
          <p:nvPr/>
        </p:nvSpPr>
        <p:spPr>
          <a:xfrm>
            <a:off x="566928" y="3995928"/>
            <a:ext cx="1417320" cy="457200"/>
          </a:xfrm>
          <a:prstGeom prst="rect">
            <a:avLst/>
          </a:prstGeom>
          <a:noFill/>
          <a:ln/>
        </p:spPr>
        <p:txBody>
          <a:bodyPr wrap="square" lIns="0" tIns="0" rIns="0" bIns="0" rtlCol="0" anchor="t"/>
          <a:lstStyle/>
          <a:p>
            <a:pPr indent="0" marL="0">
              <a:buNone/>
            </a:pPr>
            <a:r>
              <a:rPr lang="en-US" sz="1000" b="1" spc="120" kern="0" dirty="0">
                <a:solidFill>
                  <a:srgbClr val="C2703D"/>
                </a:solidFill>
                <a:latin typeface="Calibri" pitchFamily="34" charset="0"/>
                <a:ea typeface="Calibri" pitchFamily="34" charset="-122"/>
                <a:cs typeface="Calibri" pitchFamily="34" charset="-120"/>
              </a:rPr>
              <a:t>BLIND SPOT</a:t>
            </a:r>
            <a:endParaRPr lang="en-US" sz="1000" dirty="0"/>
          </a:p>
        </p:txBody>
      </p:sp>
      <p:sp>
        <p:nvSpPr>
          <p:cNvPr id="11" name="Text 9"/>
          <p:cNvSpPr txBox="1"/>
          <p:nvPr/>
        </p:nvSpPr>
        <p:spPr>
          <a:xfrm>
            <a:off x="2121408" y="3886200"/>
            <a:ext cx="6455664" cy="658368"/>
          </a:xfrm>
          <a:prstGeom prst="rect">
            <a:avLst/>
          </a:prstGeom>
          <a:noFill/>
          <a:ln/>
        </p:spPr>
        <p:txBody>
          <a:bodyPr wrap="square" lIns="0" tIns="0" rIns="0" bIns="0" rtlCol="0" anchor="ctr"/>
          <a:lstStyle/>
          <a:p>
            <a:pPr indent="0" marL="0">
              <a:lnSpc>
                <a:spcPts val="1800"/>
              </a:lnSpc>
              <a:buNone/>
            </a:pPr>
            <a:r>
              <a:rPr lang="en-US" sz="1300" dirty="0">
                <a:solidFill>
                  <a:srgbClr val="2C3742"/>
                </a:solidFill>
                <a:latin typeface="Calibri" pitchFamily="34" charset="0"/>
                <a:ea typeface="Calibri" pitchFamily="34" charset="-122"/>
                <a:cs typeface="Calibri" pitchFamily="34" charset="-120"/>
              </a:rPr>
              <a:t>Very good at showing things could have been otherwise; weaker at explaining why they went the way they did.</a:t>
            </a:r>
            <a:endParaRPr lang="en-US" sz="13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66928" y="310896"/>
            <a:ext cx="8010144" cy="237744"/>
          </a:xfrm>
          <a:prstGeom prst="rect">
            <a:avLst/>
          </a:prstGeom>
          <a:noFill/>
          <a:ln/>
        </p:spPr>
        <p:txBody>
          <a:bodyPr wrap="square" lIns="0" tIns="0" rIns="0" bIns="0" rtlCol="0" anchor="ctr"/>
          <a:lstStyle/>
          <a:p>
            <a:pPr indent="0" marL="0">
              <a:buNone/>
            </a:pPr>
            <a:r>
              <a:rPr lang="en-US" sz="1050" b="1" spc="200" kern="0" dirty="0">
                <a:solidFill>
                  <a:srgbClr val="C2703D"/>
                </a:solidFill>
                <a:latin typeface="Calibri" pitchFamily="34" charset="0"/>
                <a:ea typeface="Calibri" pitchFamily="34" charset="-122"/>
                <a:cs typeface="Calibri" pitchFamily="34" charset="-120"/>
              </a:rPr>
              <a:t>THEORY 4 OF 5</a:t>
            </a:r>
            <a:endParaRPr lang="en-US" sz="1050" dirty="0"/>
          </a:p>
        </p:txBody>
      </p:sp>
      <p:sp>
        <p:nvSpPr>
          <p:cNvPr id="3" name="Text 1"/>
          <p:cNvSpPr txBox="1"/>
          <p:nvPr/>
        </p:nvSpPr>
        <p:spPr>
          <a:xfrm>
            <a:off x="566928" y="566928"/>
            <a:ext cx="8010144" cy="676656"/>
          </a:xfrm>
          <a:prstGeom prst="rect">
            <a:avLst/>
          </a:prstGeom>
          <a:noFill/>
          <a:ln/>
        </p:spPr>
        <p:txBody>
          <a:bodyPr wrap="square" lIns="0" tIns="0" rIns="0" bIns="0" rtlCol="0" anchor="t"/>
          <a:lstStyle/>
          <a:p>
            <a:pPr indent="0" marL="0">
              <a:buNone/>
            </a:pPr>
            <a:r>
              <a:rPr lang="en-US" sz="2900" b="1" dirty="0">
                <a:solidFill>
                  <a:srgbClr val="1F2A38"/>
                </a:solidFill>
                <a:latin typeface="Cambria" pitchFamily="34" charset="0"/>
                <a:ea typeface="Cambria" pitchFamily="34" charset="-122"/>
                <a:cs typeface="Cambria" pitchFamily="34" charset="-120"/>
              </a:rPr>
              <a:t>Postcolonialism — the periphery explains</a:t>
            </a:r>
            <a:endParaRPr lang="en-US" sz="2900" dirty="0"/>
          </a:p>
        </p:txBody>
      </p:sp>
      <p:sp>
        <p:nvSpPr>
          <p:cNvPr id="4" name="Shape 2"/>
          <p:cNvSpPr/>
          <p:nvPr/>
        </p:nvSpPr>
        <p:spPr>
          <a:xfrm>
            <a:off x="566928" y="1371600"/>
            <a:ext cx="8010144" cy="859536"/>
          </a:xfrm>
          <a:prstGeom prst="roundRect">
            <a:avLst>
              <a:gd name="adj" fmla="val 6383"/>
            </a:avLst>
          </a:prstGeom>
          <a:solidFill>
            <a:srgbClr val="1F2A38"/>
          </a:solidFill>
          <a:ln w="12700">
            <a:solidFill>
              <a:srgbClr val="1F2A38"/>
            </a:solidFill>
            <a:prstDash val="solid"/>
          </a:ln>
        </p:spPr>
      </p:sp>
      <p:sp>
        <p:nvSpPr>
          <p:cNvPr id="5" name="Text 3"/>
          <p:cNvSpPr txBox="1"/>
          <p:nvPr/>
        </p:nvSpPr>
        <p:spPr>
          <a:xfrm>
            <a:off x="786384" y="1371600"/>
            <a:ext cx="7571232" cy="859536"/>
          </a:xfrm>
          <a:prstGeom prst="rect">
            <a:avLst/>
          </a:prstGeom>
          <a:noFill/>
          <a:ln/>
        </p:spPr>
        <p:txBody>
          <a:bodyPr wrap="square" lIns="0" tIns="0" rIns="0" bIns="0" rtlCol="0" anchor="ctr"/>
          <a:lstStyle/>
          <a:p>
            <a:pPr indent="0" marL="0">
              <a:lnSpc>
                <a:spcPts val="2000"/>
              </a:lnSpc>
              <a:buNone/>
            </a:pPr>
            <a:r>
              <a:rPr lang="en-US" sz="1500" i="1" dirty="0">
                <a:solidFill>
                  <a:srgbClr val="FFFFFF"/>
                </a:solidFill>
                <a:latin typeface="Cambria" pitchFamily="34" charset="0"/>
                <a:ea typeface="Cambria" pitchFamily="34" charset="-122"/>
                <a:cs typeface="Cambria" pitchFamily="34" charset="-120"/>
              </a:rPr>
              <a:t>The standard story is written from the centre. For most of humanity the defining fact was not anarchy among equals but hierarchy: being ruled by someone else.</a:t>
            </a:r>
            <a:endParaRPr lang="en-US" sz="1500" dirty="0"/>
          </a:p>
        </p:txBody>
      </p:sp>
      <p:sp>
        <p:nvSpPr>
          <p:cNvPr id="6" name="Text 4"/>
          <p:cNvSpPr txBox="1"/>
          <p:nvPr/>
        </p:nvSpPr>
        <p:spPr>
          <a:xfrm>
            <a:off x="566928" y="2496312"/>
            <a:ext cx="1417320" cy="457200"/>
          </a:xfrm>
          <a:prstGeom prst="rect">
            <a:avLst/>
          </a:prstGeom>
          <a:noFill/>
          <a:ln/>
        </p:spPr>
        <p:txBody>
          <a:bodyPr wrap="square" lIns="0" tIns="0" rIns="0" bIns="0" rtlCol="0" anchor="t"/>
          <a:lstStyle/>
          <a:p>
            <a:pPr indent="0" marL="0">
              <a:buNone/>
            </a:pPr>
            <a:r>
              <a:rPr lang="en-US" sz="1000" b="1" spc="120" kern="0" dirty="0">
                <a:solidFill>
                  <a:srgbClr val="C2703D"/>
                </a:solidFill>
                <a:latin typeface="Calibri" pitchFamily="34" charset="0"/>
                <a:ea typeface="Calibri" pitchFamily="34" charset="-122"/>
                <a:cs typeface="Calibri" pitchFamily="34" charset="-120"/>
              </a:rPr>
              <a:t>KEY NAMES</a:t>
            </a:r>
            <a:endParaRPr lang="en-US" sz="1000" dirty="0"/>
          </a:p>
        </p:txBody>
      </p:sp>
      <p:sp>
        <p:nvSpPr>
          <p:cNvPr id="7" name="Text 5"/>
          <p:cNvSpPr txBox="1"/>
          <p:nvPr/>
        </p:nvSpPr>
        <p:spPr>
          <a:xfrm>
            <a:off x="2121408" y="2386584"/>
            <a:ext cx="6455664" cy="658368"/>
          </a:xfrm>
          <a:prstGeom prst="rect">
            <a:avLst/>
          </a:prstGeom>
          <a:noFill/>
          <a:ln/>
        </p:spPr>
        <p:txBody>
          <a:bodyPr wrap="square" lIns="0" tIns="0" rIns="0" bIns="0" rtlCol="0" anchor="ctr"/>
          <a:lstStyle/>
          <a:p>
            <a:pPr indent="0" marL="0">
              <a:lnSpc>
                <a:spcPts val="1800"/>
              </a:lnSpc>
              <a:buNone/>
            </a:pPr>
            <a:r>
              <a:rPr lang="en-US" sz="1300" dirty="0">
                <a:solidFill>
                  <a:srgbClr val="2C3742"/>
                </a:solidFill>
                <a:latin typeface="Calibri" pitchFamily="34" charset="0"/>
                <a:ea typeface="Calibri" pitchFamily="34" charset="-122"/>
                <a:cs typeface="Calibri" pitchFamily="34" charset="-120"/>
              </a:rPr>
              <a:t>Said 1978 · Westad's global history of the Cold War is the application you are reading this week</a:t>
            </a:r>
            <a:endParaRPr lang="en-US" sz="1300" dirty="0"/>
          </a:p>
        </p:txBody>
      </p:sp>
      <p:sp>
        <p:nvSpPr>
          <p:cNvPr id="8" name="Text 6"/>
          <p:cNvSpPr txBox="1"/>
          <p:nvPr/>
        </p:nvSpPr>
        <p:spPr>
          <a:xfrm>
            <a:off x="566928" y="3246120"/>
            <a:ext cx="1417320" cy="457200"/>
          </a:xfrm>
          <a:prstGeom prst="rect">
            <a:avLst/>
          </a:prstGeom>
          <a:noFill/>
          <a:ln/>
        </p:spPr>
        <p:txBody>
          <a:bodyPr wrap="square" lIns="0" tIns="0" rIns="0" bIns="0" rtlCol="0" anchor="t"/>
          <a:lstStyle/>
          <a:p>
            <a:pPr indent="0" marL="0">
              <a:buNone/>
            </a:pPr>
            <a:r>
              <a:rPr lang="en-US" sz="1000" b="1" spc="120" kern="0" dirty="0">
                <a:solidFill>
                  <a:srgbClr val="C2703D"/>
                </a:solidFill>
                <a:latin typeface="Calibri" pitchFamily="34" charset="0"/>
                <a:ea typeface="Calibri" pitchFamily="34" charset="-122"/>
                <a:cs typeface="Calibri" pitchFamily="34" charset="-120"/>
              </a:rPr>
              <a:t>STRONGEST AT</a:t>
            </a:r>
            <a:endParaRPr lang="en-US" sz="1000" dirty="0"/>
          </a:p>
        </p:txBody>
      </p:sp>
      <p:sp>
        <p:nvSpPr>
          <p:cNvPr id="9" name="Text 7"/>
          <p:cNvSpPr txBox="1"/>
          <p:nvPr/>
        </p:nvSpPr>
        <p:spPr>
          <a:xfrm>
            <a:off x="2121408" y="3136392"/>
            <a:ext cx="6455664" cy="658368"/>
          </a:xfrm>
          <a:prstGeom prst="rect">
            <a:avLst/>
          </a:prstGeom>
          <a:noFill/>
          <a:ln/>
        </p:spPr>
        <p:txBody>
          <a:bodyPr wrap="square" lIns="0" tIns="0" rIns="0" bIns="0" rtlCol="0" anchor="ctr"/>
          <a:lstStyle/>
          <a:p>
            <a:pPr indent="0" marL="0">
              <a:lnSpc>
                <a:spcPts val="1800"/>
              </a:lnSpc>
              <a:buNone/>
            </a:pPr>
            <a:r>
              <a:rPr lang="en-US" sz="1300" dirty="0">
                <a:solidFill>
                  <a:srgbClr val="2C3742"/>
                </a:solidFill>
                <a:latin typeface="Calibri" pitchFamily="34" charset="0"/>
                <a:ea typeface="Calibri" pitchFamily="34" charset="-122"/>
                <a:cs typeface="Calibri" pitchFamily="34" charset="-120"/>
              </a:rPr>
              <a:t>Who was not at the table, and how their absence shaped what the table produced. Sovereignty was a privilege, not a general condition — and European order at home was secured by empire abroad.</a:t>
            </a:r>
            <a:endParaRPr lang="en-US" sz="1300" dirty="0"/>
          </a:p>
        </p:txBody>
      </p:sp>
      <p:sp>
        <p:nvSpPr>
          <p:cNvPr id="10" name="Text 8"/>
          <p:cNvSpPr txBox="1"/>
          <p:nvPr/>
        </p:nvSpPr>
        <p:spPr>
          <a:xfrm>
            <a:off x="566928" y="3995928"/>
            <a:ext cx="1417320" cy="457200"/>
          </a:xfrm>
          <a:prstGeom prst="rect">
            <a:avLst/>
          </a:prstGeom>
          <a:noFill/>
          <a:ln/>
        </p:spPr>
        <p:txBody>
          <a:bodyPr wrap="square" lIns="0" tIns="0" rIns="0" bIns="0" rtlCol="0" anchor="t"/>
          <a:lstStyle/>
          <a:p>
            <a:pPr indent="0" marL="0">
              <a:buNone/>
            </a:pPr>
            <a:r>
              <a:rPr lang="en-US" sz="1000" b="1" spc="120" kern="0" dirty="0">
                <a:solidFill>
                  <a:srgbClr val="C2703D"/>
                </a:solidFill>
                <a:latin typeface="Calibri" pitchFamily="34" charset="0"/>
                <a:ea typeface="Calibri" pitchFamily="34" charset="-122"/>
                <a:cs typeface="Calibri" pitchFamily="34" charset="-120"/>
              </a:rPr>
              <a:t>BLIND SPOT</a:t>
            </a:r>
            <a:endParaRPr lang="en-US" sz="1000" dirty="0"/>
          </a:p>
        </p:txBody>
      </p:sp>
      <p:sp>
        <p:nvSpPr>
          <p:cNvPr id="11" name="Text 9"/>
          <p:cNvSpPr txBox="1"/>
          <p:nvPr/>
        </p:nvSpPr>
        <p:spPr>
          <a:xfrm>
            <a:off x="2121408" y="3886200"/>
            <a:ext cx="6455664" cy="658368"/>
          </a:xfrm>
          <a:prstGeom prst="rect">
            <a:avLst/>
          </a:prstGeom>
          <a:noFill/>
          <a:ln/>
        </p:spPr>
        <p:txBody>
          <a:bodyPr wrap="square" lIns="0" tIns="0" rIns="0" bIns="0" rtlCol="0" anchor="ctr"/>
          <a:lstStyle/>
          <a:p>
            <a:pPr indent="0" marL="0">
              <a:lnSpc>
                <a:spcPts val="1800"/>
              </a:lnSpc>
              <a:buNone/>
            </a:pPr>
            <a:r>
              <a:rPr lang="en-US" sz="1300" dirty="0">
                <a:solidFill>
                  <a:srgbClr val="2C3742"/>
                </a:solidFill>
                <a:latin typeface="Calibri" pitchFamily="34" charset="0"/>
                <a:ea typeface="Calibri" pitchFamily="34" charset="-122"/>
                <a:cs typeface="Calibri" pitchFamily="34" charset="-120"/>
              </a:rPr>
              <a:t>Powerful as critique; less specific about causal mechanisms.</a:t>
            </a:r>
            <a:endParaRPr lang="en-US" sz="13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31A24"/>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131A24"/>
          </a:solidFill>
          <a:ln/>
        </p:spPr>
      </p:sp>
      <p:sp>
        <p:nvSpPr>
          <p:cNvPr id="3" name="Shape 1"/>
          <p:cNvSpPr/>
          <p:nvPr/>
        </p:nvSpPr>
        <p:spPr>
          <a:xfrm>
            <a:off x="566928" y="1417320"/>
            <a:ext cx="749808" cy="749808"/>
          </a:xfrm>
          <a:prstGeom prst="ellipse">
            <a:avLst/>
          </a:prstGeom>
          <a:solidFill>
            <a:srgbClr val="C2703D"/>
          </a:solidFill>
          <a:ln w="12700">
            <a:solidFill>
              <a:srgbClr val="C2703D"/>
            </a:solidFill>
            <a:prstDash val="solid"/>
          </a:ln>
        </p:spPr>
      </p:sp>
      <p:sp>
        <p:nvSpPr>
          <p:cNvPr id="4" name="Text 2"/>
          <p:cNvSpPr txBox="1"/>
          <p:nvPr/>
        </p:nvSpPr>
        <p:spPr>
          <a:xfrm>
            <a:off x="566928" y="1417320"/>
            <a:ext cx="749808" cy="749808"/>
          </a:xfrm>
          <a:prstGeom prst="rect">
            <a:avLst/>
          </a:prstGeom>
          <a:noFill/>
          <a:ln/>
        </p:spPr>
        <p:txBody>
          <a:bodyPr wrap="square" lIns="0" tIns="0" rIns="0" bIns="0" rtlCol="0" anchor="ctr"/>
          <a:lstStyle/>
          <a:p>
            <a:pPr algn="ctr" indent="0" marL="0">
              <a:buNone/>
            </a:pPr>
            <a:r>
              <a:rPr lang="en-US" sz="1600" b="1" dirty="0">
                <a:solidFill>
                  <a:srgbClr val="FFFFFF"/>
                </a:solidFill>
                <a:latin typeface="Calibri" pitchFamily="34" charset="0"/>
                <a:ea typeface="Calibri" pitchFamily="34" charset="-122"/>
                <a:cs typeface="Calibri" pitchFamily="34" charset="-120"/>
              </a:rPr>
              <a:t>1</a:t>
            </a:r>
            <a:endParaRPr lang="en-US" sz="1600" dirty="0"/>
          </a:p>
        </p:txBody>
      </p:sp>
      <p:sp>
        <p:nvSpPr>
          <p:cNvPr id="5" name="Text 3"/>
          <p:cNvSpPr txBox="1"/>
          <p:nvPr/>
        </p:nvSpPr>
        <p:spPr>
          <a:xfrm>
            <a:off x="566928" y="2377440"/>
            <a:ext cx="8010144" cy="868680"/>
          </a:xfrm>
          <a:prstGeom prst="rect">
            <a:avLst/>
          </a:prstGeom>
          <a:noFill/>
          <a:ln/>
        </p:spPr>
        <p:txBody>
          <a:bodyPr wrap="square" lIns="0" tIns="0" rIns="0" bIns="0" rtlCol="0" anchor="ctr"/>
          <a:lstStyle/>
          <a:p>
            <a:pPr indent="0" marL="0">
              <a:buNone/>
            </a:pPr>
            <a:r>
              <a:rPr lang="en-US" sz="3400" b="1" dirty="0">
                <a:solidFill>
                  <a:srgbClr val="FFFFFF"/>
                </a:solidFill>
                <a:latin typeface="Cambria" pitchFamily="34" charset="0"/>
                <a:ea typeface="Cambria" pitchFamily="34" charset="-122"/>
                <a:cs typeface="Cambria" pitchFamily="34" charset="-120"/>
              </a:rPr>
              <a:t>Board work I</a:t>
            </a:r>
            <a:endParaRPr lang="en-US" sz="3400" dirty="0"/>
          </a:p>
        </p:txBody>
      </p:sp>
      <p:sp>
        <p:nvSpPr>
          <p:cNvPr id="6" name="Text 4"/>
          <p:cNvSpPr txBox="1"/>
          <p:nvPr/>
        </p:nvSpPr>
        <p:spPr>
          <a:xfrm>
            <a:off x="566928" y="3200400"/>
            <a:ext cx="7095744" cy="731520"/>
          </a:xfrm>
          <a:prstGeom prst="rect">
            <a:avLst/>
          </a:prstGeom>
          <a:noFill/>
          <a:ln/>
        </p:spPr>
        <p:txBody>
          <a:bodyPr wrap="square" lIns="0" tIns="0" rIns="0" bIns="0" rtlCol="0" anchor="ctr"/>
          <a:lstStyle/>
          <a:p>
            <a:pPr indent="0" marL="0">
              <a:lnSpc>
                <a:spcPts val="2000"/>
              </a:lnSpc>
              <a:buNone/>
            </a:pPr>
            <a:r>
              <a:rPr lang="en-US" sz="1400" dirty="0">
                <a:solidFill>
                  <a:srgbClr val="AAB6C2"/>
                </a:solidFill>
                <a:latin typeface="Calibri" pitchFamily="34" charset="0"/>
                <a:ea typeface="Calibri" pitchFamily="34" charset="-122"/>
                <a:cs typeface="Calibri" pitchFamily="34" charset="-120"/>
              </a:rPr>
              <a:t>What is power?  ·  Everyone at the board  ·  5 minutes</a:t>
            </a:r>
            <a:endParaRPr lang="en-US" sz="14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66928" y="310896"/>
            <a:ext cx="8010144" cy="237744"/>
          </a:xfrm>
          <a:prstGeom prst="rect">
            <a:avLst/>
          </a:prstGeom>
          <a:noFill/>
          <a:ln/>
        </p:spPr>
        <p:txBody>
          <a:bodyPr wrap="square" lIns="0" tIns="0" rIns="0" bIns="0" rtlCol="0" anchor="ctr"/>
          <a:lstStyle/>
          <a:p>
            <a:pPr indent="0" marL="0">
              <a:buNone/>
            </a:pPr>
            <a:r>
              <a:rPr lang="en-US" sz="1050" b="1" spc="200" kern="0" dirty="0">
                <a:solidFill>
                  <a:srgbClr val="C2703D"/>
                </a:solidFill>
                <a:latin typeface="Calibri" pitchFamily="34" charset="0"/>
                <a:ea typeface="Calibri" pitchFamily="34" charset="-122"/>
                <a:cs typeface="Calibri" pitchFamily="34" charset="-120"/>
              </a:rPr>
              <a:t>THEORY 5 OF 5</a:t>
            </a:r>
            <a:endParaRPr lang="en-US" sz="1050" dirty="0"/>
          </a:p>
        </p:txBody>
      </p:sp>
      <p:sp>
        <p:nvSpPr>
          <p:cNvPr id="3" name="Text 1"/>
          <p:cNvSpPr txBox="1"/>
          <p:nvPr/>
        </p:nvSpPr>
        <p:spPr>
          <a:xfrm>
            <a:off x="566928" y="566928"/>
            <a:ext cx="8010144" cy="676656"/>
          </a:xfrm>
          <a:prstGeom prst="rect">
            <a:avLst/>
          </a:prstGeom>
          <a:noFill/>
          <a:ln/>
        </p:spPr>
        <p:txBody>
          <a:bodyPr wrap="square" lIns="0" tIns="0" rIns="0" bIns="0" rtlCol="0" anchor="t"/>
          <a:lstStyle/>
          <a:p>
            <a:pPr indent="0" marL="0">
              <a:buNone/>
            </a:pPr>
            <a:r>
              <a:rPr lang="en-US" sz="2900" b="1" dirty="0">
                <a:solidFill>
                  <a:srgbClr val="1F2A38"/>
                </a:solidFill>
                <a:latin typeface="Cambria" pitchFamily="34" charset="0"/>
                <a:ea typeface="Cambria" pitchFamily="34" charset="-122"/>
                <a:cs typeface="Cambria" pitchFamily="34" charset="-120"/>
              </a:rPr>
              <a:t>Marxism — class and capital explain</a:t>
            </a:r>
            <a:endParaRPr lang="en-US" sz="2900" dirty="0"/>
          </a:p>
        </p:txBody>
      </p:sp>
      <p:sp>
        <p:nvSpPr>
          <p:cNvPr id="4" name="Shape 2"/>
          <p:cNvSpPr/>
          <p:nvPr/>
        </p:nvSpPr>
        <p:spPr>
          <a:xfrm>
            <a:off x="566928" y="1371600"/>
            <a:ext cx="8010144" cy="859536"/>
          </a:xfrm>
          <a:prstGeom prst="roundRect">
            <a:avLst>
              <a:gd name="adj" fmla="val 6383"/>
            </a:avLst>
          </a:prstGeom>
          <a:solidFill>
            <a:srgbClr val="1F2A38"/>
          </a:solidFill>
          <a:ln w="12700">
            <a:solidFill>
              <a:srgbClr val="1F2A38"/>
            </a:solidFill>
            <a:prstDash val="solid"/>
          </a:ln>
        </p:spPr>
      </p:sp>
      <p:sp>
        <p:nvSpPr>
          <p:cNvPr id="5" name="Text 3"/>
          <p:cNvSpPr txBox="1"/>
          <p:nvPr/>
        </p:nvSpPr>
        <p:spPr>
          <a:xfrm>
            <a:off x="786384" y="1371600"/>
            <a:ext cx="7571232" cy="859536"/>
          </a:xfrm>
          <a:prstGeom prst="rect">
            <a:avLst/>
          </a:prstGeom>
          <a:noFill/>
          <a:ln/>
        </p:spPr>
        <p:txBody>
          <a:bodyPr wrap="square" lIns="0" tIns="0" rIns="0" bIns="0" rtlCol="0" anchor="ctr"/>
          <a:lstStyle/>
          <a:p>
            <a:pPr indent="0" marL="0">
              <a:lnSpc>
                <a:spcPts val="2000"/>
              </a:lnSpc>
              <a:buNone/>
            </a:pPr>
            <a:r>
              <a:rPr lang="en-US" sz="1500" i="1" dirty="0">
                <a:solidFill>
                  <a:srgbClr val="FFFFFF"/>
                </a:solidFill>
                <a:latin typeface="Cambria" pitchFamily="34" charset="0"/>
                <a:ea typeface="Cambria" pitchFamily="34" charset="-122"/>
                <a:cs typeface="Cambria" pitchFamily="34" charset="-120"/>
              </a:rPr>
              <a:t>States are not the ultimate units; classes and modes of production are. Conflict is driven by the dynamics of accumulation.</a:t>
            </a:r>
            <a:endParaRPr lang="en-US" sz="1500" dirty="0"/>
          </a:p>
        </p:txBody>
      </p:sp>
      <p:sp>
        <p:nvSpPr>
          <p:cNvPr id="6" name="Text 4"/>
          <p:cNvSpPr txBox="1"/>
          <p:nvPr/>
        </p:nvSpPr>
        <p:spPr>
          <a:xfrm>
            <a:off x="566928" y="2496312"/>
            <a:ext cx="1417320" cy="457200"/>
          </a:xfrm>
          <a:prstGeom prst="rect">
            <a:avLst/>
          </a:prstGeom>
          <a:noFill/>
          <a:ln/>
        </p:spPr>
        <p:txBody>
          <a:bodyPr wrap="square" lIns="0" tIns="0" rIns="0" bIns="0" rtlCol="0" anchor="t"/>
          <a:lstStyle/>
          <a:p>
            <a:pPr indent="0" marL="0">
              <a:buNone/>
            </a:pPr>
            <a:r>
              <a:rPr lang="en-US" sz="1000" b="1" spc="120" kern="0" dirty="0">
                <a:solidFill>
                  <a:srgbClr val="C2703D"/>
                </a:solidFill>
                <a:latin typeface="Calibri" pitchFamily="34" charset="0"/>
                <a:ea typeface="Calibri" pitchFamily="34" charset="-122"/>
                <a:cs typeface="Calibri" pitchFamily="34" charset="-120"/>
              </a:rPr>
              <a:t>KEY NAMES</a:t>
            </a:r>
            <a:endParaRPr lang="en-US" sz="1000" dirty="0"/>
          </a:p>
        </p:txBody>
      </p:sp>
      <p:sp>
        <p:nvSpPr>
          <p:cNvPr id="7" name="Text 5"/>
          <p:cNvSpPr txBox="1"/>
          <p:nvPr/>
        </p:nvSpPr>
        <p:spPr>
          <a:xfrm>
            <a:off x="2121408" y="2386584"/>
            <a:ext cx="6455664" cy="658368"/>
          </a:xfrm>
          <a:prstGeom prst="rect">
            <a:avLst/>
          </a:prstGeom>
          <a:noFill/>
          <a:ln/>
        </p:spPr>
        <p:txBody>
          <a:bodyPr wrap="square" lIns="0" tIns="0" rIns="0" bIns="0" rtlCol="0" anchor="ctr"/>
          <a:lstStyle/>
          <a:p>
            <a:pPr indent="0" marL="0">
              <a:lnSpc>
                <a:spcPts val="1800"/>
              </a:lnSpc>
              <a:buNone/>
            </a:pPr>
            <a:r>
              <a:rPr lang="en-US" sz="1300" dirty="0">
                <a:solidFill>
                  <a:srgbClr val="2C3742"/>
                </a:solidFill>
                <a:latin typeface="Calibri" pitchFamily="34" charset="0"/>
                <a:ea typeface="Calibri" pitchFamily="34" charset="-122"/>
                <a:cs typeface="Calibri" pitchFamily="34" charset="-120"/>
              </a:rPr>
              <a:t>Lenin 1916 · dependency theory from the 1950s · Wallerstein 1974 on world-systems</a:t>
            </a:r>
            <a:endParaRPr lang="en-US" sz="1300" dirty="0"/>
          </a:p>
        </p:txBody>
      </p:sp>
      <p:sp>
        <p:nvSpPr>
          <p:cNvPr id="8" name="Text 6"/>
          <p:cNvSpPr txBox="1"/>
          <p:nvPr/>
        </p:nvSpPr>
        <p:spPr>
          <a:xfrm>
            <a:off x="566928" y="3246120"/>
            <a:ext cx="1417320" cy="457200"/>
          </a:xfrm>
          <a:prstGeom prst="rect">
            <a:avLst/>
          </a:prstGeom>
          <a:noFill/>
          <a:ln/>
        </p:spPr>
        <p:txBody>
          <a:bodyPr wrap="square" lIns="0" tIns="0" rIns="0" bIns="0" rtlCol="0" anchor="t"/>
          <a:lstStyle/>
          <a:p>
            <a:pPr indent="0" marL="0">
              <a:buNone/>
            </a:pPr>
            <a:r>
              <a:rPr lang="en-US" sz="1000" b="1" spc="120" kern="0" dirty="0">
                <a:solidFill>
                  <a:srgbClr val="C2703D"/>
                </a:solidFill>
                <a:latin typeface="Calibri" pitchFamily="34" charset="0"/>
                <a:ea typeface="Calibri" pitchFamily="34" charset="-122"/>
                <a:cs typeface="Calibri" pitchFamily="34" charset="-120"/>
              </a:rPr>
              <a:t>STRONGEST AT</a:t>
            </a:r>
            <a:endParaRPr lang="en-US" sz="1000" dirty="0"/>
          </a:p>
        </p:txBody>
      </p:sp>
      <p:sp>
        <p:nvSpPr>
          <p:cNvPr id="9" name="Text 7"/>
          <p:cNvSpPr txBox="1"/>
          <p:nvPr/>
        </p:nvSpPr>
        <p:spPr>
          <a:xfrm>
            <a:off x="2121408" y="3136392"/>
            <a:ext cx="6455664" cy="658368"/>
          </a:xfrm>
          <a:prstGeom prst="rect">
            <a:avLst/>
          </a:prstGeom>
          <a:noFill/>
          <a:ln/>
        </p:spPr>
        <p:txBody>
          <a:bodyPr wrap="square" lIns="0" tIns="0" rIns="0" bIns="0" rtlCol="0" anchor="ctr"/>
          <a:lstStyle/>
          <a:p>
            <a:pPr indent="0" marL="0">
              <a:lnSpc>
                <a:spcPts val="1800"/>
              </a:lnSpc>
              <a:buNone/>
            </a:pPr>
            <a:r>
              <a:rPr lang="en-US" sz="1300" dirty="0">
                <a:solidFill>
                  <a:srgbClr val="2C3742"/>
                </a:solidFill>
                <a:latin typeface="Calibri" pitchFamily="34" charset="0"/>
                <a:ea typeface="Calibri" pitchFamily="34" charset="-122"/>
                <a:cs typeface="Calibri" pitchFamily="34" charset="-120"/>
              </a:rPr>
              <a:t>Ownership and distribution, which other theories treat as background. Who controls productive capacity, and who benefits from a given settlement?</a:t>
            </a:r>
            <a:endParaRPr lang="en-US" sz="1300" dirty="0"/>
          </a:p>
        </p:txBody>
      </p:sp>
      <p:sp>
        <p:nvSpPr>
          <p:cNvPr id="10" name="Text 8"/>
          <p:cNvSpPr txBox="1"/>
          <p:nvPr/>
        </p:nvSpPr>
        <p:spPr>
          <a:xfrm>
            <a:off x="566928" y="3995928"/>
            <a:ext cx="1417320" cy="457200"/>
          </a:xfrm>
          <a:prstGeom prst="rect">
            <a:avLst/>
          </a:prstGeom>
          <a:noFill/>
          <a:ln/>
        </p:spPr>
        <p:txBody>
          <a:bodyPr wrap="square" lIns="0" tIns="0" rIns="0" bIns="0" rtlCol="0" anchor="t"/>
          <a:lstStyle/>
          <a:p>
            <a:pPr indent="0" marL="0">
              <a:buNone/>
            </a:pPr>
            <a:r>
              <a:rPr lang="en-US" sz="1000" b="1" spc="120" kern="0" dirty="0">
                <a:solidFill>
                  <a:srgbClr val="C2703D"/>
                </a:solidFill>
                <a:latin typeface="Calibri" pitchFamily="34" charset="0"/>
                <a:ea typeface="Calibri" pitchFamily="34" charset="-122"/>
                <a:cs typeface="Calibri" pitchFamily="34" charset="-120"/>
              </a:rPr>
              <a:t>BLIND SPOT</a:t>
            </a:r>
            <a:endParaRPr lang="en-US" sz="1000" dirty="0"/>
          </a:p>
        </p:txBody>
      </p:sp>
      <p:sp>
        <p:nvSpPr>
          <p:cNvPr id="11" name="Text 9"/>
          <p:cNvSpPr txBox="1"/>
          <p:nvPr/>
        </p:nvSpPr>
        <p:spPr>
          <a:xfrm>
            <a:off x="2121408" y="3886200"/>
            <a:ext cx="6455664" cy="658368"/>
          </a:xfrm>
          <a:prstGeom prst="rect">
            <a:avLst/>
          </a:prstGeom>
          <a:noFill/>
          <a:ln/>
        </p:spPr>
        <p:txBody>
          <a:bodyPr wrap="square" lIns="0" tIns="0" rIns="0" bIns="0" rtlCol="0" anchor="ctr"/>
          <a:lstStyle/>
          <a:p>
            <a:pPr indent="0" marL="0">
              <a:lnSpc>
                <a:spcPts val="1800"/>
              </a:lnSpc>
              <a:buNone/>
            </a:pPr>
            <a:r>
              <a:rPr lang="en-US" sz="1300" dirty="0">
                <a:solidFill>
                  <a:srgbClr val="2C3742"/>
                </a:solidFill>
                <a:latin typeface="Calibri" pitchFamily="34" charset="0"/>
                <a:ea typeface="Calibri" pitchFamily="34" charset="-122"/>
                <a:cs typeface="Calibri" pitchFamily="34" charset="-120"/>
              </a:rPr>
              <a:t>Consistently underestimates nationalism, which repeatedly proves stronger than class solidarity — including between communist states.</a:t>
            </a:r>
            <a:endParaRPr lang="en-US" sz="13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131A24"/>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131A24"/>
          </a:solidFill>
          <a:ln/>
        </p:spPr>
      </p:sp>
      <p:sp>
        <p:nvSpPr>
          <p:cNvPr id="3" name="Shape 1"/>
          <p:cNvSpPr/>
          <p:nvPr/>
        </p:nvSpPr>
        <p:spPr>
          <a:xfrm>
            <a:off x="566928" y="1417320"/>
            <a:ext cx="749808" cy="749808"/>
          </a:xfrm>
          <a:prstGeom prst="ellipse">
            <a:avLst/>
          </a:prstGeom>
          <a:solidFill>
            <a:srgbClr val="C2703D"/>
          </a:solidFill>
          <a:ln w="12700">
            <a:solidFill>
              <a:srgbClr val="C2703D"/>
            </a:solidFill>
            <a:prstDash val="solid"/>
          </a:ln>
        </p:spPr>
      </p:sp>
      <p:sp>
        <p:nvSpPr>
          <p:cNvPr id="4" name="Text 2"/>
          <p:cNvSpPr txBox="1"/>
          <p:nvPr/>
        </p:nvSpPr>
        <p:spPr>
          <a:xfrm>
            <a:off x="566928" y="1417320"/>
            <a:ext cx="749808" cy="749808"/>
          </a:xfrm>
          <a:prstGeom prst="rect">
            <a:avLst/>
          </a:prstGeom>
          <a:noFill/>
          <a:ln/>
        </p:spPr>
        <p:txBody>
          <a:bodyPr wrap="square" lIns="0" tIns="0" rIns="0" bIns="0" rtlCol="0" anchor="ctr"/>
          <a:lstStyle/>
          <a:p>
            <a:pPr algn="ctr" indent="0" marL="0">
              <a:buNone/>
            </a:pPr>
            <a:r>
              <a:rPr lang="en-US" sz="1600" b="1" dirty="0">
                <a:solidFill>
                  <a:srgbClr val="FFFFFF"/>
                </a:solidFill>
                <a:latin typeface="Calibri" pitchFamily="34" charset="0"/>
                <a:ea typeface="Calibri" pitchFamily="34" charset="-122"/>
                <a:cs typeface="Calibri" pitchFamily="34" charset="-120"/>
              </a:rPr>
              <a:t>4</a:t>
            </a:r>
            <a:endParaRPr lang="en-US" sz="1600" dirty="0"/>
          </a:p>
        </p:txBody>
      </p:sp>
      <p:sp>
        <p:nvSpPr>
          <p:cNvPr id="5" name="Text 3"/>
          <p:cNvSpPr txBox="1"/>
          <p:nvPr/>
        </p:nvSpPr>
        <p:spPr>
          <a:xfrm>
            <a:off x="566928" y="2377440"/>
            <a:ext cx="8010144" cy="868680"/>
          </a:xfrm>
          <a:prstGeom prst="rect">
            <a:avLst/>
          </a:prstGeom>
          <a:noFill/>
          <a:ln/>
        </p:spPr>
        <p:txBody>
          <a:bodyPr wrap="square" lIns="0" tIns="0" rIns="0" bIns="0" rtlCol="0" anchor="ctr"/>
          <a:lstStyle/>
          <a:p>
            <a:pPr indent="0" marL="0">
              <a:buNone/>
            </a:pPr>
            <a:r>
              <a:rPr lang="en-US" sz="3400" b="1" dirty="0">
                <a:solidFill>
                  <a:srgbClr val="FFFFFF"/>
                </a:solidFill>
                <a:latin typeface="Cambria" pitchFamily="34" charset="0"/>
                <a:ea typeface="Cambria" pitchFamily="34" charset="-122"/>
                <a:cs typeface="Cambria" pitchFamily="34" charset="-120"/>
              </a:rPr>
              <a:t>Application</a:t>
            </a:r>
            <a:endParaRPr lang="en-US" sz="3400" dirty="0"/>
          </a:p>
        </p:txBody>
      </p:sp>
      <p:sp>
        <p:nvSpPr>
          <p:cNvPr id="6" name="Text 4"/>
          <p:cNvSpPr txBox="1"/>
          <p:nvPr/>
        </p:nvSpPr>
        <p:spPr>
          <a:xfrm>
            <a:off x="566928" y="3200400"/>
            <a:ext cx="7095744" cy="731520"/>
          </a:xfrm>
          <a:prstGeom prst="rect">
            <a:avLst/>
          </a:prstGeom>
          <a:noFill/>
          <a:ln/>
        </p:spPr>
        <p:txBody>
          <a:bodyPr wrap="square" lIns="0" tIns="0" rIns="0" bIns="0" rtlCol="0" anchor="ctr"/>
          <a:lstStyle/>
          <a:p>
            <a:pPr indent="0" marL="0">
              <a:lnSpc>
                <a:spcPts val="2000"/>
              </a:lnSpc>
              <a:buNone/>
            </a:pPr>
            <a:r>
              <a:rPr lang="en-US" sz="1400" dirty="0">
                <a:solidFill>
                  <a:srgbClr val="AAB6C2"/>
                </a:solidFill>
                <a:latin typeface="Calibri" pitchFamily="34" charset="0"/>
                <a:ea typeface="Calibri" pitchFamily="34" charset="-122"/>
                <a:cs typeface="Calibri" pitchFamily="34" charset="-120"/>
              </a:rPr>
              <a:t>Reading the Potsdam Protocol  ·  6 minutes</a:t>
            </a:r>
            <a:endParaRPr lang="en-US" sz="14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1F2A38"/>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1F2A38"/>
          </a:solidFill>
          <a:ln/>
        </p:spPr>
      </p:sp>
      <p:sp>
        <p:nvSpPr>
          <p:cNvPr id="3" name="Text 1"/>
          <p:cNvSpPr txBox="1"/>
          <p:nvPr/>
        </p:nvSpPr>
        <p:spPr>
          <a:xfrm>
            <a:off x="566928" y="310896"/>
            <a:ext cx="8010144" cy="256032"/>
          </a:xfrm>
          <a:prstGeom prst="rect">
            <a:avLst/>
          </a:prstGeom>
          <a:noFill/>
          <a:ln/>
        </p:spPr>
        <p:txBody>
          <a:bodyPr wrap="square" lIns="0" tIns="0" rIns="0" bIns="0" rtlCol="0" anchor="t"/>
          <a:lstStyle/>
          <a:p>
            <a:pPr indent="0" marL="0">
              <a:buNone/>
            </a:pPr>
            <a:r>
              <a:rPr lang="en-US" sz="1050" b="1" spc="200" kern="0" dirty="0">
                <a:solidFill>
                  <a:srgbClr val="C2703D"/>
                </a:solidFill>
                <a:latin typeface="Calibri" pitchFamily="34" charset="0"/>
                <a:ea typeface="Calibri" pitchFamily="34" charset="-122"/>
                <a:cs typeface="Calibri" pitchFamily="34" charset="-120"/>
              </a:rPr>
              <a:t>BEFORE WE READ THE PROTOCOL  ·  1 OF 3</a:t>
            </a:r>
            <a:endParaRPr lang="en-US" sz="1050" dirty="0"/>
          </a:p>
        </p:txBody>
      </p:sp>
      <p:pic>
        <p:nvPicPr>
          <p:cNvPr id="4" name="Image 0" descr="/home/claude/img/map.jpg">    </p:cNvPr>
          <p:cNvPicPr>
            <a:picLocks noChangeAspect="1"/>
          </p:cNvPicPr>
          <p:nvPr/>
        </p:nvPicPr>
        <p:blipFill>
          <a:blip r:embed="rId1"/>
          <a:stretch>
            <a:fillRect/>
          </a:stretch>
        </p:blipFill>
        <p:spPr>
          <a:xfrm>
            <a:off x="566928" y="749808"/>
            <a:ext cx="4355104" cy="3703320"/>
          </a:xfrm>
          <a:prstGeom prst="rect">
            <a:avLst/>
          </a:prstGeom>
        </p:spPr>
      </p:pic>
      <p:sp>
        <p:nvSpPr>
          <p:cNvPr id="5" name="Text 2"/>
          <p:cNvSpPr txBox="1"/>
          <p:nvPr/>
        </p:nvSpPr>
        <p:spPr>
          <a:xfrm>
            <a:off x="5306080" y="822960"/>
            <a:ext cx="3270992" cy="822960"/>
          </a:xfrm>
          <a:prstGeom prst="rect">
            <a:avLst/>
          </a:prstGeom>
          <a:noFill/>
          <a:ln/>
        </p:spPr>
        <p:txBody>
          <a:bodyPr wrap="square" lIns="0" tIns="0" rIns="0" bIns="0" rtlCol="0" anchor="t"/>
          <a:lstStyle/>
          <a:p>
            <a:pPr indent="0" marL="0">
              <a:lnSpc>
                <a:spcPts val="2800"/>
              </a:lnSpc>
              <a:buNone/>
            </a:pPr>
            <a:r>
              <a:rPr lang="en-US" sz="2300" b="1" dirty="0">
                <a:solidFill>
                  <a:srgbClr val="FFFFFF"/>
                </a:solidFill>
                <a:latin typeface="Cambria" pitchFamily="34" charset="0"/>
                <a:ea typeface="Cambria" pitchFamily="34" charset="-122"/>
                <a:cs typeface="Cambria" pitchFamily="34" charset="-120"/>
              </a:rPr>
              <a:t>The outcome, drawn</a:t>
            </a:r>
            <a:endParaRPr lang="en-US" sz="2300" dirty="0"/>
          </a:p>
        </p:txBody>
      </p:sp>
      <p:sp>
        <p:nvSpPr>
          <p:cNvPr id="6" name="Text 3"/>
          <p:cNvSpPr txBox="1"/>
          <p:nvPr/>
        </p:nvSpPr>
        <p:spPr>
          <a:xfrm>
            <a:off x="5306080" y="1828800"/>
            <a:ext cx="3270992" cy="1138428"/>
          </a:xfrm>
          <a:prstGeom prst="rect">
            <a:avLst/>
          </a:prstGeom>
          <a:noFill/>
          <a:ln/>
        </p:spPr>
        <p:txBody>
          <a:bodyPr wrap="square" lIns="0" tIns="0" rIns="0" bIns="0" rtlCol="0" anchor="t"/>
          <a:lstStyle/>
          <a:p>
            <a:pPr indent="0" marL="0">
              <a:lnSpc>
                <a:spcPts val="1700"/>
              </a:lnSpc>
              <a:buNone/>
            </a:pPr>
            <a:r>
              <a:rPr lang="en-US" sz="1250" dirty="0">
                <a:solidFill>
                  <a:srgbClr val="C3CBD4"/>
                </a:solidFill>
                <a:latin typeface="Calibri" pitchFamily="34" charset="0"/>
                <a:ea typeface="Calibri" pitchFamily="34" charset="-122"/>
                <a:cs typeface="Calibri" pitchFamily="34" charset="-120"/>
              </a:rPr>
              <a:t>Four occupation zones and a jointly administered capital inside the Soviet zone. Territory east of the Oder and Neisse placed under Polish administration; the northern part of East Prussia to the Soviet Union.</a:t>
            </a:r>
            <a:endParaRPr lang="en-US" sz="1250" dirty="0"/>
          </a:p>
        </p:txBody>
      </p:sp>
      <p:sp>
        <p:nvSpPr>
          <p:cNvPr id="7" name="Text 4"/>
          <p:cNvSpPr txBox="1"/>
          <p:nvPr/>
        </p:nvSpPr>
        <p:spPr>
          <a:xfrm>
            <a:off x="5306080" y="3040380"/>
            <a:ext cx="3270992" cy="726948"/>
          </a:xfrm>
          <a:prstGeom prst="rect">
            <a:avLst/>
          </a:prstGeom>
          <a:noFill/>
          <a:ln/>
        </p:spPr>
        <p:txBody>
          <a:bodyPr wrap="square" lIns="0" tIns="0" rIns="0" bIns="0" rtlCol="0" anchor="t"/>
          <a:lstStyle/>
          <a:p>
            <a:pPr indent="0" marL="0">
              <a:lnSpc>
                <a:spcPts val="1700"/>
              </a:lnSpc>
              <a:buNone/>
            </a:pPr>
            <a:r>
              <a:rPr lang="en-US" sz="1250" dirty="0">
                <a:solidFill>
                  <a:srgbClr val="C3CBD4"/>
                </a:solidFill>
                <a:latin typeface="Calibri" pitchFamily="34" charset="0"/>
                <a:ea typeface="Calibri" pitchFamily="34" charset="-122"/>
                <a:cs typeface="Calibri" pitchFamily="34" charset="-120"/>
              </a:rPr>
              <a:t>France holds a zone but was not at the conference. Its boundary was carved out of the British and American zones after the fact.</a:t>
            </a:r>
            <a:endParaRPr lang="en-US" sz="1250" dirty="0"/>
          </a:p>
        </p:txBody>
      </p:sp>
      <p:sp>
        <p:nvSpPr>
          <p:cNvPr id="8" name="Text 5"/>
          <p:cNvSpPr txBox="1"/>
          <p:nvPr/>
        </p:nvSpPr>
        <p:spPr>
          <a:xfrm>
            <a:off x="5306080" y="3840480"/>
            <a:ext cx="3270992" cy="315468"/>
          </a:xfrm>
          <a:prstGeom prst="rect">
            <a:avLst/>
          </a:prstGeom>
          <a:noFill/>
          <a:ln/>
        </p:spPr>
        <p:txBody>
          <a:bodyPr wrap="square" lIns="0" tIns="0" rIns="0" bIns="0" rtlCol="0" anchor="t"/>
          <a:lstStyle/>
          <a:p>
            <a:pPr indent="0" marL="0">
              <a:lnSpc>
                <a:spcPts val="1700"/>
              </a:lnSpc>
              <a:buNone/>
            </a:pPr>
            <a:r>
              <a:rPr lang="en-US" sz="1250" dirty="0">
                <a:solidFill>
                  <a:srgbClr val="C3CBD4"/>
                </a:solidFill>
                <a:latin typeface="Calibri" pitchFamily="34" charset="0"/>
                <a:ea typeface="Calibri" pitchFamily="34" charset="-122"/>
                <a:cs typeface="Calibri" pitchFamily="34" charset="-120"/>
              </a:rPr>
              <a:t>Nothing on this map was drawn by a German.</a:t>
            </a:r>
            <a:endParaRPr lang="en-US" sz="125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1F2A38"/>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1F2A38"/>
          </a:solidFill>
          <a:ln/>
        </p:spPr>
      </p:sp>
      <p:sp>
        <p:nvSpPr>
          <p:cNvPr id="3" name="Text 1"/>
          <p:cNvSpPr txBox="1"/>
          <p:nvPr/>
        </p:nvSpPr>
        <p:spPr>
          <a:xfrm>
            <a:off x="566928" y="310896"/>
            <a:ext cx="8010144" cy="256032"/>
          </a:xfrm>
          <a:prstGeom prst="rect">
            <a:avLst/>
          </a:prstGeom>
          <a:noFill/>
          <a:ln/>
        </p:spPr>
        <p:txBody>
          <a:bodyPr wrap="square" lIns="0" tIns="0" rIns="0" bIns="0" rtlCol="0" anchor="t"/>
          <a:lstStyle/>
          <a:p>
            <a:pPr indent="0" marL="0">
              <a:buNone/>
            </a:pPr>
            <a:r>
              <a:rPr lang="en-US" sz="1050" b="1" spc="200" kern="0" dirty="0">
                <a:solidFill>
                  <a:srgbClr val="C2703D"/>
                </a:solidFill>
                <a:latin typeface="Calibri" pitchFamily="34" charset="0"/>
                <a:ea typeface="Calibri" pitchFamily="34" charset="-122"/>
                <a:cs typeface="Calibri" pitchFamily="34" charset="-120"/>
              </a:rPr>
              <a:t>BEFORE WE READ THE PROTOCOL  ·  2 OF 3</a:t>
            </a:r>
            <a:endParaRPr lang="en-US" sz="1050" dirty="0"/>
          </a:p>
        </p:txBody>
      </p:sp>
      <p:sp>
        <p:nvSpPr>
          <p:cNvPr id="4" name="Text 2"/>
          <p:cNvSpPr txBox="1"/>
          <p:nvPr/>
        </p:nvSpPr>
        <p:spPr>
          <a:xfrm>
            <a:off x="566928" y="585216"/>
            <a:ext cx="8010144" cy="457200"/>
          </a:xfrm>
          <a:prstGeom prst="rect">
            <a:avLst/>
          </a:prstGeom>
          <a:noFill/>
          <a:ln/>
        </p:spPr>
        <p:txBody>
          <a:bodyPr wrap="square" lIns="0" tIns="0" rIns="0" bIns="0" rtlCol="0" anchor="t"/>
          <a:lstStyle/>
          <a:p>
            <a:pPr indent="0" marL="0">
              <a:buNone/>
            </a:pPr>
            <a:r>
              <a:rPr lang="en-US" sz="2400" b="1" dirty="0">
                <a:solidFill>
                  <a:srgbClr val="FFFFFF"/>
                </a:solidFill>
                <a:latin typeface="Cambria" pitchFamily="34" charset="0"/>
                <a:ea typeface="Cambria" pitchFamily="34" charset="-122"/>
                <a:cs typeface="Cambria" pitchFamily="34" charset="-120"/>
              </a:rPr>
              <a:t>The three who decided</a:t>
            </a:r>
            <a:endParaRPr lang="en-US" sz="2400" dirty="0"/>
          </a:p>
        </p:txBody>
      </p:sp>
      <p:pic>
        <p:nvPicPr>
          <p:cNvPr id="5" name="Image 0" descr="/home/claude/img/bigthree.jpg">    </p:cNvPr>
          <p:cNvPicPr>
            <a:picLocks noChangeAspect="1"/>
          </p:cNvPicPr>
          <p:nvPr/>
        </p:nvPicPr>
        <p:blipFill>
          <a:blip r:embed="rId1"/>
          <a:stretch>
            <a:fillRect/>
          </a:stretch>
        </p:blipFill>
        <p:spPr>
          <a:xfrm>
            <a:off x="2586609" y="1115568"/>
            <a:ext cx="3970782" cy="2647188"/>
          </a:xfrm>
          <a:prstGeom prst="rect">
            <a:avLst/>
          </a:prstGeom>
        </p:spPr>
      </p:pic>
      <p:sp>
        <p:nvSpPr>
          <p:cNvPr id="6" name="Text 3"/>
          <p:cNvSpPr txBox="1"/>
          <p:nvPr/>
        </p:nvSpPr>
        <p:spPr>
          <a:xfrm>
            <a:off x="566928" y="3982212"/>
            <a:ext cx="8010144" cy="827532"/>
          </a:xfrm>
          <a:prstGeom prst="rect">
            <a:avLst/>
          </a:prstGeom>
          <a:noFill/>
          <a:ln/>
        </p:spPr>
        <p:txBody>
          <a:bodyPr wrap="square" lIns="0" tIns="0" rIns="0" bIns="0" rtlCol="0" anchor="t"/>
          <a:lstStyle/>
          <a:p>
            <a:pPr indent="0" marL="0">
              <a:lnSpc>
                <a:spcPts val="1700"/>
              </a:lnSpc>
              <a:buNone/>
            </a:pPr>
            <a:r>
              <a:rPr lang="en-US" sz="1250" i="1" dirty="0">
                <a:solidFill>
                  <a:srgbClr val="AAB6C2"/>
                </a:solidFill>
                <a:latin typeface="Calibri" pitchFamily="34" charset="0"/>
                <a:ea typeface="Calibri" pitchFamily="34" charset="-122"/>
                <a:cs typeface="Calibri" pitchFamily="34" charset="-120"/>
              </a:rPr>
              <a:t>Churchill, Truman, Stalin at Cecilienhof, July 1945. Within days one of them was gone: the election results of 26 July replaced Churchill with Attlee mid-conference. National interests change when the delegation changes.</a:t>
            </a:r>
            <a:endParaRPr lang="en-US" sz="125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1F2A38"/>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1F2A38"/>
          </a:solidFill>
          <a:ln/>
        </p:spPr>
      </p:sp>
      <p:sp>
        <p:nvSpPr>
          <p:cNvPr id="3" name="Text 1"/>
          <p:cNvSpPr txBox="1"/>
          <p:nvPr/>
        </p:nvSpPr>
        <p:spPr>
          <a:xfrm>
            <a:off x="566928" y="310896"/>
            <a:ext cx="8010144" cy="256032"/>
          </a:xfrm>
          <a:prstGeom prst="rect">
            <a:avLst/>
          </a:prstGeom>
          <a:noFill/>
          <a:ln/>
        </p:spPr>
        <p:txBody>
          <a:bodyPr wrap="square" lIns="0" tIns="0" rIns="0" bIns="0" rtlCol="0" anchor="t"/>
          <a:lstStyle/>
          <a:p>
            <a:pPr indent="0" marL="0">
              <a:buNone/>
            </a:pPr>
            <a:r>
              <a:rPr lang="en-US" sz="1050" b="1" spc="200" kern="0" dirty="0">
                <a:solidFill>
                  <a:srgbClr val="C2703D"/>
                </a:solidFill>
                <a:latin typeface="Calibri" pitchFamily="34" charset="0"/>
                <a:ea typeface="Calibri" pitchFamily="34" charset="-122"/>
                <a:cs typeface="Calibri" pitchFamily="34" charset="-120"/>
              </a:rPr>
              <a:t>BEFORE WE READ THE PROTOCOL  ·  3 OF 3</a:t>
            </a:r>
            <a:endParaRPr lang="en-US" sz="1050" dirty="0"/>
          </a:p>
        </p:txBody>
      </p:sp>
      <p:sp>
        <p:nvSpPr>
          <p:cNvPr id="4" name="Text 2"/>
          <p:cNvSpPr txBox="1"/>
          <p:nvPr/>
        </p:nvSpPr>
        <p:spPr>
          <a:xfrm>
            <a:off x="566928" y="585216"/>
            <a:ext cx="8010144" cy="457200"/>
          </a:xfrm>
          <a:prstGeom prst="rect">
            <a:avLst/>
          </a:prstGeom>
          <a:noFill/>
          <a:ln/>
        </p:spPr>
        <p:txBody>
          <a:bodyPr wrap="square" lIns="0" tIns="0" rIns="0" bIns="0" rtlCol="0" anchor="t"/>
          <a:lstStyle/>
          <a:p>
            <a:pPr indent="0" marL="0">
              <a:buNone/>
            </a:pPr>
            <a:r>
              <a:rPr lang="en-US" sz="2400" b="1" dirty="0">
                <a:solidFill>
                  <a:srgbClr val="FFFFFF"/>
                </a:solidFill>
                <a:latin typeface="Cambria" pitchFamily="34" charset="0"/>
                <a:ea typeface="Cambria" pitchFamily="34" charset="-122"/>
                <a:cs typeface="Cambria" pitchFamily="34" charset="-120"/>
              </a:rPr>
              <a:t>The table itself</a:t>
            </a:r>
            <a:endParaRPr lang="en-US" sz="2400" dirty="0"/>
          </a:p>
        </p:txBody>
      </p:sp>
      <p:pic>
        <p:nvPicPr>
          <p:cNvPr id="5" name="Image 0" descr="/home/claude/img/table.png">    </p:cNvPr>
          <p:cNvPicPr>
            <a:picLocks noChangeAspect="1"/>
          </p:cNvPicPr>
          <p:nvPr/>
        </p:nvPicPr>
        <p:blipFill>
          <a:blip r:embed="rId1"/>
          <a:stretch>
            <a:fillRect/>
          </a:stretch>
        </p:blipFill>
        <p:spPr>
          <a:xfrm>
            <a:off x="2027618" y="1115568"/>
            <a:ext cx="5088764" cy="2862072"/>
          </a:xfrm>
          <a:prstGeom prst="rect">
            <a:avLst/>
          </a:prstGeom>
        </p:spPr>
      </p:pic>
      <p:sp>
        <p:nvSpPr>
          <p:cNvPr id="6" name="Text 3"/>
          <p:cNvSpPr txBox="1"/>
          <p:nvPr/>
        </p:nvSpPr>
        <p:spPr>
          <a:xfrm>
            <a:off x="566928" y="4197096"/>
            <a:ext cx="8010144" cy="612648"/>
          </a:xfrm>
          <a:prstGeom prst="rect">
            <a:avLst/>
          </a:prstGeom>
          <a:noFill/>
          <a:ln/>
        </p:spPr>
        <p:txBody>
          <a:bodyPr wrap="square" lIns="0" tIns="0" rIns="0" bIns="0" rtlCol="0" anchor="t"/>
          <a:lstStyle/>
          <a:p>
            <a:pPr indent="0" marL="0">
              <a:lnSpc>
                <a:spcPts val="1700"/>
              </a:lnSpc>
              <a:buNone/>
            </a:pPr>
            <a:r>
              <a:rPr lang="en-US" sz="1250" i="1" dirty="0">
                <a:solidFill>
                  <a:srgbClr val="AAB6C2"/>
                </a:solidFill>
                <a:latin typeface="Calibri" pitchFamily="34" charset="0"/>
                <a:ea typeface="Calibri" pitchFamily="34" charset="-122"/>
                <a:cs typeface="Calibri" pitchFamily="34" charset="-120"/>
              </a:rPr>
              <a:t>Three delegations, one round table. No seat for Germany, none for France, none for Poland, whose borders were being moved. Ask what the Protocol would say if the missing parties had been in the room.</a:t>
            </a:r>
            <a:endParaRPr lang="en-US" sz="125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66928" y="310896"/>
            <a:ext cx="8010144" cy="237744"/>
          </a:xfrm>
          <a:prstGeom prst="rect">
            <a:avLst/>
          </a:prstGeom>
          <a:noFill/>
          <a:ln/>
        </p:spPr>
        <p:txBody>
          <a:bodyPr wrap="square" lIns="0" tIns="0" rIns="0" bIns="0" rtlCol="0" anchor="ctr"/>
          <a:lstStyle/>
          <a:p>
            <a:pPr indent="0" marL="0">
              <a:buNone/>
            </a:pPr>
            <a:r>
              <a:rPr lang="en-US" sz="1050" b="1" spc="200" kern="0" dirty="0">
                <a:solidFill>
                  <a:srgbClr val="C2703D"/>
                </a:solidFill>
                <a:latin typeface="Calibri" pitchFamily="34" charset="0"/>
                <a:ea typeface="Calibri" pitchFamily="34" charset="-122"/>
                <a:cs typeface="Calibri" pitchFamily="34" charset="-120"/>
              </a:rPr>
              <a:t>APPLICATION 1</a:t>
            </a:r>
            <a:endParaRPr lang="en-US" sz="1050" dirty="0"/>
          </a:p>
        </p:txBody>
      </p:sp>
      <p:sp>
        <p:nvSpPr>
          <p:cNvPr id="3" name="Text 1"/>
          <p:cNvSpPr txBox="1"/>
          <p:nvPr/>
        </p:nvSpPr>
        <p:spPr>
          <a:xfrm>
            <a:off x="566928" y="566928"/>
            <a:ext cx="8010144" cy="676656"/>
          </a:xfrm>
          <a:prstGeom prst="rect">
            <a:avLst/>
          </a:prstGeom>
          <a:noFill/>
          <a:ln/>
        </p:spPr>
        <p:txBody>
          <a:bodyPr wrap="square" lIns="0" tIns="0" rIns="0" bIns="0" rtlCol="0" anchor="t"/>
          <a:lstStyle/>
          <a:p>
            <a:pPr indent="0" marL="0">
              <a:buNone/>
            </a:pPr>
            <a:r>
              <a:rPr lang="en-US" sz="2900" b="1" dirty="0">
                <a:solidFill>
                  <a:srgbClr val="1F2A38"/>
                </a:solidFill>
                <a:latin typeface="Cambria" pitchFamily="34" charset="0"/>
                <a:ea typeface="Cambria" pitchFamily="34" charset="-122"/>
                <a:cs typeface="Cambria" pitchFamily="34" charset="-120"/>
              </a:rPr>
              <a:t>Power at Potsdam</a:t>
            </a:r>
            <a:endParaRPr lang="en-US" sz="2900" dirty="0"/>
          </a:p>
        </p:txBody>
      </p:sp>
      <p:sp>
        <p:nvSpPr>
          <p:cNvPr id="4" name="Shape 2"/>
          <p:cNvSpPr/>
          <p:nvPr/>
        </p:nvSpPr>
        <p:spPr>
          <a:xfrm>
            <a:off x="566928" y="1371600"/>
            <a:ext cx="8010144" cy="713232"/>
          </a:xfrm>
          <a:prstGeom prst="roundRect">
            <a:avLst>
              <a:gd name="adj" fmla="val 7692"/>
            </a:avLst>
          </a:prstGeom>
          <a:solidFill>
            <a:srgbClr val="EDEFF2"/>
          </a:solidFill>
          <a:ln w="12700">
            <a:solidFill>
              <a:srgbClr val="EDEFF2"/>
            </a:solidFill>
            <a:prstDash val="solid"/>
          </a:ln>
        </p:spPr>
      </p:sp>
      <p:sp>
        <p:nvSpPr>
          <p:cNvPr id="5" name="Text 3"/>
          <p:cNvSpPr txBox="1"/>
          <p:nvPr/>
        </p:nvSpPr>
        <p:spPr>
          <a:xfrm>
            <a:off x="768096" y="1371600"/>
            <a:ext cx="7607808" cy="713232"/>
          </a:xfrm>
          <a:prstGeom prst="rect">
            <a:avLst/>
          </a:prstGeom>
          <a:noFill/>
          <a:ln/>
        </p:spPr>
        <p:txBody>
          <a:bodyPr wrap="square" lIns="0" tIns="0" rIns="0" bIns="0" rtlCol="0" anchor="ctr"/>
          <a:lstStyle/>
          <a:p>
            <a:pPr indent="0" marL="0">
              <a:lnSpc>
                <a:spcPts val="2000"/>
              </a:lnSpc>
              <a:buNone/>
            </a:pPr>
            <a:r>
              <a:rPr lang="en-US" sz="1500" i="1" dirty="0">
                <a:solidFill>
                  <a:srgbClr val="1F2A38"/>
                </a:solidFill>
                <a:latin typeface="Cambria" pitchFamily="34" charset="0"/>
                <a:ea typeface="Cambria" pitchFamily="34" charset="-122"/>
                <a:cs typeface="Cambria" pitchFamily="34" charset="-120"/>
              </a:rPr>
              <a:t>17 July to 2 August 1945. Three delegations. No Germany and no France in the room.</a:t>
            </a:r>
            <a:endParaRPr lang="en-US" sz="1500" dirty="0"/>
          </a:p>
        </p:txBody>
      </p:sp>
      <p:sp>
        <p:nvSpPr>
          <p:cNvPr id="6" name="Shape 4"/>
          <p:cNvSpPr/>
          <p:nvPr/>
        </p:nvSpPr>
        <p:spPr>
          <a:xfrm>
            <a:off x="603504" y="2359152"/>
            <a:ext cx="91440" cy="91440"/>
          </a:xfrm>
          <a:prstGeom prst="ellipse">
            <a:avLst/>
          </a:prstGeom>
          <a:solidFill>
            <a:srgbClr val="C2703D"/>
          </a:solidFill>
          <a:ln w="12700">
            <a:solidFill>
              <a:srgbClr val="C2703D"/>
            </a:solidFill>
            <a:prstDash val="solid"/>
          </a:ln>
        </p:spPr>
      </p:sp>
      <p:sp>
        <p:nvSpPr>
          <p:cNvPr id="7" name="Text 5"/>
          <p:cNvSpPr txBox="1"/>
          <p:nvPr/>
        </p:nvSpPr>
        <p:spPr>
          <a:xfrm>
            <a:off x="896112" y="2249424"/>
            <a:ext cx="7680960" cy="470002"/>
          </a:xfrm>
          <a:prstGeom prst="rect">
            <a:avLst/>
          </a:prstGeom>
          <a:noFill/>
          <a:ln/>
        </p:spPr>
        <p:txBody>
          <a:bodyPr wrap="square" lIns="0" tIns="0" rIns="0" bIns="0" rtlCol="0" anchor="t"/>
          <a:lstStyle/>
          <a:p>
            <a:pPr indent="0" marL="0">
              <a:lnSpc>
                <a:spcPts val="1518"/>
              </a:lnSpc>
              <a:buNone/>
            </a:pPr>
            <a:r>
              <a:rPr lang="en-US" sz="1150" dirty="0">
                <a:solidFill>
                  <a:srgbClr val="2C3742"/>
                </a:solidFill>
                <a:latin typeface="Calibri" pitchFamily="34" charset="0"/>
                <a:ea typeface="Calibri" pitchFamily="34" charset="-122"/>
                <a:cs typeface="Calibri" pitchFamily="34" charset="-120"/>
              </a:rPr>
              <a:t>HARD POWER — the Red Army holds eastern and central Europe; no protocol undoes that. On 16 July, the day before the conference opens, the Trinity test succeeds; on 24 July Truman mentions a new weapon to Stalin.</a:t>
            </a:r>
            <a:endParaRPr lang="en-US" sz="1150" dirty="0"/>
          </a:p>
        </p:txBody>
      </p:sp>
      <p:sp>
        <p:nvSpPr>
          <p:cNvPr id="8" name="Shape 6"/>
          <p:cNvSpPr/>
          <p:nvPr/>
        </p:nvSpPr>
        <p:spPr>
          <a:xfrm>
            <a:off x="603504" y="2856586"/>
            <a:ext cx="91440" cy="91440"/>
          </a:xfrm>
          <a:prstGeom prst="ellipse">
            <a:avLst/>
          </a:prstGeom>
          <a:solidFill>
            <a:srgbClr val="C2703D"/>
          </a:solidFill>
          <a:ln w="12700">
            <a:solidFill>
              <a:srgbClr val="C2703D"/>
            </a:solidFill>
            <a:prstDash val="solid"/>
          </a:ln>
        </p:spPr>
      </p:sp>
      <p:sp>
        <p:nvSpPr>
          <p:cNvPr id="9" name="Text 7"/>
          <p:cNvSpPr txBox="1"/>
          <p:nvPr/>
        </p:nvSpPr>
        <p:spPr>
          <a:xfrm>
            <a:off x="896112" y="2746858"/>
            <a:ext cx="7680960" cy="659282"/>
          </a:xfrm>
          <a:prstGeom prst="rect">
            <a:avLst/>
          </a:prstGeom>
          <a:noFill/>
          <a:ln/>
        </p:spPr>
        <p:txBody>
          <a:bodyPr wrap="square" lIns="0" tIns="0" rIns="0" bIns="0" rtlCol="0" anchor="t"/>
          <a:lstStyle/>
          <a:p>
            <a:pPr indent="0" marL="0">
              <a:lnSpc>
                <a:spcPts val="1518"/>
              </a:lnSpc>
              <a:buNone/>
            </a:pPr>
            <a:r>
              <a:rPr lang="en-US" sz="1150" dirty="0">
                <a:solidFill>
                  <a:srgbClr val="2C3742"/>
                </a:solidFill>
                <a:latin typeface="Calibri" pitchFamily="34" charset="0"/>
                <a:ea typeface="Calibri" pitchFamily="34" charset="-122"/>
                <a:cs typeface="Calibri" pitchFamily="34" charset="-120"/>
              </a:rPr>
              <a:t>INSTITUTIONAL POWER — the conference argued about reparations, zones and administration. It did not argue about whether Germany should be occupied, whether these powers were entitled to decide, or whether anyone affected should be consulted.</a:t>
            </a:r>
            <a:endParaRPr lang="en-US" sz="1150" dirty="0"/>
          </a:p>
        </p:txBody>
      </p:sp>
      <p:sp>
        <p:nvSpPr>
          <p:cNvPr id="10" name="Shape 8"/>
          <p:cNvSpPr/>
          <p:nvPr/>
        </p:nvSpPr>
        <p:spPr>
          <a:xfrm>
            <a:off x="603504" y="3543300"/>
            <a:ext cx="91440" cy="91440"/>
          </a:xfrm>
          <a:prstGeom prst="ellipse">
            <a:avLst/>
          </a:prstGeom>
          <a:solidFill>
            <a:srgbClr val="C2703D"/>
          </a:solidFill>
          <a:ln w="12700">
            <a:solidFill>
              <a:srgbClr val="C2703D"/>
            </a:solidFill>
            <a:prstDash val="solid"/>
          </a:ln>
        </p:spPr>
      </p:sp>
      <p:sp>
        <p:nvSpPr>
          <p:cNvPr id="11" name="Text 9"/>
          <p:cNvSpPr txBox="1"/>
          <p:nvPr/>
        </p:nvSpPr>
        <p:spPr>
          <a:xfrm>
            <a:off x="896112" y="3433572"/>
            <a:ext cx="7680960" cy="280721"/>
          </a:xfrm>
          <a:prstGeom prst="rect">
            <a:avLst/>
          </a:prstGeom>
          <a:noFill/>
          <a:ln/>
        </p:spPr>
        <p:txBody>
          <a:bodyPr wrap="square" lIns="0" tIns="0" rIns="0" bIns="0" rtlCol="0" anchor="t"/>
          <a:lstStyle/>
          <a:p>
            <a:pPr indent="0" marL="0">
              <a:lnSpc>
                <a:spcPts val="1518"/>
              </a:lnSpc>
              <a:buNone/>
            </a:pPr>
            <a:r>
              <a:rPr lang="en-US" sz="1150" dirty="0">
                <a:solidFill>
                  <a:srgbClr val="2C3742"/>
                </a:solidFill>
                <a:latin typeface="Calibri" pitchFamily="34" charset="0"/>
                <a:ea typeface="Calibri" pitchFamily="34" charset="-122"/>
                <a:cs typeface="Calibri" pitchFamily="34" charset="-120"/>
              </a:rPr>
              <a:t>Those questions were settled before anyone sat down — and that is exactly why they are not in the document.</a:t>
            </a:r>
            <a:endParaRPr lang="en-US" sz="1150" dirty="0"/>
          </a:p>
        </p:txBody>
      </p:sp>
      <p:sp>
        <p:nvSpPr>
          <p:cNvPr id="12" name="Shape 10"/>
          <p:cNvSpPr/>
          <p:nvPr/>
        </p:nvSpPr>
        <p:spPr>
          <a:xfrm>
            <a:off x="566928" y="4219956"/>
            <a:ext cx="8010144" cy="461772"/>
          </a:xfrm>
          <a:prstGeom prst="roundRect">
            <a:avLst>
              <a:gd name="adj" fmla="val 13861"/>
            </a:avLst>
          </a:prstGeom>
          <a:solidFill>
            <a:srgbClr val="1F2A38"/>
          </a:solidFill>
          <a:ln w="12700">
            <a:solidFill>
              <a:srgbClr val="1F2A38"/>
            </a:solidFill>
            <a:prstDash val="solid"/>
          </a:ln>
        </p:spPr>
      </p:sp>
      <p:sp>
        <p:nvSpPr>
          <p:cNvPr id="13" name="Text 11"/>
          <p:cNvSpPr txBox="1"/>
          <p:nvPr/>
        </p:nvSpPr>
        <p:spPr>
          <a:xfrm>
            <a:off x="786384" y="4219956"/>
            <a:ext cx="7552944" cy="461772"/>
          </a:xfrm>
          <a:prstGeom prst="rect">
            <a:avLst/>
          </a:prstGeom>
          <a:noFill/>
          <a:ln/>
        </p:spPr>
        <p:txBody>
          <a:bodyPr wrap="square" lIns="0" tIns="0" rIns="0" bIns="0" rtlCol="0" anchor="ctr"/>
          <a:lstStyle/>
          <a:p>
            <a:pPr indent="0" marL="0">
              <a:lnSpc>
                <a:spcPts val="1700"/>
              </a:lnSpc>
              <a:buNone/>
            </a:pPr>
            <a:r>
              <a:rPr lang="en-US" sz="1050" b="1" spc="150" kern="0" dirty="0">
                <a:solidFill>
                  <a:srgbClr val="C2703D"/>
                </a:solidFill>
                <a:latin typeface="Calibri" pitchFamily="34" charset="0"/>
                <a:ea typeface="Calibri" pitchFamily="34" charset="-122"/>
                <a:cs typeface="Calibri" pitchFamily="34" charset="-120"/>
              </a:rPr>
              <a:t>ASK   </a:t>
            </a:r>
            <a:pPr indent="0" marL="0">
              <a:lnSpc>
                <a:spcPts val="1700"/>
              </a:lnSpc>
              <a:buNone/>
            </a:pPr>
            <a:r>
              <a:rPr lang="en-US" sz="1300" i="1" dirty="0">
                <a:solidFill>
                  <a:srgbClr val="FFFFFF"/>
                </a:solidFill>
                <a:latin typeface="Calibri" pitchFamily="34" charset="0"/>
                <a:ea typeface="Calibri" pitchFamily="34" charset="-122"/>
                <a:cs typeface="Calibri" pitchFamily="34" charset="-120"/>
              </a:rPr>
              <a:t>Your reading task is not what did they decide. It is: what did they not have to decide?</a:t>
            </a:r>
            <a:endParaRPr lang="en-US" sz="105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66928" y="310896"/>
            <a:ext cx="8010144" cy="237744"/>
          </a:xfrm>
          <a:prstGeom prst="rect">
            <a:avLst/>
          </a:prstGeom>
          <a:noFill/>
          <a:ln/>
        </p:spPr>
        <p:txBody>
          <a:bodyPr wrap="square" lIns="0" tIns="0" rIns="0" bIns="0" rtlCol="0" anchor="ctr"/>
          <a:lstStyle/>
          <a:p>
            <a:pPr indent="0" marL="0">
              <a:buNone/>
            </a:pPr>
            <a:r>
              <a:rPr lang="en-US" sz="1050" b="1" spc="200" kern="0" dirty="0">
                <a:solidFill>
                  <a:srgbClr val="C2703D"/>
                </a:solidFill>
                <a:latin typeface="Calibri" pitchFamily="34" charset="0"/>
                <a:ea typeface="Calibri" pitchFamily="34" charset="-122"/>
                <a:cs typeface="Calibri" pitchFamily="34" charset="-120"/>
              </a:rPr>
              <a:t>APPLICATION 2</a:t>
            </a:r>
            <a:endParaRPr lang="en-US" sz="1050" dirty="0"/>
          </a:p>
        </p:txBody>
      </p:sp>
      <p:sp>
        <p:nvSpPr>
          <p:cNvPr id="3" name="Text 1"/>
          <p:cNvSpPr txBox="1"/>
          <p:nvPr/>
        </p:nvSpPr>
        <p:spPr>
          <a:xfrm>
            <a:off x="566928" y="566928"/>
            <a:ext cx="8010144" cy="676656"/>
          </a:xfrm>
          <a:prstGeom prst="rect">
            <a:avLst/>
          </a:prstGeom>
          <a:noFill/>
          <a:ln/>
        </p:spPr>
        <p:txBody>
          <a:bodyPr wrap="square" lIns="0" tIns="0" rIns="0" bIns="0" rtlCol="0" anchor="t"/>
          <a:lstStyle/>
          <a:p>
            <a:pPr indent="0" marL="0">
              <a:buNone/>
            </a:pPr>
            <a:r>
              <a:rPr lang="en-US" sz="2900" b="1" dirty="0">
                <a:solidFill>
                  <a:srgbClr val="1F2A38"/>
                </a:solidFill>
                <a:latin typeface="Cambria" pitchFamily="34" charset="0"/>
                <a:ea typeface="Cambria" pitchFamily="34" charset="-122"/>
                <a:cs typeface="Cambria" pitchFamily="34" charset="-120"/>
              </a:rPr>
              <a:t>Security at Potsdam</a:t>
            </a:r>
            <a:endParaRPr lang="en-US" sz="2900" dirty="0"/>
          </a:p>
        </p:txBody>
      </p:sp>
      <p:sp>
        <p:nvSpPr>
          <p:cNvPr id="4" name="Shape 2"/>
          <p:cNvSpPr/>
          <p:nvPr/>
        </p:nvSpPr>
        <p:spPr>
          <a:xfrm>
            <a:off x="566928" y="1371600"/>
            <a:ext cx="8010144" cy="713232"/>
          </a:xfrm>
          <a:prstGeom prst="roundRect">
            <a:avLst>
              <a:gd name="adj" fmla="val 7692"/>
            </a:avLst>
          </a:prstGeom>
          <a:solidFill>
            <a:srgbClr val="EDEFF2"/>
          </a:solidFill>
          <a:ln w="12700">
            <a:solidFill>
              <a:srgbClr val="EDEFF2"/>
            </a:solidFill>
            <a:prstDash val="solid"/>
          </a:ln>
        </p:spPr>
      </p:sp>
      <p:sp>
        <p:nvSpPr>
          <p:cNvPr id="5" name="Text 3"/>
          <p:cNvSpPr txBox="1"/>
          <p:nvPr/>
        </p:nvSpPr>
        <p:spPr>
          <a:xfrm>
            <a:off x="768096" y="1371600"/>
            <a:ext cx="7607808" cy="713232"/>
          </a:xfrm>
          <a:prstGeom prst="rect">
            <a:avLst/>
          </a:prstGeom>
          <a:noFill/>
          <a:ln/>
        </p:spPr>
        <p:txBody>
          <a:bodyPr wrap="square" lIns="0" tIns="0" rIns="0" bIns="0" rtlCol="0" anchor="ctr"/>
          <a:lstStyle/>
          <a:p>
            <a:pPr indent="0" marL="0">
              <a:lnSpc>
                <a:spcPts val="2000"/>
              </a:lnSpc>
              <a:buNone/>
            </a:pPr>
            <a:r>
              <a:rPr lang="en-US" sz="1500" i="1" dirty="0">
                <a:solidFill>
                  <a:srgbClr val="1F2A38"/>
                </a:solidFill>
                <a:latin typeface="Cambria" pitchFamily="34" charset="0"/>
                <a:ea typeface="Cambria" pitchFamily="34" charset="-122"/>
                <a:cs typeface="Cambria" pitchFamily="34" charset="-120"/>
              </a:rPr>
              <a:t>Of the six dimensions on the second board, the Protocol recognises one and a half.</a:t>
            </a:r>
            <a:endParaRPr lang="en-US" sz="1500" dirty="0"/>
          </a:p>
        </p:txBody>
      </p:sp>
      <p:sp>
        <p:nvSpPr>
          <p:cNvPr id="6" name="Shape 4"/>
          <p:cNvSpPr/>
          <p:nvPr/>
        </p:nvSpPr>
        <p:spPr>
          <a:xfrm>
            <a:off x="603504" y="2359152"/>
            <a:ext cx="91440" cy="91440"/>
          </a:xfrm>
          <a:prstGeom prst="ellipse">
            <a:avLst/>
          </a:prstGeom>
          <a:solidFill>
            <a:srgbClr val="C2703D"/>
          </a:solidFill>
          <a:ln w="12700">
            <a:solidFill>
              <a:srgbClr val="C2703D"/>
            </a:solidFill>
            <a:prstDash val="solid"/>
          </a:ln>
        </p:spPr>
      </p:sp>
      <p:sp>
        <p:nvSpPr>
          <p:cNvPr id="7" name="Text 5"/>
          <p:cNvSpPr txBox="1"/>
          <p:nvPr/>
        </p:nvSpPr>
        <p:spPr>
          <a:xfrm>
            <a:off x="896112" y="2249424"/>
            <a:ext cx="7680960" cy="539496"/>
          </a:xfrm>
          <a:prstGeom prst="rect">
            <a:avLst/>
          </a:prstGeom>
          <a:noFill/>
          <a:ln/>
        </p:spPr>
        <p:txBody>
          <a:bodyPr wrap="square" lIns="0" tIns="0" rIns="0" bIns="0" rtlCol="0" anchor="t"/>
          <a:lstStyle/>
          <a:p>
            <a:pPr indent="0" marL="0">
              <a:lnSpc>
                <a:spcPts val="1848"/>
              </a:lnSpc>
              <a:buNone/>
            </a:pPr>
            <a:r>
              <a:rPr lang="en-US" sz="1400" dirty="0">
                <a:solidFill>
                  <a:srgbClr val="2C3742"/>
                </a:solidFill>
                <a:latin typeface="Calibri" pitchFamily="34" charset="0"/>
                <a:ea typeface="Calibri" pitchFamily="34" charset="-122"/>
                <a:cs typeface="Calibri" pitchFamily="34" charset="-120"/>
              </a:rPr>
              <a:t>Military security, and the political security of the occupying powers. Food supply appears — but as an administrative problem, not as a security question.</a:t>
            </a:r>
            <a:endParaRPr lang="en-US" sz="1400" dirty="0"/>
          </a:p>
        </p:txBody>
      </p:sp>
      <p:sp>
        <p:nvSpPr>
          <p:cNvPr id="8" name="Shape 6"/>
          <p:cNvSpPr/>
          <p:nvPr/>
        </p:nvSpPr>
        <p:spPr>
          <a:xfrm>
            <a:off x="603504" y="2990088"/>
            <a:ext cx="91440" cy="91440"/>
          </a:xfrm>
          <a:prstGeom prst="ellipse">
            <a:avLst/>
          </a:prstGeom>
          <a:solidFill>
            <a:srgbClr val="C2703D"/>
          </a:solidFill>
          <a:ln w="12700">
            <a:solidFill>
              <a:srgbClr val="C2703D"/>
            </a:solidFill>
            <a:prstDash val="solid"/>
          </a:ln>
        </p:spPr>
      </p:sp>
      <p:sp>
        <p:nvSpPr>
          <p:cNvPr id="9" name="Text 7"/>
          <p:cNvSpPr txBox="1"/>
          <p:nvPr/>
        </p:nvSpPr>
        <p:spPr>
          <a:xfrm>
            <a:off x="896112" y="2880360"/>
            <a:ext cx="7680960" cy="539496"/>
          </a:xfrm>
          <a:prstGeom prst="rect">
            <a:avLst/>
          </a:prstGeom>
          <a:noFill/>
          <a:ln/>
        </p:spPr>
        <p:txBody>
          <a:bodyPr wrap="square" lIns="0" tIns="0" rIns="0" bIns="0" rtlCol="0" anchor="t"/>
          <a:lstStyle/>
          <a:p>
            <a:pPr indent="0" marL="0">
              <a:lnSpc>
                <a:spcPts val="1848"/>
              </a:lnSpc>
              <a:buNone/>
            </a:pPr>
            <a:r>
              <a:rPr lang="en-US" sz="1400" dirty="0">
                <a:solidFill>
                  <a:srgbClr val="2C3742"/>
                </a:solidFill>
                <a:latin typeface="Calibri" pitchFamily="34" charset="0"/>
                <a:ea typeface="Calibri" pitchFamily="34" charset="-122"/>
                <a:cs typeface="Calibri" pitchFamily="34" charset="-120"/>
              </a:rPr>
              <a:t>The security of Germans, of displaced persons, of the millions about to be moved westward, is not a category the document has.</a:t>
            </a:r>
            <a:endParaRPr lang="en-US" sz="1400" dirty="0"/>
          </a:p>
        </p:txBody>
      </p:sp>
      <p:sp>
        <p:nvSpPr>
          <p:cNvPr id="10" name="Shape 8"/>
          <p:cNvSpPr/>
          <p:nvPr/>
        </p:nvSpPr>
        <p:spPr>
          <a:xfrm>
            <a:off x="603504" y="3621024"/>
            <a:ext cx="91440" cy="91440"/>
          </a:xfrm>
          <a:prstGeom prst="ellipse">
            <a:avLst/>
          </a:prstGeom>
          <a:solidFill>
            <a:srgbClr val="C2703D"/>
          </a:solidFill>
          <a:ln w="12700">
            <a:solidFill>
              <a:srgbClr val="C2703D"/>
            </a:solidFill>
            <a:prstDash val="solid"/>
          </a:ln>
        </p:spPr>
      </p:sp>
      <p:sp>
        <p:nvSpPr>
          <p:cNvPr id="11" name="Text 9"/>
          <p:cNvSpPr txBox="1"/>
          <p:nvPr/>
        </p:nvSpPr>
        <p:spPr>
          <a:xfrm>
            <a:off x="896112" y="3511296"/>
            <a:ext cx="7680960" cy="315468"/>
          </a:xfrm>
          <a:prstGeom prst="rect">
            <a:avLst/>
          </a:prstGeom>
          <a:noFill/>
          <a:ln/>
        </p:spPr>
        <p:txBody>
          <a:bodyPr wrap="square" lIns="0" tIns="0" rIns="0" bIns="0" rtlCol="0" anchor="t"/>
          <a:lstStyle/>
          <a:p>
            <a:pPr indent="0" marL="0">
              <a:lnSpc>
                <a:spcPts val="1848"/>
              </a:lnSpc>
              <a:buNone/>
            </a:pPr>
            <a:r>
              <a:rPr lang="en-US" sz="1400" dirty="0">
                <a:solidFill>
                  <a:srgbClr val="2C3742"/>
                </a:solidFill>
                <a:latin typeface="Calibri" pitchFamily="34" charset="0"/>
                <a:ea typeface="Calibri" pitchFamily="34" charset="-122"/>
                <a:cs typeface="Calibri" pitchFamily="34" charset="-120"/>
              </a:rPr>
              <a:t>That is not an oversight. It is the vocabulary of 1945.</a:t>
            </a:r>
            <a:endParaRPr lang="en-US" sz="1400" dirty="0"/>
          </a:p>
        </p:txBody>
      </p:sp>
      <p:sp>
        <p:nvSpPr>
          <p:cNvPr id="12" name="Shape 10"/>
          <p:cNvSpPr/>
          <p:nvPr/>
        </p:nvSpPr>
        <p:spPr>
          <a:xfrm>
            <a:off x="566928" y="4219956"/>
            <a:ext cx="8010144" cy="461772"/>
          </a:xfrm>
          <a:prstGeom prst="roundRect">
            <a:avLst>
              <a:gd name="adj" fmla="val 13861"/>
            </a:avLst>
          </a:prstGeom>
          <a:solidFill>
            <a:srgbClr val="1F2A38"/>
          </a:solidFill>
          <a:ln w="12700">
            <a:solidFill>
              <a:srgbClr val="1F2A38"/>
            </a:solidFill>
            <a:prstDash val="solid"/>
          </a:ln>
        </p:spPr>
      </p:sp>
      <p:sp>
        <p:nvSpPr>
          <p:cNvPr id="13" name="Text 11"/>
          <p:cNvSpPr txBox="1"/>
          <p:nvPr/>
        </p:nvSpPr>
        <p:spPr>
          <a:xfrm>
            <a:off x="786384" y="4219956"/>
            <a:ext cx="7552944" cy="461772"/>
          </a:xfrm>
          <a:prstGeom prst="rect">
            <a:avLst/>
          </a:prstGeom>
          <a:noFill/>
          <a:ln/>
        </p:spPr>
        <p:txBody>
          <a:bodyPr wrap="square" lIns="0" tIns="0" rIns="0" bIns="0" rtlCol="0" anchor="ctr"/>
          <a:lstStyle/>
          <a:p>
            <a:pPr indent="0" marL="0">
              <a:lnSpc>
                <a:spcPts val="1700"/>
              </a:lnSpc>
              <a:buNone/>
            </a:pPr>
            <a:r>
              <a:rPr lang="en-US" sz="1050" b="1" spc="150" kern="0" dirty="0">
                <a:solidFill>
                  <a:srgbClr val="C2703D"/>
                </a:solidFill>
                <a:latin typeface="Calibri" pitchFamily="34" charset="0"/>
                <a:ea typeface="Calibri" pitchFamily="34" charset="-122"/>
                <a:cs typeface="Calibri" pitchFamily="34" charset="-120"/>
              </a:rPr>
              <a:t>ASK   </a:t>
            </a:r>
            <a:pPr indent="0" marL="0">
              <a:lnSpc>
                <a:spcPts val="1700"/>
              </a:lnSpc>
              <a:buNone/>
            </a:pPr>
            <a:r>
              <a:rPr lang="en-US" sz="1300" i="1" dirty="0">
                <a:solidFill>
                  <a:srgbClr val="FFFFFF"/>
                </a:solidFill>
                <a:latin typeface="Calibri" pitchFamily="34" charset="0"/>
                <a:ea typeface="Calibri" pitchFamily="34" charset="-122"/>
                <a:cs typeface="Calibri" pitchFamily="34" charset="-120"/>
              </a:rPr>
              <a:t>Read these texts in their own concepts — and keep ours for the questions they cannot ask.</a:t>
            </a:r>
            <a:endParaRPr lang="en-US" sz="105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66928" y="310896"/>
            <a:ext cx="8010144" cy="237744"/>
          </a:xfrm>
          <a:prstGeom prst="rect">
            <a:avLst/>
          </a:prstGeom>
          <a:noFill/>
          <a:ln/>
        </p:spPr>
        <p:txBody>
          <a:bodyPr wrap="square" lIns="0" tIns="0" rIns="0" bIns="0" rtlCol="0" anchor="ctr"/>
          <a:lstStyle/>
          <a:p>
            <a:pPr indent="0" marL="0">
              <a:buNone/>
            </a:pPr>
            <a:r>
              <a:rPr lang="en-US" sz="1050" b="1" spc="200" kern="0" dirty="0">
                <a:solidFill>
                  <a:srgbClr val="C2703D"/>
                </a:solidFill>
                <a:latin typeface="Calibri" pitchFamily="34" charset="0"/>
                <a:ea typeface="Calibri" pitchFamily="34" charset="-122"/>
                <a:cs typeface="Calibri" pitchFamily="34" charset="-120"/>
              </a:rPr>
              <a:t>APPLICATION 3</a:t>
            </a:r>
            <a:endParaRPr lang="en-US" sz="1050" dirty="0"/>
          </a:p>
        </p:txBody>
      </p:sp>
      <p:sp>
        <p:nvSpPr>
          <p:cNvPr id="3" name="Text 1"/>
          <p:cNvSpPr txBox="1"/>
          <p:nvPr/>
        </p:nvSpPr>
        <p:spPr>
          <a:xfrm>
            <a:off x="566928" y="566928"/>
            <a:ext cx="8010144" cy="676656"/>
          </a:xfrm>
          <a:prstGeom prst="rect">
            <a:avLst/>
          </a:prstGeom>
          <a:noFill/>
          <a:ln/>
        </p:spPr>
        <p:txBody>
          <a:bodyPr wrap="square" lIns="0" tIns="0" rIns="0" bIns="0" rtlCol="0" anchor="t"/>
          <a:lstStyle/>
          <a:p>
            <a:pPr indent="0" marL="0">
              <a:buNone/>
            </a:pPr>
            <a:r>
              <a:rPr lang="en-US" sz="2900" b="1" dirty="0">
                <a:solidFill>
                  <a:srgbClr val="1F2A38"/>
                </a:solidFill>
                <a:latin typeface="Cambria" pitchFamily="34" charset="0"/>
                <a:ea typeface="Cambria" pitchFamily="34" charset="-122"/>
                <a:cs typeface="Cambria" pitchFamily="34" charset="-120"/>
              </a:rPr>
              <a:t>The concepts in the text</a:t>
            </a:r>
            <a:endParaRPr lang="en-US" sz="2900" dirty="0"/>
          </a:p>
        </p:txBody>
      </p:sp>
      <p:sp>
        <p:nvSpPr>
          <p:cNvPr id="4" name="Shape 2"/>
          <p:cNvSpPr/>
          <p:nvPr/>
        </p:nvSpPr>
        <p:spPr>
          <a:xfrm>
            <a:off x="566928" y="1371600"/>
            <a:ext cx="3877056" cy="3218688"/>
          </a:xfrm>
          <a:prstGeom prst="roundRect">
            <a:avLst>
              <a:gd name="adj" fmla="val 1420"/>
            </a:avLst>
          </a:prstGeom>
          <a:solidFill>
            <a:srgbClr val="EDEFF2"/>
          </a:solidFill>
          <a:ln w="12700">
            <a:solidFill>
              <a:srgbClr val="EDEFF2"/>
            </a:solidFill>
            <a:prstDash val="solid"/>
          </a:ln>
        </p:spPr>
      </p:sp>
      <p:sp>
        <p:nvSpPr>
          <p:cNvPr id="5" name="Text 3"/>
          <p:cNvSpPr txBox="1"/>
          <p:nvPr/>
        </p:nvSpPr>
        <p:spPr>
          <a:xfrm>
            <a:off x="768096" y="1517904"/>
            <a:ext cx="3474720" cy="457200"/>
          </a:xfrm>
          <a:prstGeom prst="rect">
            <a:avLst/>
          </a:prstGeom>
          <a:noFill/>
          <a:ln/>
        </p:spPr>
        <p:txBody>
          <a:bodyPr wrap="square" lIns="0" tIns="0" rIns="0" bIns="0" rtlCol="0" anchor="t"/>
          <a:lstStyle/>
          <a:p>
            <a:pPr indent="0" marL="0">
              <a:lnSpc>
                <a:spcPts val="1600"/>
              </a:lnSpc>
              <a:buNone/>
            </a:pPr>
            <a:r>
              <a:rPr lang="en-US" sz="1300" b="1" dirty="0">
                <a:solidFill>
                  <a:srgbClr val="C2703D"/>
                </a:solidFill>
                <a:latin typeface="Calibri" pitchFamily="34" charset="0"/>
                <a:ea typeface="Calibri" pitchFamily="34" charset="-122"/>
                <a:cs typeface="Calibri" pitchFamily="34" charset="-120"/>
              </a:rPr>
              <a:t>WHAT THE PROTOCOL DOES</a:t>
            </a:r>
            <a:endParaRPr lang="en-US" sz="1300" dirty="0"/>
          </a:p>
        </p:txBody>
      </p:sp>
      <p:sp>
        <p:nvSpPr>
          <p:cNvPr id="6" name="Text 4"/>
          <p:cNvSpPr txBox="1"/>
          <p:nvPr/>
        </p:nvSpPr>
        <p:spPr>
          <a:xfrm>
            <a:off x="768096" y="1975104"/>
            <a:ext cx="3474720" cy="2468880"/>
          </a:xfrm>
          <a:prstGeom prst="rect">
            <a:avLst/>
          </a:prstGeom>
          <a:noFill/>
          <a:ln/>
        </p:spPr>
        <p:txBody>
          <a:bodyPr wrap="square" lIns="0" tIns="0" rIns="0" bIns="0" rtlCol="0" anchor="t"/>
          <a:lstStyle/>
          <a:p>
            <a:pPr indent="0" marL="0">
              <a:lnSpc>
                <a:spcPts val="1470"/>
              </a:lnSpc>
              <a:buNone/>
            </a:pPr>
            <a:r>
              <a:rPr lang="en-US" sz="1050" dirty="0">
                <a:solidFill>
                  <a:srgbClr val="2C3742"/>
                </a:solidFill>
                <a:latin typeface="Calibri" pitchFamily="34" charset="0"/>
                <a:ea typeface="Calibri" pitchFamily="34" charset="-122"/>
                <a:cs typeface="Calibri" pitchFamily="34" charset="-120"/>
              </a:rPr>
              <a:t>Sovereignty suspended — on 5 June 1945 the four powers assumed supreme authority, stating explicitly that this was not annexation. Germany continued to exist; what it lacked was a government able to speak for it. No German signature appears on the Protocol.</a:t>
            </a:r>
            <a:endParaRPr lang="en-US" sz="1050" dirty="0"/>
          </a:p>
          <a:p>
            <a:pPr indent="0" marL="0">
              <a:lnSpc>
                <a:spcPts val="1470"/>
              </a:lnSpc>
              <a:buNone/>
            </a:pPr>
            <a:endParaRPr lang="en-US" sz="1050" dirty="0"/>
          </a:p>
          <a:p>
            <a:pPr indent="0" marL="0">
              <a:lnSpc>
                <a:spcPts val="1470"/>
              </a:lnSpc>
              <a:buNone/>
            </a:pPr>
            <a:r>
              <a:rPr lang="en-US" sz="1050" dirty="0">
                <a:solidFill>
                  <a:srgbClr val="2C3742"/>
                </a:solidFill>
                <a:latin typeface="Calibri" pitchFamily="34" charset="0"/>
                <a:ea typeface="Calibri" pitchFamily="34" charset="-122"/>
                <a:cs typeface="Calibri" pitchFamily="34" charset="-120"/>
              </a:rPr>
              <a:t>Spheres of influence, unnamed — the reparations settlement, each power drawing from its own zone, is the moment a joint occupation becomes four separate ones. Nobody writes the phrase; the arrangement produces the thing.</a:t>
            </a:r>
            <a:endParaRPr lang="en-US" sz="1050" dirty="0"/>
          </a:p>
          <a:p>
            <a:pPr indent="0" marL="0">
              <a:lnSpc>
                <a:spcPts val="1470"/>
              </a:lnSpc>
              <a:buNone/>
            </a:pPr>
            <a:endParaRPr lang="en-US" sz="1050" dirty="0"/>
          </a:p>
          <a:p>
            <a:pPr indent="0" marL="0">
              <a:lnSpc>
                <a:spcPts val="1470"/>
              </a:lnSpc>
              <a:buNone/>
            </a:pPr>
            <a:r>
              <a:rPr lang="en-US" sz="1050" dirty="0">
                <a:solidFill>
                  <a:srgbClr val="2C3742"/>
                </a:solidFill>
                <a:latin typeface="Calibri" pitchFamily="34" charset="0"/>
                <a:ea typeface="Calibri" pitchFamily="34" charset="-122"/>
                <a:cs typeface="Calibri" pitchFamily="34" charset="-120"/>
              </a:rPr>
              <a:t>Issue linkage — zonal reparations and the Oder-Neisse line are two halves of one bargain.</a:t>
            </a:r>
            <a:endParaRPr lang="en-US" sz="1050" dirty="0"/>
          </a:p>
        </p:txBody>
      </p:sp>
      <p:sp>
        <p:nvSpPr>
          <p:cNvPr id="7" name="Shape 5"/>
          <p:cNvSpPr/>
          <p:nvPr/>
        </p:nvSpPr>
        <p:spPr>
          <a:xfrm>
            <a:off x="4700016" y="1371600"/>
            <a:ext cx="3877056" cy="3218688"/>
          </a:xfrm>
          <a:prstGeom prst="roundRect">
            <a:avLst>
              <a:gd name="adj" fmla="val 1420"/>
            </a:avLst>
          </a:prstGeom>
          <a:solidFill>
            <a:srgbClr val="F2F1EE"/>
          </a:solidFill>
          <a:ln w="12700">
            <a:solidFill>
              <a:srgbClr val="F2F1EE"/>
            </a:solidFill>
            <a:prstDash val="solid"/>
          </a:ln>
        </p:spPr>
      </p:sp>
      <p:sp>
        <p:nvSpPr>
          <p:cNvPr id="8" name="Text 6"/>
          <p:cNvSpPr txBox="1"/>
          <p:nvPr/>
        </p:nvSpPr>
        <p:spPr>
          <a:xfrm>
            <a:off x="4901184" y="1517904"/>
            <a:ext cx="3474720" cy="457200"/>
          </a:xfrm>
          <a:prstGeom prst="rect">
            <a:avLst/>
          </a:prstGeom>
          <a:noFill/>
          <a:ln/>
        </p:spPr>
        <p:txBody>
          <a:bodyPr wrap="square" lIns="0" tIns="0" rIns="0" bIns="0" rtlCol="0" anchor="t"/>
          <a:lstStyle/>
          <a:p>
            <a:pPr indent="0" marL="0">
              <a:lnSpc>
                <a:spcPts val="1600"/>
              </a:lnSpc>
              <a:buNone/>
            </a:pPr>
            <a:r>
              <a:rPr lang="en-US" sz="1300" b="1" dirty="0">
                <a:solidFill>
                  <a:srgbClr val="C2703D"/>
                </a:solidFill>
                <a:latin typeface="Calibri" pitchFamily="34" charset="0"/>
                <a:ea typeface="Calibri" pitchFamily="34" charset="-122"/>
                <a:cs typeface="Calibri" pitchFamily="34" charset="-120"/>
              </a:rPr>
              <a:t>WHAT IT CANNOT SEE</a:t>
            </a:r>
            <a:endParaRPr lang="en-US" sz="1300" dirty="0"/>
          </a:p>
        </p:txBody>
      </p:sp>
      <p:sp>
        <p:nvSpPr>
          <p:cNvPr id="9" name="Text 7"/>
          <p:cNvSpPr txBox="1"/>
          <p:nvPr/>
        </p:nvSpPr>
        <p:spPr>
          <a:xfrm>
            <a:off x="4901184" y="1975104"/>
            <a:ext cx="3474720" cy="2468880"/>
          </a:xfrm>
          <a:prstGeom prst="rect">
            <a:avLst/>
          </a:prstGeom>
          <a:noFill/>
          <a:ln/>
        </p:spPr>
        <p:txBody>
          <a:bodyPr wrap="square" lIns="0" tIns="0" rIns="0" bIns="0" rtlCol="0" anchor="t"/>
          <a:lstStyle/>
          <a:p>
            <a:pPr indent="0" marL="0">
              <a:lnSpc>
                <a:spcPts val="1470"/>
              </a:lnSpc>
              <a:buNone/>
            </a:pPr>
            <a:r>
              <a:rPr lang="en-US" sz="1050" dirty="0">
                <a:solidFill>
                  <a:srgbClr val="2C3742"/>
                </a:solidFill>
                <a:latin typeface="Calibri" pitchFamily="34" charset="0"/>
                <a:ea typeface="Calibri" pitchFamily="34" charset="-122"/>
                <a:cs typeface="Calibri" pitchFamily="34" charset="-120"/>
              </a:rPr>
              <a:t>The security dilemma — Soviet control of eastern Europe looks like security in Moscow after 1941 and like expansion in Washington. Rebuilding German industry looks like economic sense in London and like rearming an invader in Moscow.</a:t>
            </a:r>
            <a:endParaRPr lang="en-US" sz="1050" dirty="0"/>
          </a:p>
          <a:p>
            <a:pPr indent="0" marL="0">
              <a:lnSpc>
                <a:spcPts val="1470"/>
              </a:lnSpc>
              <a:buNone/>
            </a:pPr>
            <a:endParaRPr lang="en-US" sz="1050" dirty="0"/>
          </a:p>
          <a:p>
            <a:pPr indent="0" marL="0">
              <a:lnSpc>
                <a:spcPts val="1470"/>
              </a:lnSpc>
              <a:buNone/>
            </a:pPr>
            <a:r>
              <a:rPr lang="en-US" sz="1050" dirty="0">
                <a:solidFill>
                  <a:srgbClr val="2C3742"/>
                </a:solidFill>
                <a:latin typeface="Calibri" pitchFamily="34" charset="0"/>
                <a:ea typeface="Calibri" pitchFamily="34" charset="-122"/>
                <a:cs typeface="Calibri" pitchFamily="34" charset="-120"/>
              </a:rPr>
              <a:t>Self-determination, withheld — millions are transferred under the section on population movement. The vocabulary legitimates the redrawing; it is not extended to the people redrawn.</a:t>
            </a:r>
            <a:endParaRPr lang="en-US" sz="1050" dirty="0"/>
          </a:p>
          <a:p>
            <a:pPr indent="0" marL="0">
              <a:lnSpc>
                <a:spcPts val="1470"/>
              </a:lnSpc>
              <a:buNone/>
            </a:pPr>
            <a:endParaRPr lang="en-US" sz="1050" dirty="0"/>
          </a:p>
          <a:p>
            <a:pPr indent="0" marL="0">
              <a:lnSpc>
                <a:spcPts val="1470"/>
              </a:lnSpc>
              <a:buNone/>
            </a:pPr>
            <a:r>
              <a:rPr lang="en-US" sz="1050" dirty="0">
                <a:solidFill>
                  <a:srgbClr val="2C3742"/>
                </a:solidFill>
                <a:latin typeface="Calibri" pitchFamily="34" charset="0"/>
                <a:ea typeface="Calibri" pitchFamily="34" charset="-122"/>
                <a:cs typeface="Calibri" pitchFamily="34" charset="-120"/>
              </a:rPr>
              <a:t>The veto — the Control Council decided by unanimity. From autumn 1945 France, absent from Potsdam, blocked the central administrations. That is the Four-Power Problem: structural, not personal.</a:t>
            </a:r>
            <a:endParaRPr lang="en-US" sz="105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66928" y="310896"/>
            <a:ext cx="8010144" cy="237744"/>
          </a:xfrm>
          <a:prstGeom prst="rect">
            <a:avLst/>
          </a:prstGeom>
          <a:noFill/>
          <a:ln/>
        </p:spPr>
        <p:txBody>
          <a:bodyPr wrap="square" lIns="0" tIns="0" rIns="0" bIns="0" rtlCol="0" anchor="ctr"/>
          <a:lstStyle/>
          <a:p>
            <a:pPr indent="0" marL="0">
              <a:buNone/>
            </a:pPr>
            <a:r>
              <a:rPr lang="en-US" sz="1050" b="1" spc="200" kern="0" dirty="0">
                <a:solidFill>
                  <a:srgbClr val="C2703D"/>
                </a:solidFill>
                <a:latin typeface="Calibri" pitchFamily="34" charset="0"/>
                <a:ea typeface="Calibri" pitchFamily="34" charset="-122"/>
                <a:cs typeface="Calibri" pitchFamily="34" charset="-120"/>
              </a:rPr>
              <a:t>CLOSING</a:t>
            </a:r>
            <a:endParaRPr lang="en-US" sz="1050" dirty="0"/>
          </a:p>
        </p:txBody>
      </p:sp>
      <p:sp>
        <p:nvSpPr>
          <p:cNvPr id="3" name="Text 1"/>
          <p:cNvSpPr txBox="1"/>
          <p:nvPr/>
        </p:nvSpPr>
        <p:spPr>
          <a:xfrm>
            <a:off x="566928" y="566928"/>
            <a:ext cx="8010144" cy="676656"/>
          </a:xfrm>
          <a:prstGeom prst="rect">
            <a:avLst/>
          </a:prstGeom>
          <a:noFill/>
          <a:ln/>
        </p:spPr>
        <p:txBody>
          <a:bodyPr wrap="square" lIns="0" tIns="0" rIns="0" bIns="0" rtlCol="0" anchor="t"/>
          <a:lstStyle/>
          <a:p>
            <a:pPr indent="0" marL="0">
              <a:buNone/>
            </a:pPr>
            <a:r>
              <a:rPr lang="en-US" sz="2900" b="1" dirty="0">
                <a:solidFill>
                  <a:srgbClr val="1F2A38"/>
                </a:solidFill>
                <a:latin typeface="Cambria" pitchFamily="34" charset="0"/>
                <a:ea typeface="Cambria" pitchFamily="34" charset="-122"/>
                <a:cs typeface="Cambria" pitchFamily="34" charset="-120"/>
              </a:rPr>
              <a:t>Historiography is theory in disguise</a:t>
            </a:r>
            <a:endParaRPr lang="en-US" sz="2900" dirty="0"/>
          </a:p>
        </p:txBody>
      </p:sp>
      <p:sp>
        <p:nvSpPr>
          <p:cNvPr id="4" name="Shape 2"/>
          <p:cNvSpPr/>
          <p:nvPr/>
        </p:nvSpPr>
        <p:spPr>
          <a:xfrm>
            <a:off x="566928" y="1371600"/>
            <a:ext cx="8010144" cy="713232"/>
          </a:xfrm>
          <a:prstGeom prst="roundRect">
            <a:avLst>
              <a:gd name="adj" fmla="val 7692"/>
            </a:avLst>
          </a:prstGeom>
          <a:solidFill>
            <a:srgbClr val="EDEFF2"/>
          </a:solidFill>
          <a:ln w="12700">
            <a:solidFill>
              <a:srgbClr val="EDEFF2"/>
            </a:solidFill>
            <a:prstDash val="solid"/>
          </a:ln>
        </p:spPr>
      </p:sp>
      <p:sp>
        <p:nvSpPr>
          <p:cNvPr id="5" name="Text 3"/>
          <p:cNvSpPr txBox="1"/>
          <p:nvPr/>
        </p:nvSpPr>
        <p:spPr>
          <a:xfrm>
            <a:off x="768096" y="1371600"/>
            <a:ext cx="7607808" cy="713232"/>
          </a:xfrm>
          <a:prstGeom prst="rect">
            <a:avLst/>
          </a:prstGeom>
          <a:noFill/>
          <a:ln/>
        </p:spPr>
        <p:txBody>
          <a:bodyPr wrap="square" lIns="0" tIns="0" rIns="0" bIns="0" rtlCol="0" anchor="ctr"/>
          <a:lstStyle/>
          <a:p>
            <a:pPr indent="0" marL="0">
              <a:lnSpc>
                <a:spcPts val="2000"/>
              </a:lnSpc>
              <a:buNone/>
            </a:pPr>
            <a:r>
              <a:rPr lang="en-US" sz="1500" i="1" dirty="0">
                <a:solidFill>
                  <a:srgbClr val="1F2A38"/>
                </a:solidFill>
                <a:latin typeface="Cambria" pitchFamily="34" charset="0"/>
                <a:ea typeface="Cambria" pitchFamily="34" charset="-122"/>
                <a:cs typeface="Cambria" pitchFamily="34" charset="-120"/>
              </a:rPr>
              <a:t>These five arguments map onto the debates you will meet in your reading this week.</a:t>
            </a:r>
            <a:endParaRPr lang="en-US" sz="1500" dirty="0"/>
          </a:p>
        </p:txBody>
      </p:sp>
      <p:sp>
        <p:nvSpPr>
          <p:cNvPr id="6" name="Shape 4"/>
          <p:cNvSpPr/>
          <p:nvPr/>
        </p:nvSpPr>
        <p:spPr>
          <a:xfrm>
            <a:off x="603504" y="2359152"/>
            <a:ext cx="91440" cy="91440"/>
          </a:xfrm>
          <a:prstGeom prst="ellipse">
            <a:avLst/>
          </a:prstGeom>
          <a:solidFill>
            <a:srgbClr val="C2703D"/>
          </a:solidFill>
          <a:ln w="12700">
            <a:solidFill>
              <a:srgbClr val="C2703D"/>
            </a:solidFill>
            <a:prstDash val="solid"/>
          </a:ln>
        </p:spPr>
      </p:sp>
      <p:sp>
        <p:nvSpPr>
          <p:cNvPr id="7" name="Text 5"/>
          <p:cNvSpPr txBox="1"/>
          <p:nvPr/>
        </p:nvSpPr>
        <p:spPr>
          <a:xfrm>
            <a:off x="896112" y="2249424"/>
            <a:ext cx="7680960" cy="539496"/>
          </a:xfrm>
          <a:prstGeom prst="rect">
            <a:avLst/>
          </a:prstGeom>
          <a:noFill/>
          <a:ln/>
        </p:spPr>
        <p:txBody>
          <a:bodyPr wrap="square" lIns="0" tIns="0" rIns="0" bIns="0" rtlCol="0" anchor="t"/>
          <a:lstStyle/>
          <a:p>
            <a:pPr indent="0" marL="0">
              <a:lnSpc>
                <a:spcPts val="1848"/>
              </a:lnSpc>
              <a:buNone/>
            </a:pPr>
            <a:r>
              <a:rPr lang="en-US" sz="1400" dirty="0">
                <a:solidFill>
                  <a:srgbClr val="2C3742"/>
                </a:solidFill>
                <a:latin typeface="Calibri" pitchFamily="34" charset="0"/>
                <a:ea typeface="Calibri" pitchFamily="34" charset="-122"/>
                <a:cs typeface="Calibri" pitchFamily="34" charset="-120"/>
              </a:rPr>
              <a:t>Accounts explaining the Cold War through Soviet expansion are realist in structure; accounts foregrounding American economic and strategic reach borrow from Marxism.</a:t>
            </a:r>
            <a:endParaRPr lang="en-US" sz="1400" dirty="0"/>
          </a:p>
        </p:txBody>
      </p:sp>
      <p:sp>
        <p:nvSpPr>
          <p:cNvPr id="8" name="Shape 6"/>
          <p:cNvSpPr/>
          <p:nvPr/>
        </p:nvSpPr>
        <p:spPr>
          <a:xfrm>
            <a:off x="603504" y="2990088"/>
            <a:ext cx="91440" cy="91440"/>
          </a:xfrm>
          <a:prstGeom prst="ellipse">
            <a:avLst/>
          </a:prstGeom>
          <a:solidFill>
            <a:srgbClr val="C2703D"/>
          </a:solidFill>
          <a:ln w="12700">
            <a:solidFill>
              <a:srgbClr val="C2703D"/>
            </a:solidFill>
            <a:prstDash val="solid"/>
          </a:ln>
        </p:spPr>
      </p:sp>
      <p:sp>
        <p:nvSpPr>
          <p:cNvPr id="9" name="Text 7"/>
          <p:cNvSpPr txBox="1"/>
          <p:nvPr/>
        </p:nvSpPr>
        <p:spPr>
          <a:xfrm>
            <a:off x="896112" y="2880360"/>
            <a:ext cx="7680960" cy="539496"/>
          </a:xfrm>
          <a:prstGeom prst="rect">
            <a:avLst/>
          </a:prstGeom>
          <a:noFill/>
          <a:ln/>
        </p:spPr>
        <p:txBody>
          <a:bodyPr wrap="square" lIns="0" tIns="0" rIns="0" bIns="0" rtlCol="0" anchor="t"/>
          <a:lstStyle/>
          <a:p>
            <a:pPr indent="0" marL="0">
              <a:lnSpc>
                <a:spcPts val="1848"/>
              </a:lnSpc>
              <a:buNone/>
            </a:pPr>
            <a:r>
              <a:rPr lang="en-US" sz="1400" dirty="0">
                <a:solidFill>
                  <a:srgbClr val="2C3742"/>
                </a:solidFill>
                <a:latin typeface="Calibri" pitchFamily="34" charset="0"/>
                <a:ea typeface="Calibri" pitchFamily="34" charset="-122"/>
                <a:cs typeface="Calibri" pitchFamily="34" charset="-120"/>
              </a:rPr>
              <a:t>Accounts built on the security dilemma — conflict produced by structure, without anyone fully intending it — are the post-revisionist synthesis. That is roughly where Gaddis sits.</a:t>
            </a:r>
            <a:endParaRPr lang="en-US" sz="1400" dirty="0"/>
          </a:p>
        </p:txBody>
      </p:sp>
      <p:sp>
        <p:nvSpPr>
          <p:cNvPr id="10" name="Shape 8"/>
          <p:cNvSpPr/>
          <p:nvPr/>
        </p:nvSpPr>
        <p:spPr>
          <a:xfrm>
            <a:off x="603504" y="3621024"/>
            <a:ext cx="91440" cy="91440"/>
          </a:xfrm>
          <a:prstGeom prst="ellipse">
            <a:avLst/>
          </a:prstGeom>
          <a:solidFill>
            <a:srgbClr val="C2703D"/>
          </a:solidFill>
          <a:ln w="12700">
            <a:solidFill>
              <a:srgbClr val="C2703D"/>
            </a:solidFill>
            <a:prstDash val="solid"/>
          </a:ln>
        </p:spPr>
      </p:sp>
      <p:sp>
        <p:nvSpPr>
          <p:cNvPr id="11" name="Text 9"/>
          <p:cNvSpPr txBox="1"/>
          <p:nvPr/>
        </p:nvSpPr>
        <p:spPr>
          <a:xfrm>
            <a:off x="896112" y="3511296"/>
            <a:ext cx="7680960" cy="539496"/>
          </a:xfrm>
          <a:prstGeom prst="rect">
            <a:avLst/>
          </a:prstGeom>
          <a:noFill/>
          <a:ln/>
        </p:spPr>
        <p:txBody>
          <a:bodyPr wrap="square" lIns="0" tIns="0" rIns="0" bIns="0" rtlCol="0" anchor="t"/>
          <a:lstStyle/>
          <a:p>
            <a:pPr indent="0" marL="0">
              <a:lnSpc>
                <a:spcPts val="1848"/>
              </a:lnSpc>
              <a:buNone/>
            </a:pPr>
            <a:r>
              <a:rPr lang="en-US" sz="1400" dirty="0">
                <a:solidFill>
                  <a:srgbClr val="2C3742"/>
                </a:solidFill>
                <a:latin typeface="Calibri" pitchFamily="34" charset="0"/>
                <a:ea typeface="Calibri" pitchFamily="34" charset="-122"/>
                <a:cs typeface="Calibri" pitchFamily="34" charset="-120"/>
              </a:rPr>
              <a:t>So when you read a historian, you are not reading neutral narration. You are reading a position.</a:t>
            </a:r>
            <a:endParaRPr lang="en-US" sz="1400" dirty="0"/>
          </a:p>
        </p:txBody>
      </p:sp>
      <p:sp>
        <p:nvSpPr>
          <p:cNvPr id="12" name="Shape 10"/>
          <p:cNvSpPr/>
          <p:nvPr/>
        </p:nvSpPr>
        <p:spPr>
          <a:xfrm>
            <a:off x="566928" y="4219956"/>
            <a:ext cx="8010144" cy="461772"/>
          </a:xfrm>
          <a:prstGeom prst="roundRect">
            <a:avLst>
              <a:gd name="adj" fmla="val 13861"/>
            </a:avLst>
          </a:prstGeom>
          <a:solidFill>
            <a:srgbClr val="1F2A38"/>
          </a:solidFill>
          <a:ln w="12700">
            <a:solidFill>
              <a:srgbClr val="1F2A38"/>
            </a:solidFill>
            <a:prstDash val="solid"/>
          </a:ln>
        </p:spPr>
      </p:sp>
      <p:sp>
        <p:nvSpPr>
          <p:cNvPr id="13" name="Text 11"/>
          <p:cNvSpPr txBox="1"/>
          <p:nvPr/>
        </p:nvSpPr>
        <p:spPr>
          <a:xfrm>
            <a:off x="786384" y="4219956"/>
            <a:ext cx="7552944" cy="461772"/>
          </a:xfrm>
          <a:prstGeom prst="rect">
            <a:avLst/>
          </a:prstGeom>
          <a:noFill/>
          <a:ln/>
        </p:spPr>
        <p:txBody>
          <a:bodyPr wrap="square" lIns="0" tIns="0" rIns="0" bIns="0" rtlCol="0" anchor="ctr"/>
          <a:lstStyle/>
          <a:p>
            <a:pPr indent="0" marL="0">
              <a:lnSpc>
                <a:spcPts val="1700"/>
              </a:lnSpc>
              <a:buNone/>
            </a:pPr>
            <a:r>
              <a:rPr lang="en-US" sz="1050" b="1" spc="150" kern="0" dirty="0">
                <a:solidFill>
                  <a:srgbClr val="C2703D"/>
                </a:solidFill>
                <a:latin typeface="Calibri" pitchFamily="34" charset="0"/>
                <a:ea typeface="Calibri" pitchFamily="34" charset="-122"/>
                <a:cs typeface="Calibri" pitchFamily="34" charset="-120"/>
              </a:rPr>
              <a:t>ASK   </a:t>
            </a:r>
            <a:pPr indent="0" marL="0">
              <a:lnSpc>
                <a:spcPts val="1700"/>
              </a:lnSpc>
              <a:buNone/>
            </a:pPr>
            <a:r>
              <a:rPr lang="en-US" sz="1300" i="1" dirty="0">
                <a:solidFill>
                  <a:srgbClr val="FFFFFF"/>
                </a:solidFill>
                <a:latin typeface="Calibri" pitchFamily="34" charset="0"/>
                <a:ea typeface="Calibri" pitchFamily="34" charset="-122"/>
                <a:cs typeface="Calibri" pitchFamily="34" charset="-120"/>
              </a:rPr>
              <a:t>Ask which position — and ask what it makes invisible.</a:t>
            </a:r>
            <a:endParaRPr lang="en-US" sz="105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1F2A38"/>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1F2A38"/>
          </a:solidFill>
          <a:ln/>
        </p:spPr>
      </p:sp>
      <p:sp>
        <p:nvSpPr>
          <p:cNvPr id="3" name="Text 1"/>
          <p:cNvSpPr txBox="1"/>
          <p:nvPr/>
        </p:nvSpPr>
        <p:spPr>
          <a:xfrm>
            <a:off x="566928" y="1024128"/>
            <a:ext cx="8010144" cy="1691640"/>
          </a:xfrm>
          <a:prstGeom prst="rect">
            <a:avLst/>
          </a:prstGeom>
          <a:noFill/>
          <a:ln/>
        </p:spPr>
        <p:txBody>
          <a:bodyPr wrap="square" lIns="0" tIns="0" rIns="0" bIns="0" rtlCol="0" anchor="t"/>
          <a:lstStyle/>
          <a:p>
            <a:pPr indent="0" marL="0">
              <a:lnSpc>
                <a:spcPts val="3900"/>
              </a:lnSpc>
              <a:buNone/>
            </a:pPr>
            <a:r>
              <a:rPr lang="en-US" sz="3100" b="1" dirty="0">
                <a:solidFill>
                  <a:srgbClr val="FFFFFF"/>
                </a:solidFill>
                <a:latin typeface="Cambria" pitchFamily="34" charset="0"/>
                <a:ea typeface="Cambria" pitchFamily="34" charset="-122"/>
                <a:cs typeface="Cambria" pitchFamily="34" charset="-120"/>
              </a:rPr>
              <a:t>Read the Protocol for four things.</a:t>
            </a:r>
            <a:endParaRPr lang="en-US" sz="3100" dirty="0"/>
          </a:p>
        </p:txBody>
      </p:sp>
      <p:sp>
        <p:nvSpPr>
          <p:cNvPr id="4" name="Shape 2"/>
          <p:cNvSpPr/>
          <p:nvPr/>
        </p:nvSpPr>
        <p:spPr>
          <a:xfrm>
            <a:off x="566928" y="1920240"/>
            <a:ext cx="1005840" cy="32004"/>
          </a:xfrm>
          <a:prstGeom prst="rect">
            <a:avLst/>
          </a:prstGeom>
          <a:solidFill>
            <a:srgbClr val="C2703D"/>
          </a:solidFill>
          <a:ln w="12700">
            <a:solidFill>
              <a:srgbClr val="C2703D"/>
            </a:solidFill>
            <a:prstDash val="solid"/>
          </a:ln>
        </p:spPr>
      </p:sp>
      <p:sp>
        <p:nvSpPr>
          <p:cNvPr id="5" name="Text 3"/>
          <p:cNvSpPr txBox="1"/>
          <p:nvPr/>
        </p:nvSpPr>
        <p:spPr>
          <a:xfrm>
            <a:off x="566928" y="2157984"/>
            <a:ext cx="8010144" cy="2505456"/>
          </a:xfrm>
          <a:prstGeom prst="rect">
            <a:avLst/>
          </a:prstGeom>
          <a:noFill/>
          <a:ln/>
        </p:spPr>
        <p:txBody>
          <a:bodyPr wrap="square" lIns="0" tIns="0" rIns="0" bIns="0" rtlCol="0" anchor="t"/>
          <a:lstStyle/>
          <a:p>
            <a:pPr indent="0" marL="0">
              <a:lnSpc>
                <a:spcPts val="1917"/>
              </a:lnSpc>
              <a:buNone/>
            </a:pPr>
            <a:r>
              <a:rPr lang="en-US" sz="1350" dirty="0">
                <a:solidFill>
                  <a:srgbClr val="B9C3CD"/>
                </a:solidFill>
                <a:latin typeface="Calibri" pitchFamily="34" charset="0"/>
                <a:ea typeface="Calibri" pitchFamily="34" charset="-122"/>
                <a:cs typeface="Calibri" pitchFamily="34" charset="-120"/>
              </a:rPr>
              <a:t>What is traded for what — issue linkage leaves fingerprints in the structure.</a:t>
            </a:r>
            <a:endParaRPr lang="en-US" sz="1350" dirty="0"/>
          </a:p>
          <a:p>
            <a:pPr indent="0" marL="0">
              <a:lnSpc>
                <a:spcPts val="1917"/>
              </a:lnSpc>
              <a:buNone/>
            </a:pPr>
            <a:r>
              <a:rPr lang="en-US" sz="1350" dirty="0">
                <a:solidFill>
                  <a:srgbClr val="B9C3CD"/>
                </a:solidFill>
                <a:latin typeface="Calibri" pitchFamily="34" charset="0"/>
                <a:ea typeface="Calibri" pitchFamily="34" charset="-122"/>
                <a:cs typeface="Calibri" pitchFamily="34" charset="-120"/>
              </a:rPr>
              <a:t>What is constructed as a fact — what does the text simply assume into existence?</a:t>
            </a:r>
            <a:endParaRPr lang="en-US" sz="1350" dirty="0"/>
          </a:p>
          <a:p>
            <a:pPr indent="0" marL="0">
              <a:lnSpc>
                <a:spcPts val="1917"/>
              </a:lnSpc>
              <a:buNone/>
            </a:pPr>
            <a:r>
              <a:rPr lang="en-US" sz="1350" dirty="0">
                <a:solidFill>
                  <a:srgbClr val="B9C3CD"/>
                </a:solidFill>
                <a:latin typeface="Calibri" pitchFamily="34" charset="0"/>
                <a:ea typeface="Calibri" pitchFamily="34" charset="-122"/>
                <a:cs typeface="Calibri" pitchFamily="34" charset="-120"/>
              </a:rPr>
              <a:t>What is left deliberately open — ambiguity in a treaty is a decision, not an oversight.</a:t>
            </a:r>
            <a:endParaRPr lang="en-US" sz="1350" dirty="0"/>
          </a:p>
          <a:p>
            <a:pPr indent="0" marL="0">
              <a:lnSpc>
                <a:spcPts val="1917"/>
              </a:lnSpc>
              <a:buNone/>
            </a:pPr>
            <a:r>
              <a:rPr lang="en-US" sz="1350" dirty="0">
                <a:solidFill>
                  <a:srgbClr val="B9C3CD"/>
                </a:solidFill>
                <a:latin typeface="Calibri" pitchFamily="34" charset="0"/>
                <a:ea typeface="Calibri" pitchFamily="34" charset="-122"/>
                <a:cs typeface="Calibri" pitchFamily="34" charset="-120"/>
              </a:rPr>
              <a:t>Who is not there — and what would be in the text if they were.</a:t>
            </a:r>
            <a:endParaRPr lang="en-US" sz="1350" dirty="0"/>
          </a:p>
          <a:p>
            <a:pPr indent="0" marL="0">
              <a:lnSpc>
                <a:spcPts val="1917"/>
              </a:lnSpc>
              <a:buNone/>
            </a:pPr>
            <a:endParaRPr lang="en-US" sz="1350" dirty="0"/>
          </a:p>
          <a:p>
            <a:pPr indent="0" marL="0">
              <a:lnSpc>
                <a:spcPts val="1917"/>
              </a:lnSpc>
              <a:buNone/>
            </a:pPr>
            <a:r>
              <a:rPr lang="en-US" sz="1350" dirty="0">
                <a:solidFill>
                  <a:srgbClr val="B9C3CD"/>
                </a:solidFill>
                <a:latin typeface="Calibri" pitchFamily="34" charset="0"/>
                <a:ea typeface="Calibri" pitchFamily="34" charset="-122"/>
                <a:cs typeface="Calibri" pitchFamily="34" charset="-120"/>
              </a:rPr>
              <a:t>Bring one sentence you can attack with one of today's concepts.</a:t>
            </a:r>
            <a:endParaRPr lang="en-US" sz="13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1F2A38"/>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1F2A38"/>
          </a:solidFill>
          <a:ln/>
        </p:spPr>
      </p:sp>
      <p:sp>
        <p:nvSpPr>
          <p:cNvPr id="3" name="Text 1"/>
          <p:cNvSpPr txBox="1"/>
          <p:nvPr/>
        </p:nvSpPr>
        <p:spPr>
          <a:xfrm>
            <a:off x="566928" y="365760"/>
            <a:ext cx="5943600" cy="274320"/>
          </a:xfrm>
          <a:prstGeom prst="rect">
            <a:avLst/>
          </a:prstGeom>
          <a:noFill/>
          <a:ln/>
        </p:spPr>
        <p:txBody>
          <a:bodyPr wrap="square" lIns="0" tIns="0" rIns="0" bIns="0" rtlCol="0" anchor="ctr"/>
          <a:lstStyle/>
          <a:p>
            <a:pPr indent="0" marL="0">
              <a:buNone/>
            </a:pPr>
            <a:r>
              <a:rPr lang="en-US" sz="1100" b="1" spc="200" kern="0" dirty="0">
                <a:solidFill>
                  <a:srgbClr val="C2703D"/>
                </a:solidFill>
                <a:latin typeface="Calibri" pitchFamily="34" charset="0"/>
                <a:ea typeface="Calibri" pitchFamily="34" charset="-122"/>
                <a:cs typeface="Calibri" pitchFamily="34" charset="-120"/>
              </a:rPr>
              <a:t>BOARD WORK I  ·  WRITE</a:t>
            </a:r>
            <a:endParaRPr lang="en-US" sz="1100" dirty="0"/>
          </a:p>
        </p:txBody>
      </p:sp>
      <p:sp>
        <p:nvSpPr>
          <p:cNvPr id="4" name="Shape 2"/>
          <p:cNvSpPr/>
          <p:nvPr/>
        </p:nvSpPr>
        <p:spPr>
          <a:xfrm>
            <a:off x="7616952" y="310896"/>
            <a:ext cx="960120" cy="384048"/>
          </a:xfrm>
          <a:prstGeom prst="roundRect">
            <a:avLst>
              <a:gd name="adj" fmla="val 47619"/>
            </a:avLst>
          </a:prstGeom>
          <a:solidFill>
            <a:srgbClr val="C2703D"/>
          </a:solidFill>
          <a:ln w="12700">
            <a:solidFill>
              <a:srgbClr val="C2703D"/>
            </a:solidFill>
            <a:prstDash val="solid"/>
          </a:ln>
        </p:spPr>
      </p:sp>
      <p:sp>
        <p:nvSpPr>
          <p:cNvPr id="5" name="Text 3"/>
          <p:cNvSpPr txBox="1"/>
          <p:nvPr/>
        </p:nvSpPr>
        <p:spPr>
          <a:xfrm>
            <a:off x="7616952" y="310896"/>
            <a:ext cx="960120" cy="384048"/>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2 min</a:t>
            </a:r>
            <a:endParaRPr lang="en-US" sz="1300" dirty="0"/>
          </a:p>
        </p:txBody>
      </p:sp>
      <p:sp>
        <p:nvSpPr>
          <p:cNvPr id="6" name="Text 4"/>
          <p:cNvSpPr txBox="1"/>
          <p:nvPr/>
        </p:nvSpPr>
        <p:spPr>
          <a:xfrm>
            <a:off x="566928" y="841248"/>
            <a:ext cx="8010144" cy="777240"/>
          </a:xfrm>
          <a:prstGeom prst="rect">
            <a:avLst/>
          </a:prstGeom>
          <a:noFill/>
          <a:ln/>
        </p:spPr>
        <p:txBody>
          <a:bodyPr wrap="square" lIns="0" tIns="0" rIns="0" bIns="0" rtlCol="0" anchor="ctr"/>
          <a:lstStyle/>
          <a:p>
            <a:pPr indent="0" marL="0">
              <a:lnSpc>
                <a:spcPts val="3200"/>
              </a:lnSpc>
              <a:buNone/>
            </a:pPr>
            <a:r>
              <a:rPr lang="en-US" sz="2700" b="1" dirty="0">
                <a:solidFill>
                  <a:srgbClr val="FFFFFF"/>
                </a:solidFill>
                <a:latin typeface="Cambria" pitchFamily="34" charset="0"/>
                <a:ea typeface="Cambria" pitchFamily="34" charset="-122"/>
                <a:cs typeface="Cambria" pitchFamily="34" charset="-120"/>
              </a:rPr>
              <a:t>Your own definition, then the kinds.</a:t>
            </a:r>
            <a:endParaRPr lang="en-US" sz="2700" dirty="0"/>
          </a:p>
        </p:txBody>
      </p:sp>
      <p:sp>
        <p:nvSpPr>
          <p:cNvPr id="7" name="Shape 5"/>
          <p:cNvSpPr/>
          <p:nvPr/>
        </p:nvSpPr>
        <p:spPr>
          <a:xfrm>
            <a:off x="566928" y="1874520"/>
            <a:ext cx="310896" cy="310896"/>
          </a:xfrm>
          <a:prstGeom prst="ellipse">
            <a:avLst/>
          </a:prstGeom>
          <a:solidFill>
            <a:srgbClr val="C2703D"/>
          </a:solidFill>
          <a:ln w="12700">
            <a:solidFill>
              <a:srgbClr val="C2703D"/>
            </a:solidFill>
            <a:prstDash val="solid"/>
          </a:ln>
        </p:spPr>
      </p:sp>
      <p:sp>
        <p:nvSpPr>
          <p:cNvPr id="8" name="Text 6"/>
          <p:cNvSpPr txBox="1"/>
          <p:nvPr/>
        </p:nvSpPr>
        <p:spPr>
          <a:xfrm>
            <a:off x="566928" y="1874520"/>
            <a:ext cx="310896" cy="310896"/>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txBox="1"/>
          <p:nvPr/>
        </p:nvSpPr>
        <p:spPr>
          <a:xfrm>
            <a:off x="1042416" y="1810512"/>
            <a:ext cx="7534656" cy="365760"/>
          </a:xfrm>
          <a:prstGeom prst="rect">
            <a:avLst/>
          </a:prstGeom>
          <a:noFill/>
          <a:ln/>
        </p:spPr>
        <p:txBody>
          <a:bodyPr wrap="square" lIns="0" tIns="0" rIns="0" bIns="0" rtlCol="0" anchor="t"/>
          <a:lstStyle/>
          <a:p>
            <a:pPr indent="0" marL="0">
              <a:lnSpc>
                <a:spcPts val="2100"/>
              </a:lnSpc>
              <a:buNone/>
            </a:pPr>
            <a:r>
              <a:rPr lang="en-US" sz="1550" dirty="0">
                <a:solidFill>
                  <a:srgbClr val="E4E9EE"/>
                </a:solidFill>
                <a:latin typeface="Calibri" pitchFamily="34" charset="0"/>
                <a:ea typeface="Calibri" pitchFamily="34" charset="-122"/>
                <a:cs typeface="Calibri" pitchFamily="34" charset="-120"/>
              </a:rPr>
              <a:t>Take a marker — one each, not one per pair.</a:t>
            </a:r>
            <a:endParaRPr lang="en-US" sz="1550" dirty="0"/>
          </a:p>
        </p:txBody>
      </p:sp>
      <p:sp>
        <p:nvSpPr>
          <p:cNvPr id="10" name="Shape 8"/>
          <p:cNvSpPr/>
          <p:nvPr/>
        </p:nvSpPr>
        <p:spPr>
          <a:xfrm>
            <a:off x="566928" y="2368296"/>
            <a:ext cx="310896" cy="310896"/>
          </a:xfrm>
          <a:prstGeom prst="ellipse">
            <a:avLst/>
          </a:prstGeom>
          <a:solidFill>
            <a:srgbClr val="C2703D"/>
          </a:solidFill>
          <a:ln w="12700">
            <a:solidFill>
              <a:srgbClr val="C2703D"/>
            </a:solidFill>
            <a:prstDash val="solid"/>
          </a:ln>
        </p:spPr>
      </p:sp>
      <p:sp>
        <p:nvSpPr>
          <p:cNvPr id="11" name="Text 9"/>
          <p:cNvSpPr txBox="1"/>
          <p:nvPr/>
        </p:nvSpPr>
        <p:spPr>
          <a:xfrm>
            <a:off x="566928" y="2368296"/>
            <a:ext cx="310896" cy="310896"/>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2" name="Text 10"/>
          <p:cNvSpPr txBox="1"/>
          <p:nvPr/>
        </p:nvSpPr>
        <p:spPr>
          <a:xfrm>
            <a:off x="1042416" y="2304288"/>
            <a:ext cx="7534656" cy="621792"/>
          </a:xfrm>
          <a:prstGeom prst="rect">
            <a:avLst/>
          </a:prstGeom>
          <a:noFill/>
          <a:ln/>
        </p:spPr>
        <p:txBody>
          <a:bodyPr wrap="square" lIns="0" tIns="0" rIns="0" bIns="0" rtlCol="0" anchor="t"/>
          <a:lstStyle/>
          <a:p>
            <a:pPr indent="0" marL="0">
              <a:lnSpc>
                <a:spcPts val="2100"/>
              </a:lnSpc>
              <a:buNone/>
            </a:pPr>
            <a:r>
              <a:rPr lang="en-US" sz="1550" dirty="0">
                <a:solidFill>
                  <a:srgbClr val="E4E9EE"/>
                </a:solidFill>
                <a:latin typeface="Calibri" pitchFamily="34" charset="0"/>
                <a:ea typeface="Calibri" pitchFamily="34" charset="-122"/>
                <a:cs typeface="Calibri" pitchFamily="34" charset="-120"/>
              </a:rPr>
              <a:t>In the upper zone, each of you writes your own definition of power. One sentence, your own handwriting.</a:t>
            </a:r>
            <a:endParaRPr lang="en-US" sz="1550" dirty="0"/>
          </a:p>
        </p:txBody>
      </p:sp>
      <p:sp>
        <p:nvSpPr>
          <p:cNvPr id="13" name="Shape 11"/>
          <p:cNvSpPr/>
          <p:nvPr/>
        </p:nvSpPr>
        <p:spPr>
          <a:xfrm>
            <a:off x="566928" y="3118104"/>
            <a:ext cx="310896" cy="310896"/>
          </a:xfrm>
          <a:prstGeom prst="ellipse">
            <a:avLst/>
          </a:prstGeom>
          <a:solidFill>
            <a:srgbClr val="C2703D"/>
          </a:solidFill>
          <a:ln w="12700">
            <a:solidFill>
              <a:srgbClr val="C2703D"/>
            </a:solidFill>
            <a:prstDash val="solid"/>
          </a:ln>
        </p:spPr>
      </p:sp>
      <p:sp>
        <p:nvSpPr>
          <p:cNvPr id="14" name="Text 12"/>
          <p:cNvSpPr txBox="1"/>
          <p:nvPr/>
        </p:nvSpPr>
        <p:spPr>
          <a:xfrm>
            <a:off x="566928" y="3118104"/>
            <a:ext cx="310896" cy="310896"/>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5" name="Text 13"/>
          <p:cNvSpPr txBox="1"/>
          <p:nvPr/>
        </p:nvSpPr>
        <p:spPr>
          <a:xfrm>
            <a:off x="1042416" y="3054096"/>
            <a:ext cx="7534656" cy="621792"/>
          </a:xfrm>
          <a:prstGeom prst="rect">
            <a:avLst/>
          </a:prstGeom>
          <a:noFill/>
          <a:ln/>
        </p:spPr>
        <p:txBody>
          <a:bodyPr wrap="square" lIns="0" tIns="0" rIns="0" bIns="0" rtlCol="0" anchor="t"/>
          <a:lstStyle/>
          <a:p>
            <a:pPr indent="0" marL="0">
              <a:lnSpc>
                <a:spcPts val="2100"/>
              </a:lnSpc>
              <a:buNone/>
            </a:pPr>
            <a:r>
              <a:rPr lang="en-US" sz="1550" dirty="0">
                <a:solidFill>
                  <a:srgbClr val="E4E9EE"/>
                </a:solidFill>
                <a:latin typeface="Calibri" pitchFamily="34" charset="0"/>
                <a:ea typeface="Calibri" pitchFamily="34" charset="-122"/>
                <a:cs typeface="Calibri" pitchFamily="34" charset="-120"/>
              </a:rPr>
              <a:t>In the lower zone, each of you writes at least two dimensions of power. Words or short phrases — several words are fine. Include one that cannot be counted.</a:t>
            </a:r>
            <a:endParaRPr lang="en-US" sz="1550" dirty="0"/>
          </a:p>
        </p:txBody>
      </p:sp>
      <p:sp>
        <p:nvSpPr>
          <p:cNvPr id="16" name="Text 14"/>
          <p:cNvSpPr txBox="1"/>
          <p:nvPr/>
        </p:nvSpPr>
        <p:spPr>
          <a:xfrm>
            <a:off x="566928" y="4315968"/>
            <a:ext cx="8010144" cy="457200"/>
          </a:xfrm>
          <a:prstGeom prst="rect">
            <a:avLst/>
          </a:prstGeom>
          <a:noFill/>
          <a:ln/>
        </p:spPr>
        <p:txBody>
          <a:bodyPr wrap="square" lIns="0" tIns="0" rIns="0" bIns="0" rtlCol="0" anchor="ctr"/>
          <a:lstStyle/>
          <a:p>
            <a:pPr indent="0" marL="0">
              <a:lnSpc>
                <a:spcPts val="1700"/>
              </a:lnSpc>
              <a:buNone/>
            </a:pPr>
            <a:r>
              <a:rPr lang="en-US" sz="1250" i="1" dirty="0">
                <a:solidFill>
                  <a:srgbClr val="9BA8B5"/>
                </a:solidFill>
                <a:latin typeface="Calibri" pitchFamily="34" charset="0"/>
                <a:ea typeface="Calibri" pitchFamily="34" charset="-122"/>
                <a:cs typeface="Calibri" pitchFamily="34" charset="-120"/>
              </a:rPr>
              <a:t>Don't read your neighbours' answers before you have written yours. Don't try to be right.</a:t>
            </a:r>
            <a:endParaRPr lang="en-US" sz="12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1F2A38"/>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1F2A38"/>
          </a:solidFill>
          <a:ln/>
        </p:spPr>
      </p:sp>
      <p:sp>
        <p:nvSpPr>
          <p:cNvPr id="3" name="Text 1"/>
          <p:cNvSpPr txBox="1"/>
          <p:nvPr/>
        </p:nvSpPr>
        <p:spPr>
          <a:xfrm>
            <a:off x="566928" y="365760"/>
            <a:ext cx="5943600" cy="274320"/>
          </a:xfrm>
          <a:prstGeom prst="rect">
            <a:avLst/>
          </a:prstGeom>
          <a:noFill/>
          <a:ln/>
        </p:spPr>
        <p:txBody>
          <a:bodyPr wrap="square" lIns="0" tIns="0" rIns="0" bIns="0" rtlCol="0" anchor="ctr"/>
          <a:lstStyle/>
          <a:p>
            <a:pPr indent="0" marL="0">
              <a:buNone/>
            </a:pPr>
            <a:r>
              <a:rPr lang="en-US" sz="1100" b="1" spc="200" kern="0" dirty="0">
                <a:solidFill>
                  <a:srgbClr val="C2703D"/>
                </a:solidFill>
                <a:latin typeface="Calibri" pitchFamily="34" charset="0"/>
                <a:ea typeface="Calibri" pitchFamily="34" charset="-122"/>
                <a:cs typeface="Calibri" pitchFamily="34" charset="-120"/>
              </a:rPr>
              <a:t>BOARD WORK I  ·  ROUND</a:t>
            </a:r>
            <a:endParaRPr lang="en-US" sz="1100" dirty="0"/>
          </a:p>
        </p:txBody>
      </p:sp>
      <p:sp>
        <p:nvSpPr>
          <p:cNvPr id="4" name="Shape 2"/>
          <p:cNvSpPr/>
          <p:nvPr/>
        </p:nvSpPr>
        <p:spPr>
          <a:xfrm>
            <a:off x="7616952" y="310896"/>
            <a:ext cx="960120" cy="384048"/>
          </a:xfrm>
          <a:prstGeom prst="roundRect">
            <a:avLst>
              <a:gd name="adj" fmla="val 47619"/>
            </a:avLst>
          </a:prstGeom>
          <a:solidFill>
            <a:srgbClr val="C2703D"/>
          </a:solidFill>
          <a:ln w="12700">
            <a:solidFill>
              <a:srgbClr val="C2703D"/>
            </a:solidFill>
            <a:prstDash val="solid"/>
          </a:ln>
        </p:spPr>
      </p:sp>
      <p:sp>
        <p:nvSpPr>
          <p:cNvPr id="5" name="Text 3"/>
          <p:cNvSpPr txBox="1"/>
          <p:nvPr/>
        </p:nvSpPr>
        <p:spPr>
          <a:xfrm>
            <a:off x="7616952" y="310896"/>
            <a:ext cx="960120" cy="384048"/>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3 min</a:t>
            </a:r>
            <a:endParaRPr lang="en-US" sz="1300" dirty="0"/>
          </a:p>
        </p:txBody>
      </p:sp>
      <p:sp>
        <p:nvSpPr>
          <p:cNvPr id="6" name="Text 4"/>
          <p:cNvSpPr txBox="1"/>
          <p:nvPr/>
        </p:nvSpPr>
        <p:spPr>
          <a:xfrm>
            <a:off x="566928" y="841248"/>
            <a:ext cx="8010144" cy="777240"/>
          </a:xfrm>
          <a:prstGeom prst="rect">
            <a:avLst/>
          </a:prstGeom>
          <a:noFill/>
          <a:ln/>
        </p:spPr>
        <p:txBody>
          <a:bodyPr wrap="square" lIns="0" tIns="0" rIns="0" bIns="0" rtlCol="0" anchor="ctr"/>
          <a:lstStyle/>
          <a:p>
            <a:pPr indent="0" marL="0">
              <a:lnSpc>
                <a:spcPts val="3200"/>
              </a:lnSpc>
              <a:buNone/>
            </a:pPr>
            <a:r>
              <a:rPr lang="en-US" sz="2700" b="1" dirty="0">
                <a:solidFill>
                  <a:srgbClr val="FFFFFF"/>
                </a:solidFill>
                <a:latin typeface="Cambria" pitchFamily="34" charset="0"/>
                <a:ea typeface="Cambria" pitchFamily="34" charset="-122"/>
                <a:cs typeface="Cambria" pitchFamily="34" charset="-120"/>
              </a:rPr>
              <a:t>Everyone says one thing.</a:t>
            </a:r>
            <a:endParaRPr lang="en-US" sz="2700" dirty="0"/>
          </a:p>
        </p:txBody>
      </p:sp>
      <p:sp>
        <p:nvSpPr>
          <p:cNvPr id="7" name="Shape 5"/>
          <p:cNvSpPr/>
          <p:nvPr/>
        </p:nvSpPr>
        <p:spPr>
          <a:xfrm>
            <a:off x="566928" y="1874520"/>
            <a:ext cx="310896" cy="310896"/>
          </a:xfrm>
          <a:prstGeom prst="ellipse">
            <a:avLst/>
          </a:prstGeom>
          <a:solidFill>
            <a:srgbClr val="C2703D"/>
          </a:solidFill>
          <a:ln w="12700">
            <a:solidFill>
              <a:srgbClr val="C2703D"/>
            </a:solidFill>
            <a:prstDash val="solid"/>
          </a:ln>
        </p:spPr>
      </p:sp>
      <p:sp>
        <p:nvSpPr>
          <p:cNvPr id="8" name="Text 6"/>
          <p:cNvSpPr txBox="1"/>
          <p:nvPr/>
        </p:nvSpPr>
        <p:spPr>
          <a:xfrm>
            <a:off x="566928" y="1874520"/>
            <a:ext cx="310896" cy="310896"/>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txBox="1"/>
          <p:nvPr/>
        </p:nvSpPr>
        <p:spPr>
          <a:xfrm>
            <a:off x="1042416" y="1810512"/>
            <a:ext cx="7534656" cy="365760"/>
          </a:xfrm>
          <a:prstGeom prst="rect">
            <a:avLst/>
          </a:prstGeom>
          <a:noFill/>
          <a:ln/>
        </p:spPr>
        <p:txBody>
          <a:bodyPr wrap="square" lIns="0" tIns="0" rIns="0" bIns="0" rtlCol="0" anchor="t"/>
          <a:lstStyle/>
          <a:p>
            <a:pPr indent="0" marL="0">
              <a:lnSpc>
                <a:spcPts val="2100"/>
              </a:lnSpc>
              <a:buNone/>
            </a:pPr>
            <a:r>
              <a:rPr lang="en-US" sz="1550" dirty="0">
                <a:solidFill>
                  <a:srgbClr val="E4E9EE"/>
                </a:solidFill>
                <a:latin typeface="Calibri" pitchFamily="34" charset="0"/>
                <a:ea typeface="Calibri" pitchFamily="34" charset="-122"/>
                <a:cs typeface="Calibri" pitchFamily="34" charset="-120"/>
              </a:rPr>
              <a:t>Stay where you are. We go along the board and every single person speaks.</a:t>
            </a:r>
            <a:endParaRPr lang="en-US" sz="1550" dirty="0"/>
          </a:p>
        </p:txBody>
      </p:sp>
      <p:sp>
        <p:nvSpPr>
          <p:cNvPr id="10" name="Shape 8"/>
          <p:cNvSpPr/>
          <p:nvPr/>
        </p:nvSpPr>
        <p:spPr>
          <a:xfrm>
            <a:off x="566928" y="2368296"/>
            <a:ext cx="310896" cy="310896"/>
          </a:xfrm>
          <a:prstGeom prst="ellipse">
            <a:avLst/>
          </a:prstGeom>
          <a:solidFill>
            <a:srgbClr val="C2703D"/>
          </a:solidFill>
          <a:ln w="12700">
            <a:solidFill>
              <a:srgbClr val="C2703D"/>
            </a:solidFill>
            <a:prstDash val="solid"/>
          </a:ln>
        </p:spPr>
      </p:sp>
      <p:sp>
        <p:nvSpPr>
          <p:cNvPr id="11" name="Text 9"/>
          <p:cNvSpPr txBox="1"/>
          <p:nvPr/>
        </p:nvSpPr>
        <p:spPr>
          <a:xfrm>
            <a:off x="566928" y="2368296"/>
            <a:ext cx="310896" cy="310896"/>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2" name="Text 10"/>
          <p:cNvSpPr txBox="1"/>
          <p:nvPr/>
        </p:nvSpPr>
        <p:spPr>
          <a:xfrm>
            <a:off x="1042416" y="2304288"/>
            <a:ext cx="7534656" cy="621792"/>
          </a:xfrm>
          <a:prstGeom prst="rect">
            <a:avLst/>
          </a:prstGeom>
          <a:noFill/>
          <a:ln/>
        </p:spPr>
        <p:txBody>
          <a:bodyPr wrap="square" lIns="0" tIns="0" rIns="0" bIns="0" rtlCol="0" anchor="t"/>
          <a:lstStyle/>
          <a:p>
            <a:pPr indent="0" marL="0">
              <a:lnSpc>
                <a:spcPts val="2100"/>
              </a:lnSpc>
              <a:buNone/>
            </a:pPr>
            <a:r>
              <a:rPr lang="en-US" sz="1550" dirty="0">
                <a:solidFill>
                  <a:srgbClr val="E4E9EE"/>
                </a:solidFill>
                <a:latin typeface="Calibri" pitchFamily="34" charset="0"/>
                <a:ea typeface="Calibri" pitchFamily="34" charset="-122"/>
                <a:cs typeface="Calibri" pitchFamily="34" charset="-120"/>
              </a:rPr>
              <a:t>Your definition, or one of your dimensions. One sentence, no explanation, no comment from anyone else.</a:t>
            </a:r>
            <a:endParaRPr lang="en-US" sz="1550" dirty="0"/>
          </a:p>
        </p:txBody>
      </p:sp>
      <p:sp>
        <p:nvSpPr>
          <p:cNvPr id="13" name="Shape 11"/>
          <p:cNvSpPr/>
          <p:nvPr/>
        </p:nvSpPr>
        <p:spPr>
          <a:xfrm>
            <a:off x="566928" y="3118104"/>
            <a:ext cx="310896" cy="310896"/>
          </a:xfrm>
          <a:prstGeom prst="ellipse">
            <a:avLst/>
          </a:prstGeom>
          <a:solidFill>
            <a:srgbClr val="C2703D"/>
          </a:solidFill>
          <a:ln w="12700">
            <a:solidFill>
              <a:srgbClr val="C2703D"/>
            </a:solidFill>
            <a:prstDash val="solid"/>
          </a:ln>
        </p:spPr>
      </p:sp>
      <p:sp>
        <p:nvSpPr>
          <p:cNvPr id="14" name="Text 12"/>
          <p:cNvSpPr txBox="1"/>
          <p:nvPr/>
        </p:nvSpPr>
        <p:spPr>
          <a:xfrm>
            <a:off x="566928" y="3118104"/>
            <a:ext cx="310896" cy="310896"/>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5" name="Text 13"/>
          <p:cNvSpPr txBox="1"/>
          <p:nvPr/>
        </p:nvSpPr>
        <p:spPr>
          <a:xfrm>
            <a:off x="1042416" y="3054096"/>
            <a:ext cx="7534656" cy="365760"/>
          </a:xfrm>
          <a:prstGeom prst="rect">
            <a:avLst/>
          </a:prstGeom>
          <a:noFill/>
          <a:ln/>
        </p:spPr>
        <p:txBody>
          <a:bodyPr wrap="square" lIns="0" tIns="0" rIns="0" bIns="0" rtlCol="0" anchor="t"/>
          <a:lstStyle/>
          <a:p>
            <a:pPr indent="0" marL="0">
              <a:lnSpc>
                <a:spcPts val="2100"/>
              </a:lnSpc>
              <a:buNone/>
            </a:pPr>
            <a:r>
              <a:rPr lang="en-US" sz="1550" dirty="0">
                <a:solidFill>
                  <a:srgbClr val="E4E9EE"/>
                </a:solidFill>
                <a:latin typeface="Calibri" pitchFamily="34" charset="0"/>
                <a:ea typeface="Calibri" pitchFamily="34" charset="-122"/>
                <a:cs typeface="Calibri" pitchFamily="34" charset="-120"/>
              </a:rPr>
              <a:t>If yours has already been said, give the one word that makes yours different.</a:t>
            </a:r>
            <a:endParaRPr lang="en-US" sz="1550" dirty="0"/>
          </a:p>
        </p:txBody>
      </p:sp>
      <p:sp>
        <p:nvSpPr>
          <p:cNvPr id="16" name="Text 14"/>
          <p:cNvSpPr txBox="1"/>
          <p:nvPr/>
        </p:nvSpPr>
        <p:spPr>
          <a:xfrm>
            <a:off x="566928" y="4315968"/>
            <a:ext cx="8010144" cy="457200"/>
          </a:xfrm>
          <a:prstGeom prst="rect">
            <a:avLst/>
          </a:prstGeom>
          <a:noFill/>
          <a:ln/>
        </p:spPr>
        <p:txBody>
          <a:bodyPr wrap="square" lIns="0" tIns="0" rIns="0" bIns="0" rtlCol="0" anchor="ctr"/>
          <a:lstStyle/>
          <a:p>
            <a:pPr indent="0" marL="0">
              <a:lnSpc>
                <a:spcPts val="1700"/>
              </a:lnSpc>
              <a:buNone/>
            </a:pPr>
            <a:r>
              <a:rPr lang="en-US" sz="1250" i="1" dirty="0">
                <a:solidFill>
                  <a:srgbClr val="9BA8B5"/>
                </a:solidFill>
                <a:latin typeface="Calibri" pitchFamily="34" charset="0"/>
                <a:ea typeface="Calibri" pitchFamily="34" charset="-122"/>
                <a:cs typeface="Calibri" pitchFamily="34" charset="-120"/>
              </a:rPr>
              <a:t>Roughly eight seconds each. Keep it moving.</a:t>
            </a:r>
            <a:endParaRPr lang="en-US" sz="12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66928" y="310896"/>
            <a:ext cx="8010144" cy="237744"/>
          </a:xfrm>
          <a:prstGeom prst="rect">
            <a:avLst/>
          </a:prstGeom>
          <a:noFill/>
          <a:ln/>
        </p:spPr>
        <p:txBody>
          <a:bodyPr wrap="square" lIns="0" tIns="0" rIns="0" bIns="0" rtlCol="0" anchor="ctr"/>
          <a:lstStyle/>
          <a:p>
            <a:pPr indent="0" marL="0">
              <a:buNone/>
            </a:pPr>
            <a:r>
              <a:rPr lang="en-US" sz="1050" b="1" spc="200" kern="0" dirty="0">
                <a:solidFill>
                  <a:srgbClr val="C2703D"/>
                </a:solidFill>
                <a:latin typeface="Calibri" pitchFamily="34" charset="0"/>
                <a:ea typeface="Calibri" pitchFamily="34" charset="-122"/>
                <a:cs typeface="Calibri" pitchFamily="34" charset="-120"/>
              </a:rPr>
              <a:t>NAMING WHAT YOU WROTE</a:t>
            </a:r>
            <a:endParaRPr lang="en-US" sz="1050" dirty="0"/>
          </a:p>
        </p:txBody>
      </p:sp>
      <p:sp>
        <p:nvSpPr>
          <p:cNvPr id="3" name="Text 1"/>
          <p:cNvSpPr txBox="1"/>
          <p:nvPr/>
        </p:nvSpPr>
        <p:spPr>
          <a:xfrm>
            <a:off x="566928" y="566928"/>
            <a:ext cx="8010144" cy="676656"/>
          </a:xfrm>
          <a:prstGeom prst="rect">
            <a:avLst/>
          </a:prstGeom>
          <a:noFill/>
          <a:ln/>
        </p:spPr>
        <p:txBody>
          <a:bodyPr wrap="square" lIns="0" tIns="0" rIns="0" bIns="0" rtlCol="0" anchor="t"/>
          <a:lstStyle/>
          <a:p>
            <a:pPr indent="0" marL="0">
              <a:buNone/>
            </a:pPr>
            <a:r>
              <a:rPr lang="en-US" sz="2900" b="1" dirty="0">
                <a:solidFill>
                  <a:srgbClr val="1F2A38"/>
                </a:solidFill>
                <a:latin typeface="Cambria" pitchFamily="34" charset="0"/>
                <a:ea typeface="Cambria" pitchFamily="34" charset="-122"/>
                <a:cs typeface="Cambria" pitchFamily="34" charset="-120"/>
              </a:rPr>
              <a:t>Four dimensions of power</a:t>
            </a:r>
            <a:endParaRPr lang="en-US" sz="2900" dirty="0"/>
          </a:p>
        </p:txBody>
      </p:sp>
      <p:sp>
        <p:nvSpPr>
          <p:cNvPr id="4" name="Shape 2"/>
          <p:cNvSpPr/>
          <p:nvPr/>
        </p:nvSpPr>
        <p:spPr>
          <a:xfrm>
            <a:off x="566928" y="1371600"/>
            <a:ext cx="3904488" cy="1591056"/>
          </a:xfrm>
          <a:prstGeom prst="roundRect">
            <a:avLst>
              <a:gd name="adj" fmla="val 2874"/>
            </a:avLst>
          </a:prstGeom>
          <a:solidFill>
            <a:srgbClr val="EDEFF2"/>
          </a:solidFill>
          <a:ln w="12700">
            <a:solidFill>
              <a:srgbClr val="EDEFF2"/>
            </a:solidFill>
            <a:prstDash val="solid"/>
          </a:ln>
        </p:spPr>
      </p:sp>
      <p:sp>
        <p:nvSpPr>
          <p:cNvPr id="5" name="Shape 3"/>
          <p:cNvSpPr/>
          <p:nvPr/>
        </p:nvSpPr>
        <p:spPr>
          <a:xfrm>
            <a:off x="731520" y="1536192"/>
            <a:ext cx="292608" cy="292608"/>
          </a:xfrm>
          <a:prstGeom prst="ellipse">
            <a:avLst/>
          </a:prstGeom>
          <a:solidFill>
            <a:srgbClr val="C2703D"/>
          </a:solidFill>
          <a:ln w="12700">
            <a:solidFill>
              <a:srgbClr val="C2703D"/>
            </a:solidFill>
            <a:prstDash val="solid"/>
          </a:ln>
        </p:spPr>
      </p:sp>
      <p:sp>
        <p:nvSpPr>
          <p:cNvPr id="6" name="Text 4"/>
          <p:cNvSpPr txBox="1"/>
          <p:nvPr/>
        </p:nvSpPr>
        <p:spPr>
          <a:xfrm>
            <a:off x="731520" y="1536192"/>
            <a:ext cx="292608" cy="292608"/>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7" name="Text 5"/>
          <p:cNvSpPr txBox="1"/>
          <p:nvPr/>
        </p:nvSpPr>
        <p:spPr>
          <a:xfrm>
            <a:off x="1097280" y="1508760"/>
            <a:ext cx="3209544" cy="384048"/>
          </a:xfrm>
          <a:prstGeom prst="rect">
            <a:avLst/>
          </a:prstGeom>
          <a:noFill/>
          <a:ln/>
        </p:spPr>
        <p:txBody>
          <a:bodyPr wrap="square" lIns="0" tIns="0" rIns="0" bIns="0" rtlCol="0" anchor="ctr"/>
          <a:lstStyle/>
          <a:p>
            <a:pPr indent="0" marL="0">
              <a:buNone/>
            </a:pPr>
            <a:r>
              <a:rPr lang="en-US" sz="1350" b="1" dirty="0">
                <a:solidFill>
                  <a:srgbClr val="1F2A38"/>
                </a:solidFill>
                <a:latin typeface="Calibri" pitchFamily="34" charset="0"/>
                <a:ea typeface="Calibri" pitchFamily="34" charset="-122"/>
                <a:cs typeface="Calibri" pitchFamily="34" charset="-120"/>
              </a:rPr>
              <a:t>HARD POWER</a:t>
            </a:r>
            <a:endParaRPr lang="en-US" sz="1350" dirty="0"/>
          </a:p>
        </p:txBody>
      </p:sp>
      <p:sp>
        <p:nvSpPr>
          <p:cNvPr id="8" name="Text 6"/>
          <p:cNvSpPr txBox="1"/>
          <p:nvPr/>
        </p:nvSpPr>
        <p:spPr>
          <a:xfrm>
            <a:off x="731520" y="1938528"/>
            <a:ext cx="3575304" cy="877824"/>
          </a:xfrm>
          <a:prstGeom prst="rect">
            <a:avLst/>
          </a:prstGeom>
          <a:noFill/>
          <a:ln/>
        </p:spPr>
        <p:txBody>
          <a:bodyPr wrap="square" lIns="0" tIns="0" rIns="0" bIns="0" rtlCol="0" anchor="t"/>
          <a:lstStyle/>
          <a:p>
            <a:pPr indent="0" marL="0">
              <a:lnSpc>
                <a:spcPts val="1600"/>
              </a:lnSpc>
              <a:buNone/>
            </a:pPr>
            <a:r>
              <a:rPr lang="en-US" sz="1150" dirty="0">
                <a:solidFill>
                  <a:srgbClr val="3A4652"/>
                </a:solidFill>
                <a:latin typeface="Calibri" pitchFamily="34" charset="0"/>
                <a:ea typeface="Calibri" pitchFamily="34" charset="-122"/>
                <a:cs typeface="Calibri" pitchFamily="34" charset="-120"/>
              </a:rPr>
              <a:t>Coercion and material inducement.</a:t>
            </a:r>
            <a:endParaRPr lang="en-US" sz="1150" dirty="0"/>
          </a:p>
          <a:p>
            <a:pPr indent="0" marL="0">
              <a:lnSpc>
                <a:spcPts val="1600"/>
              </a:lnSpc>
              <a:buNone/>
            </a:pPr>
            <a:endParaRPr lang="en-US" sz="1150" dirty="0"/>
          </a:p>
          <a:p>
            <a:pPr indent="0" marL="0">
              <a:lnSpc>
                <a:spcPts val="1600"/>
              </a:lnSpc>
              <a:buNone/>
            </a:pPr>
            <a:r>
              <a:rPr lang="en-US" sz="1150" dirty="0">
                <a:solidFill>
                  <a:srgbClr val="3A4652"/>
                </a:solidFill>
                <a:latin typeface="Calibri" pitchFamily="34" charset="0"/>
                <a:ea typeface="Calibri" pitchFamily="34" charset="-122"/>
                <a:cs typeface="Calibri" pitchFamily="34" charset="-120"/>
              </a:rPr>
              <a:t>Military — forces, weapons, budgets, the threat of force.</a:t>
            </a:r>
            <a:endParaRPr lang="en-US" sz="1150" dirty="0"/>
          </a:p>
          <a:p>
            <a:pPr indent="0" marL="0">
              <a:lnSpc>
                <a:spcPts val="1600"/>
              </a:lnSpc>
              <a:buNone/>
            </a:pPr>
            <a:r>
              <a:rPr lang="en-US" sz="1150" dirty="0">
                <a:solidFill>
                  <a:srgbClr val="3A4652"/>
                </a:solidFill>
                <a:latin typeface="Calibri" pitchFamily="34" charset="0"/>
                <a:ea typeface="Calibri" pitchFamily="34" charset="-122"/>
                <a:cs typeface="Calibri" pitchFamily="34" charset="-120"/>
              </a:rPr>
              <a:t>Economic — GDP, trade routes, resources, sanctions.</a:t>
            </a:r>
            <a:endParaRPr lang="en-US" sz="1150" dirty="0"/>
          </a:p>
        </p:txBody>
      </p:sp>
      <p:sp>
        <p:nvSpPr>
          <p:cNvPr id="9" name="Shape 7"/>
          <p:cNvSpPr/>
          <p:nvPr/>
        </p:nvSpPr>
        <p:spPr>
          <a:xfrm>
            <a:off x="4672584" y="1371600"/>
            <a:ext cx="3904488" cy="1591056"/>
          </a:xfrm>
          <a:prstGeom prst="roundRect">
            <a:avLst>
              <a:gd name="adj" fmla="val 2874"/>
            </a:avLst>
          </a:prstGeom>
          <a:solidFill>
            <a:srgbClr val="EDEFF2"/>
          </a:solidFill>
          <a:ln w="12700">
            <a:solidFill>
              <a:srgbClr val="EDEFF2"/>
            </a:solidFill>
            <a:prstDash val="solid"/>
          </a:ln>
        </p:spPr>
      </p:sp>
      <p:sp>
        <p:nvSpPr>
          <p:cNvPr id="10" name="Shape 8"/>
          <p:cNvSpPr/>
          <p:nvPr/>
        </p:nvSpPr>
        <p:spPr>
          <a:xfrm>
            <a:off x="4837176" y="1536192"/>
            <a:ext cx="292608" cy="292608"/>
          </a:xfrm>
          <a:prstGeom prst="ellipse">
            <a:avLst/>
          </a:prstGeom>
          <a:solidFill>
            <a:srgbClr val="C2703D"/>
          </a:solidFill>
          <a:ln w="12700">
            <a:solidFill>
              <a:srgbClr val="C2703D"/>
            </a:solidFill>
            <a:prstDash val="solid"/>
          </a:ln>
        </p:spPr>
      </p:sp>
      <p:sp>
        <p:nvSpPr>
          <p:cNvPr id="11" name="Text 9"/>
          <p:cNvSpPr txBox="1"/>
          <p:nvPr/>
        </p:nvSpPr>
        <p:spPr>
          <a:xfrm>
            <a:off x="4837176" y="1536192"/>
            <a:ext cx="292608" cy="292608"/>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2" name="Text 10"/>
          <p:cNvSpPr txBox="1"/>
          <p:nvPr/>
        </p:nvSpPr>
        <p:spPr>
          <a:xfrm>
            <a:off x="5202936" y="1508760"/>
            <a:ext cx="3209544" cy="384048"/>
          </a:xfrm>
          <a:prstGeom prst="rect">
            <a:avLst/>
          </a:prstGeom>
          <a:noFill/>
          <a:ln/>
        </p:spPr>
        <p:txBody>
          <a:bodyPr wrap="square" lIns="0" tIns="0" rIns="0" bIns="0" rtlCol="0" anchor="ctr"/>
          <a:lstStyle/>
          <a:p>
            <a:pPr indent="0" marL="0">
              <a:buNone/>
            </a:pPr>
            <a:r>
              <a:rPr lang="en-US" sz="1350" b="1" dirty="0">
                <a:solidFill>
                  <a:srgbClr val="1F2A38"/>
                </a:solidFill>
                <a:latin typeface="Calibri" pitchFamily="34" charset="0"/>
                <a:ea typeface="Calibri" pitchFamily="34" charset="-122"/>
                <a:cs typeface="Calibri" pitchFamily="34" charset="-120"/>
              </a:rPr>
              <a:t>SOFT POWER</a:t>
            </a:r>
            <a:endParaRPr lang="en-US" sz="1350" dirty="0"/>
          </a:p>
        </p:txBody>
      </p:sp>
      <p:sp>
        <p:nvSpPr>
          <p:cNvPr id="13" name="Text 11"/>
          <p:cNvSpPr txBox="1"/>
          <p:nvPr/>
        </p:nvSpPr>
        <p:spPr>
          <a:xfrm>
            <a:off x="4837176" y="1938528"/>
            <a:ext cx="3575304" cy="877824"/>
          </a:xfrm>
          <a:prstGeom prst="rect">
            <a:avLst/>
          </a:prstGeom>
          <a:noFill/>
          <a:ln/>
        </p:spPr>
        <p:txBody>
          <a:bodyPr wrap="square" lIns="0" tIns="0" rIns="0" bIns="0" rtlCol="0" anchor="t"/>
          <a:lstStyle/>
          <a:p>
            <a:pPr indent="0" marL="0">
              <a:lnSpc>
                <a:spcPts val="1600"/>
              </a:lnSpc>
              <a:buNone/>
            </a:pPr>
            <a:r>
              <a:rPr lang="en-US" sz="1150" dirty="0">
                <a:solidFill>
                  <a:srgbClr val="3A4652"/>
                </a:solidFill>
                <a:latin typeface="Calibri" pitchFamily="34" charset="0"/>
                <a:ea typeface="Calibri" pitchFamily="34" charset="-122"/>
                <a:cs typeface="Calibri" pitchFamily="34" charset="-120"/>
              </a:rPr>
              <a:t>Getting others to want what you want (Nye).</a:t>
            </a:r>
            <a:endParaRPr lang="en-US" sz="1150" dirty="0"/>
          </a:p>
          <a:p>
            <a:pPr indent="0" marL="0">
              <a:lnSpc>
                <a:spcPts val="1600"/>
              </a:lnSpc>
              <a:buNone/>
            </a:pPr>
            <a:endParaRPr lang="en-US" sz="1150" dirty="0"/>
          </a:p>
          <a:p>
            <a:pPr indent="0" marL="0">
              <a:lnSpc>
                <a:spcPts val="1600"/>
              </a:lnSpc>
              <a:buNone/>
            </a:pPr>
            <a:r>
              <a:rPr lang="en-US" sz="1150" dirty="0">
                <a:solidFill>
                  <a:srgbClr val="3A4652"/>
                </a:solidFill>
                <a:latin typeface="Calibri" pitchFamily="34" charset="0"/>
                <a:ea typeface="Calibri" pitchFamily="34" charset="-122"/>
                <a:cs typeface="Calibri" pitchFamily="34" charset="-120"/>
              </a:rPr>
              <a:t>Cultural reach — film, music, language, ways of living.</a:t>
            </a:r>
            <a:endParaRPr lang="en-US" sz="1150" dirty="0"/>
          </a:p>
          <a:p>
            <a:pPr indent="0" marL="0">
              <a:lnSpc>
                <a:spcPts val="1600"/>
              </a:lnSpc>
              <a:buNone/>
            </a:pPr>
            <a:r>
              <a:rPr lang="en-US" sz="1150" dirty="0">
                <a:solidFill>
                  <a:srgbClr val="3A4652"/>
                </a:solidFill>
                <a:latin typeface="Calibri" pitchFamily="34" charset="0"/>
                <a:ea typeface="Calibri" pitchFamily="34" charset="-122"/>
                <a:cs typeface="Calibri" pitchFamily="34" charset="-120"/>
              </a:rPr>
              <a:t>Political values — the appeal of your own system.</a:t>
            </a:r>
            <a:endParaRPr lang="en-US" sz="1150" dirty="0"/>
          </a:p>
          <a:p>
            <a:pPr indent="0" marL="0">
              <a:lnSpc>
                <a:spcPts val="1600"/>
              </a:lnSpc>
              <a:buNone/>
            </a:pPr>
            <a:r>
              <a:rPr lang="en-US" sz="1150" dirty="0">
                <a:solidFill>
                  <a:srgbClr val="3A4652"/>
                </a:solidFill>
                <a:latin typeface="Calibri" pitchFamily="34" charset="0"/>
                <a:ea typeface="Calibri" pitchFamily="34" charset="-122"/>
                <a:cs typeface="Calibri" pitchFamily="34" charset="-120"/>
              </a:rPr>
              <a:t>Foreign policy — seen as legitimate and consistent.</a:t>
            </a:r>
            <a:endParaRPr lang="en-US" sz="1150" dirty="0"/>
          </a:p>
        </p:txBody>
      </p:sp>
      <p:sp>
        <p:nvSpPr>
          <p:cNvPr id="14" name="Shape 12"/>
          <p:cNvSpPr/>
          <p:nvPr/>
        </p:nvSpPr>
        <p:spPr>
          <a:xfrm>
            <a:off x="566928" y="3163824"/>
            <a:ext cx="3904488" cy="1591056"/>
          </a:xfrm>
          <a:prstGeom prst="roundRect">
            <a:avLst>
              <a:gd name="adj" fmla="val 2874"/>
            </a:avLst>
          </a:prstGeom>
          <a:solidFill>
            <a:srgbClr val="EDEFF2"/>
          </a:solidFill>
          <a:ln w="12700">
            <a:solidFill>
              <a:srgbClr val="EDEFF2"/>
            </a:solidFill>
            <a:prstDash val="solid"/>
          </a:ln>
        </p:spPr>
      </p:sp>
      <p:sp>
        <p:nvSpPr>
          <p:cNvPr id="15" name="Shape 13"/>
          <p:cNvSpPr/>
          <p:nvPr/>
        </p:nvSpPr>
        <p:spPr>
          <a:xfrm>
            <a:off x="731520" y="3328416"/>
            <a:ext cx="292608" cy="292608"/>
          </a:xfrm>
          <a:prstGeom prst="ellipse">
            <a:avLst/>
          </a:prstGeom>
          <a:solidFill>
            <a:srgbClr val="C2703D"/>
          </a:solidFill>
          <a:ln w="12700">
            <a:solidFill>
              <a:srgbClr val="C2703D"/>
            </a:solidFill>
            <a:prstDash val="solid"/>
          </a:ln>
        </p:spPr>
      </p:sp>
      <p:sp>
        <p:nvSpPr>
          <p:cNvPr id="16" name="Text 14"/>
          <p:cNvSpPr txBox="1"/>
          <p:nvPr/>
        </p:nvSpPr>
        <p:spPr>
          <a:xfrm>
            <a:off x="731520" y="3328416"/>
            <a:ext cx="292608" cy="292608"/>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7" name="Text 15"/>
          <p:cNvSpPr txBox="1"/>
          <p:nvPr/>
        </p:nvSpPr>
        <p:spPr>
          <a:xfrm>
            <a:off x="1097280" y="3300984"/>
            <a:ext cx="3209544" cy="384048"/>
          </a:xfrm>
          <a:prstGeom prst="rect">
            <a:avLst/>
          </a:prstGeom>
          <a:noFill/>
          <a:ln/>
        </p:spPr>
        <p:txBody>
          <a:bodyPr wrap="square" lIns="0" tIns="0" rIns="0" bIns="0" rtlCol="0" anchor="ctr"/>
          <a:lstStyle/>
          <a:p>
            <a:pPr indent="0" marL="0">
              <a:buNone/>
            </a:pPr>
            <a:r>
              <a:rPr lang="en-US" sz="1350" b="1" dirty="0">
                <a:solidFill>
                  <a:srgbClr val="1F2A38"/>
                </a:solidFill>
                <a:latin typeface="Calibri" pitchFamily="34" charset="0"/>
                <a:ea typeface="Calibri" pitchFamily="34" charset="-122"/>
                <a:cs typeface="Calibri" pitchFamily="34" charset="-120"/>
              </a:rPr>
              <a:t>INSTITUTIONAL &amp; NORMATIVE</a:t>
            </a:r>
            <a:endParaRPr lang="en-US" sz="1350" dirty="0"/>
          </a:p>
        </p:txBody>
      </p:sp>
      <p:sp>
        <p:nvSpPr>
          <p:cNvPr id="18" name="Text 16"/>
          <p:cNvSpPr txBox="1"/>
          <p:nvPr/>
        </p:nvSpPr>
        <p:spPr>
          <a:xfrm>
            <a:off x="731520" y="3730752"/>
            <a:ext cx="3575304" cy="877824"/>
          </a:xfrm>
          <a:prstGeom prst="rect">
            <a:avLst/>
          </a:prstGeom>
          <a:noFill/>
          <a:ln/>
        </p:spPr>
        <p:txBody>
          <a:bodyPr wrap="square" lIns="0" tIns="0" rIns="0" bIns="0" rtlCol="0" anchor="t"/>
          <a:lstStyle/>
          <a:p>
            <a:pPr indent="0" marL="0">
              <a:lnSpc>
                <a:spcPts val="1600"/>
              </a:lnSpc>
              <a:buNone/>
            </a:pPr>
            <a:r>
              <a:rPr lang="en-US" sz="1150" dirty="0">
                <a:solidFill>
                  <a:srgbClr val="3A4652"/>
                </a:solidFill>
                <a:latin typeface="Calibri" pitchFamily="34" charset="0"/>
                <a:ea typeface="Calibri" pitchFamily="34" charset="-122"/>
                <a:cs typeface="Calibri" pitchFamily="34" charset="-120"/>
              </a:rPr>
              <a:t>Rule-setting — shaping standards, law and trade rules inside the UN, EU, WTO.</a:t>
            </a:r>
            <a:endParaRPr lang="en-US" sz="1150" dirty="0"/>
          </a:p>
          <a:p>
            <a:pPr indent="0" marL="0">
              <a:lnSpc>
                <a:spcPts val="1600"/>
              </a:lnSpc>
              <a:buNone/>
            </a:pPr>
            <a:endParaRPr lang="en-US" sz="1150" dirty="0"/>
          </a:p>
          <a:p>
            <a:pPr indent="0" marL="0">
              <a:lnSpc>
                <a:spcPts val="1600"/>
              </a:lnSpc>
              <a:buNone/>
            </a:pPr>
            <a:r>
              <a:rPr lang="en-US" sz="1150" dirty="0">
                <a:solidFill>
                  <a:srgbClr val="3A4652"/>
                </a:solidFill>
                <a:latin typeface="Calibri" pitchFamily="34" charset="0"/>
                <a:ea typeface="Calibri" pitchFamily="34" charset="-122"/>
                <a:cs typeface="Calibri" pitchFamily="34" charset="-120"/>
              </a:rPr>
              <a:t>Agenda-setting — deciding which issues count as urgent, and which are never raised at all.</a:t>
            </a:r>
            <a:endParaRPr lang="en-US" sz="1150" dirty="0"/>
          </a:p>
        </p:txBody>
      </p:sp>
      <p:sp>
        <p:nvSpPr>
          <p:cNvPr id="19" name="Shape 17"/>
          <p:cNvSpPr/>
          <p:nvPr/>
        </p:nvSpPr>
        <p:spPr>
          <a:xfrm>
            <a:off x="4672584" y="3163824"/>
            <a:ext cx="3904488" cy="1591056"/>
          </a:xfrm>
          <a:prstGeom prst="roundRect">
            <a:avLst>
              <a:gd name="adj" fmla="val 2874"/>
            </a:avLst>
          </a:prstGeom>
          <a:solidFill>
            <a:srgbClr val="EDEFF2"/>
          </a:solidFill>
          <a:ln w="12700">
            <a:solidFill>
              <a:srgbClr val="EDEFF2"/>
            </a:solidFill>
            <a:prstDash val="solid"/>
          </a:ln>
        </p:spPr>
      </p:sp>
      <p:sp>
        <p:nvSpPr>
          <p:cNvPr id="20" name="Shape 18"/>
          <p:cNvSpPr/>
          <p:nvPr/>
        </p:nvSpPr>
        <p:spPr>
          <a:xfrm>
            <a:off x="4837176" y="3328416"/>
            <a:ext cx="292608" cy="292608"/>
          </a:xfrm>
          <a:prstGeom prst="ellipse">
            <a:avLst/>
          </a:prstGeom>
          <a:solidFill>
            <a:srgbClr val="C2703D"/>
          </a:solidFill>
          <a:ln w="12700">
            <a:solidFill>
              <a:srgbClr val="C2703D"/>
            </a:solidFill>
            <a:prstDash val="solid"/>
          </a:ln>
        </p:spPr>
      </p:sp>
      <p:sp>
        <p:nvSpPr>
          <p:cNvPr id="21" name="Text 19"/>
          <p:cNvSpPr txBox="1"/>
          <p:nvPr/>
        </p:nvSpPr>
        <p:spPr>
          <a:xfrm>
            <a:off x="4837176" y="3328416"/>
            <a:ext cx="292608" cy="292608"/>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2" name="Text 20"/>
          <p:cNvSpPr txBox="1"/>
          <p:nvPr/>
        </p:nvSpPr>
        <p:spPr>
          <a:xfrm>
            <a:off x="5202936" y="3300984"/>
            <a:ext cx="3209544" cy="384048"/>
          </a:xfrm>
          <a:prstGeom prst="rect">
            <a:avLst/>
          </a:prstGeom>
          <a:noFill/>
          <a:ln/>
        </p:spPr>
        <p:txBody>
          <a:bodyPr wrap="square" lIns="0" tIns="0" rIns="0" bIns="0" rtlCol="0" anchor="ctr"/>
          <a:lstStyle/>
          <a:p>
            <a:pPr indent="0" marL="0">
              <a:buNone/>
            </a:pPr>
            <a:r>
              <a:rPr lang="en-US" sz="1350" b="1" dirty="0">
                <a:solidFill>
                  <a:srgbClr val="1F2A38"/>
                </a:solidFill>
                <a:latin typeface="Calibri" pitchFamily="34" charset="0"/>
                <a:ea typeface="Calibri" pitchFamily="34" charset="-122"/>
                <a:cs typeface="Calibri" pitchFamily="34" charset="-120"/>
              </a:rPr>
              <a:t>DEMOGRAPHIC &amp; GEOGRAPHIC</a:t>
            </a:r>
            <a:endParaRPr lang="en-US" sz="1350" dirty="0"/>
          </a:p>
        </p:txBody>
      </p:sp>
      <p:sp>
        <p:nvSpPr>
          <p:cNvPr id="23" name="Text 21"/>
          <p:cNvSpPr txBox="1"/>
          <p:nvPr/>
        </p:nvSpPr>
        <p:spPr>
          <a:xfrm>
            <a:off x="4837176" y="3730752"/>
            <a:ext cx="3575304" cy="877824"/>
          </a:xfrm>
          <a:prstGeom prst="rect">
            <a:avLst/>
          </a:prstGeom>
          <a:noFill/>
          <a:ln/>
        </p:spPr>
        <p:txBody>
          <a:bodyPr wrap="square" lIns="0" tIns="0" rIns="0" bIns="0" rtlCol="0" anchor="t"/>
          <a:lstStyle/>
          <a:p>
            <a:pPr indent="0" marL="0">
              <a:lnSpc>
                <a:spcPts val="1600"/>
              </a:lnSpc>
              <a:buNone/>
            </a:pPr>
            <a:r>
              <a:rPr lang="en-US" sz="1150" dirty="0">
                <a:solidFill>
                  <a:srgbClr val="3A4652"/>
                </a:solidFill>
                <a:latin typeface="Calibri" pitchFamily="34" charset="0"/>
                <a:ea typeface="Calibri" pitchFamily="34" charset="-122"/>
                <a:cs typeface="Calibri" pitchFamily="34" charset="-120"/>
              </a:rPr>
              <a:t>Human capital — a large, young, educated population as the base of future capacity.</a:t>
            </a:r>
            <a:endParaRPr lang="en-US" sz="1150" dirty="0"/>
          </a:p>
          <a:p>
            <a:pPr indent="0" marL="0">
              <a:lnSpc>
                <a:spcPts val="1600"/>
              </a:lnSpc>
              <a:buNone/>
            </a:pPr>
            <a:endParaRPr lang="en-US" sz="1150" dirty="0"/>
          </a:p>
          <a:p>
            <a:pPr indent="0" marL="0">
              <a:lnSpc>
                <a:spcPts val="1600"/>
              </a:lnSpc>
              <a:buNone/>
            </a:pPr>
            <a:r>
              <a:rPr lang="en-US" sz="1150" dirty="0">
                <a:solidFill>
                  <a:srgbClr val="3A4652"/>
                </a:solidFill>
                <a:latin typeface="Calibri" pitchFamily="34" charset="0"/>
                <a:ea typeface="Calibri" pitchFamily="34" charset="-122"/>
                <a:cs typeface="Calibri" pitchFamily="34" charset="-120"/>
              </a:rPr>
              <a:t>Position — straits, trade routes, rare earths, or simply where you sit on the map.</a:t>
            </a:r>
            <a:endParaRPr lang="en-US" sz="11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66928" y="310896"/>
            <a:ext cx="8010144" cy="237744"/>
          </a:xfrm>
          <a:prstGeom prst="rect">
            <a:avLst/>
          </a:prstGeom>
          <a:noFill/>
          <a:ln/>
        </p:spPr>
        <p:txBody>
          <a:bodyPr wrap="square" lIns="0" tIns="0" rIns="0" bIns="0" rtlCol="0" anchor="ctr"/>
          <a:lstStyle/>
          <a:p>
            <a:pPr indent="0" marL="0">
              <a:buNone/>
            </a:pPr>
            <a:r>
              <a:rPr lang="en-US" sz="1050" b="1" spc="200" kern="0" dirty="0">
                <a:solidFill>
                  <a:srgbClr val="C2703D"/>
                </a:solidFill>
                <a:latin typeface="Calibri" pitchFamily="34" charset="0"/>
                <a:ea typeface="Calibri" pitchFamily="34" charset="-122"/>
                <a:cs typeface="Calibri" pitchFamily="34" charset="-120"/>
              </a:rPr>
              <a:t>TWO THINGS WORTH NOTICING</a:t>
            </a:r>
            <a:endParaRPr lang="en-US" sz="1050" dirty="0"/>
          </a:p>
        </p:txBody>
      </p:sp>
      <p:sp>
        <p:nvSpPr>
          <p:cNvPr id="3" name="Text 1"/>
          <p:cNvSpPr txBox="1"/>
          <p:nvPr/>
        </p:nvSpPr>
        <p:spPr>
          <a:xfrm>
            <a:off x="566928" y="566928"/>
            <a:ext cx="8010144" cy="676656"/>
          </a:xfrm>
          <a:prstGeom prst="rect">
            <a:avLst/>
          </a:prstGeom>
          <a:noFill/>
          <a:ln/>
        </p:spPr>
        <p:txBody>
          <a:bodyPr wrap="square" lIns="0" tIns="0" rIns="0" bIns="0" rtlCol="0" anchor="t"/>
          <a:lstStyle/>
          <a:p>
            <a:pPr indent="0" marL="0">
              <a:buNone/>
            </a:pPr>
            <a:r>
              <a:rPr lang="en-US" sz="2900" b="1" dirty="0">
                <a:solidFill>
                  <a:srgbClr val="1F2A38"/>
                </a:solidFill>
                <a:latin typeface="Cambria" pitchFamily="34" charset="0"/>
                <a:ea typeface="Cambria" pitchFamily="34" charset="-122"/>
                <a:cs typeface="Cambria" pitchFamily="34" charset="-120"/>
              </a:rPr>
              <a:t>What each dimension does — and doesn't</a:t>
            </a:r>
            <a:endParaRPr lang="en-US" sz="2900" dirty="0"/>
          </a:p>
        </p:txBody>
      </p:sp>
      <p:sp>
        <p:nvSpPr>
          <p:cNvPr id="4" name="Shape 2"/>
          <p:cNvSpPr/>
          <p:nvPr/>
        </p:nvSpPr>
        <p:spPr>
          <a:xfrm>
            <a:off x="566928" y="1371600"/>
            <a:ext cx="3877056" cy="3218688"/>
          </a:xfrm>
          <a:prstGeom prst="roundRect">
            <a:avLst>
              <a:gd name="adj" fmla="val 1420"/>
            </a:avLst>
          </a:prstGeom>
          <a:solidFill>
            <a:srgbClr val="EDEFF2"/>
          </a:solidFill>
          <a:ln w="12700">
            <a:solidFill>
              <a:srgbClr val="EDEFF2"/>
            </a:solidFill>
            <a:prstDash val="solid"/>
          </a:ln>
        </p:spPr>
      </p:sp>
      <p:sp>
        <p:nvSpPr>
          <p:cNvPr id="5" name="Text 3"/>
          <p:cNvSpPr txBox="1"/>
          <p:nvPr/>
        </p:nvSpPr>
        <p:spPr>
          <a:xfrm>
            <a:off x="768096" y="1517904"/>
            <a:ext cx="3474720" cy="457200"/>
          </a:xfrm>
          <a:prstGeom prst="rect">
            <a:avLst/>
          </a:prstGeom>
          <a:noFill/>
          <a:ln/>
        </p:spPr>
        <p:txBody>
          <a:bodyPr wrap="square" lIns="0" tIns="0" rIns="0" bIns="0" rtlCol="0" anchor="t"/>
          <a:lstStyle/>
          <a:p>
            <a:pPr indent="0" marL="0">
              <a:lnSpc>
                <a:spcPts val="1600"/>
              </a:lnSpc>
              <a:buNone/>
            </a:pPr>
            <a:r>
              <a:rPr lang="en-US" sz="1300" b="1" dirty="0">
                <a:solidFill>
                  <a:srgbClr val="C2703D"/>
                </a:solidFill>
                <a:latin typeface="Calibri" pitchFamily="34" charset="0"/>
                <a:ea typeface="Calibri" pitchFamily="34" charset="-122"/>
                <a:cs typeface="Calibri" pitchFamily="34" charset="-120"/>
              </a:rPr>
              <a:t>HARD POWER CHANGES OPTIONS, NOT WANTS</a:t>
            </a:r>
            <a:endParaRPr lang="en-US" sz="1300" dirty="0"/>
          </a:p>
        </p:txBody>
      </p:sp>
      <p:sp>
        <p:nvSpPr>
          <p:cNvPr id="6" name="Text 4"/>
          <p:cNvSpPr txBox="1"/>
          <p:nvPr/>
        </p:nvSpPr>
        <p:spPr>
          <a:xfrm>
            <a:off x="768096" y="1975104"/>
            <a:ext cx="3474720" cy="2468880"/>
          </a:xfrm>
          <a:prstGeom prst="rect">
            <a:avLst/>
          </a:prstGeom>
          <a:noFill/>
          <a:ln/>
        </p:spPr>
        <p:txBody>
          <a:bodyPr wrap="square" lIns="0" tIns="0" rIns="0" bIns="0" rtlCol="0" anchor="t"/>
          <a:lstStyle/>
          <a:p>
            <a:pPr indent="0" marL="0">
              <a:lnSpc>
                <a:spcPts val="1680"/>
              </a:lnSpc>
              <a:buNone/>
            </a:pPr>
            <a:r>
              <a:rPr lang="en-US" sz="1200" dirty="0">
                <a:solidFill>
                  <a:srgbClr val="2C3742"/>
                </a:solidFill>
                <a:latin typeface="Calibri" pitchFamily="34" charset="0"/>
                <a:ea typeface="Calibri" pitchFamily="34" charset="-122"/>
                <a:cs typeface="Calibri" pitchFamily="34" charset="-120"/>
              </a:rPr>
              <a:t>Both branches — military and economic — work the same way. They change what the other side can do, or what an option costs it.</a:t>
            </a:r>
            <a:endParaRPr lang="en-US" sz="1200" dirty="0"/>
          </a:p>
          <a:p>
            <a:pPr indent="0" marL="0">
              <a:lnSpc>
                <a:spcPts val="1680"/>
              </a:lnSpc>
              <a:buNone/>
            </a:pPr>
            <a:endParaRPr lang="en-US" sz="1200" dirty="0"/>
          </a:p>
          <a:p>
            <a:pPr indent="0" marL="0">
              <a:lnSpc>
                <a:spcPts val="1680"/>
              </a:lnSpc>
              <a:buNone/>
            </a:pPr>
            <a:r>
              <a:rPr lang="en-US" sz="1200" dirty="0">
                <a:solidFill>
                  <a:srgbClr val="2C3742"/>
                </a:solidFill>
                <a:latin typeface="Calibri" pitchFamily="34" charset="0"/>
                <a:ea typeface="Calibri" pitchFamily="34" charset="-122"/>
                <a:cs typeface="Calibri" pitchFamily="34" charset="-120"/>
              </a:rPr>
              <a:t>Neither changes what the other side wants. That is the whole distance between force and persuasion, and it is why occupations are so much harder than victories.</a:t>
            </a:r>
            <a:endParaRPr lang="en-US" sz="1200" dirty="0"/>
          </a:p>
        </p:txBody>
      </p:sp>
      <p:sp>
        <p:nvSpPr>
          <p:cNvPr id="7" name="Shape 5"/>
          <p:cNvSpPr/>
          <p:nvPr/>
        </p:nvSpPr>
        <p:spPr>
          <a:xfrm>
            <a:off x="4700016" y="1371600"/>
            <a:ext cx="3877056" cy="3218688"/>
          </a:xfrm>
          <a:prstGeom prst="roundRect">
            <a:avLst>
              <a:gd name="adj" fmla="val 1420"/>
            </a:avLst>
          </a:prstGeom>
          <a:solidFill>
            <a:srgbClr val="F2F1EE"/>
          </a:solidFill>
          <a:ln w="12700">
            <a:solidFill>
              <a:srgbClr val="F2F1EE"/>
            </a:solidFill>
            <a:prstDash val="solid"/>
          </a:ln>
        </p:spPr>
      </p:sp>
      <p:sp>
        <p:nvSpPr>
          <p:cNvPr id="8" name="Text 6"/>
          <p:cNvSpPr txBox="1"/>
          <p:nvPr/>
        </p:nvSpPr>
        <p:spPr>
          <a:xfrm>
            <a:off x="4901184" y="1517904"/>
            <a:ext cx="3474720" cy="457200"/>
          </a:xfrm>
          <a:prstGeom prst="rect">
            <a:avLst/>
          </a:prstGeom>
          <a:noFill/>
          <a:ln/>
        </p:spPr>
        <p:txBody>
          <a:bodyPr wrap="square" lIns="0" tIns="0" rIns="0" bIns="0" rtlCol="0" anchor="t"/>
          <a:lstStyle/>
          <a:p>
            <a:pPr indent="0" marL="0">
              <a:lnSpc>
                <a:spcPts val="1600"/>
              </a:lnSpc>
              <a:buNone/>
            </a:pPr>
            <a:r>
              <a:rPr lang="en-US" sz="1300" b="1" dirty="0">
                <a:solidFill>
                  <a:srgbClr val="C2703D"/>
                </a:solidFill>
                <a:latin typeface="Calibri" pitchFamily="34" charset="0"/>
                <a:ea typeface="Calibri" pitchFamily="34" charset="-122"/>
                <a:cs typeface="Calibri" pitchFamily="34" charset="-120"/>
              </a:rPr>
              <a:t>SOFT POWER IS NOT OWNED BY ITS OWNER</a:t>
            </a:r>
            <a:endParaRPr lang="en-US" sz="1300" dirty="0"/>
          </a:p>
        </p:txBody>
      </p:sp>
      <p:sp>
        <p:nvSpPr>
          <p:cNvPr id="9" name="Text 7"/>
          <p:cNvSpPr txBox="1"/>
          <p:nvPr/>
        </p:nvSpPr>
        <p:spPr>
          <a:xfrm>
            <a:off x="4901184" y="1975104"/>
            <a:ext cx="3474720" cy="2468880"/>
          </a:xfrm>
          <a:prstGeom prst="rect">
            <a:avLst/>
          </a:prstGeom>
          <a:noFill/>
          <a:ln/>
        </p:spPr>
        <p:txBody>
          <a:bodyPr wrap="square" lIns="0" tIns="0" rIns="0" bIns="0" rtlCol="0" anchor="t"/>
          <a:lstStyle/>
          <a:p>
            <a:pPr indent="0" marL="0">
              <a:lnSpc>
                <a:spcPts val="1680"/>
              </a:lnSpc>
              <a:buNone/>
            </a:pPr>
            <a:r>
              <a:rPr lang="en-US" sz="1200" dirty="0">
                <a:solidFill>
                  <a:srgbClr val="2C3742"/>
                </a:solidFill>
                <a:latin typeface="Calibri" pitchFamily="34" charset="0"/>
                <a:ea typeface="Calibri" pitchFamily="34" charset="-122"/>
                <a:cs typeface="Calibri" pitchFamily="34" charset="-120"/>
              </a:rPr>
              <a:t>It exists only in the perception of others.</a:t>
            </a:r>
            <a:endParaRPr lang="en-US" sz="1200" dirty="0"/>
          </a:p>
          <a:p>
            <a:pPr indent="0" marL="0">
              <a:lnSpc>
                <a:spcPts val="1680"/>
              </a:lnSpc>
              <a:buNone/>
            </a:pPr>
            <a:endParaRPr lang="en-US" sz="1200" dirty="0"/>
          </a:p>
          <a:p>
            <a:pPr indent="0" marL="0">
              <a:lnSpc>
                <a:spcPts val="1680"/>
              </a:lnSpc>
              <a:buNone/>
            </a:pPr>
            <a:r>
              <a:rPr lang="en-US" sz="1200" dirty="0">
                <a:solidFill>
                  <a:srgbClr val="2C3742"/>
                </a:solidFill>
                <a:latin typeface="Calibri" pitchFamily="34" charset="0"/>
                <a:ea typeface="Calibri" pitchFamily="34" charset="-122"/>
                <a:cs typeface="Calibri" pitchFamily="34" charset="-120"/>
              </a:rPr>
              <a:t>So your own behaviour can destroy it overnight, and you cannot spend it like a budget. A state can build an aircraft carrier on schedule. It cannot decide to be admired.</a:t>
            </a:r>
            <a:endParaRPr lang="en-US" sz="1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1F2A38"/>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1F2A38"/>
          </a:solidFill>
          <a:ln/>
        </p:spPr>
      </p:sp>
      <p:sp>
        <p:nvSpPr>
          <p:cNvPr id="3" name="Text 1"/>
          <p:cNvSpPr txBox="1"/>
          <p:nvPr/>
        </p:nvSpPr>
        <p:spPr>
          <a:xfrm>
            <a:off x="566928" y="640080"/>
            <a:ext cx="8010144" cy="274320"/>
          </a:xfrm>
          <a:prstGeom prst="rect">
            <a:avLst/>
          </a:prstGeom>
          <a:noFill/>
          <a:ln/>
        </p:spPr>
        <p:txBody>
          <a:bodyPr wrap="square" lIns="0" tIns="0" rIns="0" bIns="0" rtlCol="0" anchor="t"/>
          <a:lstStyle/>
          <a:p>
            <a:pPr indent="0" marL="0">
              <a:buNone/>
            </a:pPr>
            <a:r>
              <a:rPr lang="en-US" sz="1100" b="1" spc="200" kern="0" dirty="0">
                <a:solidFill>
                  <a:srgbClr val="C2703D"/>
                </a:solidFill>
                <a:latin typeface="Calibri" pitchFamily="34" charset="0"/>
                <a:ea typeface="Calibri" pitchFamily="34" charset="-122"/>
                <a:cs typeface="Calibri" pitchFamily="34" charset="-120"/>
              </a:rPr>
              <a:t>THE LINE THAT CARRIES THE TERM</a:t>
            </a:r>
            <a:endParaRPr lang="en-US" sz="1100" dirty="0"/>
          </a:p>
        </p:txBody>
      </p:sp>
      <p:sp>
        <p:nvSpPr>
          <p:cNvPr id="4" name="Text 2"/>
          <p:cNvSpPr txBox="1"/>
          <p:nvPr/>
        </p:nvSpPr>
        <p:spPr>
          <a:xfrm>
            <a:off x="566928" y="1024128"/>
            <a:ext cx="8010144" cy="1691640"/>
          </a:xfrm>
          <a:prstGeom prst="rect">
            <a:avLst/>
          </a:prstGeom>
          <a:noFill/>
          <a:ln/>
        </p:spPr>
        <p:txBody>
          <a:bodyPr wrap="square" lIns="0" tIns="0" rIns="0" bIns="0" rtlCol="0" anchor="t"/>
          <a:lstStyle/>
          <a:p>
            <a:pPr indent="0" marL="0">
              <a:lnSpc>
                <a:spcPts val="3900"/>
              </a:lnSpc>
              <a:buNone/>
            </a:pPr>
            <a:r>
              <a:rPr lang="en-US" sz="3100" b="1" dirty="0">
                <a:solidFill>
                  <a:srgbClr val="FFFFFF"/>
                </a:solidFill>
                <a:latin typeface="Cambria" pitchFamily="34" charset="0"/>
                <a:ea typeface="Cambria" pitchFamily="34" charset="-122"/>
                <a:cs typeface="Cambria" pitchFamily="34" charset="-120"/>
              </a:rPr>
              <a:t>What is not in this document — and who decided that?</a:t>
            </a:r>
            <a:endParaRPr lang="en-US" sz="3100" dirty="0"/>
          </a:p>
        </p:txBody>
      </p:sp>
      <p:sp>
        <p:nvSpPr>
          <p:cNvPr id="5" name="Shape 3"/>
          <p:cNvSpPr/>
          <p:nvPr/>
        </p:nvSpPr>
        <p:spPr>
          <a:xfrm>
            <a:off x="566928" y="2432304"/>
            <a:ext cx="1005840" cy="32004"/>
          </a:xfrm>
          <a:prstGeom prst="rect">
            <a:avLst/>
          </a:prstGeom>
          <a:solidFill>
            <a:srgbClr val="C2703D"/>
          </a:solidFill>
          <a:ln w="12700">
            <a:solidFill>
              <a:srgbClr val="C2703D"/>
            </a:solidFill>
            <a:prstDash val="solid"/>
          </a:ln>
        </p:spPr>
      </p:sp>
      <p:sp>
        <p:nvSpPr>
          <p:cNvPr id="6" name="Text 4"/>
          <p:cNvSpPr txBox="1"/>
          <p:nvPr/>
        </p:nvSpPr>
        <p:spPr>
          <a:xfrm>
            <a:off x="566928" y="2670048"/>
            <a:ext cx="8010144" cy="1993392"/>
          </a:xfrm>
          <a:prstGeom prst="rect">
            <a:avLst/>
          </a:prstGeom>
          <a:noFill/>
          <a:ln/>
        </p:spPr>
        <p:txBody>
          <a:bodyPr wrap="square" lIns="0" tIns="0" rIns="0" bIns="0" rtlCol="0" anchor="t"/>
          <a:lstStyle/>
          <a:p>
            <a:pPr indent="0" marL="0">
              <a:lnSpc>
                <a:spcPts val="1917"/>
              </a:lnSpc>
              <a:buNone/>
            </a:pPr>
            <a:r>
              <a:rPr lang="en-US" sz="1350" dirty="0">
                <a:solidFill>
                  <a:srgbClr val="B9C3CD"/>
                </a:solidFill>
                <a:latin typeface="Calibri" pitchFamily="34" charset="0"/>
                <a:ea typeface="Calibri" pitchFamily="34" charset="-122"/>
                <a:cs typeface="Calibri" pitchFamily="34" charset="-120"/>
              </a:rPr>
              <a:t>Hard power leaves traces in a text: armies, threats, concessions. You can point at the sentence.</a:t>
            </a:r>
            <a:endParaRPr lang="en-US" sz="1350" dirty="0"/>
          </a:p>
          <a:p>
            <a:pPr indent="0" marL="0">
              <a:lnSpc>
                <a:spcPts val="1917"/>
              </a:lnSpc>
              <a:buNone/>
            </a:pPr>
            <a:r>
              <a:rPr lang="en-US" sz="1350" dirty="0">
                <a:solidFill>
                  <a:srgbClr val="B9C3CD"/>
                </a:solidFill>
                <a:latin typeface="Calibri" pitchFamily="34" charset="0"/>
                <a:ea typeface="Calibri" pitchFamily="34" charset="-122"/>
                <a:cs typeface="Calibri" pitchFamily="34" charset="-120"/>
              </a:rPr>
              <a:t>Institutional and normative power shows up as absence — it determines what nobody bothered to write down, because nobody thought to raise it.</a:t>
            </a:r>
            <a:endParaRPr lang="en-US" sz="13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66928" y="310896"/>
            <a:ext cx="8010144" cy="237744"/>
          </a:xfrm>
          <a:prstGeom prst="rect">
            <a:avLst/>
          </a:prstGeom>
          <a:noFill/>
          <a:ln/>
        </p:spPr>
        <p:txBody>
          <a:bodyPr wrap="square" lIns="0" tIns="0" rIns="0" bIns="0" rtlCol="0" anchor="ctr"/>
          <a:lstStyle/>
          <a:p>
            <a:pPr indent="0" marL="0">
              <a:buNone/>
            </a:pPr>
            <a:r>
              <a:rPr lang="en-US" sz="1050" b="1" spc="200" kern="0" dirty="0">
                <a:solidFill>
                  <a:srgbClr val="C2703D"/>
                </a:solidFill>
                <a:latin typeface="Calibri" pitchFamily="34" charset="0"/>
                <a:ea typeface="Calibri" pitchFamily="34" charset="-122"/>
                <a:cs typeface="Calibri" pitchFamily="34" charset="-120"/>
              </a:rPr>
              <a:t>CONCEPT 1</a:t>
            </a:r>
            <a:endParaRPr lang="en-US" sz="1050" dirty="0"/>
          </a:p>
        </p:txBody>
      </p:sp>
      <p:sp>
        <p:nvSpPr>
          <p:cNvPr id="3" name="Text 1"/>
          <p:cNvSpPr txBox="1"/>
          <p:nvPr/>
        </p:nvSpPr>
        <p:spPr>
          <a:xfrm>
            <a:off x="566928" y="566928"/>
            <a:ext cx="8010144" cy="676656"/>
          </a:xfrm>
          <a:prstGeom prst="rect">
            <a:avLst/>
          </a:prstGeom>
          <a:noFill/>
          <a:ln/>
        </p:spPr>
        <p:txBody>
          <a:bodyPr wrap="square" lIns="0" tIns="0" rIns="0" bIns="0" rtlCol="0" anchor="t"/>
          <a:lstStyle/>
          <a:p>
            <a:pPr indent="0" marL="0">
              <a:buNone/>
            </a:pPr>
            <a:r>
              <a:rPr lang="en-US" sz="2900" b="1" dirty="0">
                <a:solidFill>
                  <a:srgbClr val="1F2A38"/>
                </a:solidFill>
                <a:latin typeface="Cambria" pitchFamily="34" charset="0"/>
                <a:ea typeface="Cambria" pitchFamily="34" charset="-122"/>
                <a:cs typeface="Cambria" pitchFamily="34" charset="-120"/>
              </a:rPr>
              <a:t>International system</a:t>
            </a:r>
            <a:endParaRPr lang="en-US" sz="2900" dirty="0"/>
          </a:p>
        </p:txBody>
      </p:sp>
      <p:sp>
        <p:nvSpPr>
          <p:cNvPr id="4" name="Shape 2"/>
          <p:cNvSpPr/>
          <p:nvPr/>
        </p:nvSpPr>
        <p:spPr>
          <a:xfrm>
            <a:off x="566928" y="1371600"/>
            <a:ext cx="8010144" cy="804672"/>
          </a:xfrm>
          <a:prstGeom prst="roundRect">
            <a:avLst>
              <a:gd name="adj" fmla="val 6818"/>
            </a:avLst>
          </a:prstGeom>
          <a:solidFill>
            <a:srgbClr val="EDEFF2"/>
          </a:solidFill>
          <a:ln w="12700">
            <a:solidFill>
              <a:srgbClr val="EDEFF2"/>
            </a:solidFill>
            <a:prstDash val="solid"/>
          </a:ln>
        </p:spPr>
      </p:sp>
      <p:sp>
        <p:nvSpPr>
          <p:cNvPr id="5" name="Text 3"/>
          <p:cNvSpPr txBox="1"/>
          <p:nvPr/>
        </p:nvSpPr>
        <p:spPr>
          <a:xfrm>
            <a:off x="768096" y="1371600"/>
            <a:ext cx="7607808" cy="804672"/>
          </a:xfrm>
          <a:prstGeom prst="rect">
            <a:avLst/>
          </a:prstGeom>
          <a:noFill/>
          <a:ln/>
        </p:spPr>
        <p:txBody>
          <a:bodyPr wrap="square" lIns="0" tIns="0" rIns="0" bIns="0" rtlCol="0" anchor="ctr"/>
          <a:lstStyle/>
          <a:p>
            <a:pPr indent="0" marL="0">
              <a:lnSpc>
                <a:spcPts val="2000"/>
              </a:lnSpc>
              <a:buNone/>
            </a:pPr>
            <a:r>
              <a:rPr lang="en-US" sz="1500" i="1" dirty="0">
                <a:solidFill>
                  <a:srgbClr val="1F2A38"/>
                </a:solidFill>
                <a:latin typeface="Cambria" pitchFamily="34" charset="0"/>
                <a:ea typeface="Cambria" pitchFamily="34" charset="-122"/>
                <a:cs typeface="Cambria" pitchFamily="34" charset="-120"/>
              </a:rPr>
              <a:t>The set of political units that interact often enough that each must take the others into account.</a:t>
            </a:r>
            <a:endParaRPr lang="en-US" sz="1500" dirty="0"/>
          </a:p>
        </p:txBody>
      </p:sp>
      <p:sp>
        <p:nvSpPr>
          <p:cNvPr id="6" name="Shape 4"/>
          <p:cNvSpPr/>
          <p:nvPr/>
        </p:nvSpPr>
        <p:spPr>
          <a:xfrm>
            <a:off x="603504" y="2450592"/>
            <a:ext cx="91440" cy="91440"/>
          </a:xfrm>
          <a:prstGeom prst="ellipse">
            <a:avLst/>
          </a:prstGeom>
          <a:solidFill>
            <a:srgbClr val="C2703D"/>
          </a:solidFill>
          <a:ln w="12700">
            <a:solidFill>
              <a:srgbClr val="C2703D"/>
            </a:solidFill>
            <a:prstDash val="solid"/>
          </a:ln>
        </p:spPr>
      </p:sp>
      <p:sp>
        <p:nvSpPr>
          <p:cNvPr id="7" name="Text 5"/>
          <p:cNvSpPr txBox="1"/>
          <p:nvPr/>
        </p:nvSpPr>
        <p:spPr>
          <a:xfrm>
            <a:off x="896112" y="2340864"/>
            <a:ext cx="7680960" cy="763524"/>
          </a:xfrm>
          <a:prstGeom prst="rect">
            <a:avLst/>
          </a:prstGeom>
          <a:noFill/>
          <a:ln/>
        </p:spPr>
        <p:txBody>
          <a:bodyPr wrap="square" lIns="0" tIns="0" rIns="0" bIns="0" rtlCol="0" anchor="t"/>
          <a:lstStyle/>
          <a:p>
            <a:pPr indent="0" marL="0">
              <a:lnSpc>
                <a:spcPts val="1848"/>
              </a:lnSpc>
              <a:buNone/>
            </a:pPr>
            <a:r>
              <a:rPr lang="en-US" sz="1400" dirty="0">
                <a:solidFill>
                  <a:srgbClr val="2C3742"/>
                </a:solidFill>
                <a:latin typeface="Calibri" pitchFamily="34" charset="0"/>
                <a:ea typeface="Calibri" pitchFamily="34" charset="-122"/>
                <a:cs typeface="Calibri" pitchFamily="34" charset="-120"/>
              </a:rPr>
              <a:t>STRUCTURE — how many great powers, and how is capability distributed? Europe 1815–1914 multipolar; 1947–1989 bipolar; after 1991 nobody agrees, and the disagreement is itself informative.</a:t>
            </a:r>
            <a:endParaRPr lang="en-US" sz="1400" dirty="0"/>
          </a:p>
        </p:txBody>
      </p:sp>
      <p:sp>
        <p:nvSpPr>
          <p:cNvPr id="8" name="Shape 6"/>
          <p:cNvSpPr/>
          <p:nvPr/>
        </p:nvSpPr>
        <p:spPr>
          <a:xfrm>
            <a:off x="603504" y="3305556"/>
            <a:ext cx="91440" cy="91440"/>
          </a:xfrm>
          <a:prstGeom prst="ellipse">
            <a:avLst/>
          </a:prstGeom>
          <a:solidFill>
            <a:srgbClr val="C2703D"/>
          </a:solidFill>
          <a:ln w="12700">
            <a:solidFill>
              <a:srgbClr val="C2703D"/>
            </a:solidFill>
            <a:prstDash val="solid"/>
          </a:ln>
        </p:spPr>
      </p:sp>
      <p:sp>
        <p:nvSpPr>
          <p:cNvPr id="9" name="Text 7"/>
          <p:cNvSpPr txBox="1"/>
          <p:nvPr/>
        </p:nvSpPr>
        <p:spPr>
          <a:xfrm>
            <a:off x="896112" y="3195828"/>
            <a:ext cx="7680960" cy="539496"/>
          </a:xfrm>
          <a:prstGeom prst="rect">
            <a:avLst/>
          </a:prstGeom>
          <a:noFill/>
          <a:ln/>
        </p:spPr>
        <p:txBody>
          <a:bodyPr wrap="square" lIns="0" tIns="0" rIns="0" bIns="0" rtlCol="0" anchor="t"/>
          <a:lstStyle/>
          <a:p>
            <a:pPr indent="0" marL="0">
              <a:lnSpc>
                <a:spcPts val="1848"/>
              </a:lnSpc>
              <a:buNone/>
            </a:pPr>
            <a:r>
              <a:rPr lang="en-US" sz="1400" dirty="0">
                <a:solidFill>
                  <a:srgbClr val="2C3742"/>
                </a:solidFill>
                <a:latin typeface="Calibri" pitchFamily="34" charset="0"/>
                <a:ea typeface="Calibri" pitchFamily="34" charset="-122"/>
                <a:cs typeface="Calibri" pitchFamily="34" charset="-120"/>
              </a:rPr>
              <a:t>MEMBERSHIP — historically variable. The UN had 51 members in 1945 and has 193 today. That growth is decolonisation, and it changed what the system is.</a:t>
            </a:r>
            <a:endParaRPr lang="en-US" sz="1400" dirty="0"/>
          </a:p>
        </p:txBody>
      </p:sp>
      <p:sp>
        <p:nvSpPr>
          <p:cNvPr id="10" name="Shape 8"/>
          <p:cNvSpPr/>
          <p:nvPr/>
        </p:nvSpPr>
        <p:spPr>
          <a:xfrm>
            <a:off x="566928" y="3995928"/>
            <a:ext cx="8010144" cy="685800"/>
          </a:xfrm>
          <a:prstGeom prst="roundRect">
            <a:avLst>
              <a:gd name="adj" fmla="val 9333"/>
            </a:avLst>
          </a:prstGeom>
          <a:solidFill>
            <a:srgbClr val="1F2A38"/>
          </a:solidFill>
          <a:ln w="12700">
            <a:solidFill>
              <a:srgbClr val="1F2A38"/>
            </a:solidFill>
            <a:prstDash val="solid"/>
          </a:ln>
        </p:spPr>
      </p:sp>
      <p:sp>
        <p:nvSpPr>
          <p:cNvPr id="11" name="Text 9"/>
          <p:cNvSpPr txBox="1"/>
          <p:nvPr/>
        </p:nvSpPr>
        <p:spPr>
          <a:xfrm>
            <a:off x="786384" y="3995928"/>
            <a:ext cx="7552944" cy="685800"/>
          </a:xfrm>
          <a:prstGeom prst="rect">
            <a:avLst/>
          </a:prstGeom>
          <a:noFill/>
          <a:ln/>
        </p:spPr>
        <p:txBody>
          <a:bodyPr wrap="square" lIns="0" tIns="0" rIns="0" bIns="0" rtlCol="0" anchor="ctr"/>
          <a:lstStyle/>
          <a:p>
            <a:pPr indent="0" marL="0">
              <a:lnSpc>
                <a:spcPts val="1700"/>
              </a:lnSpc>
              <a:buNone/>
            </a:pPr>
            <a:r>
              <a:rPr lang="en-US" sz="1050" b="1" spc="150" kern="0" dirty="0">
                <a:solidFill>
                  <a:srgbClr val="C2703D"/>
                </a:solidFill>
                <a:latin typeface="Calibri" pitchFamily="34" charset="0"/>
                <a:ea typeface="Calibri" pitchFamily="34" charset="-122"/>
                <a:cs typeface="Calibri" pitchFamily="34" charset="-120"/>
              </a:rPr>
              <a:t>ASK   </a:t>
            </a:r>
            <a:pPr indent="0" marL="0">
              <a:lnSpc>
                <a:spcPts val="1700"/>
              </a:lnSpc>
              <a:buNone/>
            </a:pPr>
            <a:r>
              <a:rPr lang="en-US" sz="1300" i="1" dirty="0">
                <a:solidFill>
                  <a:srgbClr val="FFFFFF"/>
                </a:solidFill>
                <a:latin typeface="Calibri" pitchFamily="34" charset="0"/>
                <a:ea typeface="Calibri" pitchFamily="34" charset="-122"/>
                <a:cs typeface="Calibri" pitchFamily="34" charset="-120"/>
              </a:rPr>
              <a:t>If a unit is affected by everything the great powers do but cannot affect them in return, is it a member?</a:t>
            </a:r>
            <a:endParaRPr lang="en-US" sz="10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39</Slides>
  <Notes>39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39</vt:i4>
      </vt:variant>
    </vt:vector>
  </HeadingPairs>
  <TitlesOfParts>
    <vt:vector size="4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International Relations</dc:title>
  <dc:subject>PptxGenJS Presentation</dc:subject>
  <dc:creator>Cold War and Germany</dc:creator>
  <cp:lastModifiedBy>Cold War and Germany</cp:lastModifiedBy>
  <cp:revision>1</cp:revision>
  <dcterms:created xsi:type="dcterms:W3CDTF">2026-09-02T18:19:31Z</dcterms:created>
  <dcterms:modified xsi:type="dcterms:W3CDTF">2026-09-02T18:19:31Z</dcterms:modified>
</cp:coreProperties>
</file>