
<file path=[Content_Types].xml><?xml version="1.0" encoding="utf-8"?>
<Types xmlns="http://schemas.openxmlformats.org/package/2006/content-types">
  <Default Extension="bin" ContentType="image/unknown"/>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3D6D6F-646E-46C9-91E1-969B7478B564}" v="4" dt="2026-09-09T17:36:07.8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4" d="100"/>
          <a:sy n="114"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chim Wintzer" userId="3b1e0cd0-c5ca-4c91-acf6-18921fc83984" providerId="ADAL" clId="{A0CD6212-9A40-46B1-BA93-A4AC89703A4C}"/>
    <pc:docChg chg="modSld">
      <pc:chgData name="Joachim Wintzer" userId="3b1e0cd0-c5ca-4c91-acf6-18921fc83984" providerId="ADAL" clId="{A0CD6212-9A40-46B1-BA93-A4AC89703A4C}" dt="2026-09-09T17:36:47.617" v="13"/>
      <pc:docMkLst>
        <pc:docMk/>
      </pc:docMkLst>
      <pc:sldChg chg="addSp delSp modSp mod">
        <pc:chgData name="Joachim Wintzer" userId="3b1e0cd0-c5ca-4c91-acf6-18921fc83984" providerId="ADAL" clId="{A0CD6212-9A40-46B1-BA93-A4AC89703A4C}" dt="2026-09-09T17:36:47.617" v="13"/>
        <pc:sldMkLst>
          <pc:docMk/>
          <pc:sldMk cId="0" sldId="283"/>
        </pc:sldMkLst>
        <pc:spChg chg="add del mod">
          <ac:chgData name="Joachim Wintzer" userId="3b1e0cd0-c5ca-4c91-acf6-18921fc83984" providerId="ADAL" clId="{A0CD6212-9A40-46B1-BA93-A4AC89703A4C}" dt="2026-09-09T17:34:26.695" v="2"/>
          <ac:spMkLst>
            <pc:docMk/>
            <pc:sldMk cId="0" sldId="283"/>
            <ac:spMk id="34" creationId="{ADACE60F-C0F2-E0D1-C690-21693D0252A4}"/>
          </ac:spMkLst>
        </pc:spChg>
        <pc:spChg chg="add del mod">
          <ac:chgData name="Joachim Wintzer" userId="3b1e0cd0-c5ca-4c91-acf6-18921fc83984" providerId="ADAL" clId="{A0CD6212-9A40-46B1-BA93-A4AC89703A4C}" dt="2026-09-09T17:34:34.066" v="5"/>
          <ac:spMkLst>
            <pc:docMk/>
            <pc:sldMk cId="0" sldId="283"/>
            <ac:spMk id="35" creationId="{C9436571-14DE-4934-4D8D-F215BE15B85D}"/>
          </ac:spMkLst>
        </pc:spChg>
        <pc:spChg chg="add del mod">
          <ac:chgData name="Joachim Wintzer" userId="3b1e0cd0-c5ca-4c91-acf6-18921fc83984" providerId="ADAL" clId="{A0CD6212-9A40-46B1-BA93-A4AC89703A4C}" dt="2026-09-09T17:36:07.864" v="9"/>
          <ac:spMkLst>
            <pc:docMk/>
            <pc:sldMk cId="0" sldId="283"/>
            <ac:spMk id="36" creationId="{8FE38015-B47B-AC72-0DA0-9CC6A188DF76}"/>
          </ac:spMkLst>
        </pc:spChg>
        <pc:spChg chg="add del mod">
          <ac:chgData name="Joachim Wintzer" userId="3b1e0cd0-c5ca-4c91-acf6-18921fc83984" providerId="ADAL" clId="{A0CD6212-9A40-46B1-BA93-A4AC89703A4C}" dt="2026-09-09T17:36:47.617" v="13"/>
          <ac:spMkLst>
            <pc:docMk/>
            <pc:sldMk cId="0" sldId="283"/>
            <ac:spMk id="37" creationId="{DA1C6501-2CC8-3FA3-F147-E1A7A59FB50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3231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105 minutes in four parts. Slides replace the board throughout — nothing here needs to be written up.</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not a peace treaty. What is it instead? An agreement between three governments about how they will exercise powers they had already assumed on 5 June 1945 — authority that does not come from German consent.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ask: if the hardest questions are postponed to a peace conference, what happens when that conference never meets? Answer: peace treaties with Italy, Romania, Hungary, Bulgaria and Finland in Paris, February 1947. With Germany, never — until the Two Plus Four Treaty of September 1990.</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ask: who had to accept this agreement for it to work — and did any of them get to say no?</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what happens when supreme authority over a state is exercised by other states.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Expect Versailles and Munich to be known and Vienna to be vague. Fill gaps in one sentence each. Vienna: the powers reorganise Europe after Napoleon. Munich: four powers award Czechoslovak territory to Germany, and Czechoslovakia is not present.</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Vienna: the defeated power negotiates and gets a settlement that lasts. Versailles: present, signs, is not heard — and spends twenty years saying so. Munich: not in the building. Potsdam: no government left to exclude. But it is not a straight line of decline — ask which is more dangerous, a settlement the defeated party signs but rejects, or one it is never asked about.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Chairs in a circle, twelve seats, no table. You sit in the circle and draw a card too — that signals that nobody is observing from outside. Seat each duelling pair facing each other across the circle.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Deal cards 1 to 12, seating each pair opposite as you go. Take number 9 yourself, the Welsh miner — the least emotionally loaded of the twelve, and it lets you model the format without occupying the centre.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D2, D3 and D4 need the most care. In each, the axis is what the document does, not whose suffering counts. If an exchange slides into a competition of grief, intervene with one question: what does the Protocol actually give each of you?</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Deliberately with your opponent, so nobody is ambushed in front of the room and the exchange is about substance rather than surprise. Circulate; call first on a pair that has found a real incompatibility.</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this once and move on. It is orientation, not content.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Write down each provision as it is named; you need the list for the debrief. If a reply turns into a second statement, stop it: 'Answer them.' If someone concedes too fast, ask what their card loses by accepting.</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answer the last question. Leave it open going into Part IV, where it returns in a different form — this time about who was invited and who declined.</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years after Potsdam, something formally different happens: an offer, not a treaty, addressed explicitly to every country in Europe including the Soviet Union. Keep two questions running. Who was allowed to accept it? And does an invitation make the decision less one-sided, or only less visible?</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question on the next slide before explaining anything.</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ingredients from the room before showing this slide.</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this slowly. It is the hinge of Part IV.</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ways out, each somebody’s policy in 1947: take the region away from Germany, reduce it permanently, or restart it and bind it into something larger. The third is what happens.</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Card 4 is the one worth spelling out: it explains why goods can exist and still reach nobody, and why the currency reform of June 1948 worked overnight. The goods had not been produced overnight; they had been waiting for a currency worth accepting.</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chain is worth putting on the board even though the slides replace it. Students remember causal chains they can point at.</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image for the first three minutes. Take short answers, one word each, and keep it moving. You are working towards 'somebody drew them' — do not supply it.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point is that none of this was a coup. These were free elections with high turnout, and the parties in question had a real record: they had been in the resistance while much of the old elite had not. That is what Washington was reading.</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the circuit: American loans into Germany, German reparations to Britain and France, debt payments back to America. When American credit stopped in 1929, the circuit stopped with it.</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'be nice to Germany'. Something instrumental: coercive extraction from a broken economy does not produce payment, and a destitute population is a political danger. A security argument, not a humanitarian one.</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student objects that 1945 was not 1918 — agree. The objection is right. The Americans in 1947 were not being generous; they had concluded that punishment did not work, which is a different thing.</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answer is domestic. A Republican Congress elected in 1946 on a promise to cut spending; Vandenberg's advice that the only way to get the money was to frighten the country. The universalism is a fundraising strategy — which does not stop it becoming policy.</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sentence to make them write down. Everything else in Part IV plays against it.</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conditions looked light: cooperate, open your books, accept American officials in the allocation. Most of it bought American goods — the plan stimulated the economy that funded it. Use the editors' fourth question here.</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Marshall later told Kennan to produce one, with a single instruction: avoid trivia. Worth one sentence: Kennan objected to what was made of his argument, opposed the universalism of the Truman Doctrine, and was moved out of policy planning by 1949.</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Molotov went to Paris with a large delegation, then withdrew; the east Europeans were allowed to stay, then forbidden. The Czechs, who wanted in, had their leaders summoned to Moscow. Westad reports Gottwald came out shaking.</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Rhine, Elbe, Oder, Neisse, Vistula, Danube. Note as they come that the Rhine and the Oder are political objects, not just water.</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empty chairs again, in friendlier packaging.</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 the rows with them. Then take the table apart on the next slide, or they leave with a fable.</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someone asks whether Germany was rewarded for starting the war: take it seriously, it was asked loudly in France and the Netherlands at the time. The plan was not a judgement about desert but a calculation about consequences. Then ask whether that distinction would have satisfied the cards they held an hour ago.</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the second closing point on the next slide, which sets up the following session.</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answer it on the next slide before they leave.</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whole session in miniature, and it is where the empty chairs of Part III come back. Do not resolve it for them — but make sure they see that the two halves are in the same speech.</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ask the question on the next slide and wait for it. Students who have not met this before usually assume the population stayed and changed nationality — that is what happened to Alsace in 1919, and it is the intuition to break.</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single most important contrast of the session. It returns in Part IV, when Versailles comes back a third time.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Count the flags with them: five, and one of them belongs to a power that was not at the conference.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time we built a vocabulary and read the Protocol through it. Today something narrower and stranger: we ask what kind of document it actually is. That sounds technical. Almost every conflict over Germany for the next forty-five years runs back to it.</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three or four answers cold. Students usually split. The productive move is not to settle it but to ask what a peace treaty requires, and to collect the criteria they name.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bin"/><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1234440"/>
            <a:ext cx="8010144" cy="274320"/>
          </a:xfrm>
          <a:prstGeom prst="rect">
            <a:avLst/>
          </a:prstGeom>
          <a:noFill/>
          <a:ln/>
        </p:spPr>
        <p:txBody>
          <a:bodyPr wrap="square" lIns="0" tIns="0" rIns="0" bIns="0" rtlCol="0" anchor="ctr"/>
          <a:lstStyle/>
          <a:p>
            <a:pPr marL="0" indent="0">
              <a:buNone/>
            </a:pPr>
            <a:r>
              <a:rPr lang="en-US" sz="1200" b="1" kern="0" spc="300" dirty="0">
                <a:solidFill>
                  <a:srgbClr val="C2703D"/>
                </a:solidFill>
                <a:latin typeface="Calibri" pitchFamily="34" charset="0"/>
                <a:ea typeface="Calibri" pitchFamily="34" charset="-122"/>
                <a:cs typeface="Calibri" pitchFamily="34" charset="-120"/>
              </a:rPr>
              <a:t>COLD WAR AND GERMANY</a:t>
            </a:r>
            <a:endParaRPr lang="en-US" sz="1200" dirty="0"/>
          </a:p>
        </p:txBody>
      </p:sp>
      <p:sp>
        <p:nvSpPr>
          <p:cNvPr id="4" name="Text 2"/>
          <p:cNvSpPr txBox="1"/>
          <p:nvPr/>
        </p:nvSpPr>
        <p:spPr>
          <a:xfrm>
            <a:off x="566928" y="1600200"/>
            <a:ext cx="8010144" cy="1371600"/>
          </a:xfrm>
          <a:prstGeom prst="rect">
            <a:avLst/>
          </a:prstGeom>
          <a:noFill/>
          <a:ln/>
        </p:spPr>
        <p:txBody>
          <a:bodyPr wrap="square" lIns="0" tIns="0" rIns="0" bIns="0" rtlCol="0" anchor="ctr"/>
          <a:lstStyle/>
          <a:p>
            <a:pPr marL="0" indent="0">
              <a:lnSpc>
                <a:spcPts val="4400"/>
              </a:lnSpc>
              <a:buNone/>
            </a:pPr>
            <a:r>
              <a:rPr lang="en-US" sz="4000" b="1" dirty="0">
                <a:solidFill>
                  <a:srgbClr val="FFFFFF"/>
                </a:solidFill>
                <a:latin typeface="Cambria" pitchFamily="34" charset="0"/>
                <a:ea typeface="Cambria" pitchFamily="34" charset="-122"/>
                <a:cs typeface="Cambria" pitchFamily="34" charset="-120"/>
              </a:rPr>
              <a:t>From Potsdam to</a:t>
            </a:r>
            <a:endParaRPr lang="en-US" sz="4000" dirty="0"/>
          </a:p>
          <a:p>
            <a:pPr marL="0" indent="0">
              <a:lnSpc>
                <a:spcPts val="4400"/>
              </a:lnSpc>
              <a:buNone/>
            </a:pPr>
            <a:r>
              <a:rPr lang="en-US" sz="4000" b="1" dirty="0">
                <a:solidFill>
                  <a:srgbClr val="FFFFFF"/>
                </a:solidFill>
                <a:latin typeface="Cambria" pitchFamily="34" charset="0"/>
                <a:ea typeface="Cambria" pitchFamily="34" charset="-122"/>
                <a:cs typeface="Cambria" pitchFamily="34" charset="-120"/>
              </a:rPr>
              <a:t>the Marshall Plan</a:t>
            </a:r>
            <a:endParaRPr lang="en-US" sz="4000" dirty="0"/>
          </a:p>
        </p:txBody>
      </p:sp>
      <p:sp>
        <p:nvSpPr>
          <p:cNvPr id="5" name="Shape 3"/>
          <p:cNvSpPr/>
          <p:nvPr/>
        </p:nvSpPr>
        <p:spPr>
          <a:xfrm>
            <a:off x="566928" y="3127248"/>
            <a:ext cx="1005840" cy="32004"/>
          </a:xfrm>
          <a:prstGeom prst="rect">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566928" y="3346704"/>
            <a:ext cx="6912864" cy="822960"/>
          </a:xfrm>
          <a:prstGeom prst="rect">
            <a:avLst/>
          </a:prstGeom>
          <a:noFill/>
          <a:ln/>
        </p:spPr>
        <p:txBody>
          <a:bodyPr wrap="square" lIns="0" tIns="0" rIns="0" bIns="0" rtlCol="0" anchor="ctr"/>
          <a:lstStyle/>
          <a:p>
            <a:pPr marL="0" indent="0">
              <a:lnSpc>
                <a:spcPts val="2000"/>
              </a:lnSpc>
              <a:buNone/>
            </a:pPr>
            <a:r>
              <a:rPr lang="en-US" sz="1400" dirty="0">
                <a:solidFill>
                  <a:srgbClr val="C3CBD4"/>
                </a:solidFill>
                <a:latin typeface="Calibri" pitchFamily="34" charset="0"/>
                <a:ea typeface="Calibri" pitchFamily="34" charset="-122"/>
                <a:cs typeface="Calibri" pitchFamily="34" charset="-120"/>
              </a:rPr>
              <a:t>The ground · the document · the circle · what came next</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II  ·  THE TEST</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700" b="1" dirty="0">
                <a:solidFill>
                  <a:srgbClr val="1F2A38"/>
                </a:solidFill>
                <a:latin typeface="Cambria" pitchFamily="34" charset="0"/>
                <a:ea typeface="Cambria" pitchFamily="34" charset="-122"/>
                <a:cs typeface="Cambria" pitchFamily="34" charset="-120"/>
              </a:rPr>
              <a:t>What a peace treaty has — and what Potsdam had</a:t>
            </a:r>
            <a:endParaRPr lang="en-US" sz="2700" dirty="0"/>
          </a:p>
        </p:txBody>
      </p:sp>
      <p:sp>
        <p:nvSpPr>
          <p:cNvPr id="4" name="Shape 2"/>
          <p:cNvSpPr/>
          <p:nvPr/>
        </p:nvSpPr>
        <p:spPr>
          <a:xfrm>
            <a:off x="566928" y="1371600"/>
            <a:ext cx="3904488"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5" name="Shape 3"/>
          <p:cNvSpPr/>
          <p:nvPr/>
        </p:nvSpPr>
        <p:spPr>
          <a:xfrm>
            <a:off x="731520"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731520"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7" name="Text 5"/>
          <p:cNvSpPr txBox="1"/>
          <p:nvPr/>
        </p:nvSpPr>
        <p:spPr>
          <a:xfrm>
            <a:off x="1097280" y="1508760"/>
            <a:ext cx="3209544"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CONCLUDED BETWEEN THE BELLIGERENTS</a:t>
            </a:r>
            <a:endParaRPr lang="en-US" sz="1350" dirty="0"/>
          </a:p>
        </p:txBody>
      </p:sp>
      <p:sp>
        <p:nvSpPr>
          <p:cNvPr id="8" name="Text 6"/>
          <p:cNvSpPr txBox="1"/>
          <p:nvPr/>
        </p:nvSpPr>
        <p:spPr>
          <a:xfrm>
            <a:off x="731520" y="1938528"/>
            <a:ext cx="3575304"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Including the defeated party.</a:t>
            </a:r>
            <a:endParaRPr lang="en-US" sz="1150" dirty="0"/>
          </a:p>
          <a:p>
            <a:pPr marL="0" indent="0">
              <a:lnSpc>
                <a:spcPts val="1600"/>
              </a:lnSpc>
              <a:buNone/>
            </a:pPr>
            <a:endParaRPr lang="en-US" sz="1150" dirty="0"/>
          </a:p>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Potsdam: three signatures. No German signature, because there was no German government to provide one.</a:t>
            </a:r>
            <a:endParaRPr lang="en-US" sz="1150" dirty="0"/>
          </a:p>
        </p:txBody>
      </p:sp>
      <p:sp>
        <p:nvSpPr>
          <p:cNvPr id="9" name="Shape 7"/>
          <p:cNvSpPr/>
          <p:nvPr/>
        </p:nvSpPr>
        <p:spPr>
          <a:xfrm>
            <a:off x="4672584" y="1371600"/>
            <a:ext cx="3904488"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10" name="Shape 8"/>
          <p:cNvSpPr/>
          <p:nvPr/>
        </p:nvSpPr>
        <p:spPr>
          <a:xfrm>
            <a:off x="4837176"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4837176"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5202936" y="1508760"/>
            <a:ext cx="3209544"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SIGNED BY ALL OF THEM</a:t>
            </a:r>
            <a:endParaRPr lang="en-US" sz="1350" dirty="0"/>
          </a:p>
        </p:txBody>
      </p:sp>
      <p:sp>
        <p:nvSpPr>
          <p:cNvPr id="13" name="Text 11"/>
          <p:cNvSpPr txBox="1"/>
          <p:nvPr/>
        </p:nvSpPr>
        <p:spPr>
          <a:xfrm>
            <a:off x="4837176" y="1938528"/>
            <a:ext cx="3575304"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Potsdam: a Protocol of the Proceedings, signed by Truman, Attlee and Stalin on 2 August 1945.</a:t>
            </a:r>
            <a:endParaRPr lang="en-US" sz="1150" dirty="0"/>
          </a:p>
        </p:txBody>
      </p:sp>
      <p:sp>
        <p:nvSpPr>
          <p:cNvPr id="14" name="Shape 12"/>
          <p:cNvSpPr/>
          <p:nvPr/>
        </p:nvSpPr>
        <p:spPr>
          <a:xfrm>
            <a:off x="566928" y="3163824"/>
            <a:ext cx="3904488"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15" name="Shape 13"/>
          <p:cNvSpPr/>
          <p:nvPr/>
        </p:nvSpPr>
        <p:spPr>
          <a:xfrm>
            <a:off x="731520" y="3328416"/>
            <a:ext cx="292608" cy="292608"/>
          </a:xfrm>
          <a:prstGeom prst="ellipse">
            <a:avLst/>
          </a:prstGeom>
          <a:solidFill>
            <a:srgbClr val="C2703D"/>
          </a:solidFill>
          <a:ln w="12700">
            <a:solidFill>
              <a:srgbClr val="C2703D"/>
            </a:solidFill>
            <a:prstDash val="solid"/>
          </a:ln>
        </p:spPr>
        <p:txBody>
          <a:bodyPr/>
          <a:lstStyle/>
          <a:p>
            <a:endParaRPr lang="de-DE"/>
          </a:p>
        </p:txBody>
      </p:sp>
      <p:sp>
        <p:nvSpPr>
          <p:cNvPr id="16" name="Text 14"/>
          <p:cNvSpPr txBox="1"/>
          <p:nvPr/>
        </p:nvSpPr>
        <p:spPr>
          <a:xfrm>
            <a:off x="731520" y="3328416"/>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7" name="Text 15"/>
          <p:cNvSpPr txBox="1"/>
          <p:nvPr/>
        </p:nvSpPr>
        <p:spPr>
          <a:xfrm>
            <a:off x="1097280" y="3300984"/>
            <a:ext cx="3209544"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RATIFIED</a:t>
            </a:r>
            <a:endParaRPr lang="en-US" sz="1350" dirty="0"/>
          </a:p>
        </p:txBody>
      </p:sp>
      <p:sp>
        <p:nvSpPr>
          <p:cNvPr id="18" name="Text 16"/>
          <p:cNvSpPr txBox="1"/>
          <p:nvPr/>
        </p:nvSpPr>
        <p:spPr>
          <a:xfrm>
            <a:off x="731520" y="3730752"/>
            <a:ext cx="3575304"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By the constitutional organs of each state.</a:t>
            </a:r>
            <a:endParaRPr lang="en-US" sz="1150" dirty="0"/>
          </a:p>
          <a:p>
            <a:pPr marL="0" indent="0">
              <a:lnSpc>
                <a:spcPts val="1600"/>
              </a:lnSpc>
              <a:buNone/>
            </a:pPr>
            <a:endParaRPr lang="en-US" sz="1150" dirty="0"/>
          </a:p>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Potsdam: ratified by no legislature anywhere.</a:t>
            </a:r>
            <a:endParaRPr lang="en-US" sz="1150" dirty="0"/>
          </a:p>
        </p:txBody>
      </p:sp>
      <p:sp>
        <p:nvSpPr>
          <p:cNvPr id="19" name="Shape 17"/>
          <p:cNvSpPr/>
          <p:nvPr/>
        </p:nvSpPr>
        <p:spPr>
          <a:xfrm>
            <a:off x="4672584" y="3163824"/>
            <a:ext cx="3904488"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20" name="Shape 18"/>
          <p:cNvSpPr/>
          <p:nvPr/>
        </p:nvSpPr>
        <p:spPr>
          <a:xfrm>
            <a:off x="4837176" y="3328416"/>
            <a:ext cx="292608" cy="292608"/>
          </a:xfrm>
          <a:prstGeom prst="ellipse">
            <a:avLst/>
          </a:prstGeom>
          <a:solidFill>
            <a:srgbClr val="C2703D"/>
          </a:solidFill>
          <a:ln w="12700">
            <a:solidFill>
              <a:srgbClr val="C2703D"/>
            </a:solidFill>
            <a:prstDash val="solid"/>
          </a:ln>
        </p:spPr>
        <p:txBody>
          <a:bodyPr/>
          <a:lstStyle/>
          <a:p>
            <a:endParaRPr lang="de-DE"/>
          </a:p>
        </p:txBody>
      </p:sp>
      <p:sp>
        <p:nvSpPr>
          <p:cNvPr id="21" name="Text 19"/>
          <p:cNvSpPr txBox="1"/>
          <p:nvPr/>
        </p:nvSpPr>
        <p:spPr>
          <a:xfrm>
            <a:off x="4837176" y="3328416"/>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2" name="Text 20"/>
          <p:cNvSpPr txBox="1"/>
          <p:nvPr/>
        </p:nvSpPr>
        <p:spPr>
          <a:xfrm>
            <a:off x="5202936" y="3300984"/>
            <a:ext cx="3209544"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TERMINATES THE STATE OF WAR</a:t>
            </a:r>
            <a:endParaRPr lang="en-US" sz="1350" dirty="0"/>
          </a:p>
        </p:txBody>
      </p:sp>
      <p:sp>
        <p:nvSpPr>
          <p:cNvPr id="23" name="Text 21"/>
          <p:cNvSpPr txBox="1"/>
          <p:nvPr/>
        </p:nvSpPr>
        <p:spPr>
          <a:xfrm>
            <a:off x="4837176" y="3730752"/>
            <a:ext cx="3575304"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And settles its consequences.</a:t>
            </a:r>
            <a:endParaRPr lang="en-US" sz="1150" dirty="0"/>
          </a:p>
          <a:p>
            <a:pPr marL="0" indent="0">
              <a:lnSpc>
                <a:spcPts val="1600"/>
              </a:lnSpc>
              <a:buNone/>
            </a:pPr>
            <a:endParaRPr lang="en-US" sz="1150" dirty="0"/>
          </a:p>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Potsdam: sets up an occupation regime and a Council of Foreign Ministers to prepare peace treaties later.</a:t>
            </a:r>
            <a:endParaRPr lang="en-US" sz="11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640080"/>
            <a:ext cx="8010144" cy="274320"/>
          </a:xfrm>
          <a:prstGeom prst="rect">
            <a:avLst/>
          </a:prstGeom>
          <a:noFill/>
          <a:ln/>
        </p:spPr>
        <p:txBody>
          <a:bodyPr wrap="square" lIns="0" tIns="0" rIns="0" bIns="0" rtlCol="0" anchor="t"/>
          <a:lstStyle/>
          <a:p>
            <a:pPr marL="0" indent="0">
              <a:buNone/>
            </a:pPr>
            <a:r>
              <a:rPr lang="en-US" sz="1100" b="1" kern="0" spc="200" dirty="0">
                <a:solidFill>
                  <a:srgbClr val="C2703D"/>
                </a:solidFill>
                <a:latin typeface="Calibri" pitchFamily="34" charset="0"/>
                <a:ea typeface="Calibri" pitchFamily="34" charset="-122"/>
                <a:cs typeface="Calibri" pitchFamily="34" charset="-120"/>
              </a:rPr>
              <a:t>WHAT THE TEXT DOES WITH THE HARDEST QUESTIONS</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marL="0" indent="0">
              <a:lnSpc>
                <a:spcPts val="3900"/>
              </a:lnSpc>
              <a:buNone/>
            </a:pPr>
            <a:r>
              <a:rPr lang="en-US" sz="3100" b="1" dirty="0">
                <a:solidFill>
                  <a:srgbClr val="FFFFFF"/>
                </a:solidFill>
                <a:latin typeface="Cambria" pitchFamily="34" charset="0"/>
                <a:ea typeface="Cambria" pitchFamily="34" charset="-122"/>
                <a:cs typeface="Cambria" pitchFamily="34" charset="-120"/>
              </a:rPr>
              <a:t>It does not answer them. It defers them.</a:t>
            </a:r>
            <a:endParaRPr lang="en-US" sz="3100" dirty="0"/>
          </a:p>
        </p:txBody>
      </p:sp>
      <p:sp>
        <p:nvSpPr>
          <p:cNvPr id="5" name="Shape 3"/>
          <p:cNvSpPr/>
          <p:nvPr/>
        </p:nvSpPr>
        <p:spPr>
          <a:xfrm>
            <a:off x="566928" y="1920240"/>
            <a:ext cx="1005840" cy="32004"/>
          </a:xfrm>
          <a:prstGeom prst="rect">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566928" y="2157984"/>
            <a:ext cx="8010144" cy="2505456"/>
          </a:xfrm>
          <a:prstGeom prst="rect">
            <a:avLst/>
          </a:prstGeom>
          <a:noFill/>
          <a:ln/>
        </p:spPr>
        <p:txBody>
          <a:bodyPr wrap="square" lIns="0" tIns="0" rIns="0" bIns="0" rtlCol="0" anchor="t"/>
          <a:lstStyle/>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Territory east of the Oder and Neisse is placed under Polish administration pending the final peace settlement. That formula, or something like it, recurs.</a:t>
            </a:r>
            <a:endParaRPr lang="en-US" sz="1350" dirty="0"/>
          </a:p>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Ambiguity in a treaty is a decision, not an oversight. Here you can watch the decision being taken.</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II  ·  THE ROOM</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Who was there, and who was not</a:t>
            </a:r>
            <a:endParaRPr lang="en-US" sz="2900" dirty="0"/>
          </a:p>
        </p:txBody>
      </p:sp>
      <p:sp>
        <p:nvSpPr>
          <p:cNvPr id="4" name="Shape 2"/>
          <p:cNvSpPr/>
          <p:nvPr/>
        </p:nvSpPr>
        <p:spPr>
          <a:xfrm>
            <a:off x="566928" y="1371600"/>
            <a:ext cx="2535936" cy="1024128"/>
          </a:xfrm>
          <a:prstGeom prst="roundRect">
            <a:avLst>
              <a:gd name="adj" fmla="val 4464"/>
            </a:avLst>
          </a:prstGeom>
          <a:solidFill>
            <a:srgbClr val="EDEFF2"/>
          </a:solidFill>
          <a:ln w="12700">
            <a:solidFill>
              <a:srgbClr val="EDEFF2"/>
            </a:solidFill>
            <a:prstDash val="solid"/>
          </a:ln>
        </p:spPr>
        <p:txBody>
          <a:bodyPr/>
          <a:lstStyle/>
          <a:p>
            <a:endParaRPr lang="de-DE"/>
          </a:p>
        </p:txBody>
      </p:sp>
      <p:sp>
        <p:nvSpPr>
          <p:cNvPr id="5" name="Shape 3"/>
          <p:cNvSpPr/>
          <p:nvPr/>
        </p:nvSpPr>
        <p:spPr>
          <a:xfrm>
            <a:off x="731520"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731520"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7" name="Text 5"/>
          <p:cNvSpPr txBox="1"/>
          <p:nvPr/>
        </p:nvSpPr>
        <p:spPr>
          <a:xfrm>
            <a:off x="1097280" y="1508760"/>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IN THE ROOM</a:t>
            </a:r>
            <a:endParaRPr lang="en-US" sz="1350" dirty="0"/>
          </a:p>
        </p:txBody>
      </p:sp>
      <p:sp>
        <p:nvSpPr>
          <p:cNvPr id="8" name="Text 6"/>
          <p:cNvSpPr txBox="1"/>
          <p:nvPr/>
        </p:nvSpPr>
        <p:spPr>
          <a:xfrm>
            <a:off x="731520" y="1938528"/>
            <a:ext cx="2206752" cy="310896"/>
          </a:xfrm>
          <a:prstGeom prst="rect">
            <a:avLst/>
          </a:prstGeom>
          <a:noFill/>
          <a:ln/>
        </p:spPr>
        <p:txBody>
          <a:bodyPr wrap="square" lIns="0" tIns="0" rIns="0" bIns="0" rtlCol="0" anchor="t"/>
          <a:lstStyle/>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Three delegations: the United States, the Soviet Union, and the United Kingdom — whose delegation changed identity mid-conference when the election results of 26 July replaced Churchill with Attlee.</a:t>
            </a:r>
            <a:endParaRPr lang="en-US" sz="1150" dirty="0"/>
          </a:p>
        </p:txBody>
      </p:sp>
      <p:sp>
        <p:nvSpPr>
          <p:cNvPr id="9" name="Shape 7"/>
          <p:cNvSpPr/>
          <p:nvPr/>
        </p:nvSpPr>
        <p:spPr>
          <a:xfrm>
            <a:off x="3304032" y="1371600"/>
            <a:ext cx="2535936" cy="1024128"/>
          </a:xfrm>
          <a:prstGeom prst="roundRect">
            <a:avLst>
              <a:gd name="adj" fmla="val 4464"/>
            </a:avLst>
          </a:prstGeom>
          <a:solidFill>
            <a:srgbClr val="EDEFF2"/>
          </a:solidFill>
          <a:ln w="12700">
            <a:solidFill>
              <a:srgbClr val="EDEFF2"/>
            </a:solidFill>
            <a:prstDash val="solid"/>
          </a:ln>
        </p:spPr>
        <p:txBody>
          <a:bodyPr/>
          <a:lstStyle/>
          <a:p>
            <a:endParaRPr lang="de-DE"/>
          </a:p>
        </p:txBody>
      </p:sp>
      <p:sp>
        <p:nvSpPr>
          <p:cNvPr id="10" name="Shape 8"/>
          <p:cNvSpPr/>
          <p:nvPr/>
        </p:nvSpPr>
        <p:spPr>
          <a:xfrm>
            <a:off x="3468624"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3468624"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3834384" y="1508760"/>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IN THE BUILDING</a:t>
            </a:r>
            <a:endParaRPr lang="en-US" sz="1350" dirty="0"/>
          </a:p>
        </p:txBody>
      </p:sp>
      <p:sp>
        <p:nvSpPr>
          <p:cNvPr id="13" name="Text 11"/>
          <p:cNvSpPr txBox="1"/>
          <p:nvPr/>
        </p:nvSpPr>
        <p:spPr>
          <a:xfrm>
            <a:off x="3468624" y="1938528"/>
            <a:ext cx="2206752" cy="310896"/>
          </a:xfrm>
          <a:prstGeom prst="rect">
            <a:avLst/>
          </a:prstGeom>
          <a:noFill/>
          <a:ln/>
        </p:spPr>
        <p:txBody>
          <a:bodyPr wrap="square" lIns="0" tIns="0" rIns="0" bIns="0" rtlCol="0" anchor="t"/>
          <a:lstStyle/>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A Polish delegation was received and heard on the border question.</a:t>
            </a:r>
            <a:endParaRPr lang="en-US" sz="1150" dirty="0"/>
          </a:p>
          <a:p>
            <a:pPr marL="0" indent="0">
              <a:lnSpc>
                <a:spcPts val="1500"/>
              </a:lnSpc>
              <a:buNone/>
            </a:pPr>
            <a:endParaRPr lang="en-US" sz="1150" dirty="0"/>
          </a:p>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Being heard is not the same as deciding.</a:t>
            </a:r>
            <a:endParaRPr lang="en-US" sz="1150" dirty="0"/>
          </a:p>
        </p:txBody>
      </p:sp>
      <p:sp>
        <p:nvSpPr>
          <p:cNvPr id="14" name="Shape 12"/>
          <p:cNvSpPr/>
          <p:nvPr/>
        </p:nvSpPr>
        <p:spPr>
          <a:xfrm>
            <a:off x="6041136" y="1371600"/>
            <a:ext cx="2535936" cy="1024128"/>
          </a:xfrm>
          <a:prstGeom prst="roundRect">
            <a:avLst>
              <a:gd name="adj" fmla="val 4464"/>
            </a:avLst>
          </a:prstGeom>
          <a:solidFill>
            <a:srgbClr val="EDEFF2"/>
          </a:solidFill>
          <a:ln w="12700">
            <a:solidFill>
              <a:srgbClr val="EDEFF2"/>
            </a:solidFill>
            <a:prstDash val="solid"/>
          </a:ln>
        </p:spPr>
        <p:txBody>
          <a:bodyPr/>
          <a:lstStyle/>
          <a:p>
            <a:endParaRPr lang="de-DE"/>
          </a:p>
        </p:txBody>
      </p:sp>
      <p:sp>
        <p:nvSpPr>
          <p:cNvPr id="15" name="Shape 13"/>
          <p:cNvSpPr/>
          <p:nvPr/>
        </p:nvSpPr>
        <p:spPr>
          <a:xfrm>
            <a:off x="6205728"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16" name="Text 14"/>
          <p:cNvSpPr txBox="1"/>
          <p:nvPr/>
        </p:nvSpPr>
        <p:spPr>
          <a:xfrm>
            <a:off x="6205728"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7" name="Text 15"/>
          <p:cNvSpPr txBox="1"/>
          <p:nvPr/>
        </p:nvSpPr>
        <p:spPr>
          <a:xfrm>
            <a:off x="6571488" y="1508760"/>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NOT INVITED AT ALL</a:t>
            </a:r>
            <a:endParaRPr lang="en-US" sz="1350" dirty="0"/>
          </a:p>
        </p:txBody>
      </p:sp>
      <p:sp>
        <p:nvSpPr>
          <p:cNvPr id="18" name="Text 16"/>
          <p:cNvSpPr txBox="1"/>
          <p:nvPr/>
        </p:nvSpPr>
        <p:spPr>
          <a:xfrm>
            <a:off x="6205728" y="1938528"/>
            <a:ext cx="2206752" cy="310896"/>
          </a:xfrm>
          <a:prstGeom prst="rect">
            <a:avLst/>
          </a:prstGeom>
          <a:noFill/>
          <a:ln/>
        </p:spPr>
        <p:txBody>
          <a:bodyPr wrap="square" lIns="0" tIns="0" rIns="0" bIns="0" rtlCol="0" anchor="t"/>
          <a:lstStyle/>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France, which nonetheless got a zone and a veto. China, named in the separate declaration on Japan. Czechoslovakia, from whose territory the transfers were authorised. And Germany, which had no government to invite.</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II  ·  CONSENT</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700" b="1" dirty="0">
                <a:solidFill>
                  <a:srgbClr val="1F2A38"/>
                </a:solidFill>
                <a:latin typeface="Cambria" pitchFamily="34" charset="0"/>
                <a:ea typeface="Cambria" pitchFamily="34" charset="-122"/>
                <a:cs typeface="Cambria" pitchFamily="34" charset="-120"/>
              </a:rPr>
              <a:t>Who had to accept it, and who could refuse</a:t>
            </a:r>
            <a:endParaRPr lang="en-US" sz="2700" dirty="0"/>
          </a:p>
        </p:txBody>
      </p:sp>
      <p:sp>
        <p:nvSpPr>
          <p:cNvPr id="4" name="Shape 2"/>
          <p:cNvSpPr/>
          <p:nvPr/>
        </p:nvSpPr>
        <p:spPr>
          <a:xfrm>
            <a:off x="566928" y="1371600"/>
            <a:ext cx="8010144" cy="713232"/>
          </a:xfrm>
          <a:prstGeom prst="roundRect">
            <a:avLst>
              <a:gd name="adj" fmla="val 7692"/>
            </a:avLst>
          </a:prstGeom>
          <a:solidFill>
            <a:srgbClr val="EDEFF2"/>
          </a:solidFill>
          <a:ln w="12700">
            <a:solidFill>
              <a:srgbClr val="EDEFF2"/>
            </a:solidFill>
            <a:prstDash val="solid"/>
          </a:ln>
        </p:spPr>
        <p:txBody>
          <a:bodyPr/>
          <a:lstStyle/>
          <a:p>
            <a:endParaRPr lang="de-DE"/>
          </a:p>
        </p:txBody>
      </p:sp>
      <p:sp>
        <p:nvSpPr>
          <p:cNvPr id="5" name="Text 3"/>
          <p:cNvSpPr txBox="1"/>
          <p:nvPr/>
        </p:nvSpPr>
        <p:spPr>
          <a:xfrm>
            <a:off x="768096" y="1371600"/>
            <a:ext cx="7607808" cy="713232"/>
          </a:xfrm>
          <a:prstGeom prst="rect">
            <a:avLst/>
          </a:prstGeom>
          <a:noFill/>
          <a:ln/>
        </p:spPr>
        <p:txBody>
          <a:bodyPr wrap="square" lIns="0" tIns="0" rIns="0" bIns="0" rtlCol="0" anchor="ctr"/>
          <a:lstStyle/>
          <a:p>
            <a:pPr marL="0" indent="0">
              <a:lnSpc>
                <a:spcPts val="2000"/>
              </a:lnSpc>
              <a:buNone/>
            </a:pPr>
            <a:r>
              <a:rPr lang="en-US" sz="1500" i="1" dirty="0">
                <a:solidFill>
                  <a:srgbClr val="1F2A38"/>
                </a:solidFill>
                <a:latin typeface="Cambria" pitchFamily="34" charset="0"/>
                <a:ea typeface="Cambria" pitchFamily="34" charset="-122"/>
                <a:cs typeface="Cambria" pitchFamily="34" charset="-120"/>
              </a:rPr>
              <a:t>Four answers, and none of them is simple.</a:t>
            </a:r>
            <a:endParaRPr lang="en-US" sz="1500" dirty="0"/>
          </a:p>
        </p:txBody>
      </p:sp>
      <p:sp>
        <p:nvSpPr>
          <p:cNvPr id="6" name="Shape 4"/>
          <p:cNvSpPr/>
          <p:nvPr/>
        </p:nvSpPr>
        <p:spPr>
          <a:xfrm>
            <a:off x="603504" y="2359152"/>
            <a:ext cx="91440" cy="91440"/>
          </a:xfrm>
          <a:prstGeom prst="ellipse">
            <a:avLst/>
          </a:prstGeom>
          <a:solidFill>
            <a:srgbClr val="C2703D"/>
          </a:solidFill>
          <a:ln w="12700">
            <a:solidFill>
              <a:srgbClr val="C2703D"/>
            </a:solidFill>
            <a:prstDash val="solid"/>
          </a:ln>
        </p:spPr>
        <p:txBody>
          <a:bodyPr/>
          <a:lstStyle/>
          <a:p>
            <a:endParaRPr lang="de-DE"/>
          </a:p>
        </p:txBody>
      </p:sp>
      <p:sp>
        <p:nvSpPr>
          <p:cNvPr id="7" name="Text 5"/>
          <p:cNvSpPr txBox="1"/>
          <p:nvPr/>
        </p:nvSpPr>
        <p:spPr>
          <a:xfrm>
            <a:off x="896112" y="2249424"/>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GERMANY could neither accept nor refuse. There was no state organ to do either. Acceptance was not required because consent was not the basis of the obligation.</a:t>
            </a:r>
            <a:endParaRPr lang="en-US" sz="1150" dirty="0"/>
          </a:p>
        </p:txBody>
      </p:sp>
      <p:sp>
        <p:nvSpPr>
          <p:cNvPr id="8" name="Shape 6"/>
          <p:cNvSpPr/>
          <p:nvPr/>
        </p:nvSpPr>
        <p:spPr>
          <a:xfrm>
            <a:off x="603504" y="2856586"/>
            <a:ext cx="91440" cy="91440"/>
          </a:xfrm>
          <a:prstGeom prst="ellipse">
            <a:avLst/>
          </a:prstGeom>
          <a:solidFill>
            <a:srgbClr val="C2703D"/>
          </a:solidFill>
          <a:ln w="12700">
            <a:solidFill>
              <a:srgbClr val="C2703D"/>
            </a:solidFill>
            <a:prstDash val="solid"/>
          </a:ln>
        </p:spPr>
        <p:txBody>
          <a:bodyPr/>
          <a:lstStyle/>
          <a:p>
            <a:endParaRPr lang="de-DE"/>
          </a:p>
        </p:txBody>
      </p:sp>
      <p:sp>
        <p:nvSpPr>
          <p:cNvPr id="9" name="Text 7"/>
          <p:cNvSpPr txBox="1"/>
          <p:nvPr/>
        </p:nvSpPr>
        <p:spPr>
          <a:xfrm>
            <a:off x="896112" y="2746858"/>
            <a:ext cx="7680960" cy="65928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FRANCE was not a party — and from autumn 1945 used its veto in the Control Council to block the central German administrative departments the Protocol had envisaged. A power that was not in the room prevented the agreement from being carried out.</a:t>
            </a:r>
            <a:endParaRPr lang="en-US" sz="1150" dirty="0"/>
          </a:p>
        </p:txBody>
      </p:sp>
      <p:sp>
        <p:nvSpPr>
          <p:cNvPr id="10" name="Shape 8"/>
          <p:cNvSpPr/>
          <p:nvPr/>
        </p:nvSpPr>
        <p:spPr>
          <a:xfrm>
            <a:off x="603504" y="3543300"/>
            <a:ext cx="91440" cy="91440"/>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896112" y="3433572"/>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POLAND received the territory and the burden but not the signature. The border stayed formally provisional until November 1990.</a:t>
            </a:r>
            <a:endParaRPr lang="en-US" sz="1150" dirty="0"/>
          </a:p>
        </p:txBody>
      </p:sp>
      <p:sp>
        <p:nvSpPr>
          <p:cNvPr id="12" name="Shape 10"/>
          <p:cNvSpPr/>
          <p:nvPr/>
        </p:nvSpPr>
        <p:spPr>
          <a:xfrm>
            <a:off x="603504" y="4040734"/>
            <a:ext cx="91440" cy="91440"/>
          </a:xfrm>
          <a:prstGeom prst="ellipse">
            <a:avLst/>
          </a:prstGeom>
          <a:solidFill>
            <a:srgbClr val="C2703D"/>
          </a:solidFill>
          <a:ln w="12700">
            <a:solidFill>
              <a:srgbClr val="C2703D"/>
            </a:solidFill>
            <a:prstDash val="solid"/>
          </a:ln>
        </p:spPr>
        <p:txBody>
          <a:bodyPr/>
          <a:lstStyle/>
          <a:p>
            <a:endParaRPr lang="de-DE"/>
          </a:p>
        </p:txBody>
      </p:sp>
      <p:sp>
        <p:nvSpPr>
          <p:cNvPr id="13" name="Text 11"/>
          <p:cNvSpPr txBox="1"/>
          <p:nvPr/>
        </p:nvSpPr>
        <p:spPr>
          <a:xfrm>
            <a:off x="896112" y="3931006"/>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THE TWO GERMAN STATES had to work out whether they were bound by a document they had not signed and could not have signed. That question was never resolved. It was overtaken.</a:t>
            </a:r>
            <a:endParaRPr lang="en-US" sz="1150" dirty="0"/>
          </a:p>
        </p:txBody>
      </p:sp>
      <p:sp>
        <p:nvSpPr>
          <p:cNvPr id="14" name="Shape 12"/>
          <p:cNvSpPr/>
          <p:nvPr/>
        </p:nvSpPr>
        <p:spPr>
          <a:xfrm>
            <a:off x="566928" y="3995928"/>
            <a:ext cx="8010144" cy="685800"/>
          </a:xfrm>
          <a:prstGeom prst="roundRect">
            <a:avLst>
              <a:gd name="adj" fmla="val 9333"/>
            </a:avLst>
          </a:prstGeom>
          <a:solidFill>
            <a:srgbClr val="1F2A38"/>
          </a:solidFill>
          <a:ln w="12700">
            <a:solidFill>
              <a:srgbClr val="1F2A38"/>
            </a:solidFill>
            <a:prstDash val="solid"/>
          </a:ln>
        </p:spPr>
        <p:txBody>
          <a:bodyPr/>
          <a:lstStyle/>
          <a:p>
            <a:endParaRPr lang="de-DE"/>
          </a:p>
        </p:txBody>
      </p:sp>
      <p:sp>
        <p:nvSpPr>
          <p:cNvPr id="15" name="Text 13"/>
          <p:cNvSpPr txBox="1"/>
          <p:nvPr/>
        </p:nvSpPr>
        <p:spPr>
          <a:xfrm>
            <a:off x="786384" y="3995928"/>
            <a:ext cx="7552944" cy="685800"/>
          </a:xfrm>
          <a:prstGeom prst="rect">
            <a:avLst/>
          </a:prstGeom>
          <a:noFill/>
          <a:ln/>
        </p:spPr>
        <p:txBody>
          <a:bodyPr wrap="square" lIns="0" tIns="0" rIns="0" bIns="0" rtlCol="0" anchor="ctr"/>
          <a:lstStyle/>
          <a:p>
            <a:pPr marL="0" indent="0">
              <a:lnSpc>
                <a:spcPts val="1700"/>
              </a:lnSpc>
              <a:buNone/>
            </a:pPr>
            <a:r>
              <a:rPr lang="en-US" sz="1050" b="1" kern="0" spc="150" dirty="0">
                <a:solidFill>
                  <a:srgbClr val="C2703D"/>
                </a:solidFill>
                <a:latin typeface="Calibri" pitchFamily="34" charset="0"/>
                <a:ea typeface="Calibri" pitchFamily="34" charset="-122"/>
                <a:cs typeface="Calibri" pitchFamily="34" charset="-120"/>
              </a:rPr>
              <a:t>ASK   </a:t>
            </a:r>
            <a:r>
              <a:rPr lang="en-US" sz="1300" i="1" dirty="0">
                <a:solidFill>
                  <a:srgbClr val="FFFFFF"/>
                </a:solidFill>
                <a:latin typeface="Calibri" pitchFamily="34" charset="0"/>
                <a:ea typeface="Calibri" pitchFamily="34" charset="-122"/>
                <a:cs typeface="Calibri" pitchFamily="34" charset="-120"/>
              </a:rPr>
              <a:t>Binding on those who made it, decisive for those who did not, blockable by a power that was not there. Is that a defect in the drafting?</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365760"/>
            <a:ext cx="5943600" cy="274320"/>
          </a:xfrm>
          <a:prstGeom prst="rect">
            <a:avLst/>
          </a:prstGeom>
          <a:noFill/>
          <a:ln/>
        </p:spPr>
        <p:txBody>
          <a:bodyPr wrap="square" lIns="0" tIns="0" rIns="0" bIns="0" rtlCol="0" anchor="ctr"/>
          <a:lstStyle/>
          <a:p>
            <a:pPr marL="0" indent="0">
              <a:buNone/>
            </a:pPr>
            <a:r>
              <a:rPr lang="en-US" sz="1100" b="1" kern="0" spc="200" dirty="0">
                <a:solidFill>
                  <a:srgbClr val="C2703D"/>
                </a:solidFill>
                <a:latin typeface="Calibri" pitchFamily="34" charset="0"/>
                <a:ea typeface="Calibri" pitchFamily="34" charset="-122"/>
                <a:cs typeface="Calibri" pitchFamily="34" charset="-120"/>
              </a:rPr>
              <a:t>PART II  ·  BEFORE THE COMPARISON</a:t>
            </a:r>
            <a:endParaRPr lang="en-US" sz="1100" dirty="0"/>
          </a:p>
        </p:txBody>
      </p:sp>
      <p:sp>
        <p:nvSpPr>
          <p:cNvPr id="4" name="Shape 2"/>
          <p:cNvSpPr/>
          <p:nvPr/>
        </p:nvSpPr>
        <p:spPr>
          <a:xfrm>
            <a:off x="7616952" y="310896"/>
            <a:ext cx="960120" cy="384048"/>
          </a:xfrm>
          <a:prstGeom prst="roundRect">
            <a:avLst>
              <a:gd name="adj" fmla="val 47619"/>
            </a:avLst>
          </a:prstGeom>
          <a:solidFill>
            <a:srgbClr val="C2703D"/>
          </a:solidFill>
          <a:ln w="12700">
            <a:solidFill>
              <a:srgbClr val="C2703D"/>
            </a:solidFill>
            <a:prstDash val="solid"/>
          </a:ln>
        </p:spPr>
        <p:txBody>
          <a:bodyPr/>
          <a:lstStyle/>
          <a:p>
            <a:endParaRPr lang="de-DE"/>
          </a:p>
        </p:txBody>
      </p:sp>
      <p:sp>
        <p:nvSpPr>
          <p:cNvPr id="5" name="Text 3"/>
          <p:cNvSpPr txBox="1"/>
          <p:nvPr/>
        </p:nvSpPr>
        <p:spPr>
          <a:xfrm>
            <a:off x="7616952" y="310896"/>
            <a:ext cx="96012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 min</a:t>
            </a:r>
            <a:endParaRPr lang="en-US" sz="1300" dirty="0"/>
          </a:p>
        </p:txBody>
      </p:sp>
      <p:sp>
        <p:nvSpPr>
          <p:cNvPr id="6" name="Text 4"/>
          <p:cNvSpPr txBox="1"/>
          <p:nvPr/>
        </p:nvSpPr>
        <p:spPr>
          <a:xfrm>
            <a:off x="566928" y="841248"/>
            <a:ext cx="8010144" cy="777240"/>
          </a:xfrm>
          <a:prstGeom prst="rect">
            <a:avLst/>
          </a:prstGeom>
          <a:noFill/>
          <a:ln/>
        </p:spPr>
        <p:txBody>
          <a:bodyPr wrap="square" lIns="0" tIns="0" rIns="0" bIns="0" rtlCol="0" anchor="ctr"/>
          <a:lstStyle/>
          <a:p>
            <a:pPr marL="0" indent="0">
              <a:lnSpc>
                <a:spcPts val="3200"/>
              </a:lnSpc>
              <a:buNone/>
            </a:pPr>
            <a:r>
              <a:rPr lang="en-US" sz="2700" b="1" dirty="0">
                <a:solidFill>
                  <a:srgbClr val="FFFFFF"/>
                </a:solidFill>
                <a:latin typeface="Cambria" pitchFamily="34" charset="0"/>
                <a:ea typeface="Cambria" pitchFamily="34" charset="-122"/>
                <a:cs typeface="Cambria" pitchFamily="34" charset="-120"/>
              </a:rPr>
              <a:t>Which of these do you know?</a:t>
            </a:r>
            <a:endParaRPr lang="en-US" sz="2700" dirty="0"/>
          </a:p>
        </p:txBody>
      </p:sp>
      <p:sp>
        <p:nvSpPr>
          <p:cNvPr id="7" name="Shape 5"/>
          <p:cNvSpPr/>
          <p:nvPr/>
        </p:nvSpPr>
        <p:spPr>
          <a:xfrm>
            <a:off x="566928" y="1874520"/>
            <a:ext cx="310896" cy="310896"/>
          </a:xfrm>
          <a:prstGeom prst="ellipse">
            <a:avLst/>
          </a:prstGeom>
          <a:solidFill>
            <a:srgbClr val="C2703D"/>
          </a:solidFill>
          <a:ln w="12700">
            <a:solidFill>
              <a:srgbClr val="C2703D"/>
            </a:solidFill>
            <a:prstDash val="solid"/>
          </a:ln>
        </p:spPr>
        <p:txBody>
          <a:bodyPr/>
          <a:lstStyle/>
          <a:p>
            <a:endParaRPr lang="de-DE"/>
          </a:p>
        </p:txBody>
      </p:sp>
      <p:sp>
        <p:nvSpPr>
          <p:cNvPr id="8" name="Text 6"/>
          <p:cNvSpPr txBox="1"/>
          <p:nvPr/>
        </p:nvSpPr>
        <p:spPr>
          <a:xfrm>
            <a:off x="566928" y="1874520"/>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txBox="1"/>
          <p:nvPr/>
        </p:nvSpPr>
        <p:spPr>
          <a:xfrm>
            <a:off x="1042416" y="1810512"/>
            <a:ext cx="7534656" cy="365760"/>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Vienna, 1815.</a:t>
            </a:r>
            <a:endParaRPr lang="en-US" sz="1550" dirty="0"/>
          </a:p>
        </p:txBody>
      </p:sp>
      <p:sp>
        <p:nvSpPr>
          <p:cNvPr id="10" name="Shape 8"/>
          <p:cNvSpPr/>
          <p:nvPr/>
        </p:nvSpPr>
        <p:spPr>
          <a:xfrm>
            <a:off x="566928" y="2368296"/>
            <a:ext cx="310896" cy="310896"/>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566928" y="2368296"/>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1042416" y="2304288"/>
            <a:ext cx="7534656" cy="365760"/>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Versailles, 1919.</a:t>
            </a:r>
            <a:endParaRPr lang="en-US" sz="1550" dirty="0"/>
          </a:p>
        </p:txBody>
      </p:sp>
      <p:sp>
        <p:nvSpPr>
          <p:cNvPr id="13" name="Shape 11"/>
          <p:cNvSpPr/>
          <p:nvPr/>
        </p:nvSpPr>
        <p:spPr>
          <a:xfrm>
            <a:off x="566928" y="2862072"/>
            <a:ext cx="310896" cy="310896"/>
          </a:xfrm>
          <a:prstGeom prst="ellipse">
            <a:avLst/>
          </a:prstGeom>
          <a:solidFill>
            <a:srgbClr val="C2703D"/>
          </a:solidFill>
          <a:ln w="12700">
            <a:solidFill>
              <a:srgbClr val="C2703D"/>
            </a:solidFill>
            <a:prstDash val="solid"/>
          </a:ln>
        </p:spPr>
        <p:txBody>
          <a:bodyPr/>
          <a:lstStyle/>
          <a:p>
            <a:endParaRPr lang="de-DE"/>
          </a:p>
        </p:txBody>
      </p:sp>
      <p:sp>
        <p:nvSpPr>
          <p:cNvPr id="14" name="Text 12"/>
          <p:cNvSpPr txBox="1"/>
          <p:nvPr/>
        </p:nvSpPr>
        <p:spPr>
          <a:xfrm>
            <a:off x="566928" y="2862072"/>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5" name="Text 13"/>
          <p:cNvSpPr txBox="1"/>
          <p:nvPr/>
        </p:nvSpPr>
        <p:spPr>
          <a:xfrm>
            <a:off x="1042416" y="2798064"/>
            <a:ext cx="7534656" cy="365760"/>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Munich, 1938.  ·  And Potsdam, 1945.</a:t>
            </a:r>
            <a:endParaRPr lang="en-US" sz="1550" dirty="0"/>
          </a:p>
        </p:txBody>
      </p:sp>
      <p:sp>
        <p:nvSpPr>
          <p:cNvPr id="16" name="Text 14"/>
          <p:cNvSpPr txBox="1"/>
          <p:nvPr/>
        </p:nvSpPr>
        <p:spPr>
          <a:xfrm>
            <a:off x="566928" y="4315968"/>
            <a:ext cx="8010144" cy="457200"/>
          </a:xfrm>
          <a:prstGeom prst="rect">
            <a:avLst/>
          </a:prstGeom>
          <a:noFill/>
          <a:ln/>
        </p:spPr>
        <p:txBody>
          <a:bodyPr wrap="square" lIns="0" tIns="0" rIns="0" bIns="0" rtlCol="0" anchor="ctr"/>
          <a:lstStyle/>
          <a:p>
            <a:pPr marL="0" indent="0">
              <a:lnSpc>
                <a:spcPts val="1700"/>
              </a:lnSpc>
              <a:buNone/>
            </a:pPr>
            <a:r>
              <a:rPr lang="en-US" sz="1250" i="1" dirty="0">
                <a:solidFill>
                  <a:srgbClr val="9BA8B5"/>
                </a:solidFill>
                <a:latin typeface="Calibri" pitchFamily="34" charset="0"/>
                <a:ea typeface="Calibri" pitchFamily="34" charset="-122"/>
                <a:cs typeface="Calibri" pitchFamily="34" charset="-120"/>
              </a:rPr>
              <a:t>Ninety seconds. It tells you what you are working with.</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II  ·  FOUR CONFERENCES</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700" b="1" dirty="0">
                <a:solidFill>
                  <a:srgbClr val="1F2A38"/>
                </a:solidFill>
                <a:latin typeface="Cambria" pitchFamily="34" charset="0"/>
                <a:ea typeface="Cambria" pitchFamily="34" charset="-122"/>
                <a:cs typeface="Cambria" pitchFamily="34" charset="-120"/>
              </a:rPr>
              <a:t>A ladder going downwards</a:t>
            </a:r>
            <a:endParaRPr lang="en-US" sz="2700" dirty="0"/>
          </a:p>
        </p:txBody>
      </p:sp>
      <p:sp>
        <p:nvSpPr>
          <p:cNvPr id="4" name="Shape 2"/>
          <p:cNvSpPr/>
          <p:nvPr/>
        </p:nvSpPr>
        <p:spPr>
          <a:xfrm>
            <a:off x="566928" y="1298448"/>
            <a:ext cx="8010144" cy="676656"/>
          </a:xfrm>
          <a:prstGeom prst="rect">
            <a:avLst/>
          </a:prstGeom>
          <a:solidFill>
            <a:srgbClr val="1F2A38"/>
          </a:solidFill>
          <a:ln w="12700">
            <a:solidFill>
              <a:srgbClr val="1F2A38"/>
            </a:solidFill>
            <a:prstDash val="solid"/>
          </a:ln>
        </p:spPr>
        <p:txBody>
          <a:bodyPr/>
          <a:lstStyle/>
          <a:p>
            <a:endParaRPr lang="de-DE"/>
          </a:p>
        </p:txBody>
      </p:sp>
      <p:sp>
        <p:nvSpPr>
          <p:cNvPr id="5" name="Text 3"/>
          <p:cNvSpPr txBox="1"/>
          <p:nvPr/>
        </p:nvSpPr>
        <p:spPr>
          <a:xfrm>
            <a:off x="640080" y="1298448"/>
            <a:ext cx="1636776" cy="676656"/>
          </a:xfrm>
          <a:prstGeom prst="rect">
            <a:avLst/>
          </a:prstGeom>
          <a:noFill/>
          <a:ln/>
        </p:spPr>
        <p:txBody>
          <a:bodyPr wrap="square" lIns="0" tIns="0" rIns="0" bIns="0" rtlCol="0" anchor="ctr"/>
          <a:lstStyle/>
          <a:p>
            <a:pPr marL="0" indent="0">
              <a:lnSpc>
                <a:spcPts val="1250"/>
              </a:lnSpc>
              <a:buNone/>
            </a:pPr>
            <a:endParaRPr lang="en-US" sz="950" dirty="0"/>
          </a:p>
        </p:txBody>
      </p:sp>
      <p:sp>
        <p:nvSpPr>
          <p:cNvPr id="6" name="Text 4"/>
          <p:cNvSpPr txBox="1"/>
          <p:nvPr/>
        </p:nvSpPr>
        <p:spPr>
          <a:xfrm>
            <a:off x="2423160" y="1298448"/>
            <a:ext cx="1410462" cy="676656"/>
          </a:xfrm>
          <a:prstGeom prst="rect">
            <a:avLst/>
          </a:prstGeom>
          <a:noFill/>
          <a:ln/>
        </p:spPr>
        <p:txBody>
          <a:bodyPr wrap="square" lIns="0" tIns="0" rIns="0" bIns="0" rtlCol="0" anchor="ctr"/>
          <a:lstStyle/>
          <a:p>
            <a:pPr marL="0" indent="0">
              <a:lnSpc>
                <a:spcPts val="1250"/>
              </a:lnSpc>
              <a:buNone/>
            </a:pPr>
            <a:r>
              <a:rPr lang="en-US" sz="950" b="1" dirty="0">
                <a:solidFill>
                  <a:srgbClr val="FFFFFF"/>
                </a:solidFill>
                <a:latin typeface="Calibri" pitchFamily="34" charset="0"/>
                <a:ea typeface="Calibri" pitchFamily="34" charset="-122"/>
                <a:cs typeface="Calibri" pitchFamily="34" charset="-120"/>
              </a:rPr>
              <a:t>Vienna 1815</a:t>
            </a:r>
            <a:endParaRPr lang="en-US" sz="950" dirty="0"/>
          </a:p>
        </p:txBody>
      </p:sp>
      <p:sp>
        <p:nvSpPr>
          <p:cNvPr id="7" name="Text 5"/>
          <p:cNvSpPr txBox="1"/>
          <p:nvPr/>
        </p:nvSpPr>
        <p:spPr>
          <a:xfrm>
            <a:off x="3979926" y="1298448"/>
            <a:ext cx="1410462" cy="676656"/>
          </a:xfrm>
          <a:prstGeom prst="rect">
            <a:avLst/>
          </a:prstGeom>
          <a:noFill/>
          <a:ln/>
        </p:spPr>
        <p:txBody>
          <a:bodyPr wrap="square" lIns="0" tIns="0" rIns="0" bIns="0" rtlCol="0" anchor="ctr"/>
          <a:lstStyle/>
          <a:p>
            <a:pPr marL="0" indent="0">
              <a:lnSpc>
                <a:spcPts val="1250"/>
              </a:lnSpc>
              <a:buNone/>
            </a:pPr>
            <a:r>
              <a:rPr lang="en-US" sz="950" b="1" dirty="0">
                <a:solidFill>
                  <a:srgbClr val="FFFFFF"/>
                </a:solidFill>
                <a:latin typeface="Calibri" pitchFamily="34" charset="0"/>
                <a:ea typeface="Calibri" pitchFamily="34" charset="-122"/>
                <a:cs typeface="Calibri" pitchFamily="34" charset="-120"/>
              </a:rPr>
              <a:t>Versailles 1919</a:t>
            </a:r>
            <a:endParaRPr lang="en-US" sz="950" dirty="0"/>
          </a:p>
        </p:txBody>
      </p:sp>
      <p:sp>
        <p:nvSpPr>
          <p:cNvPr id="8" name="Text 6"/>
          <p:cNvSpPr txBox="1"/>
          <p:nvPr/>
        </p:nvSpPr>
        <p:spPr>
          <a:xfrm>
            <a:off x="5536692" y="1298448"/>
            <a:ext cx="1410462" cy="676656"/>
          </a:xfrm>
          <a:prstGeom prst="rect">
            <a:avLst/>
          </a:prstGeom>
          <a:noFill/>
          <a:ln/>
        </p:spPr>
        <p:txBody>
          <a:bodyPr wrap="square" lIns="0" tIns="0" rIns="0" bIns="0" rtlCol="0" anchor="ctr"/>
          <a:lstStyle/>
          <a:p>
            <a:pPr marL="0" indent="0">
              <a:lnSpc>
                <a:spcPts val="1250"/>
              </a:lnSpc>
              <a:buNone/>
            </a:pPr>
            <a:r>
              <a:rPr lang="en-US" sz="950" b="1" dirty="0">
                <a:solidFill>
                  <a:srgbClr val="FFFFFF"/>
                </a:solidFill>
                <a:latin typeface="Calibri" pitchFamily="34" charset="0"/>
                <a:ea typeface="Calibri" pitchFamily="34" charset="-122"/>
                <a:cs typeface="Calibri" pitchFamily="34" charset="-120"/>
              </a:rPr>
              <a:t>Munich 1938</a:t>
            </a:r>
            <a:endParaRPr lang="en-US" sz="950" dirty="0"/>
          </a:p>
        </p:txBody>
      </p:sp>
      <p:sp>
        <p:nvSpPr>
          <p:cNvPr id="9" name="Text 7"/>
          <p:cNvSpPr txBox="1"/>
          <p:nvPr/>
        </p:nvSpPr>
        <p:spPr>
          <a:xfrm>
            <a:off x="7093458" y="1298448"/>
            <a:ext cx="1410462" cy="676656"/>
          </a:xfrm>
          <a:prstGeom prst="rect">
            <a:avLst/>
          </a:prstGeom>
          <a:noFill/>
          <a:ln/>
        </p:spPr>
        <p:txBody>
          <a:bodyPr wrap="square" lIns="0" tIns="0" rIns="0" bIns="0" rtlCol="0" anchor="ctr"/>
          <a:lstStyle/>
          <a:p>
            <a:pPr marL="0" indent="0">
              <a:lnSpc>
                <a:spcPts val="1250"/>
              </a:lnSpc>
              <a:buNone/>
            </a:pPr>
            <a:r>
              <a:rPr lang="en-US" sz="950" b="1" dirty="0">
                <a:solidFill>
                  <a:srgbClr val="FFFFFF"/>
                </a:solidFill>
                <a:latin typeface="Calibri" pitchFamily="34" charset="0"/>
                <a:ea typeface="Calibri" pitchFamily="34" charset="-122"/>
                <a:cs typeface="Calibri" pitchFamily="34" charset="-120"/>
              </a:rPr>
              <a:t>Potsdam 1945</a:t>
            </a:r>
            <a:endParaRPr lang="en-US" sz="950" dirty="0"/>
          </a:p>
        </p:txBody>
      </p:sp>
      <p:sp>
        <p:nvSpPr>
          <p:cNvPr id="10" name="Shape 8"/>
          <p:cNvSpPr/>
          <p:nvPr/>
        </p:nvSpPr>
        <p:spPr>
          <a:xfrm>
            <a:off x="566928" y="1975104"/>
            <a:ext cx="8010144" cy="676656"/>
          </a:xfrm>
          <a:prstGeom prst="rect">
            <a:avLst/>
          </a:prstGeom>
          <a:solidFill>
            <a:srgbClr val="F4F5F6"/>
          </a:solidFill>
          <a:ln w="12700">
            <a:solidFill>
              <a:srgbClr val="F4F5F6"/>
            </a:solidFill>
            <a:prstDash val="solid"/>
          </a:ln>
        </p:spPr>
        <p:txBody>
          <a:bodyPr/>
          <a:lstStyle/>
          <a:p>
            <a:endParaRPr lang="de-DE"/>
          </a:p>
        </p:txBody>
      </p:sp>
      <p:sp>
        <p:nvSpPr>
          <p:cNvPr id="11" name="Text 9"/>
          <p:cNvSpPr txBox="1"/>
          <p:nvPr/>
        </p:nvSpPr>
        <p:spPr>
          <a:xfrm>
            <a:off x="640080" y="1975104"/>
            <a:ext cx="1636776" cy="676656"/>
          </a:xfrm>
          <a:prstGeom prst="rect">
            <a:avLst/>
          </a:prstGeom>
          <a:noFill/>
          <a:ln/>
        </p:spPr>
        <p:txBody>
          <a:bodyPr wrap="square" lIns="0" tIns="0" rIns="0" bIns="0" rtlCol="0" anchor="ctr"/>
          <a:lstStyle/>
          <a:p>
            <a:pPr marL="0" indent="0">
              <a:lnSpc>
                <a:spcPts val="1098"/>
              </a:lnSpc>
              <a:buNone/>
            </a:pPr>
            <a:r>
              <a:rPr lang="en-US" sz="900" b="1" dirty="0">
                <a:solidFill>
                  <a:srgbClr val="1F2A38"/>
                </a:solidFill>
                <a:latin typeface="Calibri" pitchFamily="34" charset="0"/>
                <a:ea typeface="Calibri" pitchFamily="34" charset="-122"/>
                <a:cs typeface="Calibri" pitchFamily="34" charset="-120"/>
              </a:rPr>
              <a:t>Was the affected state present?</a:t>
            </a:r>
            <a:endParaRPr lang="en-US" sz="900" dirty="0"/>
          </a:p>
        </p:txBody>
      </p:sp>
      <p:sp>
        <p:nvSpPr>
          <p:cNvPr id="12" name="Text 10"/>
          <p:cNvSpPr txBox="1"/>
          <p:nvPr/>
        </p:nvSpPr>
        <p:spPr>
          <a:xfrm>
            <a:off x="2423160" y="1975104"/>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Yes — France sat at the table and shaped the outcome</a:t>
            </a:r>
            <a:endParaRPr lang="en-US" sz="900" dirty="0"/>
          </a:p>
        </p:txBody>
      </p:sp>
      <p:sp>
        <p:nvSpPr>
          <p:cNvPr id="13" name="Text 11"/>
          <p:cNvSpPr txBox="1"/>
          <p:nvPr/>
        </p:nvSpPr>
        <p:spPr>
          <a:xfrm>
            <a:off x="3979926" y="1975104"/>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Present, but excluded from the negotiations</a:t>
            </a:r>
            <a:endParaRPr lang="en-US" sz="900" dirty="0"/>
          </a:p>
        </p:txBody>
      </p:sp>
      <p:sp>
        <p:nvSpPr>
          <p:cNvPr id="14" name="Text 12"/>
          <p:cNvSpPr txBox="1"/>
          <p:nvPr/>
        </p:nvSpPr>
        <p:spPr>
          <a:xfrm>
            <a:off x="5536692" y="1975104"/>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Absent. Informed of the result</a:t>
            </a:r>
            <a:endParaRPr lang="en-US" sz="900" dirty="0"/>
          </a:p>
        </p:txBody>
      </p:sp>
      <p:sp>
        <p:nvSpPr>
          <p:cNvPr id="15" name="Text 13"/>
          <p:cNvSpPr txBox="1"/>
          <p:nvPr/>
        </p:nvSpPr>
        <p:spPr>
          <a:xfrm>
            <a:off x="7093458" y="1975104"/>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No state existed that could be present</a:t>
            </a:r>
            <a:endParaRPr lang="en-US" sz="900" dirty="0"/>
          </a:p>
        </p:txBody>
      </p:sp>
      <p:sp>
        <p:nvSpPr>
          <p:cNvPr id="16" name="Text 14"/>
          <p:cNvSpPr txBox="1"/>
          <p:nvPr/>
        </p:nvSpPr>
        <p:spPr>
          <a:xfrm>
            <a:off x="640080" y="2651760"/>
            <a:ext cx="1636776" cy="676656"/>
          </a:xfrm>
          <a:prstGeom prst="rect">
            <a:avLst/>
          </a:prstGeom>
          <a:noFill/>
          <a:ln/>
        </p:spPr>
        <p:txBody>
          <a:bodyPr wrap="square" lIns="0" tIns="0" rIns="0" bIns="0" rtlCol="0" anchor="ctr"/>
          <a:lstStyle/>
          <a:p>
            <a:pPr marL="0" indent="0">
              <a:lnSpc>
                <a:spcPts val="1098"/>
              </a:lnSpc>
              <a:buNone/>
            </a:pPr>
            <a:r>
              <a:rPr lang="en-US" sz="900" b="1" dirty="0">
                <a:solidFill>
                  <a:srgbClr val="1F2A38"/>
                </a:solidFill>
                <a:latin typeface="Calibri" pitchFamily="34" charset="0"/>
                <a:ea typeface="Calibri" pitchFamily="34" charset="-122"/>
                <a:cs typeface="Calibri" pitchFamily="34" charset="-120"/>
              </a:rPr>
              <a:t>Did it sign?</a:t>
            </a:r>
            <a:endParaRPr lang="en-US" sz="900" dirty="0"/>
          </a:p>
        </p:txBody>
      </p:sp>
      <p:sp>
        <p:nvSpPr>
          <p:cNvPr id="17" name="Text 15"/>
          <p:cNvSpPr txBox="1"/>
          <p:nvPr/>
        </p:nvSpPr>
        <p:spPr>
          <a:xfrm>
            <a:off x="2423160" y="2651760"/>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Yes</a:t>
            </a:r>
            <a:endParaRPr lang="en-US" sz="900" dirty="0"/>
          </a:p>
        </p:txBody>
      </p:sp>
      <p:sp>
        <p:nvSpPr>
          <p:cNvPr id="18" name="Text 16"/>
          <p:cNvSpPr txBox="1"/>
          <p:nvPr/>
        </p:nvSpPr>
        <p:spPr>
          <a:xfrm>
            <a:off x="3979926" y="2651760"/>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Yes, under protest — a dictated peace</a:t>
            </a:r>
            <a:endParaRPr lang="en-US" sz="900" dirty="0"/>
          </a:p>
        </p:txBody>
      </p:sp>
      <p:sp>
        <p:nvSpPr>
          <p:cNvPr id="19" name="Text 17"/>
          <p:cNvSpPr txBox="1"/>
          <p:nvPr/>
        </p:nvSpPr>
        <p:spPr>
          <a:xfrm>
            <a:off x="5536692" y="2651760"/>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No</a:t>
            </a:r>
            <a:endParaRPr lang="en-US" sz="900" dirty="0"/>
          </a:p>
        </p:txBody>
      </p:sp>
      <p:sp>
        <p:nvSpPr>
          <p:cNvPr id="20" name="Text 18"/>
          <p:cNvSpPr txBox="1"/>
          <p:nvPr/>
        </p:nvSpPr>
        <p:spPr>
          <a:xfrm>
            <a:off x="7093458" y="2651760"/>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There was nobody to sign</a:t>
            </a:r>
            <a:endParaRPr lang="en-US" sz="900" dirty="0"/>
          </a:p>
        </p:txBody>
      </p:sp>
      <p:sp>
        <p:nvSpPr>
          <p:cNvPr id="21" name="Shape 19"/>
          <p:cNvSpPr/>
          <p:nvPr/>
        </p:nvSpPr>
        <p:spPr>
          <a:xfrm>
            <a:off x="566928" y="3328416"/>
            <a:ext cx="8010144" cy="676656"/>
          </a:xfrm>
          <a:prstGeom prst="rect">
            <a:avLst/>
          </a:prstGeom>
          <a:solidFill>
            <a:srgbClr val="F4F5F6"/>
          </a:solidFill>
          <a:ln w="12700">
            <a:solidFill>
              <a:srgbClr val="F4F5F6"/>
            </a:solidFill>
            <a:prstDash val="solid"/>
          </a:ln>
        </p:spPr>
        <p:txBody>
          <a:bodyPr/>
          <a:lstStyle/>
          <a:p>
            <a:endParaRPr lang="de-DE"/>
          </a:p>
        </p:txBody>
      </p:sp>
      <p:sp>
        <p:nvSpPr>
          <p:cNvPr id="22" name="Text 20"/>
          <p:cNvSpPr txBox="1"/>
          <p:nvPr/>
        </p:nvSpPr>
        <p:spPr>
          <a:xfrm>
            <a:off x="640080" y="3328416"/>
            <a:ext cx="1636776" cy="676656"/>
          </a:xfrm>
          <a:prstGeom prst="rect">
            <a:avLst/>
          </a:prstGeom>
          <a:noFill/>
          <a:ln/>
        </p:spPr>
        <p:txBody>
          <a:bodyPr wrap="square" lIns="0" tIns="0" rIns="0" bIns="0" rtlCol="0" anchor="ctr"/>
          <a:lstStyle/>
          <a:p>
            <a:pPr marL="0" indent="0">
              <a:lnSpc>
                <a:spcPts val="1098"/>
              </a:lnSpc>
              <a:buNone/>
            </a:pPr>
            <a:r>
              <a:rPr lang="en-US" sz="900" b="1" dirty="0">
                <a:solidFill>
                  <a:srgbClr val="1F2A38"/>
                </a:solidFill>
                <a:latin typeface="Calibri" pitchFamily="34" charset="0"/>
                <a:ea typeface="Calibri" pitchFamily="34" charset="-122"/>
                <a:cs typeface="Calibri" pitchFamily="34" charset="-120"/>
              </a:rPr>
              <a:t>A peace treaty?</a:t>
            </a:r>
            <a:endParaRPr lang="en-US" sz="900" dirty="0"/>
          </a:p>
        </p:txBody>
      </p:sp>
      <p:sp>
        <p:nvSpPr>
          <p:cNvPr id="23" name="Text 21"/>
          <p:cNvSpPr txBox="1"/>
          <p:nvPr/>
        </p:nvSpPr>
        <p:spPr>
          <a:xfrm>
            <a:off x="2423160" y="3328416"/>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A Final Act plus treaties</a:t>
            </a:r>
            <a:endParaRPr lang="en-US" sz="900" dirty="0"/>
          </a:p>
        </p:txBody>
      </p:sp>
      <p:sp>
        <p:nvSpPr>
          <p:cNvPr id="24" name="Text 22"/>
          <p:cNvSpPr txBox="1"/>
          <p:nvPr/>
        </p:nvSpPr>
        <p:spPr>
          <a:xfrm>
            <a:off x="3979926" y="3328416"/>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Yes, ratified</a:t>
            </a:r>
            <a:endParaRPr lang="en-US" sz="900" dirty="0"/>
          </a:p>
        </p:txBody>
      </p:sp>
      <p:sp>
        <p:nvSpPr>
          <p:cNvPr id="25" name="Text 23"/>
          <p:cNvSpPr txBox="1"/>
          <p:nvPr/>
        </p:nvSpPr>
        <p:spPr>
          <a:xfrm>
            <a:off x="5536692" y="3328416"/>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No — four powers about a fifth country</a:t>
            </a:r>
            <a:endParaRPr lang="en-US" sz="900" dirty="0"/>
          </a:p>
        </p:txBody>
      </p:sp>
      <p:sp>
        <p:nvSpPr>
          <p:cNvPr id="26" name="Text 24"/>
          <p:cNvSpPr txBox="1"/>
          <p:nvPr/>
        </p:nvSpPr>
        <p:spPr>
          <a:xfrm>
            <a:off x="7093458" y="3328416"/>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No — three occupiers about a fourth state</a:t>
            </a:r>
            <a:endParaRPr lang="en-US" sz="900" dirty="0"/>
          </a:p>
        </p:txBody>
      </p:sp>
      <p:sp>
        <p:nvSpPr>
          <p:cNvPr id="27" name="Text 25"/>
          <p:cNvSpPr txBox="1"/>
          <p:nvPr/>
        </p:nvSpPr>
        <p:spPr>
          <a:xfrm>
            <a:off x="640080" y="4005072"/>
            <a:ext cx="1636776" cy="676656"/>
          </a:xfrm>
          <a:prstGeom prst="rect">
            <a:avLst/>
          </a:prstGeom>
          <a:noFill/>
          <a:ln/>
        </p:spPr>
        <p:txBody>
          <a:bodyPr wrap="square" lIns="0" tIns="0" rIns="0" bIns="0" rtlCol="0" anchor="ctr"/>
          <a:lstStyle/>
          <a:p>
            <a:pPr marL="0" indent="0">
              <a:lnSpc>
                <a:spcPts val="1098"/>
              </a:lnSpc>
              <a:buNone/>
            </a:pPr>
            <a:r>
              <a:rPr lang="en-US" sz="900" b="1" dirty="0">
                <a:solidFill>
                  <a:srgbClr val="1F2A38"/>
                </a:solidFill>
                <a:latin typeface="Calibri" pitchFamily="34" charset="0"/>
                <a:ea typeface="Calibri" pitchFamily="34" charset="-122"/>
                <a:cs typeface="Calibri" pitchFamily="34" charset="-120"/>
              </a:rPr>
              <a:t>What legitimated it?</a:t>
            </a:r>
            <a:endParaRPr lang="en-US" sz="900" dirty="0"/>
          </a:p>
        </p:txBody>
      </p:sp>
      <p:sp>
        <p:nvSpPr>
          <p:cNvPr id="28" name="Text 26"/>
          <p:cNvSpPr txBox="1"/>
          <p:nvPr/>
        </p:nvSpPr>
        <p:spPr>
          <a:xfrm>
            <a:off x="2423160" y="4005072"/>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Great-power agreement plus consent</a:t>
            </a:r>
            <a:endParaRPr lang="en-US" sz="900" dirty="0"/>
          </a:p>
        </p:txBody>
      </p:sp>
      <p:sp>
        <p:nvSpPr>
          <p:cNvPr id="29" name="Text 27"/>
          <p:cNvSpPr txBox="1"/>
          <p:nvPr/>
        </p:nvSpPr>
        <p:spPr>
          <a:xfrm>
            <a:off x="3979926" y="4005072"/>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Victory, formalised by signature</a:t>
            </a:r>
            <a:endParaRPr lang="en-US" sz="900" dirty="0"/>
          </a:p>
        </p:txBody>
      </p:sp>
      <p:sp>
        <p:nvSpPr>
          <p:cNvPr id="30" name="Text 28"/>
          <p:cNvSpPr txBox="1"/>
          <p:nvPr/>
        </p:nvSpPr>
        <p:spPr>
          <a:xfrm>
            <a:off x="5536692" y="4005072"/>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Great-power agreement alone</a:t>
            </a:r>
            <a:endParaRPr lang="en-US" sz="900" dirty="0"/>
          </a:p>
        </p:txBody>
      </p:sp>
      <p:sp>
        <p:nvSpPr>
          <p:cNvPr id="31" name="Text 29"/>
          <p:cNvSpPr txBox="1"/>
          <p:nvPr/>
        </p:nvSpPr>
        <p:spPr>
          <a:xfrm>
            <a:off x="7093458" y="4005072"/>
            <a:ext cx="1410462" cy="676656"/>
          </a:xfrm>
          <a:prstGeom prst="rect">
            <a:avLst/>
          </a:prstGeom>
          <a:noFill/>
          <a:ln/>
        </p:spPr>
        <p:txBody>
          <a:bodyPr wrap="square" lIns="0" tIns="0" rIns="0" bIns="0" rtlCol="0" anchor="ctr"/>
          <a:lstStyle/>
          <a:p>
            <a:pPr marL="0" indent="0">
              <a:lnSpc>
                <a:spcPts val="1098"/>
              </a:lnSpc>
              <a:buNone/>
            </a:pPr>
            <a:r>
              <a:rPr lang="en-US" sz="900" dirty="0">
                <a:solidFill>
                  <a:srgbClr val="2C3742"/>
                </a:solidFill>
                <a:latin typeface="Calibri" pitchFamily="34" charset="0"/>
                <a:ea typeface="Calibri" pitchFamily="34" charset="-122"/>
                <a:cs typeface="Calibri" pitchFamily="34" charset="-120"/>
              </a:rPr>
              <a:t>Supreme authority already assumed</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31A24"/>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31A24"/>
          </a:solidFill>
          <a:ln/>
        </p:spPr>
        <p:txBody>
          <a:bodyPr/>
          <a:lstStyle/>
          <a:p>
            <a:endParaRPr lang="de-DE"/>
          </a:p>
        </p:txBody>
      </p:sp>
      <p:sp>
        <p:nvSpPr>
          <p:cNvPr id="3" name="Shape 1"/>
          <p:cNvSpPr/>
          <p:nvPr/>
        </p:nvSpPr>
        <p:spPr>
          <a:xfrm>
            <a:off x="566928" y="1417320"/>
            <a:ext cx="749808" cy="749808"/>
          </a:xfrm>
          <a:prstGeom prst="ellipse">
            <a:avLst/>
          </a:prstGeom>
          <a:solidFill>
            <a:srgbClr val="C2703D"/>
          </a:solidFill>
          <a:ln w="12700">
            <a:solidFill>
              <a:srgbClr val="C2703D"/>
            </a:solidFill>
            <a:prstDash val="solid"/>
          </a:ln>
        </p:spPr>
        <p:txBody>
          <a:bodyPr/>
          <a:lstStyle/>
          <a:p>
            <a:endParaRPr lang="de-DE"/>
          </a:p>
        </p:txBody>
      </p:sp>
      <p:sp>
        <p:nvSpPr>
          <p:cNvPr id="4" name="Text 2"/>
          <p:cNvSpPr txBox="1"/>
          <p:nvPr/>
        </p:nvSpPr>
        <p:spPr>
          <a:xfrm>
            <a:off x="566928" y="1417320"/>
            <a:ext cx="749808" cy="74980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5" name="Text 3"/>
          <p:cNvSpPr txBox="1"/>
          <p:nvPr/>
        </p:nvSpPr>
        <p:spPr>
          <a:xfrm>
            <a:off x="566928" y="2377440"/>
            <a:ext cx="8010144" cy="868680"/>
          </a:xfrm>
          <a:prstGeom prst="rect">
            <a:avLst/>
          </a:prstGeom>
          <a:noFill/>
          <a:ln/>
        </p:spPr>
        <p:txBody>
          <a:bodyPr wrap="square" lIns="0" tIns="0" rIns="0" bIns="0"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The circle</a:t>
            </a:r>
            <a:endParaRPr lang="en-US" sz="3400" dirty="0"/>
          </a:p>
        </p:txBody>
      </p:sp>
      <p:sp>
        <p:nvSpPr>
          <p:cNvPr id="6" name="Text 4"/>
          <p:cNvSpPr txBox="1"/>
          <p:nvPr/>
        </p:nvSpPr>
        <p:spPr>
          <a:xfrm>
            <a:off x="566928" y="3200400"/>
            <a:ext cx="7095744" cy="731520"/>
          </a:xfrm>
          <a:prstGeom prst="rect">
            <a:avLst/>
          </a:prstGeom>
          <a:noFill/>
          <a:ln/>
        </p:spPr>
        <p:txBody>
          <a:bodyPr wrap="square" lIns="0" tIns="0" rIns="0" bIns="0" rtlCol="0" anchor="ctr"/>
          <a:lstStyle/>
          <a:p>
            <a:pPr marL="0" indent="0">
              <a:lnSpc>
                <a:spcPts val="2000"/>
              </a:lnSpc>
              <a:buNone/>
            </a:pPr>
            <a:r>
              <a:rPr lang="en-US" sz="1400" dirty="0">
                <a:solidFill>
                  <a:srgbClr val="AAB6C2"/>
                </a:solidFill>
                <a:latin typeface="Calibri" pitchFamily="34" charset="0"/>
                <a:ea typeface="Calibri" pitchFamily="34" charset="-122"/>
                <a:cs typeface="Calibri" pitchFamily="34" charset="-120"/>
              </a:rPr>
              <a:t>Twelve people who were not there  ·  35 minutes</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365760"/>
            <a:ext cx="5943600" cy="274320"/>
          </a:xfrm>
          <a:prstGeom prst="rect">
            <a:avLst/>
          </a:prstGeom>
          <a:noFill/>
          <a:ln/>
        </p:spPr>
        <p:txBody>
          <a:bodyPr wrap="square" lIns="0" tIns="0" rIns="0" bIns="0" rtlCol="0" anchor="ctr"/>
          <a:lstStyle/>
          <a:p>
            <a:pPr marL="0" indent="0">
              <a:buNone/>
            </a:pPr>
            <a:r>
              <a:rPr lang="en-US" sz="1100" b="1" kern="0" spc="200" dirty="0">
                <a:solidFill>
                  <a:srgbClr val="C2703D"/>
                </a:solidFill>
                <a:latin typeface="Calibri" pitchFamily="34" charset="0"/>
                <a:ea typeface="Calibri" pitchFamily="34" charset="-122"/>
                <a:cs typeface="Calibri" pitchFamily="34" charset="-120"/>
              </a:rPr>
              <a:t>PART III  ·  THE RULES</a:t>
            </a:r>
            <a:endParaRPr lang="en-US" sz="1100" dirty="0"/>
          </a:p>
        </p:txBody>
      </p:sp>
      <p:sp>
        <p:nvSpPr>
          <p:cNvPr id="4" name="Shape 2"/>
          <p:cNvSpPr/>
          <p:nvPr/>
        </p:nvSpPr>
        <p:spPr>
          <a:xfrm>
            <a:off x="7616952" y="310896"/>
            <a:ext cx="960120" cy="384048"/>
          </a:xfrm>
          <a:prstGeom prst="roundRect">
            <a:avLst>
              <a:gd name="adj" fmla="val 47619"/>
            </a:avLst>
          </a:prstGeom>
          <a:solidFill>
            <a:srgbClr val="C2703D"/>
          </a:solidFill>
          <a:ln w="12700">
            <a:solidFill>
              <a:srgbClr val="C2703D"/>
            </a:solidFill>
            <a:prstDash val="solid"/>
          </a:ln>
        </p:spPr>
        <p:txBody>
          <a:bodyPr/>
          <a:lstStyle/>
          <a:p>
            <a:endParaRPr lang="de-DE"/>
          </a:p>
        </p:txBody>
      </p:sp>
      <p:sp>
        <p:nvSpPr>
          <p:cNvPr id="5" name="Text 3"/>
          <p:cNvSpPr txBox="1"/>
          <p:nvPr/>
        </p:nvSpPr>
        <p:spPr>
          <a:xfrm>
            <a:off x="7616952" y="310896"/>
            <a:ext cx="96012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 min</a:t>
            </a:r>
            <a:endParaRPr lang="en-US" sz="1300" dirty="0"/>
          </a:p>
        </p:txBody>
      </p:sp>
      <p:sp>
        <p:nvSpPr>
          <p:cNvPr id="6" name="Text 4"/>
          <p:cNvSpPr txBox="1"/>
          <p:nvPr/>
        </p:nvSpPr>
        <p:spPr>
          <a:xfrm>
            <a:off x="566928" y="841248"/>
            <a:ext cx="8010144" cy="777240"/>
          </a:xfrm>
          <a:prstGeom prst="rect">
            <a:avLst/>
          </a:prstGeom>
          <a:noFill/>
          <a:ln/>
        </p:spPr>
        <p:txBody>
          <a:bodyPr wrap="square" lIns="0" tIns="0" rIns="0" bIns="0" rtlCol="0" anchor="ctr"/>
          <a:lstStyle/>
          <a:p>
            <a:pPr marL="0" indent="0">
              <a:lnSpc>
                <a:spcPts val="3200"/>
              </a:lnSpc>
              <a:buNone/>
            </a:pPr>
            <a:r>
              <a:rPr lang="en-US" sz="2700" b="1" dirty="0">
                <a:solidFill>
                  <a:srgbClr val="FFFFFF"/>
                </a:solidFill>
                <a:latin typeface="Cambria" pitchFamily="34" charset="0"/>
                <a:ea typeface="Cambria" pitchFamily="34" charset="-122"/>
                <a:cs typeface="Cambria" pitchFamily="34" charset="-120"/>
              </a:rPr>
              <a:t>Three rules, and the first is the important one.</a:t>
            </a:r>
            <a:endParaRPr lang="en-US" sz="2700" dirty="0"/>
          </a:p>
        </p:txBody>
      </p:sp>
      <p:sp>
        <p:nvSpPr>
          <p:cNvPr id="7" name="Shape 5"/>
          <p:cNvSpPr/>
          <p:nvPr/>
        </p:nvSpPr>
        <p:spPr>
          <a:xfrm>
            <a:off x="566928" y="1874520"/>
            <a:ext cx="310896" cy="310896"/>
          </a:xfrm>
          <a:prstGeom prst="ellipse">
            <a:avLst/>
          </a:prstGeom>
          <a:solidFill>
            <a:srgbClr val="C2703D"/>
          </a:solidFill>
          <a:ln w="12700">
            <a:solidFill>
              <a:srgbClr val="C2703D"/>
            </a:solidFill>
            <a:prstDash val="solid"/>
          </a:ln>
        </p:spPr>
        <p:txBody>
          <a:bodyPr/>
          <a:lstStyle/>
          <a:p>
            <a:endParaRPr lang="de-DE"/>
          </a:p>
        </p:txBody>
      </p:sp>
      <p:sp>
        <p:nvSpPr>
          <p:cNvPr id="8" name="Text 6"/>
          <p:cNvSpPr txBox="1"/>
          <p:nvPr/>
        </p:nvSpPr>
        <p:spPr>
          <a:xfrm>
            <a:off x="566928" y="1874520"/>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txBox="1"/>
          <p:nvPr/>
        </p:nvSpPr>
        <p:spPr>
          <a:xfrm>
            <a:off x="1042416" y="1810512"/>
            <a:ext cx="7534656" cy="877824"/>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You are not inventing feelings out of nothing. The card gives you facts. If you find yourself saying something the card does not support, say instead: I don't know what she would have felt, and here is why it is hard to say.</a:t>
            </a:r>
            <a:endParaRPr lang="en-US" sz="1550" dirty="0"/>
          </a:p>
        </p:txBody>
      </p:sp>
      <p:sp>
        <p:nvSpPr>
          <p:cNvPr id="10" name="Shape 8"/>
          <p:cNvSpPr/>
          <p:nvPr/>
        </p:nvSpPr>
        <p:spPr>
          <a:xfrm>
            <a:off x="566928" y="2880360"/>
            <a:ext cx="310896" cy="310896"/>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566928" y="2880360"/>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1042416" y="2816352"/>
            <a:ext cx="7534656" cy="621792"/>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First person — but you represent an interest, not a personality. No accents, no impersonation.</a:t>
            </a:r>
            <a:endParaRPr lang="en-US" sz="1550" dirty="0"/>
          </a:p>
        </p:txBody>
      </p:sp>
      <p:sp>
        <p:nvSpPr>
          <p:cNvPr id="13" name="Shape 11"/>
          <p:cNvSpPr/>
          <p:nvPr/>
        </p:nvSpPr>
        <p:spPr>
          <a:xfrm>
            <a:off x="566928" y="3630168"/>
            <a:ext cx="310896" cy="310896"/>
          </a:xfrm>
          <a:prstGeom prst="ellipse">
            <a:avLst/>
          </a:prstGeom>
          <a:solidFill>
            <a:srgbClr val="C2703D"/>
          </a:solidFill>
          <a:ln w="12700">
            <a:solidFill>
              <a:srgbClr val="C2703D"/>
            </a:solidFill>
            <a:prstDash val="solid"/>
          </a:ln>
        </p:spPr>
        <p:txBody>
          <a:bodyPr/>
          <a:lstStyle/>
          <a:p>
            <a:endParaRPr lang="de-DE"/>
          </a:p>
        </p:txBody>
      </p:sp>
      <p:sp>
        <p:nvSpPr>
          <p:cNvPr id="14" name="Text 12"/>
          <p:cNvSpPr txBox="1"/>
          <p:nvPr/>
        </p:nvSpPr>
        <p:spPr>
          <a:xfrm>
            <a:off x="566928" y="3630168"/>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5" name="Text 13"/>
          <p:cNvSpPr txBox="1"/>
          <p:nvPr/>
        </p:nvSpPr>
        <p:spPr>
          <a:xfrm>
            <a:off x="1042416" y="3566160"/>
            <a:ext cx="7534656" cy="877824"/>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You will disagree with the person opposite. Argue the interest. Do not argue about who suffered more; that is a competition nobody wins and it is not what the conference was deciding.</a:t>
            </a:r>
            <a:endParaRPr lang="en-US" sz="1550" dirty="0"/>
          </a:p>
        </p:txBody>
      </p:sp>
      <p:sp>
        <p:nvSpPr>
          <p:cNvPr id="16" name="Text 14"/>
          <p:cNvSpPr txBox="1"/>
          <p:nvPr/>
        </p:nvSpPr>
        <p:spPr>
          <a:xfrm>
            <a:off x="566928" y="4315968"/>
            <a:ext cx="8010144" cy="457200"/>
          </a:xfrm>
          <a:prstGeom prst="rect">
            <a:avLst/>
          </a:prstGeom>
          <a:noFill/>
          <a:ln/>
        </p:spPr>
        <p:txBody>
          <a:bodyPr wrap="square" lIns="0" tIns="0" rIns="0" bIns="0" rtlCol="0" anchor="ctr"/>
          <a:lstStyle/>
          <a:p>
            <a:pPr marL="0" indent="0">
              <a:lnSpc>
                <a:spcPts val="1700"/>
              </a:lnSpc>
              <a:buNone/>
            </a:pPr>
            <a:r>
              <a:rPr lang="en-US" sz="1250" i="1" dirty="0">
                <a:solidFill>
                  <a:srgbClr val="9BA8B5"/>
                </a:solidFill>
                <a:latin typeface="Calibri" pitchFamily="34" charset="0"/>
                <a:ea typeface="Calibri" pitchFamily="34" charset="-122"/>
                <a:cs typeface="Calibri" pitchFamily="34" charset="-120"/>
              </a:rPr>
              <a:t>None of the twelve cards in this round is a politician. Not one of these people was in the room at Cecilienhof.</a:t>
            </a:r>
            <a:endParaRPr lang="en-US" sz="12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III  ·  THE SIX DUELS</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700" b="1" dirty="0">
                <a:solidFill>
                  <a:srgbClr val="1F2A38"/>
                </a:solidFill>
                <a:latin typeface="Cambria" pitchFamily="34" charset="0"/>
                <a:ea typeface="Cambria" pitchFamily="34" charset="-122"/>
                <a:cs typeface="Cambria" pitchFamily="34" charset="-120"/>
              </a:rPr>
              <a:t>Cards 1 to 12 — no politicians</a:t>
            </a:r>
            <a:endParaRPr lang="en-US" sz="2700" dirty="0"/>
          </a:p>
        </p:txBody>
      </p:sp>
      <p:sp>
        <p:nvSpPr>
          <p:cNvPr id="4" name="Shape 2"/>
          <p:cNvSpPr/>
          <p:nvPr/>
        </p:nvSpPr>
        <p:spPr>
          <a:xfrm>
            <a:off x="566928" y="1298448"/>
            <a:ext cx="8010144" cy="483326"/>
          </a:xfrm>
          <a:prstGeom prst="rect">
            <a:avLst/>
          </a:prstGeom>
          <a:solidFill>
            <a:srgbClr val="1F2A38"/>
          </a:solidFill>
          <a:ln w="12700">
            <a:solidFill>
              <a:srgbClr val="1F2A38"/>
            </a:solidFill>
            <a:prstDash val="solid"/>
          </a:ln>
        </p:spPr>
        <p:txBody>
          <a:bodyPr/>
          <a:lstStyle/>
          <a:p>
            <a:endParaRPr lang="de-DE"/>
          </a:p>
        </p:txBody>
      </p:sp>
      <p:sp>
        <p:nvSpPr>
          <p:cNvPr id="5" name="Text 3"/>
          <p:cNvSpPr txBox="1"/>
          <p:nvPr/>
        </p:nvSpPr>
        <p:spPr>
          <a:xfrm>
            <a:off x="640080" y="1298448"/>
            <a:ext cx="1636776" cy="483326"/>
          </a:xfrm>
          <a:prstGeom prst="rect">
            <a:avLst/>
          </a:prstGeom>
          <a:noFill/>
          <a:ln/>
        </p:spPr>
        <p:txBody>
          <a:bodyPr wrap="square" lIns="0" tIns="0" rIns="0" bIns="0" rtlCol="0" anchor="ctr"/>
          <a:lstStyle/>
          <a:p>
            <a:pPr marL="0" indent="0">
              <a:lnSpc>
                <a:spcPts val="1375"/>
              </a:lnSpc>
              <a:buNone/>
            </a:pPr>
            <a:endParaRPr lang="en-US" sz="1050" dirty="0"/>
          </a:p>
        </p:txBody>
      </p:sp>
      <p:sp>
        <p:nvSpPr>
          <p:cNvPr id="6" name="Text 4"/>
          <p:cNvSpPr txBox="1"/>
          <p:nvPr/>
        </p:nvSpPr>
        <p:spPr>
          <a:xfrm>
            <a:off x="2423160" y="1298448"/>
            <a:ext cx="1929384" cy="483326"/>
          </a:xfrm>
          <a:prstGeom prst="rect">
            <a:avLst/>
          </a:prstGeom>
          <a:noFill/>
          <a:ln/>
        </p:spPr>
        <p:txBody>
          <a:bodyPr wrap="square" lIns="0" tIns="0" rIns="0" bIns="0" rtlCol="0" anchor="ctr"/>
          <a:lstStyle/>
          <a:p>
            <a:pPr marL="0" indent="0">
              <a:lnSpc>
                <a:spcPts val="1375"/>
              </a:lnSpc>
              <a:buNone/>
            </a:pPr>
            <a:r>
              <a:rPr lang="en-US" sz="1050" b="1" dirty="0">
                <a:solidFill>
                  <a:srgbClr val="FFFFFF"/>
                </a:solidFill>
                <a:latin typeface="Calibri" pitchFamily="34" charset="0"/>
                <a:ea typeface="Calibri" pitchFamily="34" charset="-122"/>
                <a:cs typeface="Calibri" pitchFamily="34" charset="-120"/>
              </a:rPr>
              <a:t>Statement</a:t>
            </a:r>
            <a:endParaRPr lang="en-US" sz="1050" dirty="0"/>
          </a:p>
        </p:txBody>
      </p:sp>
      <p:sp>
        <p:nvSpPr>
          <p:cNvPr id="7" name="Text 5"/>
          <p:cNvSpPr txBox="1"/>
          <p:nvPr/>
        </p:nvSpPr>
        <p:spPr>
          <a:xfrm>
            <a:off x="4498848" y="1298448"/>
            <a:ext cx="1929384" cy="483326"/>
          </a:xfrm>
          <a:prstGeom prst="rect">
            <a:avLst/>
          </a:prstGeom>
          <a:noFill/>
          <a:ln/>
        </p:spPr>
        <p:txBody>
          <a:bodyPr wrap="square" lIns="0" tIns="0" rIns="0" bIns="0" rtlCol="0" anchor="ctr"/>
          <a:lstStyle/>
          <a:p>
            <a:pPr marL="0" indent="0">
              <a:lnSpc>
                <a:spcPts val="1375"/>
              </a:lnSpc>
              <a:buNone/>
            </a:pPr>
            <a:r>
              <a:rPr lang="en-US" sz="1050" b="1" dirty="0">
                <a:solidFill>
                  <a:srgbClr val="FFFFFF"/>
                </a:solidFill>
                <a:latin typeface="Calibri" pitchFamily="34" charset="0"/>
                <a:ea typeface="Calibri" pitchFamily="34" charset="-122"/>
                <a:cs typeface="Calibri" pitchFamily="34" charset="-120"/>
              </a:rPr>
              <a:t>Reply</a:t>
            </a:r>
            <a:endParaRPr lang="en-US" sz="1050" dirty="0"/>
          </a:p>
        </p:txBody>
      </p:sp>
      <p:sp>
        <p:nvSpPr>
          <p:cNvPr id="8" name="Text 6"/>
          <p:cNvSpPr txBox="1"/>
          <p:nvPr/>
        </p:nvSpPr>
        <p:spPr>
          <a:xfrm>
            <a:off x="6574536" y="1298448"/>
            <a:ext cx="1929384" cy="483326"/>
          </a:xfrm>
          <a:prstGeom prst="rect">
            <a:avLst/>
          </a:prstGeom>
          <a:noFill/>
          <a:ln/>
        </p:spPr>
        <p:txBody>
          <a:bodyPr wrap="square" lIns="0" tIns="0" rIns="0" bIns="0" rtlCol="0" anchor="ctr"/>
          <a:lstStyle/>
          <a:p>
            <a:pPr marL="0" indent="0">
              <a:lnSpc>
                <a:spcPts val="1375"/>
              </a:lnSpc>
              <a:buNone/>
            </a:pPr>
            <a:r>
              <a:rPr lang="en-US" sz="1050" b="1" dirty="0">
                <a:solidFill>
                  <a:srgbClr val="FFFFFF"/>
                </a:solidFill>
                <a:latin typeface="Calibri" pitchFamily="34" charset="0"/>
                <a:ea typeface="Calibri" pitchFamily="34" charset="-122"/>
                <a:cs typeface="Calibri" pitchFamily="34" charset="-120"/>
              </a:rPr>
              <a:t>The axis</a:t>
            </a:r>
            <a:endParaRPr lang="en-US" sz="1050" dirty="0"/>
          </a:p>
        </p:txBody>
      </p:sp>
      <p:sp>
        <p:nvSpPr>
          <p:cNvPr id="9" name="Shape 7"/>
          <p:cNvSpPr/>
          <p:nvPr/>
        </p:nvSpPr>
        <p:spPr>
          <a:xfrm>
            <a:off x="566928" y="1781774"/>
            <a:ext cx="8010144" cy="483326"/>
          </a:xfrm>
          <a:prstGeom prst="rect">
            <a:avLst/>
          </a:prstGeom>
          <a:solidFill>
            <a:srgbClr val="F4F5F6"/>
          </a:solidFill>
          <a:ln w="12700">
            <a:solidFill>
              <a:srgbClr val="F4F5F6"/>
            </a:solidFill>
            <a:prstDash val="solid"/>
          </a:ln>
        </p:spPr>
        <p:txBody>
          <a:bodyPr/>
          <a:lstStyle/>
          <a:p>
            <a:endParaRPr lang="de-DE"/>
          </a:p>
        </p:txBody>
      </p:sp>
      <p:sp>
        <p:nvSpPr>
          <p:cNvPr id="10" name="Text 8"/>
          <p:cNvSpPr txBox="1"/>
          <p:nvPr/>
        </p:nvSpPr>
        <p:spPr>
          <a:xfrm>
            <a:off x="640080" y="1781774"/>
            <a:ext cx="1636776" cy="483326"/>
          </a:xfrm>
          <a:prstGeom prst="rect">
            <a:avLst/>
          </a:prstGeom>
          <a:noFill/>
          <a:ln/>
        </p:spPr>
        <p:txBody>
          <a:bodyPr wrap="square" lIns="0" tIns="0" rIns="0" bIns="0" rtlCol="0" anchor="ctr"/>
          <a:lstStyle/>
          <a:p>
            <a:pPr marL="0" indent="0">
              <a:lnSpc>
                <a:spcPts val="1220"/>
              </a:lnSpc>
              <a:buNone/>
            </a:pPr>
            <a:r>
              <a:rPr lang="en-US" sz="1000" b="1" dirty="0">
                <a:solidFill>
                  <a:srgbClr val="1F2A38"/>
                </a:solidFill>
                <a:latin typeface="Calibri" pitchFamily="34" charset="0"/>
                <a:ea typeface="Calibri" pitchFamily="34" charset="-122"/>
                <a:cs typeface="Calibri" pitchFamily="34" charset="-120"/>
              </a:rPr>
              <a:t>D1</a:t>
            </a:r>
            <a:endParaRPr lang="en-US" sz="1000" dirty="0"/>
          </a:p>
        </p:txBody>
      </p:sp>
      <p:sp>
        <p:nvSpPr>
          <p:cNvPr id="11" name="Text 9"/>
          <p:cNvSpPr txBox="1"/>
          <p:nvPr/>
        </p:nvSpPr>
        <p:spPr>
          <a:xfrm>
            <a:off x="2423160" y="1781774"/>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3 Farmer's wife in Lower Silesia</a:t>
            </a:r>
            <a:endParaRPr lang="en-US" sz="1000" dirty="0"/>
          </a:p>
        </p:txBody>
      </p:sp>
      <p:sp>
        <p:nvSpPr>
          <p:cNvPr id="12" name="Text 10"/>
          <p:cNvSpPr txBox="1"/>
          <p:nvPr/>
        </p:nvSpPr>
        <p:spPr>
          <a:xfrm>
            <a:off x="4498848" y="1781774"/>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12 Polish settler from the east</a:t>
            </a:r>
            <a:endParaRPr lang="en-US" sz="1000" dirty="0"/>
          </a:p>
        </p:txBody>
      </p:sp>
      <p:sp>
        <p:nvSpPr>
          <p:cNvPr id="13" name="Text 11"/>
          <p:cNvSpPr txBox="1"/>
          <p:nvPr/>
        </p:nvSpPr>
        <p:spPr>
          <a:xfrm>
            <a:off x="6574536" y="1781774"/>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The same farm, the same sentence in the same document, opposite directions.</a:t>
            </a:r>
            <a:endParaRPr lang="en-US" sz="1000" dirty="0"/>
          </a:p>
        </p:txBody>
      </p:sp>
      <p:sp>
        <p:nvSpPr>
          <p:cNvPr id="14" name="Text 12"/>
          <p:cNvSpPr txBox="1"/>
          <p:nvPr/>
        </p:nvSpPr>
        <p:spPr>
          <a:xfrm>
            <a:off x="640080" y="2265099"/>
            <a:ext cx="1636776" cy="483326"/>
          </a:xfrm>
          <a:prstGeom prst="rect">
            <a:avLst/>
          </a:prstGeom>
          <a:noFill/>
          <a:ln/>
        </p:spPr>
        <p:txBody>
          <a:bodyPr wrap="square" lIns="0" tIns="0" rIns="0" bIns="0" rtlCol="0" anchor="ctr"/>
          <a:lstStyle/>
          <a:p>
            <a:pPr marL="0" indent="0">
              <a:lnSpc>
                <a:spcPts val="1220"/>
              </a:lnSpc>
              <a:buNone/>
            </a:pPr>
            <a:r>
              <a:rPr lang="en-US" sz="1000" b="1" dirty="0">
                <a:solidFill>
                  <a:srgbClr val="1F2A38"/>
                </a:solidFill>
                <a:latin typeface="Calibri" pitchFamily="34" charset="0"/>
                <a:ea typeface="Calibri" pitchFamily="34" charset="-122"/>
                <a:cs typeface="Calibri" pitchFamily="34" charset="-120"/>
              </a:rPr>
              <a:t>D2</a:t>
            </a:r>
            <a:endParaRPr lang="en-US" sz="1000" dirty="0"/>
          </a:p>
        </p:txBody>
      </p:sp>
      <p:sp>
        <p:nvSpPr>
          <p:cNvPr id="15" name="Text 13"/>
          <p:cNvSpPr txBox="1"/>
          <p:nvPr/>
        </p:nvSpPr>
        <p:spPr>
          <a:xfrm>
            <a:off x="2423160" y="2265099"/>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5 Wehrmacht prisoner in Soviet hands</a:t>
            </a:r>
            <a:endParaRPr lang="en-US" sz="1000" dirty="0"/>
          </a:p>
        </p:txBody>
      </p:sp>
      <p:sp>
        <p:nvSpPr>
          <p:cNvPr id="16" name="Text 14"/>
          <p:cNvSpPr txBox="1"/>
          <p:nvPr/>
        </p:nvSpPr>
        <p:spPr>
          <a:xfrm>
            <a:off x="4498848" y="2265099"/>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7 Soviet forced labourer</a:t>
            </a:r>
            <a:endParaRPr lang="en-US" sz="1000" dirty="0"/>
          </a:p>
        </p:txBody>
      </p:sp>
      <p:sp>
        <p:nvSpPr>
          <p:cNvPr id="17" name="Text 15"/>
          <p:cNvSpPr txBox="1"/>
          <p:nvPr/>
        </p:nvSpPr>
        <p:spPr>
          <a:xfrm>
            <a:off x="6574536" y="2265099"/>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Forced labour in both directions. He is in her country against his will; she was in his.</a:t>
            </a:r>
            <a:endParaRPr lang="en-US" sz="1000" dirty="0"/>
          </a:p>
        </p:txBody>
      </p:sp>
      <p:sp>
        <p:nvSpPr>
          <p:cNvPr id="18" name="Shape 16"/>
          <p:cNvSpPr/>
          <p:nvPr/>
        </p:nvSpPr>
        <p:spPr>
          <a:xfrm>
            <a:off x="566928" y="2748425"/>
            <a:ext cx="8010144" cy="483326"/>
          </a:xfrm>
          <a:prstGeom prst="rect">
            <a:avLst/>
          </a:prstGeom>
          <a:solidFill>
            <a:srgbClr val="F4F5F6"/>
          </a:solidFill>
          <a:ln w="12700">
            <a:solidFill>
              <a:srgbClr val="F4F5F6"/>
            </a:solidFill>
            <a:prstDash val="solid"/>
          </a:ln>
        </p:spPr>
        <p:txBody>
          <a:bodyPr/>
          <a:lstStyle/>
          <a:p>
            <a:endParaRPr lang="de-DE"/>
          </a:p>
        </p:txBody>
      </p:sp>
      <p:sp>
        <p:nvSpPr>
          <p:cNvPr id="19" name="Text 17"/>
          <p:cNvSpPr txBox="1"/>
          <p:nvPr/>
        </p:nvSpPr>
        <p:spPr>
          <a:xfrm>
            <a:off x="640080" y="2748425"/>
            <a:ext cx="1636776" cy="483326"/>
          </a:xfrm>
          <a:prstGeom prst="rect">
            <a:avLst/>
          </a:prstGeom>
          <a:noFill/>
          <a:ln/>
        </p:spPr>
        <p:txBody>
          <a:bodyPr wrap="square" lIns="0" tIns="0" rIns="0" bIns="0" rtlCol="0" anchor="ctr"/>
          <a:lstStyle/>
          <a:p>
            <a:pPr marL="0" indent="0">
              <a:lnSpc>
                <a:spcPts val="1220"/>
              </a:lnSpc>
              <a:buNone/>
            </a:pPr>
            <a:r>
              <a:rPr lang="en-US" sz="1000" b="1" dirty="0">
                <a:solidFill>
                  <a:srgbClr val="1F2A38"/>
                </a:solidFill>
                <a:latin typeface="Calibri" pitchFamily="34" charset="0"/>
                <a:ea typeface="Calibri" pitchFamily="34" charset="-122"/>
                <a:cs typeface="Calibri" pitchFamily="34" charset="-120"/>
              </a:rPr>
              <a:t>D3</a:t>
            </a:r>
            <a:endParaRPr lang="en-US" sz="1000" dirty="0"/>
          </a:p>
        </p:txBody>
      </p:sp>
      <p:sp>
        <p:nvSpPr>
          <p:cNvPr id="20" name="Text 18"/>
          <p:cNvSpPr txBox="1"/>
          <p:nvPr/>
        </p:nvSpPr>
        <p:spPr>
          <a:xfrm>
            <a:off x="2423160" y="2748425"/>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1 Survivor of the German resistance</a:t>
            </a:r>
            <a:endParaRPr lang="en-US" sz="1000" dirty="0"/>
          </a:p>
        </p:txBody>
      </p:sp>
      <p:sp>
        <p:nvSpPr>
          <p:cNvPr id="21" name="Text 19"/>
          <p:cNvSpPr txBox="1"/>
          <p:nvPr/>
        </p:nvSpPr>
        <p:spPr>
          <a:xfrm>
            <a:off x="4498848" y="2748425"/>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6 Jewish survivor in Bavaria</a:t>
            </a:r>
            <a:endParaRPr lang="en-US" sz="1000" dirty="0"/>
          </a:p>
        </p:txBody>
      </p:sp>
      <p:sp>
        <p:nvSpPr>
          <p:cNvPr id="22" name="Text 20"/>
          <p:cNvSpPr txBox="1"/>
          <p:nvPr/>
        </p:nvSpPr>
        <p:spPr>
          <a:xfrm>
            <a:off x="6574536" y="2748425"/>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“There was another Germany.” She is best placed to test that claim.</a:t>
            </a:r>
            <a:endParaRPr lang="en-US" sz="1000" dirty="0"/>
          </a:p>
        </p:txBody>
      </p:sp>
      <p:sp>
        <p:nvSpPr>
          <p:cNvPr id="23" name="Text 21"/>
          <p:cNvSpPr txBox="1"/>
          <p:nvPr/>
        </p:nvSpPr>
        <p:spPr>
          <a:xfrm>
            <a:off x="640080" y="3231751"/>
            <a:ext cx="1636776" cy="483326"/>
          </a:xfrm>
          <a:prstGeom prst="rect">
            <a:avLst/>
          </a:prstGeom>
          <a:noFill/>
          <a:ln/>
        </p:spPr>
        <p:txBody>
          <a:bodyPr wrap="square" lIns="0" tIns="0" rIns="0" bIns="0" rtlCol="0" anchor="ctr"/>
          <a:lstStyle/>
          <a:p>
            <a:pPr marL="0" indent="0">
              <a:lnSpc>
                <a:spcPts val="1220"/>
              </a:lnSpc>
              <a:buNone/>
            </a:pPr>
            <a:r>
              <a:rPr lang="en-US" sz="1000" b="1" dirty="0">
                <a:solidFill>
                  <a:srgbClr val="1F2A38"/>
                </a:solidFill>
                <a:latin typeface="Calibri" pitchFamily="34" charset="0"/>
                <a:ea typeface="Calibri" pitchFamily="34" charset="-122"/>
                <a:cs typeface="Calibri" pitchFamily="34" charset="-120"/>
              </a:rPr>
              <a:t>D4</a:t>
            </a:r>
            <a:endParaRPr lang="en-US" sz="1000" dirty="0"/>
          </a:p>
        </p:txBody>
      </p:sp>
      <p:sp>
        <p:nvSpPr>
          <p:cNvPr id="24" name="Text 22"/>
          <p:cNvSpPr txBox="1"/>
          <p:nvPr/>
        </p:nvSpPr>
        <p:spPr>
          <a:xfrm>
            <a:off x="2423160" y="3231751"/>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2 Returning Communist functionary</a:t>
            </a:r>
            <a:endParaRPr lang="en-US" sz="1000" dirty="0"/>
          </a:p>
        </p:txBody>
      </p:sp>
      <p:sp>
        <p:nvSpPr>
          <p:cNvPr id="25" name="Text 23"/>
          <p:cNvSpPr txBox="1"/>
          <p:nvPr/>
        </p:nvSpPr>
        <p:spPr>
          <a:xfrm>
            <a:off x="4498848" y="3231751"/>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4 Widow clearing rubble in Berlin</a:t>
            </a:r>
            <a:endParaRPr lang="en-US" sz="1000" dirty="0"/>
          </a:p>
        </p:txBody>
      </p:sp>
      <p:sp>
        <p:nvSpPr>
          <p:cNvPr id="26" name="Text 24"/>
          <p:cNvSpPr txBox="1"/>
          <p:nvPr/>
        </p:nvSpPr>
        <p:spPr>
          <a:xfrm>
            <a:off x="6574536" y="3231751"/>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Liberation — in whose uniform?</a:t>
            </a:r>
            <a:endParaRPr lang="en-US" sz="1000" dirty="0"/>
          </a:p>
        </p:txBody>
      </p:sp>
      <p:sp>
        <p:nvSpPr>
          <p:cNvPr id="27" name="Shape 25"/>
          <p:cNvSpPr/>
          <p:nvPr/>
        </p:nvSpPr>
        <p:spPr>
          <a:xfrm>
            <a:off x="566928" y="3715077"/>
            <a:ext cx="8010144" cy="483326"/>
          </a:xfrm>
          <a:prstGeom prst="rect">
            <a:avLst/>
          </a:prstGeom>
          <a:solidFill>
            <a:srgbClr val="F4F5F6"/>
          </a:solidFill>
          <a:ln w="12700">
            <a:solidFill>
              <a:srgbClr val="F4F5F6"/>
            </a:solidFill>
            <a:prstDash val="solid"/>
          </a:ln>
        </p:spPr>
        <p:txBody>
          <a:bodyPr/>
          <a:lstStyle/>
          <a:p>
            <a:endParaRPr lang="de-DE"/>
          </a:p>
        </p:txBody>
      </p:sp>
      <p:sp>
        <p:nvSpPr>
          <p:cNvPr id="28" name="Text 26"/>
          <p:cNvSpPr txBox="1"/>
          <p:nvPr/>
        </p:nvSpPr>
        <p:spPr>
          <a:xfrm>
            <a:off x="640080" y="3715077"/>
            <a:ext cx="1636776" cy="483326"/>
          </a:xfrm>
          <a:prstGeom prst="rect">
            <a:avLst/>
          </a:prstGeom>
          <a:noFill/>
          <a:ln/>
        </p:spPr>
        <p:txBody>
          <a:bodyPr wrap="square" lIns="0" tIns="0" rIns="0" bIns="0" rtlCol="0" anchor="ctr"/>
          <a:lstStyle/>
          <a:p>
            <a:pPr marL="0" indent="0">
              <a:lnSpc>
                <a:spcPts val="1220"/>
              </a:lnSpc>
              <a:buNone/>
            </a:pPr>
            <a:r>
              <a:rPr lang="en-US" sz="1000" b="1" dirty="0">
                <a:solidFill>
                  <a:srgbClr val="1F2A38"/>
                </a:solidFill>
                <a:latin typeface="Calibri" pitchFamily="34" charset="0"/>
                <a:ea typeface="Calibri" pitchFamily="34" charset="-122"/>
                <a:cs typeface="Calibri" pitchFamily="34" charset="-120"/>
              </a:rPr>
              <a:t>D5</a:t>
            </a:r>
            <a:endParaRPr lang="en-US" sz="1000" dirty="0"/>
          </a:p>
        </p:txBody>
      </p:sp>
      <p:sp>
        <p:nvSpPr>
          <p:cNvPr id="29" name="Text 27"/>
          <p:cNvSpPr txBox="1"/>
          <p:nvPr/>
        </p:nvSpPr>
        <p:spPr>
          <a:xfrm>
            <a:off x="2423160" y="3715077"/>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8 Survivor of the Warsaw Uprising</a:t>
            </a:r>
            <a:endParaRPr lang="en-US" sz="1000" dirty="0"/>
          </a:p>
        </p:txBody>
      </p:sp>
      <p:sp>
        <p:nvSpPr>
          <p:cNvPr id="30" name="Text 28"/>
          <p:cNvSpPr txBox="1"/>
          <p:nvPr/>
        </p:nvSpPr>
        <p:spPr>
          <a:xfrm>
            <a:off x="4498848" y="3715077"/>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10 Soldier of the British Indian Army</a:t>
            </a:r>
            <a:endParaRPr lang="en-US" sz="1000" dirty="0"/>
          </a:p>
        </p:txBody>
      </p:sp>
      <p:sp>
        <p:nvSpPr>
          <p:cNvPr id="31" name="Text 29"/>
          <p:cNvSpPr txBox="1"/>
          <p:nvPr/>
        </p:nvSpPr>
        <p:spPr>
          <a:xfrm>
            <a:off x="6574536" y="3715077"/>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Two people who served the Allied cause and were not consulted about the peace.</a:t>
            </a:r>
            <a:endParaRPr lang="en-US" sz="1000" dirty="0"/>
          </a:p>
        </p:txBody>
      </p:sp>
      <p:sp>
        <p:nvSpPr>
          <p:cNvPr id="32" name="Text 30"/>
          <p:cNvSpPr txBox="1"/>
          <p:nvPr/>
        </p:nvSpPr>
        <p:spPr>
          <a:xfrm>
            <a:off x="640080" y="4198402"/>
            <a:ext cx="1636776" cy="483326"/>
          </a:xfrm>
          <a:prstGeom prst="rect">
            <a:avLst/>
          </a:prstGeom>
          <a:noFill/>
          <a:ln/>
        </p:spPr>
        <p:txBody>
          <a:bodyPr wrap="square" lIns="0" tIns="0" rIns="0" bIns="0" rtlCol="0" anchor="ctr"/>
          <a:lstStyle/>
          <a:p>
            <a:pPr marL="0" indent="0">
              <a:lnSpc>
                <a:spcPts val="1220"/>
              </a:lnSpc>
              <a:buNone/>
            </a:pPr>
            <a:r>
              <a:rPr lang="en-US" sz="1000" b="1" dirty="0">
                <a:solidFill>
                  <a:srgbClr val="1F2A38"/>
                </a:solidFill>
                <a:latin typeface="Calibri" pitchFamily="34" charset="0"/>
                <a:ea typeface="Calibri" pitchFamily="34" charset="-122"/>
                <a:cs typeface="Calibri" pitchFamily="34" charset="-120"/>
              </a:rPr>
              <a:t>D6</a:t>
            </a:r>
            <a:endParaRPr lang="en-US" sz="1000" dirty="0"/>
          </a:p>
        </p:txBody>
      </p:sp>
      <p:sp>
        <p:nvSpPr>
          <p:cNvPr id="33" name="Text 31"/>
          <p:cNvSpPr txBox="1"/>
          <p:nvPr/>
        </p:nvSpPr>
        <p:spPr>
          <a:xfrm>
            <a:off x="2423160" y="4198402"/>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9 Coal miner in South Wales</a:t>
            </a:r>
            <a:endParaRPr lang="en-US" sz="1000" dirty="0"/>
          </a:p>
        </p:txBody>
      </p:sp>
      <p:sp>
        <p:nvSpPr>
          <p:cNvPr id="34" name="Text 32"/>
          <p:cNvSpPr txBox="1"/>
          <p:nvPr/>
        </p:nvSpPr>
        <p:spPr>
          <a:xfrm>
            <a:off x="4498848" y="4198402"/>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11 Viet Minh activist in Hanoi</a:t>
            </a:r>
            <a:endParaRPr lang="en-US" sz="1000" dirty="0"/>
          </a:p>
        </p:txBody>
      </p:sp>
      <p:sp>
        <p:nvSpPr>
          <p:cNvPr id="35" name="Text 33"/>
          <p:cNvSpPr txBox="1"/>
          <p:nvPr/>
        </p:nvSpPr>
        <p:spPr>
          <a:xfrm>
            <a:off x="6574536" y="4198402"/>
            <a:ext cx="1929384" cy="483326"/>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A welfare state at home, and British troops restoring French authority in Indochina.</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365760"/>
            <a:ext cx="5943600" cy="274320"/>
          </a:xfrm>
          <a:prstGeom prst="rect">
            <a:avLst/>
          </a:prstGeom>
          <a:noFill/>
          <a:ln/>
        </p:spPr>
        <p:txBody>
          <a:bodyPr wrap="square" lIns="0" tIns="0" rIns="0" bIns="0" rtlCol="0" anchor="ctr"/>
          <a:lstStyle/>
          <a:p>
            <a:pPr marL="0" indent="0">
              <a:buNone/>
            </a:pPr>
            <a:r>
              <a:rPr lang="en-US" sz="1100" b="1" kern="0" spc="200" dirty="0">
                <a:solidFill>
                  <a:srgbClr val="C2703D"/>
                </a:solidFill>
                <a:latin typeface="Calibri" pitchFamily="34" charset="0"/>
                <a:ea typeface="Calibri" pitchFamily="34" charset="-122"/>
                <a:cs typeface="Calibri" pitchFamily="34" charset="-120"/>
              </a:rPr>
              <a:t>PART III  ·  PREPARATION</a:t>
            </a:r>
            <a:endParaRPr lang="en-US" sz="1100" dirty="0"/>
          </a:p>
        </p:txBody>
      </p:sp>
      <p:sp>
        <p:nvSpPr>
          <p:cNvPr id="4" name="Shape 2"/>
          <p:cNvSpPr/>
          <p:nvPr/>
        </p:nvSpPr>
        <p:spPr>
          <a:xfrm>
            <a:off x="7616952" y="310896"/>
            <a:ext cx="960120" cy="384048"/>
          </a:xfrm>
          <a:prstGeom prst="roundRect">
            <a:avLst>
              <a:gd name="adj" fmla="val 47619"/>
            </a:avLst>
          </a:prstGeom>
          <a:solidFill>
            <a:srgbClr val="C2703D"/>
          </a:solidFill>
          <a:ln w="12700">
            <a:solidFill>
              <a:srgbClr val="C2703D"/>
            </a:solidFill>
            <a:prstDash val="solid"/>
          </a:ln>
        </p:spPr>
        <p:txBody>
          <a:bodyPr/>
          <a:lstStyle/>
          <a:p>
            <a:endParaRPr lang="de-DE"/>
          </a:p>
        </p:txBody>
      </p:sp>
      <p:sp>
        <p:nvSpPr>
          <p:cNvPr id="5" name="Text 3"/>
          <p:cNvSpPr txBox="1"/>
          <p:nvPr/>
        </p:nvSpPr>
        <p:spPr>
          <a:xfrm>
            <a:off x="7616952" y="310896"/>
            <a:ext cx="96012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 min</a:t>
            </a:r>
            <a:endParaRPr lang="en-US" sz="1300" dirty="0"/>
          </a:p>
        </p:txBody>
      </p:sp>
      <p:sp>
        <p:nvSpPr>
          <p:cNvPr id="6" name="Text 4"/>
          <p:cNvSpPr txBox="1"/>
          <p:nvPr/>
        </p:nvSpPr>
        <p:spPr>
          <a:xfrm>
            <a:off x="566928" y="841248"/>
            <a:ext cx="8010144" cy="777240"/>
          </a:xfrm>
          <a:prstGeom prst="rect">
            <a:avLst/>
          </a:prstGeom>
          <a:noFill/>
          <a:ln/>
        </p:spPr>
        <p:txBody>
          <a:bodyPr wrap="square" lIns="0" tIns="0" rIns="0" bIns="0" rtlCol="0" anchor="ctr"/>
          <a:lstStyle/>
          <a:p>
            <a:pPr marL="0" indent="0">
              <a:lnSpc>
                <a:spcPts val="3200"/>
              </a:lnSpc>
              <a:buNone/>
            </a:pPr>
            <a:r>
              <a:rPr lang="en-US" sz="2700" b="1" dirty="0">
                <a:solidFill>
                  <a:srgbClr val="FFFFFF"/>
                </a:solidFill>
                <a:latin typeface="Cambria" pitchFamily="34" charset="0"/>
                <a:ea typeface="Cambria" pitchFamily="34" charset="-122"/>
                <a:cs typeface="Cambria" pitchFamily="34" charset="-120"/>
              </a:rPr>
              <a:t>Prepare with the person you will argue against.</a:t>
            </a:r>
            <a:endParaRPr lang="en-US" sz="2700" dirty="0"/>
          </a:p>
        </p:txBody>
      </p:sp>
      <p:sp>
        <p:nvSpPr>
          <p:cNvPr id="7" name="Shape 5"/>
          <p:cNvSpPr/>
          <p:nvPr/>
        </p:nvSpPr>
        <p:spPr>
          <a:xfrm>
            <a:off x="566928" y="1874520"/>
            <a:ext cx="310896" cy="310896"/>
          </a:xfrm>
          <a:prstGeom prst="ellipse">
            <a:avLst/>
          </a:prstGeom>
          <a:solidFill>
            <a:srgbClr val="C2703D"/>
          </a:solidFill>
          <a:ln w="12700">
            <a:solidFill>
              <a:srgbClr val="C2703D"/>
            </a:solidFill>
            <a:prstDash val="solid"/>
          </a:ln>
        </p:spPr>
        <p:txBody>
          <a:bodyPr/>
          <a:lstStyle/>
          <a:p>
            <a:endParaRPr lang="de-DE"/>
          </a:p>
        </p:txBody>
      </p:sp>
      <p:sp>
        <p:nvSpPr>
          <p:cNvPr id="8" name="Text 6"/>
          <p:cNvSpPr txBox="1"/>
          <p:nvPr/>
        </p:nvSpPr>
        <p:spPr>
          <a:xfrm>
            <a:off x="566928" y="1874520"/>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txBox="1"/>
          <p:nvPr/>
        </p:nvSpPr>
        <p:spPr>
          <a:xfrm>
            <a:off x="1042416" y="1810512"/>
            <a:ext cx="7534656" cy="621792"/>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How does this person feel about the war, and about the way it ended? Not the facts — the feeling.</a:t>
            </a:r>
            <a:endParaRPr lang="en-US" sz="1550" dirty="0"/>
          </a:p>
        </p:txBody>
      </p:sp>
      <p:sp>
        <p:nvSpPr>
          <p:cNvPr id="10" name="Shape 8"/>
          <p:cNvSpPr/>
          <p:nvPr/>
        </p:nvSpPr>
        <p:spPr>
          <a:xfrm>
            <a:off x="566928" y="2624328"/>
            <a:ext cx="310896" cy="310896"/>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566928" y="2624328"/>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1042416" y="2560320"/>
            <a:ext cx="7534656" cy="621792"/>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What do they expect from this conference? Not what they deserve. What they expect, and whether they expect anything at all.</a:t>
            </a:r>
            <a:endParaRPr lang="en-US" sz="1550" dirty="0"/>
          </a:p>
        </p:txBody>
      </p:sp>
      <p:sp>
        <p:nvSpPr>
          <p:cNvPr id="13" name="Shape 11"/>
          <p:cNvSpPr/>
          <p:nvPr/>
        </p:nvSpPr>
        <p:spPr>
          <a:xfrm>
            <a:off x="566928" y="3374136"/>
            <a:ext cx="310896" cy="310896"/>
          </a:xfrm>
          <a:prstGeom prst="ellipse">
            <a:avLst/>
          </a:prstGeom>
          <a:solidFill>
            <a:srgbClr val="C2703D"/>
          </a:solidFill>
          <a:ln w="12700">
            <a:solidFill>
              <a:srgbClr val="C2703D"/>
            </a:solidFill>
            <a:prstDash val="solid"/>
          </a:ln>
        </p:spPr>
        <p:txBody>
          <a:bodyPr/>
          <a:lstStyle/>
          <a:p>
            <a:endParaRPr lang="de-DE"/>
          </a:p>
        </p:txBody>
      </p:sp>
      <p:sp>
        <p:nvSpPr>
          <p:cNvPr id="14" name="Text 12"/>
          <p:cNvSpPr txBox="1"/>
          <p:nvPr/>
        </p:nvSpPr>
        <p:spPr>
          <a:xfrm>
            <a:off x="566928" y="3374136"/>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5" name="Text 13"/>
          <p:cNvSpPr txBox="1"/>
          <p:nvPr/>
        </p:nvSpPr>
        <p:spPr>
          <a:xfrm>
            <a:off x="1042416" y="3310128"/>
            <a:ext cx="7534656" cy="621792"/>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What is their attitude to Germany — and, separately, to Germans? Keep those two apart.</a:t>
            </a:r>
            <a:endParaRPr lang="en-US" sz="1550" dirty="0"/>
          </a:p>
        </p:txBody>
      </p:sp>
      <p:sp>
        <p:nvSpPr>
          <p:cNvPr id="16" name="Text 14"/>
          <p:cNvSpPr txBox="1"/>
          <p:nvPr/>
        </p:nvSpPr>
        <p:spPr>
          <a:xfrm>
            <a:off x="566928" y="4315968"/>
            <a:ext cx="8010144" cy="457200"/>
          </a:xfrm>
          <a:prstGeom prst="rect">
            <a:avLst/>
          </a:prstGeom>
          <a:noFill/>
          <a:ln/>
        </p:spPr>
        <p:txBody>
          <a:bodyPr wrap="square" lIns="0" tIns="0" rIns="0" bIns="0" rtlCol="0" anchor="ctr"/>
          <a:lstStyle/>
          <a:p>
            <a:pPr marL="0" indent="0">
              <a:lnSpc>
                <a:spcPts val="1700"/>
              </a:lnSpc>
              <a:buNone/>
            </a:pPr>
            <a:r>
              <a:rPr lang="en-US" sz="1250" i="1" dirty="0">
                <a:solidFill>
                  <a:srgbClr val="9BA8B5"/>
                </a:solidFill>
                <a:latin typeface="Calibri" pitchFamily="34" charset="0"/>
                <a:ea typeface="Calibri" pitchFamily="34" charset="-122"/>
                <a:cs typeface="Calibri" pitchFamily="34" charset="-120"/>
              </a:rPr>
              <a:t>Then together: where exactly does your case collide with theirs? Find the sentence in the Protocol where the collision happens, if you can.</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TODAY</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Four parts</a:t>
            </a:r>
            <a:endParaRPr lang="en-US" sz="2900" dirty="0"/>
          </a:p>
        </p:txBody>
      </p:sp>
      <p:sp>
        <p:nvSpPr>
          <p:cNvPr id="4" name="Shape 2"/>
          <p:cNvSpPr/>
          <p:nvPr/>
        </p:nvSpPr>
        <p:spPr>
          <a:xfrm>
            <a:off x="566928" y="1371600"/>
            <a:ext cx="3904488"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5" name="Shape 3"/>
          <p:cNvSpPr/>
          <p:nvPr/>
        </p:nvSpPr>
        <p:spPr>
          <a:xfrm>
            <a:off x="731520"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731520"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7" name="Text 5"/>
          <p:cNvSpPr txBox="1"/>
          <p:nvPr/>
        </p:nvSpPr>
        <p:spPr>
          <a:xfrm>
            <a:off x="1097280" y="1508760"/>
            <a:ext cx="3209544"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THE GROUND</a:t>
            </a:r>
            <a:endParaRPr lang="en-US" sz="1350" dirty="0"/>
          </a:p>
        </p:txBody>
      </p:sp>
      <p:sp>
        <p:nvSpPr>
          <p:cNvPr id="8" name="Text 6"/>
          <p:cNvSpPr txBox="1"/>
          <p:nvPr/>
        </p:nvSpPr>
        <p:spPr>
          <a:xfrm>
            <a:off x="731520" y="1938528"/>
            <a:ext cx="3575304"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Borders, rivers, coal. What Germany lost — and what happened to the people who lived there when the borders moved.  ·  11 min</a:t>
            </a:r>
            <a:endParaRPr lang="en-US" sz="1150" dirty="0"/>
          </a:p>
        </p:txBody>
      </p:sp>
      <p:sp>
        <p:nvSpPr>
          <p:cNvPr id="9" name="Shape 7"/>
          <p:cNvSpPr/>
          <p:nvPr/>
        </p:nvSpPr>
        <p:spPr>
          <a:xfrm>
            <a:off x="4672584" y="1371600"/>
            <a:ext cx="3904488"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10" name="Shape 8"/>
          <p:cNvSpPr/>
          <p:nvPr/>
        </p:nvSpPr>
        <p:spPr>
          <a:xfrm>
            <a:off x="4837176"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4837176"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5202936" y="1508760"/>
            <a:ext cx="3209544"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THE DOCUMENT</a:t>
            </a:r>
            <a:endParaRPr lang="en-US" sz="1350" dirty="0"/>
          </a:p>
        </p:txBody>
      </p:sp>
      <p:sp>
        <p:nvSpPr>
          <p:cNvPr id="13" name="Text 11"/>
          <p:cNvSpPr txBox="1"/>
          <p:nvPr/>
        </p:nvSpPr>
        <p:spPr>
          <a:xfrm>
            <a:off x="4837176" y="1938528"/>
            <a:ext cx="3575304"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Was the Potsdam Agreement a peace treaty? Who was in the room, who was not, and who had to accept it anyway.  ·  19 min</a:t>
            </a:r>
            <a:endParaRPr lang="en-US" sz="1150" dirty="0"/>
          </a:p>
        </p:txBody>
      </p:sp>
      <p:sp>
        <p:nvSpPr>
          <p:cNvPr id="14" name="Shape 12"/>
          <p:cNvSpPr/>
          <p:nvPr/>
        </p:nvSpPr>
        <p:spPr>
          <a:xfrm>
            <a:off x="566928" y="3163824"/>
            <a:ext cx="3904488"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15" name="Shape 13"/>
          <p:cNvSpPr/>
          <p:nvPr/>
        </p:nvSpPr>
        <p:spPr>
          <a:xfrm>
            <a:off x="731520" y="3328416"/>
            <a:ext cx="292608" cy="292608"/>
          </a:xfrm>
          <a:prstGeom prst="ellipse">
            <a:avLst/>
          </a:prstGeom>
          <a:solidFill>
            <a:srgbClr val="C2703D"/>
          </a:solidFill>
          <a:ln w="12700">
            <a:solidFill>
              <a:srgbClr val="C2703D"/>
            </a:solidFill>
            <a:prstDash val="solid"/>
          </a:ln>
        </p:spPr>
        <p:txBody>
          <a:bodyPr/>
          <a:lstStyle/>
          <a:p>
            <a:endParaRPr lang="de-DE"/>
          </a:p>
        </p:txBody>
      </p:sp>
      <p:sp>
        <p:nvSpPr>
          <p:cNvPr id="16" name="Text 14"/>
          <p:cNvSpPr txBox="1"/>
          <p:nvPr/>
        </p:nvSpPr>
        <p:spPr>
          <a:xfrm>
            <a:off x="731520" y="3328416"/>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7" name="Text 15"/>
          <p:cNvSpPr txBox="1"/>
          <p:nvPr/>
        </p:nvSpPr>
        <p:spPr>
          <a:xfrm>
            <a:off x="1097280" y="3300984"/>
            <a:ext cx="3209544"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THE CIRCLE</a:t>
            </a:r>
            <a:endParaRPr lang="en-US" sz="1350" dirty="0"/>
          </a:p>
        </p:txBody>
      </p:sp>
      <p:sp>
        <p:nvSpPr>
          <p:cNvPr id="18" name="Text 16"/>
          <p:cNvSpPr txBox="1"/>
          <p:nvPr/>
        </p:nvSpPr>
        <p:spPr>
          <a:xfrm>
            <a:off x="731520" y="3730752"/>
            <a:ext cx="3575304"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Twelve people who were not at Cecilienhof, six arguments they could never have had.  ·  35 min</a:t>
            </a:r>
            <a:endParaRPr lang="en-US" sz="1150" dirty="0"/>
          </a:p>
        </p:txBody>
      </p:sp>
      <p:sp>
        <p:nvSpPr>
          <p:cNvPr id="19" name="Shape 17"/>
          <p:cNvSpPr/>
          <p:nvPr/>
        </p:nvSpPr>
        <p:spPr>
          <a:xfrm>
            <a:off x="4672584" y="3163824"/>
            <a:ext cx="3904488"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20" name="Shape 18"/>
          <p:cNvSpPr/>
          <p:nvPr/>
        </p:nvSpPr>
        <p:spPr>
          <a:xfrm>
            <a:off x="4837176" y="3328416"/>
            <a:ext cx="292608" cy="292608"/>
          </a:xfrm>
          <a:prstGeom prst="ellipse">
            <a:avLst/>
          </a:prstGeom>
          <a:solidFill>
            <a:srgbClr val="C2703D"/>
          </a:solidFill>
          <a:ln w="12700">
            <a:solidFill>
              <a:srgbClr val="C2703D"/>
            </a:solidFill>
            <a:prstDash val="solid"/>
          </a:ln>
        </p:spPr>
        <p:txBody>
          <a:bodyPr/>
          <a:lstStyle/>
          <a:p>
            <a:endParaRPr lang="de-DE"/>
          </a:p>
        </p:txBody>
      </p:sp>
      <p:sp>
        <p:nvSpPr>
          <p:cNvPr id="21" name="Text 19"/>
          <p:cNvSpPr txBox="1"/>
          <p:nvPr/>
        </p:nvSpPr>
        <p:spPr>
          <a:xfrm>
            <a:off x="4837176" y="3328416"/>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2" name="Text 20"/>
          <p:cNvSpPr txBox="1"/>
          <p:nvPr/>
        </p:nvSpPr>
        <p:spPr>
          <a:xfrm>
            <a:off x="5202936" y="3300984"/>
            <a:ext cx="3209544"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WHAT CAME NEXT</a:t>
            </a:r>
            <a:endParaRPr lang="en-US" sz="1350" dirty="0"/>
          </a:p>
        </p:txBody>
      </p:sp>
      <p:sp>
        <p:nvSpPr>
          <p:cNvPr id="23" name="Text 21"/>
          <p:cNvSpPr txBox="1"/>
          <p:nvPr/>
        </p:nvSpPr>
        <p:spPr>
          <a:xfrm>
            <a:off x="4837176" y="3730752"/>
            <a:ext cx="3575304"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Why the Ruhr cannot be moved. Europe in 1947, the counter-example of 1923, and an offer made in the expectation that it would be refused.  ·  46 min</a:t>
            </a:r>
            <a:endParaRPr lang="en-US" sz="11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365760"/>
            <a:ext cx="5943600" cy="274320"/>
          </a:xfrm>
          <a:prstGeom prst="rect">
            <a:avLst/>
          </a:prstGeom>
          <a:noFill/>
          <a:ln/>
        </p:spPr>
        <p:txBody>
          <a:bodyPr wrap="square" lIns="0" tIns="0" rIns="0" bIns="0" rtlCol="0" anchor="ctr"/>
          <a:lstStyle/>
          <a:p>
            <a:pPr marL="0" indent="0">
              <a:buNone/>
            </a:pPr>
            <a:r>
              <a:rPr lang="en-US" sz="1100" b="1" kern="0" spc="200" dirty="0">
                <a:solidFill>
                  <a:srgbClr val="C2703D"/>
                </a:solidFill>
                <a:latin typeface="Calibri" pitchFamily="34" charset="0"/>
                <a:ea typeface="Calibri" pitchFamily="34" charset="-122"/>
                <a:cs typeface="Calibri" pitchFamily="34" charset="-120"/>
              </a:rPr>
              <a:t>PART III  ·  EACH DUEL</a:t>
            </a:r>
            <a:endParaRPr lang="en-US" sz="1100" dirty="0"/>
          </a:p>
        </p:txBody>
      </p:sp>
      <p:sp>
        <p:nvSpPr>
          <p:cNvPr id="4" name="Shape 2"/>
          <p:cNvSpPr/>
          <p:nvPr/>
        </p:nvSpPr>
        <p:spPr>
          <a:xfrm>
            <a:off x="7616952" y="310896"/>
            <a:ext cx="960120" cy="384048"/>
          </a:xfrm>
          <a:prstGeom prst="roundRect">
            <a:avLst>
              <a:gd name="adj" fmla="val 47619"/>
            </a:avLst>
          </a:prstGeom>
          <a:solidFill>
            <a:srgbClr val="C2703D"/>
          </a:solidFill>
          <a:ln w="12700">
            <a:solidFill>
              <a:srgbClr val="C2703D"/>
            </a:solidFill>
            <a:prstDash val="solid"/>
          </a:ln>
        </p:spPr>
        <p:txBody>
          <a:bodyPr/>
          <a:lstStyle/>
          <a:p>
            <a:endParaRPr lang="de-DE"/>
          </a:p>
        </p:txBody>
      </p:sp>
      <p:sp>
        <p:nvSpPr>
          <p:cNvPr id="5" name="Text 3"/>
          <p:cNvSpPr txBox="1"/>
          <p:nvPr/>
        </p:nvSpPr>
        <p:spPr>
          <a:xfrm>
            <a:off x="7616952" y="310896"/>
            <a:ext cx="96012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3:30</a:t>
            </a:r>
            <a:endParaRPr lang="en-US" sz="1300" dirty="0"/>
          </a:p>
        </p:txBody>
      </p:sp>
      <p:sp>
        <p:nvSpPr>
          <p:cNvPr id="6" name="Text 4"/>
          <p:cNvSpPr txBox="1"/>
          <p:nvPr/>
        </p:nvSpPr>
        <p:spPr>
          <a:xfrm>
            <a:off x="566928" y="841248"/>
            <a:ext cx="8010144" cy="777240"/>
          </a:xfrm>
          <a:prstGeom prst="rect">
            <a:avLst/>
          </a:prstGeom>
          <a:noFill/>
          <a:ln/>
        </p:spPr>
        <p:txBody>
          <a:bodyPr wrap="square" lIns="0" tIns="0" rIns="0" bIns="0" rtlCol="0" anchor="ctr"/>
          <a:lstStyle/>
          <a:p>
            <a:pPr marL="0" indent="0">
              <a:lnSpc>
                <a:spcPts val="3200"/>
              </a:lnSpc>
              <a:buNone/>
            </a:pPr>
            <a:r>
              <a:rPr lang="en-US" sz="2700" b="1" dirty="0">
                <a:solidFill>
                  <a:srgbClr val="FFFFFF"/>
                </a:solidFill>
                <a:latin typeface="Cambria" pitchFamily="34" charset="0"/>
                <a:ea typeface="Cambria" pitchFamily="34" charset="-122"/>
                <a:cs typeface="Cambria" pitchFamily="34" charset="-120"/>
              </a:rPr>
              <a:t>Four turns. Both of you speak twice, for exactly the same time.</a:t>
            </a:r>
            <a:endParaRPr lang="en-US" sz="2700" dirty="0"/>
          </a:p>
        </p:txBody>
      </p:sp>
      <p:sp>
        <p:nvSpPr>
          <p:cNvPr id="7" name="Shape 5"/>
          <p:cNvSpPr/>
          <p:nvPr/>
        </p:nvSpPr>
        <p:spPr>
          <a:xfrm>
            <a:off x="566928" y="1874520"/>
            <a:ext cx="310896" cy="310896"/>
          </a:xfrm>
          <a:prstGeom prst="ellipse">
            <a:avLst/>
          </a:prstGeom>
          <a:solidFill>
            <a:srgbClr val="C2703D"/>
          </a:solidFill>
          <a:ln w="12700">
            <a:solidFill>
              <a:srgbClr val="C2703D"/>
            </a:solidFill>
            <a:prstDash val="solid"/>
          </a:ln>
        </p:spPr>
        <p:txBody>
          <a:bodyPr/>
          <a:lstStyle/>
          <a:p>
            <a:endParaRPr lang="de-DE"/>
          </a:p>
        </p:txBody>
      </p:sp>
      <p:sp>
        <p:nvSpPr>
          <p:cNvPr id="8" name="Text 6"/>
          <p:cNvSpPr txBox="1"/>
          <p:nvPr/>
        </p:nvSpPr>
        <p:spPr>
          <a:xfrm>
            <a:off x="566928" y="1874520"/>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txBox="1"/>
          <p:nvPr/>
        </p:nvSpPr>
        <p:spPr>
          <a:xfrm>
            <a:off x="1042416" y="1810512"/>
            <a:ext cx="7534656" cy="877824"/>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STATEMENT — 60 seconds each, one after the other. Who you are. How you feel about the war and the way it ended. What you expect from this conference. Your attitude to Germany, and to Germans.</a:t>
            </a:r>
            <a:endParaRPr lang="en-US" sz="1550" dirty="0"/>
          </a:p>
        </p:txBody>
      </p:sp>
      <p:sp>
        <p:nvSpPr>
          <p:cNvPr id="10" name="Shape 8"/>
          <p:cNvSpPr/>
          <p:nvPr/>
        </p:nvSpPr>
        <p:spPr>
          <a:xfrm>
            <a:off x="566928" y="2880360"/>
            <a:ext cx="310896" cy="310896"/>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566928" y="2880360"/>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1042416" y="2816352"/>
            <a:ext cx="7534656" cy="877824"/>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REPLY — 45 seconds each, in the same order. Answer the person opposite. Not a second speech: an answer. Why they cannot have what they ask, or what it would cost you if they got it.</a:t>
            </a:r>
            <a:endParaRPr lang="en-US" sz="1550" dirty="0"/>
          </a:p>
        </p:txBody>
      </p:sp>
      <p:sp>
        <p:nvSpPr>
          <p:cNvPr id="13" name="Shape 11"/>
          <p:cNvSpPr/>
          <p:nvPr/>
        </p:nvSpPr>
        <p:spPr>
          <a:xfrm>
            <a:off x="566928" y="3886200"/>
            <a:ext cx="310896" cy="310896"/>
          </a:xfrm>
          <a:prstGeom prst="ellipse">
            <a:avLst/>
          </a:prstGeom>
          <a:solidFill>
            <a:srgbClr val="C2703D"/>
          </a:solidFill>
          <a:ln w="12700">
            <a:solidFill>
              <a:srgbClr val="C2703D"/>
            </a:solidFill>
            <a:prstDash val="solid"/>
          </a:ln>
        </p:spPr>
        <p:txBody>
          <a:bodyPr/>
          <a:lstStyle/>
          <a:p>
            <a:endParaRPr lang="de-DE"/>
          </a:p>
        </p:txBody>
      </p:sp>
      <p:sp>
        <p:nvSpPr>
          <p:cNvPr id="14" name="Text 12"/>
          <p:cNvSpPr txBox="1"/>
          <p:nvPr/>
        </p:nvSpPr>
        <p:spPr>
          <a:xfrm>
            <a:off x="566928" y="3886200"/>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5" name="Text 13"/>
          <p:cNvSpPr txBox="1"/>
          <p:nvPr/>
        </p:nvSpPr>
        <p:spPr>
          <a:xfrm>
            <a:off x="1042416" y="3822192"/>
            <a:ext cx="7534656" cy="365760"/>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And in your 45 seconds, name one provision of the Protocol you would change.</a:t>
            </a:r>
            <a:endParaRPr lang="en-US" sz="1550" dirty="0"/>
          </a:p>
        </p:txBody>
      </p:sp>
      <p:sp>
        <p:nvSpPr>
          <p:cNvPr id="16" name="Text 14"/>
          <p:cNvSpPr txBox="1"/>
          <p:nvPr/>
        </p:nvSpPr>
        <p:spPr>
          <a:xfrm>
            <a:off x="566928" y="4315968"/>
            <a:ext cx="8010144" cy="457200"/>
          </a:xfrm>
          <a:prstGeom prst="rect">
            <a:avLst/>
          </a:prstGeom>
          <a:noFill/>
          <a:ln/>
        </p:spPr>
        <p:txBody>
          <a:bodyPr wrap="square" lIns="0" tIns="0" rIns="0" bIns="0" rtlCol="0" anchor="ctr"/>
          <a:lstStyle/>
          <a:p>
            <a:pPr marL="0" indent="0">
              <a:lnSpc>
                <a:spcPts val="1700"/>
              </a:lnSpc>
              <a:buNone/>
            </a:pPr>
            <a:r>
              <a:rPr lang="en-US" sz="1250" i="1" dirty="0">
                <a:solidFill>
                  <a:srgbClr val="9BA8B5"/>
                </a:solidFill>
                <a:latin typeface="Calibri" pitchFamily="34" charset="0"/>
                <a:ea typeface="Calibri" pitchFamily="34" charset="-122"/>
                <a:cs typeface="Calibri" pitchFamily="34" charset="-120"/>
              </a:rPr>
              <a:t>Sixty, sixty, forty-five, forty-five. Neither of you gets more time than the other.</a:t>
            </a:r>
            <a:endParaRPr lang="en-US" sz="12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III  ·  DEBRIEF</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Cards down. You are yourselves again.</a:t>
            </a:r>
            <a:endParaRPr lang="en-US" sz="2900" dirty="0"/>
          </a:p>
        </p:txBody>
      </p:sp>
      <p:sp>
        <p:nvSpPr>
          <p:cNvPr id="4" name="Shape 2"/>
          <p:cNvSpPr/>
          <p:nvPr/>
        </p:nvSpPr>
        <p:spPr>
          <a:xfrm>
            <a:off x="566928" y="1371600"/>
            <a:ext cx="8010144" cy="1051560"/>
          </a:xfrm>
          <a:prstGeom prst="roundRect">
            <a:avLst>
              <a:gd name="adj" fmla="val 5217"/>
            </a:avLst>
          </a:prstGeom>
          <a:solidFill>
            <a:srgbClr val="EDEFF2"/>
          </a:solidFill>
          <a:ln w="12700">
            <a:solidFill>
              <a:srgbClr val="EDEFF2"/>
            </a:solidFill>
            <a:prstDash val="solid"/>
          </a:ln>
        </p:spPr>
        <p:txBody>
          <a:bodyPr/>
          <a:lstStyle/>
          <a:p>
            <a:endParaRPr lang="de-DE"/>
          </a:p>
        </p:txBody>
      </p:sp>
      <p:sp>
        <p:nvSpPr>
          <p:cNvPr id="5" name="Text 3"/>
          <p:cNvSpPr txBox="1"/>
          <p:nvPr/>
        </p:nvSpPr>
        <p:spPr>
          <a:xfrm>
            <a:off x="768096" y="1371600"/>
            <a:ext cx="7607808" cy="1051560"/>
          </a:xfrm>
          <a:prstGeom prst="rect">
            <a:avLst/>
          </a:prstGeom>
          <a:noFill/>
          <a:ln/>
        </p:spPr>
        <p:txBody>
          <a:bodyPr wrap="square" lIns="0" tIns="0" rIns="0" bIns="0" rtlCol="0" anchor="ctr"/>
          <a:lstStyle/>
          <a:p>
            <a:pPr marL="0" indent="0">
              <a:lnSpc>
                <a:spcPts val="2000"/>
              </a:lnSpc>
              <a:buNone/>
            </a:pPr>
            <a:r>
              <a:rPr lang="en-US" sz="1500" i="1" dirty="0">
                <a:solidFill>
                  <a:srgbClr val="1F2A38"/>
                </a:solidFill>
                <a:latin typeface="Cambria" pitchFamily="34" charset="0"/>
                <a:ea typeface="Cambria" pitchFamily="34" charset="-122"/>
                <a:cs typeface="Cambria" pitchFamily="34" charset="-120"/>
              </a:rPr>
              <a:t>Nobody in this circle had a seat at Cecilienhof. Not one of you had a government that could have asked for one. Six arguments, twelve people — and none of them could have happened in 1945, because these people were never in the same room.</a:t>
            </a:r>
            <a:endParaRPr lang="en-US" sz="1500" dirty="0"/>
          </a:p>
        </p:txBody>
      </p:sp>
      <p:sp>
        <p:nvSpPr>
          <p:cNvPr id="6" name="Shape 4"/>
          <p:cNvSpPr/>
          <p:nvPr/>
        </p:nvSpPr>
        <p:spPr>
          <a:xfrm>
            <a:off x="603504" y="2697480"/>
            <a:ext cx="91440" cy="91440"/>
          </a:xfrm>
          <a:prstGeom prst="ellipse">
            <a:avLst/>
          </a:prstGeom>
          <a:solidFill>
            <a:srgbClr val="C2703D"/>
          </a:solidFill>
          <a:ln w="12700">
            <a:solidFill>
              <a:srgbClr val="C2703D"/>
            </a:solidFill>
            <a:prstDash val="solid"/>
          </a:ln>
        </p:spPr>
        <p:txBody>
          <a:bodyPr/>
          <a:lstStyle/>
          <a:p>
            <a:endParaRPr lang="de-DE"/>
          </a:p>
        </p:txBody>
      </p:sp>
      <p:sp>
        <p:nvSpPr>
          <p:cNvPr id="7" name="Text 5"/>
          <p:cNvSpPr txBox="1"/>
          <p:nvPr/>
        </p:nvSpPr>
        <p:spPr>
          <a:xfrm>
            <a:off x="896112" y="2587752"/>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Which of these changes could have been granted together? Find two that are compatible, then two that are not. The second is easy and the first is hard — that asymmetry is the whole conference.</a:t>
            </a:r>
            <a:endParaRPr lang="en-US" sz="1150" dirty="0"/>
          </a:p>
        </p:txBody>
      </p:sp>
      <p:sp>
        <p:nvSpPr>
          <p:cNvPr id="8" name="Shape 6"/>
          <p:cNvSpPr/>
          <p:nvPr/>
        </p:nvSpPr>
        <p:spPr>
          <a:xfrm>
            <a:off x="603504" y="3194914"/>
            <a:ext cx="91440" cy="91440"/>
          </a:xfrm>
          <a:prstGeom prst="ellipse">
            <a:avLst/>
          </a:prstGeom>
          <a:solidFill>
            <a:srgbClr val="C2703D"/>
          </a:solidFill>
          <a:ln w="12700">
            <a:solidFill>
              <a:srgbClr val="C2703D"/>
            </a:solidFill>
            <a:prstDash val="solid"/>
          </a:ln>
        </p:spPr>
        <p:txBody>
          <a:bodyPr/>
          <a:lstStyle/>
          <a:p>
            <a:endParaRPr lang="de-DE"/>
          </a:p>
        </p:txBody>
      </p:sp>
      <p:sp>
        <p:nvSpPr>
          <p:cNvPr id="9" name="Text 7"/>
          <p:cNvSpPr txBox="1"/>
          <p:nvPr/>
        </p:nvSpPr>
        <p:spPr>
          <a:xfrm>
            <a:off x="896112" y="3085186"/>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In at least one pair, the two of you wanted partly the same thing for opposite reasons. A shared demand is not a shared interest.</a:t>
            </a:r>
            <a:endParaRPr lang="en-US" sz="1150" dirty="0"/>
          </a:p>
        </p:txBody>
      </p:sp>
      <p:sp>
        <p:nvSpPr>
          <p:cNvPr id="10" name="Shape 8"/>
          <p:cNvSpPr/>
          <p:nvPr/>
        </p:nvSpPr>
        <p:spPr>
          <a:xfrm>
            <a:off x="603504" y="3692347"/>
            <a:ext cx="91440" cy="91440"/>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896112" y="3582619"/>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Several exchanges were between people on the same side of the war. Does the word 'the Allies' survive this exercise? Does the word 'the Germans'?</a:t>
            </a:r>
            <a:endParaRPr lang="en-US" sz="1150" dirty="0"/>
          </a:p>
        </p:txBody>
      </p:sp>
      <p:sp>
        <p:nvSpPr>
          <p:cNvPr id="12" name="Shape 10"/>
          <p:cNvSpPr/>
          <p:nvPr/>
        </p:nvSpPr>
        <p:spPr>
          <a:xfrm>
            <a:off x="603504" y="4189781"/>
            <a:ext cx="91440" cy="91440"/>
          </a:xfrm>
          <a:prstGeom prst="ellipse">
            <a:avLst/>
          </a:prstGeom>
          <a:solidFill>
            <a:srgbClr val="C2703D"/>
          </a:solidFill>
          <a:ln w="12700">
            <a:solidFill>
              <a:srgbClr val="C2703D"/>
            </a:solidFill>
            <a:prstDash val="solid"/>
          </a:ln>
        </p:spPr>
        <p:txBody>
          <a:bodyPr/>
          <a:lstStyle/>
          <a:p>
            <a:endParaRPr lang="de-DE"/>
          </a:p>
        </p:txBody>
      </p:sp>
      <p:sp>
        <p:nvSpPr>
          <p:cNvPr id="13" name="Text 11"/>
          <p:cNvSpPr txBox="1"/>
          <p:nvPr/>
        </p:nvSpPr>
        <p:spPr>
          <a:xfrm>
            <a:off x="896112" y="4080053"/>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You have just produced, out loud, a list of what is missing from this document. Was the absence of these people a failure of the conference — or the conference working exactly as intended?</a:t>
            </a:r>
            <a:endParaRPr lang="en-US" sz="1150" dirty="0"/>
          </a:p>
        </p:txBody>
      </p:sp>
      <p:sp>
        <p:nvSpPr>
          <p:cNvPr id="14" name="Shape 12"/>
          <p:cNvSpPr/>
          <p:nvPr/>
        </p:nvSpPr>
        <p:spPr>
          <a:xfrm>
            <a:off x="566928" y="3995928"/>
            <a:ext cx="8010144" cy="685800"/>
          </a:xfrm>
          <a:prstGeom prst="roundRect">
            <a:avLst>
              <a:gd name="adj" fmla="val 9333"/>
            </a:avLst>
          </a:prstGeom>
          <a:solidFill>
            <a:srgbClr val="1F2A38"/>
          </a:solidFill>
          <a:ln w="12700">
            <a:solidFill>
              <a:srgbClr val="1F2A38"/>
            </a:solidFill>
            <a:prstDash val="solid"/>
          </a:ln>
        </p:spPr>
        <p:txBody>
          <a:bodyPr/>
          <a:lstStyle/>
          <a:p>
            <a:endParaRPr lang="de-DE"/>
          </a:p>
        </p:txBody>
      </p:sp>
      <p:sp>
        <p:nvSpPr>
          <p:cNvPr id="15" name="Text 13"/>
          <p:cNvSpPr txBox="1"/>
          <p:nvPr/>
        </p:nvSpPr>
        <p:spPr>
          <a:xfrm>
            <a:off x="786384" y="3995928"/>
            <a:ext cx="7552944" cy="685800"/>
          </a:xfrm>
          <a:prstGeom prst="rect">
            <a:avLst/>
          </a:prstGeom>
          <a:noFill/>
          <a:ln/>
        </p:spPr>
        <p:txBody>
          <a:bodyPr wrap="square" lIns="0" tIns="0" rIns="0" bIns="0" rtlCol="0" anchor="ctr"/>
          <a:lstStyle/>
          <a:p>
            <a:pPr marL="0" indent="0">
              <a:lnSpc>
                <a:spcPts val="1700"/>
              </a:lnSpc>
              <a:buNone/>
            </a:pPr>
            <a:r>
              <a:rPr lang="en-US" sz="1050" b="1" kern="0" spc="150" dirty="0">
                <a:solidFill>
                  <a:srgbClr val="C2703D"/>
                </a:solidFill>
                <a:latin typeface="Calibri" pitchFamily="34" charset="0"/>
                <a:ea typeface="Calibri" pitchFamily="34" charset="-122"/>
                <a:cs typeface="Calibri" pitchFamily="34" charset="-120"/>
              </a:rPr>
              <a:t>ASK   </a:t>
            </a:r>
            <a:r>
              <a:rPr lang="en-US" sz="1300" i="1" dirty="0">
                <a:solidFill>
                  <a:srgbClr val="FFFFFF"/>
                </a:solidFill>
                <a:latin typeface="Calibri" pitchFamily="34" charset="0"/>
                <a:ea typeface="Calibri" pitchFamily="34" charset="-122"/>
                <a:cs typeface="Calibri" pitchFamily="34" charset="-120"/>
              </a:rPr>
              <a:t>What would be in the Protocol that is not in it, if the twelve of you had been at the table?</a:t>
            </a:r>
            <a:endParaRPr lang="en-US" sz="10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31A24"/>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31A24"/>
          </a:solidFill>
          <a:ln/>
        </p:spPr>
        <p:txBody>
          <a:bodyPr/>
          <a:lstStyle/>
          <a:p>
            <a:endParaRPr lang="de-DE"/>
          </a:p>
        </p:txBody>
      </p:sp>
      <p:sp>
        <p:nvSpPr>
          <p:cNvPr id="3" name="Shape 1"/>
          <p:cNvSpPr/>
          <p:nvPr/>
        </p:nvSpPr>
        <p:spPr>
          <a:xfrm>
            <a:off x="566928" y="1417320"/>
            <a:ext cx="749808" cy="749808"/>
          </a:xfrm>
          <a:prstGeom prst="ellipse">
            <a:avLst/>
          </a:prstGeom>
          <a:solidFill>
            <a:srgbClr val="C2703D"/>
          </a:solidFill>
          <a:ln w="12700">
            <a:solidFill>
              <a:srgbClr val="C2703D"/>
            </a:solidFill>
            <a:prstDash val="solid"/>
          </a:ln>
        </p:spPr>
        <p:txBody>
          <a:bodyPr/>
          <a:lstStyle/>
          <a:p>
            <a:endParaRPr lang="de-DE"/>
          </a:p>
        </p:txBody>
      </p:sp>
      <p:sp>
        <p:nvSpPr>
          <p:cNvPr id="4" name="Text 2"/>
          <p:cNvSpPr txBox="1"/>
          <p:nvPr/>
        </p:nvSpPr>
        <p:spPr>
          <a:xfrm>
            <a:off x="566928" y="1417320"/>
            <a:ext cx="749808" cy="74980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5" name="Text 3"/>
          <p:cNvSpPr txBox="1"/>
          <p:nvPr/>
        </p:nvSpPr>
        <p:spPr>
          <a:xfrm>
            <a:off x="566928" y="2377440"/>
            <a:ext cx="8010144" cy="868680"/>
          </a:xfrm>
          <a:prstGeom prst="rect">
            <a:avLst/>
          </a:prstGeom>
          <a:noFill/>
          <a:ln/>
        </p:spPr>
        <p:txBody>
          <a:bodyPr wrap="square" lIns="0" tIns="0" rIns="0" bIns="0"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What came next</a:t>
            </a:r>
            <a:endParaRPr lang="en-US" sz="3400" dirty="0"/>
          </a:p>
        </p:txBody>
      </p:sp>
      <p:sp>
        <p:nvSpPr>
          <p:cNvPr id="6" name="Text 4"/>
          <p:cNvSpPr txBox="1"/>
          <p:nvPr/>
        </p:nvSpPr>
        <p:spPr>
          <a:xfrm>
            <a:off x="566928" y="3200400"/>
            <a:ext cx="7095744" cy="731520"/>
          </a:xfrm>
          <a:prstGeom prst="rect">
            <a:avLst/>
          </a:prstGeom>
          <a:noFill/>
          <a:ln/>
        </p:spPr>
        <p:txBody>
          <a:bodyPr wrap="square" lIns="0" tIns="0" rIns="0" bIns="0" rtlCol="0" anchor="ctr"/>
          <a:lstStyle/>
          <a:p>
            <a:pPr marL="0" indent="0">
              <a:lnSpc>
                <a:spcPts val="2000"/>
              </a:lnSpc>
              <a:buNone/>
            </a:pPr>
            <a:r>
              <a:rPr lang="en-US" sz="1400" dirty="0">
                <a:solidFill>
                  <a:srgbClr val="AAB6C2"/>
                </a:solidFill>
                <a:latin typeface="Calibri" pitchFamily="34" charset="0"/>
                <a:ea typeface="Calibri" pitchFamily="34" charset="-122"/>
                <a:cs typeface="Calibri" pitchFamily="34" charset="-120"/>
              </a:rPr>
              <a:t>Coal, hunger, and an offer expected to be refused  ·  46 minutes</a:t>
            </a:r>
            <a:endParaRPr lang="en-US"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310896"/>
            <a:ext cx="8010144" cy="256032"/>
          </a:xfrm>
          <a:prstGeom prst="rect">
            <a:avLst/>
          </a:prstGeom>
          <a:noFill/>
          <a:ln/>
        </p:spPr>
        <p:txBody>
          <a:bodyPr wrap="square" lIns="0" tIns="0" rIns="0" bIns="0" rtlCol="0" anchor="t"/>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WHERE THE INDUSTRY IS</a:t>
            </a:r>
            <a:endParaRPr lang="en-US" sz="1050" dirty="0"/>
          </a:p>
        </p:txBody>
      </p:sp>
      <p:pic>
        <p:nvPicPr>
          <p:cNvPr id="4" name="Image 0" descr="/home/claude/img2/industry.jpg"/>
          <p:cNvPicPr>
            <a:picLocks noChangeAspect="1"/>
          </p:cNvPicPr>
          <p:nvPr/>
        </p:nvPicPr>
        <p:blipFill>
          <a:blip r:embed="rId3"/>
          <a:stretch>
            <a:fillRect/>
          </a:stretch>
        </p:blipFill>
        <p:spPr>
          <a:xfrm>
            <a:off x="566928" y="749808"/>
            <a:ext cx="3110789" cy="3703320"/>
          </a:xfrm>
          <a:prstGeom prst="rect">
            <a:avLst/>
          </a:prstGeom>
        </p:spPr>
      </p:pic>
      <p:sp>
        <p:nvSpPr>
          <p:cNvPr id="5" name="Text 2"/>
          <p:cNvSpPr txBox="1"/>
          <p:nvPr/>
        </p:nvSpPr>
        <p:spPr>
          <a:xfrm>
            <a:off x="4061765" y="822960"/>
            <a:ext cx="4515307" cy="822960"/>
          </a:xfrm>
          <a:prstGeom prst="rect">
            <a:avLst/>
          </a:prstGeom>
          <a:noFill/>
          <a:ln/>
        </p:spPr>
        <p:txBody>
          <a:bodyPr wrap="square" lIns="0" tIns="0" rIns="0" bIns="0" rtlCol="0" anchor="t"/>
          <a:lstStyle/>
          <a:p>
            <a:pPr marL="0" indent="0">
              <a:lnSpc>
                <a:spcPts val="2800"/>
              </a:lnSpc>
              <a:buNone/>
            </a:pPr>
            <a:r>
              <a:rPr lang="en-US" sz="2300" b="1" dirty="0">
                <a:solidFill>
                  <a:srgbClr val="FFFFFF"/>
                </a:solidFill>
                <a:latin typeface="Cambria" pitchFamily="34" charset="0"/>
                <a:ea typeface="Cambria" pitchFamily="34" charset="-122"/>
                <a:cs typeface="Cambria" pitchFamily="34" charset="-120"/>
              </a:rPr>
              <a:t>A cluster, not a distribution</a:t>
            </a:r>
            <a:endParaRPr lang="en-US" sz="2300" dirty="0"/>
          </a:p>
        </p:txBody>
      </p:sp>
      <p:sp>
        <p:nvSpPr>
          <p:cNvPr id="6" name="Text 3"/>
          <p:cNvSpPr txBox="1"/>
          <p:nvPr/>
        </p:nvSpPr>
        <p:spPr>
          <a:xfrm>
            <a:off x="4061765" y="1828800"/>
            <a:ext cx="4515307" cy="726948"/>
          </a:xfrm>
          <a:prstGeom prst="rect">
            <a:avLst/>
          </a:prstGeom>
          <a:noFill/>
          <a:ln/>
        </p:spPr>
        <p:txBody>
          <a:bodyPr wrap="square" lIns="0" tIns="0" rIns="0" bIns="0" rtlCol="0" anchor="t"/>
          <a:lstStyle/>
          <a:p>
            <a:pPr marL="0" indent="0">
              <a:lnSpc>
                <a:spcPts val="1700"/>
              </a:lnSpc>
              <a:buNone/>
            </a:pPr>
            <a:r>
              <a:rPr lang="en-US" sz="1250" dirty="0">
                <a:solidFill>
                  <a:srgbClr val="C3CBD4"/>
                </a:solidFill>
                <a:latin typeface="Calibri" pitchFamily="34" charset="0"/>
                <a:ea typeface="Calibri" pitchFamily="34" charset="-122"/>
                <a:cs typeface="Calibri" pitchFamily="34" charset="-120"/>
              </a:rPr>
              <a:t>The Ruhr, the Saar, Nord-Pas-de-Calais, Wallonia, South Wales, the Midlands — and off this map to the east, Upper Silesia.</a:t>
            </a:r>
            <a:endParaRPr lang="en-US" sz="1250" dirty="0"/>
          </a:p>
        </p:txBody>
      </p:sp>
      <p:sp>
        <p:nvSpPr>
          <p:cNvPr id="7" name="Text 4"/>
          <p:cNvSpPr txBox="1"/>
          <p:nvPr/>
        </p:nvSpPr>
        <p:spPr>
          <a:xfrm>
            <a:off x="4061765" y="2628900"/>
            <a:ext cx="4515307" cy="726948"/>
          </a:xfrm>
          <a:prstGeom prst="rect">
            <a:avLst/>
          </a:prstGeom>
          <a:noFill/>
          <a:ln/>
        </p:spPr>
        <p:txBody>
          <a:bodyPr wrap="square" lIns="0" tIns="0" rIns="0" bIns="0" rtlCol="0" anchor="t"/>
          <a:lstStyle/>
          <a:p>
            <a:pPr marL="0" indent="0">
              <a:lnSpc>
                <a:spcPts val="1700"/>
              </a:lnSpc>
              <a:buNone/>
            </a:pPr>
            <a:r>
              <a:rPr lang="en-US" sz="1250" dirty="0">
                <a:solidFill>
                  <a:srgbClr val="C3CBD4"/>
                </a:solidFill>
                <a:latin typeface="Calibri" pitchFamily="34" charset="0"/>
                <a:ea typeface="Calibri" pitchFamily="34" charset="-122"/>
                <a:cs typeface="Calibri" pitchFamily="34" charset="-120"/>
              </a:rPr>
              <a:t>Europe's industrial power sits in a band a few hundred kilometres wide, straddling the border between France and Germany.</a:t>
            </a:r>
            <a:endParaRPr lang="en-US" sz="1250" dirty="0"/>
          </a:p>
        </p:txBody>
      </p:sp>
      <p:sp>
        <p:nvSpPr>
          <p:cNvPr id="8" name="Text 5"/>
          <p:cNvSpPr txBox="1"/>
          <p:nvPr/>
        </p:nvSpPr>
        <p:spPr>
          <a:xfrm>
            <a:off x="4061765" y="3429000"/>
            <a:ext cx="4515307" cy="726948"/>
          </a:xfrm>
          <a:prstGeom prst="rect">
            <a:avLst/>
          </a:prstGeom>
          <a:noFill/>
          <a:ln/>
        </p:spPr>
        <p:txBody>
          <a:bodyPr wrap="square" lIns="0" tIns="0" rIns="0" bIns="0" rtlCol="0" anchor="t"/>
          <a:lstStyle/>
          <a:p>
            <a:pPr marL="0" indent="0">
              <a:lnSpc>
                <a:spcPts val="1700"/>
              </a:lnSpc>
              <a:buNone/>
            </a:pPr>
            <a:r>
              <a:rPr lang="en-US" sz="1250" dirty="0">
                <a:solidFill>
                  <a:srgbClr val="C3CBD4"/>
                </a:solidFill>
                <a:latin typeface="Calibri" pitchFamily="34" charset="0"/>
                <a:ea typeface="Calibri" pitchFamily="34" charset="-122"/>
                <a:cs typeface="Calibri" pitchFamily="34" charset="-120"/>
              </a:rPr>
              <a:t>Every European war since 1870 has been fought partly over these red patches. The European Union begins in 1951 as an agreement about exactly them.</a:t>
            </a:r>
            <a:endParaRPr lang="en-US" sz="12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THE QUESTION THE MAP DOES NOT ANSWER</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Why can nobody build one somewhere else?</a:t>
            </a:r>
            <a:endParaRPr lang="en-US" sz="2900" dirty="0"/>
          </a:p>
        </p:txBody>
      </p:sp>
      <p:sp>
        <p:nvSpPr>
          <p:cNvPr id="4" name="Shape 2"/>
          <p:cNvSpPr/>
          <p:nvPr/>
        </p:nvSpPr>
        <p:spPr>
          <a:xfrm>
            <a:off x="566928" y="1371600"/>
            <a:ext cx="8010144" cy="713232"/>
          </a:xfrm>
          <a:prstGeom prst="roundRect">
            <a:avLst>
              <a:gd name="adj" fmla="val 7692"/>
            </a:avLst>
          </a:prstGeom>
          <a:solidFill>
            <a:srgbClr val="EDEFF2"/>
          </a:solidFill>
          <a:ln w="12700">
            <a:solidFill>
              <a:srgbClr val="EDEFF2"/>
            </a:solidFill>
            <a:prstDash val="solid"/>
          </a:ln>
        </p:spPr>
        <p:txBody>
          <a:bodyPr/>
          <a:lstStyle/>
          <a:p>
            <a:endParaRPr lang="de-DE"/>
          </a:p>
        </p:txBody>
      </p:sp>
      <p:sp>
        <p:nvSpPr>
          <p:cNvPr id="5" name="Text 3"/>
          <p:cNvSpPr txBox="1"/>
          <p:nvPr/>
        </p:nvSpPr>
        <p:spPr>
          <a:xfrm>
            <a:off x="768096" y="1371600"/>
            <a:ext cx="7607808" cy="713232"/>
          </a:xfrm>
          <a:prstGeom prst="rect">
            <a:avLst/>
          </a:prstGeom>
          <a:noFill/>
          <a:ln/>
        </p:spPr>
        <p:txBody>
          <a:bodyPr wrap="square" lIns="0" tIns="0" rIns="0" bIns="0" rtlCol="0" anchor="ctr"/>
          <a:lstStyle/>
          <a:p>
            <a:pPr marL="0" indent="0">
              <a:lnSpc>
                <a:spcPts val="2000"/>
              </a:lnSpc>
              <a:buNone/>
            </a:pPr>
            <a:r>
              <a:rPr lang="en-US" sz="1500" i="1" dirty="0">
                <a:solidFill>
                  <a:srgbClr val="1F2A38"/>
                </a:solidFill>
                <a:latin typeface="Cambria" pitchFamily="34" charset="0"/>
                <a:ea typeface="Cambria" pitchFamily="34" charset="-122"/>
                <a:cs typeface="Cambria" pitchFamily="34" charset="-120"/>
              </a:rPr>
              <a:t>Four things have to coincide, and they have to coincide in one place.</a:t>
            </a:r>
            <a:endParaRPr lang="en-US" sz="1500" dirty="0"/>
          </a:p>
        </p:txBody>
      </p:sp>
      <p:sp>
        <p:nvSpPr>
          <p:cNvPr id="6" name="Shape 4"/>
          <p:cNvSpPr/>
          <p:nvPr/>
        </p:nvSpPr>
        <p:spPr>
          <a:xfrm>
            <a:off x="603504" y="2359152"/>
            <a:ext cx="91440" cy="91440"/>
          </a:xfrm>
          <a:prstGeom prst="ellipse">
            <a:avLst/>
          </a:prstGeom>
          <a:solidFill>
            <a:srgbClr val="C2703D"/>
          </a:solidFill>
          <a:ln w="12700">
            <a:solidFill>
              <a:srgbClr val="C2703D"/>
            </a:solidFill>
            <a:prstDash val="solid"/>
          </a:ln>
        </p:spPr>
        <p:txBody>
          <a:bodyPr/>
          <a:lstStyle/>
          <a:p>
            <a:endParaRPr lang="de-DE"/>
          </a:p>
        </p:txBody>
      </p:sp>
      <p:sp>
        <p:nvSpPr>
          <p:cNvPr id="7" name="Text 5"/>
          <p:cNvSpPr txBox="1"/>
          <p:nvPr/>
        </p:nvSpPr>
        <p:spPr>
          <a:xfrm>
            <a:off x="896112" y="2249424"/>
            <a:ext cx="7680960" cy="539496"/>
          </a:xfrm>
          <a:prstGeom prst="rect">
            <a:avLst/>
          </a:prstGeom>
          <a:noFill/>
          <a:ln/>
        </p:spPr>
        <p:txBody>
          <a:bodyPr wrap="square" lIns="0" tIns="0" rIns="0" bIns="0" rtlCol="0" anchor="t"/>
          <a:lstStyle/>
          <a:p>
            <a:pPr marL="0" indent="0">
              <a:lnSpc>
                <a:spcPts val="1848"/>
              </a:lnSpc>
              <a:buNone/>
            </a:pPr>
            <a:r>
              <a:rPr lang="en-US" sz="1400" dirty="0">
                <a:solidFill>
                  <a:srgbClr val="2C3742"/>
                </a:solidFill>
                <a:latin typeface="Calibri" pitchFamily="34" charset="0"/>
                <a:ea typeface="Calibri" pitchFamily="34" charset="-122"/>
                <a:cs typeface="Calibri" pitchFamily="34" charset="-120"/>
              </a:rPr>
              <a:t>COAL IN THE GROUND — and not any coal. Steel needs coking coal, which is geologically specific.</a:t>
            </a:r>
            <a:endParaRPr lang="en-US" sz="1400" dirty="0"/>
          </a:p>
        </p:txBody>
      </p:sp>
      <p:sp>
        <p:nvSpPr>
          <p:cNvPr id="8" name="Shape 6"/>
          <p:cNvSpPr/>
          <p:nvPr/>
        </p:nvSpPr>
        <p:spPr>
          <a:xfrm>
            <a:off x="603504" y="2990088"/>
            <a:ext cx="91440" cy="91440"/>
          </a:xfrm>
          <a:prstGeom prst="ellipse">
            <a:avLst/>
          </a:prstGeom>
          <a:solidFill>
            <a:srgbClr val="C2703D"/>
          </a:solidFill>
          <a:ln w="12700">
            <a:solidFill>
              <a:srgbClr val="C2703D"/>
            </a:solidFill>
            <a:prstDash val="solid"/>
          </a:ln>
        </p:spPr>
        <p:txBody>
          <a:bodyPr/>
          <a:lstStyle/>
          <a:p>
            <a:endParaRPr lang="de-DE"/>
          </a:p>
        </p:txBody>
      </p:sp>
      <p:sp>
        <p:nvSpPr>
          <p:cNvPr id="9" name="Text 7"/>
          <p:cNvSpPr txBox="1"/>
          <p:nvPr/>
        </p:nvSpPr>
        <p:spPr>
          <a:xfrm>
            <a:off x="896112" y="2880360"/>
            <a:ext cx="7680960" cy="539496"/>
          </a:xfrm>
          <a:prstGeom prst="rect">
            <a:avLst/>
          </a:prstGeom>
          <a:noFill/>
          <a:ln/>
        </p:spPr>
        <p:txBody>
          <a:bodyPr wrap="square" lIns="0" tIns="0" rIns="0" bIns="0" rtlCol="0" anchor="t"/>
          <a:lstStyle/>
          <a:p>
            <a:pPr marL="0" indent="0">
              <a:lnSpc>
                <a:spcPts val="1848"/>
              </a:lnSpc>
              <a:buNone/>
            </a:pPr>
            <a:r>
              <a:rPr lang="en-US" sz="1400" dirty="0">
                <a:solidFill>
                  <a:srgbClr val="2C3742"/>
                </a:solidFill>
                <a:latin typeface="Calibri" pitchFamily="34" charset="0"/>
                <a:ea typeface="Calibri" pitchFamily="34" charset="-122"/>
                <a:cs typeface="Calibri" pitchFamily="34" charset="-120"/>
              </a:rPr>
              <a:t>IRON ORE, or cheap transport to it. WATER AND RAIL — the Rhine and the Ruhr are working rivers, and the rail density here in 1939 was among the highest in the world.</a:t>
            </a:r>
            <a:endParaRPr lang="en-US" sz="1400" dirty="0"/>
          </a:p>
        </p:txBody>
      </p:sp>
      <p:sp>
        <p:nvSpPr>
          <p:cNvPr id="10" name="Shape 8"/>
          <p:cNvSpPr/>
          <p:nvPr/>
        </p:nvSpPr>
        <p:spPr>
          <a:xfrm>
            <a:off x="603504" y="3621024"/>
            <a:ext cx="91440" cy="91440"/>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896112" y="3511296"/>
            <a:ext cx="7680960" cy="539496"/>
          </a:xfrm>
          <a:prstGeom prst="rect">
            <a:avLst/>
          </a:prstGeom>
          <a:noFill/>
          <a:ln/>
        </p:spPr>
        <p:txBody>
          <a:bodyPr wrap="square" lIns="0" tIns="0" rIns="0" bIns="0" rtlCol="0" anchor="t"/>
          <a:lstStyle/>
          <a:p>
            <a:pPr marL="0" indent="0">
              <a:lnSpc>
                <a:spcPts val="1848"/>
              </a:lnSpc>
              <a:buNone/>
            </a:pPr>
            <a:r>
              <a:rPr lang="en-US" sz="1400" dirty="0">
                <a:solidFill>
                  <a:srgbClr val="2C3742"/>
                </a:solidFill>
                <a:latin typeface="Calibri" pitchFamily="34" charset="0"/>
                <a:ea typeface="Calibri" pitchFamily="34" charset="-122"/>
                <a:cs typeface="Calibri" pitchFamily="34" charset="-120"/>
              </a:rPr>
              <a:t>PEOPLE — several generations of miners, foundrymen and toolmakers, and the engineering schools that trained them.</a:t>
            </a:r>
            <a:endParaRPr lang="en-US" sz="1400" dirty="0"/>
          </a:p>
        </p:txBody>
      </p:sp>
      <p:sp>
        <p:nvSpPr>
          <p:cNvPr id="12" name="Shape 10"/>
          <p:cNvSpPr/>
          <p:nvPr/>
        </p:nvSpPr>
        <p:spPr>
          <a:xfrm>
            <a:off x="566928" y="4219956"/>
            <a:ext cx="8010144" cy="461772"/>
          </a:xfrm>
          <a:prstGeom prst="roundRect">
            <a:avLst>
              <a:gd name="adj" fmla="val 13861"/>
            </a:avLst>
          </a:prstGeom>
          <a:solidFill>
            <a:srgbClr val="1F2A38"/>
          </a:solidFill>
          <a:ln w="12700">
            <a:solidFill>
              <a:srgbClr val="1F2A38"/>
            </a:solidFill>
            <a:prstDash val="solid"/>
          </a:ln>
        </p:spPr>
        <p:txBody>
          <a:bodyPr/>
          <a:lstStyle/>
          <a:p>
            <a:endParaRPr lang="de-DE"/>
          </a:p>
        </p:txBody>
      </p:sp>
      <p:sp>
        <p:nvSpPr>
          <p:cNvPr id="13" name="Text 11"/>
          <p:cNvSpPr txBox="1"/>
          <p:nvPr/>
        </p:nvSpPr>
        <p:spPr>
          <a:xfrm>
            <a:off x="786384" y="4219956"/>
            <a:ext cx="7552944" cy="461772"/>
          </a:xfrm>
          <a:prstGeom prst="rect">
            <a:avLst/>
          </a:prstGeom>
          <a:noFill/>
          <a:ln/>
        </p:spPr>
        <p:txBody>
          <a:bodyPr wrap="square" lIns="0" tIns="0" rIns="0" bIns="0" rtlCol="0" anchor="ctr"/>
          <a:lstStyle/>
          <a:p>
            <a:pPr marL="0" indent="0">
              <a:lnSpc>
                <a:spcPts val="1700"/>
              </a:lnSpc>
              <a:buNone/>
            </a:pPr>
            <a:r>
              <a:rPr lang="en-US" sz="1050" b="1" kern="0" spc="150" dirty="0">
                <a:solidFill>
                  <a:srgbClr val="C2703D"/>
                </a:solidFill>
                <a:latin typeface="Calibri" pitchFamily="34" charset="0"/>
                <a:ea typeface="Calibri" pitchFamily="34" charset="-122"/>
                <a:cs typeface="Calibri" pitchFamily="34" charset="-120"/>
              </a:rPr>
              <a:t>ASK   </a:t>
            </a:r>
            <a:r>
              <a:rPr lang="en-US" sz="1300" i="1" dirty="0">
                <a:solidFill>
                  <a:srgbClr val="FFFFFF"/>
                </a:solidFill>
                <a:latin typeface="Calibri" pitchFamily="34" charset="0"/>
                <a:ea typeface="Calibri" pitchFamily="34" charset="-122"/>
                <a:cs typeface="Calibri" pitchFamily="34" charset="-120"/>
              </a:rPr>
              <a:t>What makes an industrial region? Why is it here and not two hundred kilometres away?</a:t>
            </a:r>
            <a:endParaRPr lang="en-US" sz="10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640080"/>
            <a:ext cx="8010144" cy="274320"/>
          </a:xfrm>
          <a:prstGeom prst="rect">
            <a:avLst/>
          </a:prstGeom>
          <a:noFill/>
          <a:ln/>
        </p:spPr>
        <p:txBody>
          <a:bodyPr wrap="square" lIns="0" tIns="0" rIns="0" bIns="0" rtlCol="0" anchor="t"/>
          <a:lstStyle/>
          <a:p>
            <a:pPr marL="0" indent="0">
              <a:buNone/>
            </a:pPr>
            <a:r>
              <a:rPr lang="en-US" sz="1100" b="1" kern="0" spc="200" dirty="0">
                <a:solidFill>
                  <a:srgbClr val="C2703D"/>
                </a:solidFill>
                <a:latin typeface="Calibri" pitchFamily="34" charset="0"/>
                <a:ea typeface="Calibri" pitchFamily="34" charset="-122"/>
                <a:cs typeface="Calibri" pitchFamily="34" charset="-120"/>
              </a:rPr>
              <a:t>THE CONSEQUENCE THAT GOVERNS EVERYTHING ELSE</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marL="0" indent="0">
              <a:lnSpc>
                <a:spcPts val="3900"/>
              </a:lnSpc>
              <a:buNone/>
            </a:pPr>
            <a:r>
              <a:rPr lang="en-US" sz="3100" b="1" dirty="0">
                <a:solidFill>
                  <a:srgbClr val="FFFFFF"/>
                </a:solidFill>
                <a:latin typeface="Cambria" pitchFamily="34" charset="0"/>
                <a:ea typeface="Cambria" pitchFamily="34" charset="-122"/>
                <a:cs typeface="Cambria" pitchFamily="34" charset="-120"/>
              </a:rPr>
              <a:t>Industrial capital of this kind cannot be moved.</a:t>
            </a:r>
            <a:endParaRPr lang="en-US" sz="3100" dirty="0"/>
          </a:p>
        </p:txBody>
      </p:sp>
      <p:sp>
        <p:nvSpPr>
          <p:cNvPr id="5" name="Shape 3"/>
          <p:cNvSpPr/>
          <p:nvPr/>
        </p:nvSpPr>
        <p:spPr>
          <a:xfrm>
            <a:off x="566928" y="2432304"/>
            <a:ext cx="1005840" cy="32004"/>
          </a:xfrm>
          <a:prstGeom prst="rect">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566928" y="2670048"/>
            <a:ext cx="8010144" cy="1993392"/>
          </a:xfrm>
          <a:prstGeom prst="rect">
            <a:avLst/>
          </a:prstGeom>
          <a:noFill/>
          <a:ln/>
        </p:spPr>
        <p:txBody>
          <a:bodyPr wrap="square" lIns="0" tIns="0" rIns="0" bIns="0" rtlCol="0" anchor="t"/>
          <a:lstStyle/>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You can bomb the plant and it can be rebuilt. You can dismantle the machinery and ship it east, and the French and the Soviets did exactly that.</a:t>
            </a:r>
            <a:endParaRPr lang="en-US" sz="1350" dirty="0"/>
          </a:p>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But the coal seam, the river, the track and the workforce stay where they are — and that makes the region a permanent political object.</a:t>
            </a:r>
            <a:endParaRPr lang="en-US" sz="13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THE RUHR IN 1947</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700" b="1" dirty="0">
                <a:solidFill>
                  <a:srgbClr val="1F2A38"/>
                </a:solidFill>
                <a:latin typeface="Cambria" pitchFamily="34" charset="0"/>
                <a:ea typeface="Cambria" pitchFamily="34" charset="-122"/>
                <a:cs typeface="Cambria" pitchFamily="34" charset="-120"/>
              </a:rPr>
              <a:t>Everyone needs it. Everyone is afraid of it.</a:t>
            </a:r>
            <a:endParaRPr lang="en-US" sz="2700" dirty="0"/>
          </a:p>
        </p:txBody>
      </p:sp>
      <p:sp>
        <p:nvSpPr>
          <p:cNvPr id="4" name="Shape 2"/>
          <p:cNvSpPr/>
          <p:nvPr/>
        </p:nvSpPr>
        <p:spPr>
          <a:xfrm>
            <a:off x="566928" y="1371600"/>
            <a:ext cx="8010144" cy="804672"/>
          </a:xfrm>
          <a:prstGeom prst="roundRect">
            <a:avLst>
              <a:gd name="adj" fmla="val 6818"/>
            </a:avLst>
          </a:prstGeom>
          <a:solidFill>
            <a:srgbClr val="EDEFF2"/>
          </a:solidFill>
          <a:ln w="12700">
            <a:solidFill>
              <a:srgbClr val="EDEFF2"/>
            </a:solidFill>
            <a:prstDash val="solid"/>
          </a:ln>
        </p:spPr>
        <p:txBody>
          <a:bodyPr/>
          <a:lstStyle/>
          <a:p>
            <a:endParaRPr lang="de-DE"/>
          </a:p>
        </p:txBody>
      </p:sp>
      <p:sp>
        <p:nvSpPr>
          <p:cNvPr id="5" name="Text 3"/>
          <p:cNvSpPr txBox="1"/>
          <p:nvPr/>
        </p:nvSpPr>
        <p:spPr>
          <a:xfrm>
            <a:off x="768096" y="1371600"/>
            <a:ext cx="7607808" cy="804672"/>
          </a:xfrm>
          <a:prstGeom prst="rect">
            <a:avLst/>
          </a:prstGeom>
          <a:noFill/>
          <a:ln/>
        </p:spPr>
        <p:txBody>
          <a:bodyPr wrap="square" lIns="0" tIns="0" rIns="0" bIns="0" rtlCol="0" anchor="ctr"/>
          <a:lstStyle/>
          <a:p>
            <a:pPr marL="0" indent="0">
              <a:lnSpc>
                <a:spcPts val="2000"/>
              </a:lnSpc>
              <a:buNone/>
            </a:pPr>
            <a:r>
              <a:rPr lang="en-US" sz="1500" i="1" dirty="0">
                <a:solidFill>
                  <a:srgbClr val="1F2A38"/>
                </a:solidFill>
                <a:latin typeface="Cambria" pitchFamily="34" charset="0"/>
                <a:ea typeface="Cambria" pitchFamily="34" charset="-122"/>
                <a:cs typeface="Cambria" pitchFamily="34" charset="-120"/>
              </a:rPr>
              <a:t>Coal, coke, steel, chemicals, heavy engineering. Before the war, the great majority of German hard coal and steel — and it now sits in the British zone.</a:t>
            </a:r>
            <a:endParaRPr lang="en-US" sz="1500" dirty="0"/>
          </a:p>
        </p:txBody>
      </p:sp>
      <p:sp>
        <p:nvSpPr>
          <p:cNvPr id="6" name="Shape 4"/>
          <p:cNvSpPr/>
          <p:nvPr/>
        </p:nvSpPr>
        <p:spPr>
          <a:xfrm>
            <a:off x="603504" y="2450592"/>
            <a:ext cx="91440" cy="91440"/>
          </a:xfrm>
          <a:prstGeom prst="ellipse">
            <a:avLst/>
          </a:prstGeom>
          <a:solidFill>
            <a:srgbClr val="C2703D"/>
          </a:solidFill>
          <a:ln w="12700">
            <a:solidFill>
              <a:srgbClr val="C2703D"/>
            </a:solidFill>
            <a:prstDash val="solid"/>
          </a:ln>
        </p:spPr>
        <p:txBody>
          <a:bodyPr/>
          <a:lstStyle/>
          <a:p>
            <a:endParaRPr lang="de-DE"/>
          </a:p>
        </p:txBody>
      </p:sp>
      <p:sp>
        <p:nvSpPr>
          <p:cNvPr id="7" name="Text 5"/>
          <p:cNvSpPr txBox="1"/>
          <p:nvPr/>
        </p:nvSpPr>
        <p:spPr>
          <a:xfrm>
            <a:off x="896112" y="2340864"/>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European steel requires coking coal. European railways, power stations and factories require coal. Belgium, the Netherlands, France and Italy had all drawn on Ruhr output before the war and cannot restart without it.</a:t>
            </a:r>
            <a:endParaRPr lang="en-US" sz="1150" dirty="0"/>
          </a:p>
        </p:txBody>
      </p:sp>
      <p:sp>
        <p:nvSpPr>
          <p:cNvPr id="8" name="Shape 6"/>
          <p:cNvSpPr/>
          <p:nvPr/>
        </p:nvSpPr>
        <p:spPr>
          <a:xfrm>
            <a:off x="603504" y="2948026"/>
            <a:ext cx="91440" cy="91440"/>
          </a:xfrm>
          <a:prstGeom prst="ellipse">
            <a:avLst/>
          </a:prstGeom>
          <a:solidFill>
            <a:srgbClr val="C2703D"/>
          </a:solidFill>
          <a:ln w="12700">
            <a:solidFill>
              <a:srgbClr val="C2703D"/>
            </a:solidFill>
            <a:prstDash val="solid"/>
          </a:ln>
        </p:spPr>
        <p:txBody>
          <a:bodyPr/>
          <a:lstStyle/>
          <a:p>
            <a:endParaRPr lang="de-DE"/>
          </a:p>
        </p:txBody>
      </p:sp>
      <p:sp>
        <p:nvSpPr>
          <p:cNvPr id="9" name="Text 7"/>
          <p:cNvSpPr txBox="1"/>
          <p:nvPr/>
        </p:nvSpPr>
        <p:spPr>
          <a:xfrm>
            <a:off x="896112" y="2838298"/>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German industrial production in 1945 is under a fifth of the pre-war level, and the Allied level-of-industry plan of March 1946 caps permitted output at roughly half the 1938 figure.</a:t>
            </a:r>
            <a:endParaRPr lang="en-US" sz="1150" dirty="0"/>
          </a:p>
        </p:txBody>
      </p:sp>
      <p:sp>
        <p:nvSpPr>
          <p:cNvPr id="10" name="Shape 8"/>
          <p:cNvSpPr/>
          <p:nvPr/>
        </p:nvSpPr>
        <p:spPr>
          <a:xfrm>
            <a:off x="603504" y="3445459"/>
            <a:ext cx="91440" cy="91440"/>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896112" y="3335731"/>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THE BIND — the countries most afraid of German industrial revival are precisely the ones that most need its output.</a:t>
            </a:r>
            <a:endParaRPr lang="en-US" sz="1150" dirty="0"/>
          </a:p>
        </p:txBody>
      </p:sp>
      <p:sp>
        <p:nvSpPr>
          <p:cNvPr id="12" name="Shape 10"/>
          <p:cNvSpPr/>
          <p:nvPr/>
        </p:nvSpPr>
        <p:spPr>
          <a:xfrm>
            <a:off x="566928" y="4219956"/>
            <a:ext cx="8010144" cy="461772"/>
          </a:xfrm>
          <a:prstGeom prst="roundRect">
            <a:avLst>
              <a:gd name="adj" fmla="val 13861"/>
            </a:avLst>
          </a:prstGeom>
          <a:solidFill>
            <a:srgbClr val="1F2A38"/>
          </a:solidFill>
          <a:ln w="12700">
            <a:solidFill>
              <a:srgbClr val="1F2A38"/>
            </a:solidFill>
            <a:prstDash val="solid"/>
          </a:ln>
        </p:spPr>
        <p:txBody>
          <a:bodyPr/>
          <a:lstStyle/>
          <a:p>
            <a:endParaRPr lang="de-DE"/>
          </a:p>
        </p:txBody>
      </p:sp>
      <p:sp>
        <p:nvSpPr>
          <p:cNvPr id="13" name="Text 11"/>
          <p:cNvSpPr txBox="1"/>
          <p:nvPr/>
        </p:nvSpPr>
        <p:spPr>
          <a:xfrm>
            <a:off x="786384" y="4219956"/>
            <a:ext cx="7552944" cy="461772"/>
          </a:xfrm>
          <a:prstGeom prst="rect">
            <a:avLst/>
          </a:prstGeom>
          <a:noFill/>
          <a:ln/>
        </p:spPr>
        <p:txBody>
          <a:bodyPr wrap="square" lIns="0" tIns="0" rIns="0" bIns="0" rtlCol="0" anchor="ctr"/>
          <a:lstStyle/>
          <a:p>
            <a:pPr marL="0" indent="0">
              <a:lnSpc>
                <a:spcPts val="1700"/>
              </a:lnSpc>
              <a:buNone/>
            </a:pPr>
            <a:r>
              <a:rPr lang="en-US" sz="1050" b="1" kern="0" spc="150" dirty="0">
                <a:solidFill>
                  <a:srgbClr val="C2703D"/>
                </a:solidFill>
                <a:latin typeface="Calibri" pitchFamily="34" charset="0"/>
                <a:ea typeface="Calibri" pitchFamily="34" charset="-122"/>
                <a:cs typeface="Calibri" pitchFamily="34" charset="-120"/>
              </a:rPr>
              <a:t>ASK   </a:t>
            </a:r>
            <a:r>
              <a:rPr lang="en-US" sz="1300" i="1" dirty="0">
                <a:solidFill>
                  <a:srgbClr val="FFFFFF"/>
                </a:solidFill>
                <a:latin typeface="Calibri" pitchFamily="34" charset="0"/>
                <a:ea typeface="Calibri" pitchFamily="34" charset="-122"/>
                <a:cs typeface="Calibri" pitchFamily="34" charset="-120"/>
              </a:rPr>
              <a:t>So what is the position of a French government in 1947?</a:t>
            </a:r>
            <a:endParaRPr lang="en-US" sz="10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640080"/>
            <a:ext cx="8010144" cy="274320"/>
          </a:xfrm>
          <a:prstGeom prst="rect">
            <a:avLst/>
          </a:prstGeom>
          <a:noFill/>
          <a:ln/>
        </p:spPr>
        <p:txBody>
          <a:bodyPr wrap="square" lIns="0" tIns="0" rIns="0" bIns="0" rtlCol="0" anchor="t"/>
          <a:lstStyle/>
          <a:p>
            <a:pPr marL="0" indent="0">
              <a:buNone/>
            </a:pPr>
            <a:r>
              <a:rPr lang="en-US" sz="1100" b="1" kern="0" spc="200" dirty="0">
                <a:solidFill>
                  <a:srgbClr val="C2703D"/>
                </a:solidFill>
                <a:latin typeface="Calibri" pitchFamily="34" charset="0"/>
                <a:ea typeface="Calibri" pitchFamily="34" charset="-122"/>
                <a:cs typeface="Calibri" pitchFamily="34" charset="-120"/>
              </a:rPr>
              <a:t>PART IV  ·  ASK FIRST</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marL="0" indent="0">
              <a:lnSpc>
                <a:spcPts val="3900"/>
              </a:lnSpc>
              <a:buNone/>
            </a:pPr>
            <a:r>
              <a:rPr lang="en-US" sz="3100" b="1" dirty="0">
                <a:solidFill>
                  <a:srgbClr val="FFFFFF"/>
                </a:solidFill>
                <a:latin typeface="Cambria" pitchFamily="34" charset="0"/>
                <a:ea typeface="Cambria" pitchFamily="34" charset="-122"/>
                <a:cs typeface="Cambria" pitchFamily="34" charset="-120"/>
              </a:rPr>
              <a:t>The war ended in May 1945. Why was it worse in 1947?</a:t>
            </a:r>
            <a:endParaRPr lang="en-US" sz="3100" dirty="0"/>
          </a:p>
        </p:txBody>
      </p:sp>
      <p:sp>
        <p:nvSpPr>
          <p:cNvPr id="5" name="Shape 3"/>
          <p:cNvSpPr/>
          <p:nvPr/>
        </p:nvSpPr>
        <p:spPr>
          <a:xfrm>
            <a:off x="566928" y="2432304"/>
            <a:ext cx="1005840" cy="32004"/>
          </a:xfrm>
          <a:prstGeom prst="rect">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566928" y="2670048"/>
            <a:ext cx="8010144" cy="1993392"/>
          </a:xfrm>
          <a:prstGeom prst="rect">
            <a:avLst/>
          </a:prstGeom>
          <a:noFill/>
          <a:ln/>
        </p:spPr>
        <p:txBody>
          <a:bodyPr wrap="square" lIns="0" tIns="0" rIns="0" bIns="0" rtlCol="0" anchor="t"/>
          <a:lstStyle/>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The answer is not physical destruction. It is dislocation.</a:t>
            </a:r>
            <a:endParaRPr lang="en-US" sz="1350" dirty="0"/>
          </a:p>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The American undersecretary of state put it to Marshall in May 1947 in almost those terms: they had estimated the physical destruction correctly and had failed to reckon with the effects of economic dislocation.</a:t>
            </a:r>
            <a:endParaRPr lang="en-US" sz="13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EUROPE 1945–1947</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Five things wrong at once</a:t>
            </a:r>
            <a:endParaRPr lang="en-US" sz="2900" dirty="0"/>
          </a:p>
        </p:txBody>
      </p:sp>
      <p:sp>
        <p:nvSpPr>
          <p:cNvPr id="4" name="Shape 2"/>
          <p:cNvSpPr/>
          <p:nvPr/>
        </p:nvSpPr>
        <p:spPr>
          <a:xfrm>
            <a:off x="566928" y="1371600"/>
            <a:ext cx="2535936"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5" name="Shape 3"/>
          <p:cNvSpPr/>
          <p:nvPr/>
        </p:nvSpPr>
        <p:spPr>
          <a:xfrm>
            <a:off x="731520"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731520"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7" name="Text 5"/>
          <p:cNvSpPr txBox="1"/>
          <p:nvPr/>
        </p:nvSpPr>
        <p:spPr>
          <a:xfrm>
            <a:off x="1097280" y="1508760"/>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THE DOLLAR GAP</a:t>
            </a:r>
            <a:endParaRPr lang="en-US" sz="1350" dirty="0"/>
          </a:p>
        </p:txBody>
      </p:sp>
      <p:sp>
        <p:nvSpPr>
          <p:cNvPr id="8" name="Text 6"/>
          <p:cNvSpPr txBox="1"/>
          <p:nvPr/>
        </p:nvSpPr>
        <p:spPr>
          <a:xfrm>
            <a:off x="731520" y="1938528"/>
            <a:ext cx="2206752"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Europe must import food, coal, cotton, machinery — almost all from the only economy with a surplus. To pay you must export; Europe had nothing to export and had already sold its foreign assets.</a:t>
            </a:r>
            <a:endParaRPr lang="en-US" sz="1150" dirty="0"/>
          </a:p>
        </p:txBody>
      </p:sp>
      <p:sp>
        <p:nvSpPr>
          <p:cNvPr id="9" name="Shape 7"/>
          <p:cNvSpPr/>
          <p:nvPr/>
        </p:nvSpPr>
        <p:spPr>
          <a:xfrm>
            <a:off x="3304032" y="1371600"/>
            <a:ext cx="2535936"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10" name="Shape 8"/>
          <p:cNvSpPr/>
          <p:nvPr/>
        </p:nvSpPr>
        <p:spPr>
          <a:xfrm>
            <a:off x="3468624"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3468624"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3834384" y="1508760"/>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COAL</a:t>
            </a:r>
            <a:endParaRPr lang="en-US" sz="1350" dirty="0"/>
          </a:p>
        </p:txBody>
      </p:sp>
      <p:sp>
        <p:nvSpPr>
          <p:cNvPr id="13" name="Text 11"/>
          <p:cNvSpPr txBox="1"/>
          <p:nvPr/>
        </p:nvSpPr>
        <p:spPr>
          <a:xfrm>
            <a:off x="3468624" y="1938528"/>
            <a:ext cx="2206752"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The winter of 1946–47. In Britain the coal stocks fail in February: power cut to industry, factories closed, unemployment briefly in the millions.</a:t>
            </a:r>
            <a:endParaRPr lang="en-US" sz="1150" dirty="0"/>
          </a:p>
        </p:txBody>
      </p:sp>
      <p:sp>
        <p:nvSpPr>
          <p:cNvPr id="14" name="Shape 12"/>
          <p:cNvSpPr/>
          <p:nvPr/>
        </p:nvSpPr>
        <p:spPr>
          <a:xfrm>
            <a:off x="6041136" y="1371600"/>
            <a:ext cx="2535936"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15" name="Shape 13"/>
          <p:cNvSpPr/>
          <p:nvPr/>
        </p:nvSpPr>
        <p:spPr>
          <a:xfrm>
            <a:off x="6205728"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16" name="Text 14"/>
          <p:cNvSpPr txBox="1"/>
          <p:nvPr/>
        </p:nvSpPr>
        <p:spPr>
          <a:xfrm>
            <a:off x="6205728"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7" name="Text 15"/>
          <p:cNvSpPr txBox="1"/>
          <p:nvPr/>
        </p:nvSpPr>
        <p:spPr>
          <a:xfrm>
            <a:off x="6571488" y="1508760"/>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FOOD</a:t>
            </a:r>
            <a:endParaRPr lang="en-US" sz="1350" dirty="0"/>
          </a:p>
        </p:txBody>
      </p:sp>
      <p:sp>
        <p:nvSpPr>
          <p:cNvPr id="18" name="Text 16"/>
          <p:cNvSpPr txBox="1"/>
          <p:nvPr/>
        </p:nvSpPr>
        <p:spPr>
          <a:xfrm>
            <a:off x="6205728" y="1938528"/>
            <a:ext cx="2206752"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Rations at or below subsistence in the occupied zones. A poor 1946 harvest, a winter that killed the seed, a drought in the summer of 1947.</a:t>
            </a:r>
            <a:endParaRPr lang="en-US" sz="1150" dirty="0"/>
          </a:p>
        </p:txBody>
      </p:sp>
      <p:sp>
        <p:nvSpPr>
          <p:cNvPr id="19" name="Shape 17"/>
          <p:cNvSpPr/>
          <p:nvPr/>
        </p:nvSpPr>
        <p:spPr>
          <a:xfrm>
            <a:off x="566928" y="3163824"/>
            <a:ext cx="2535936"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20" name="Shape 18"/>
          <p:cNvSpPr/>
          <p:nvPr/>
        </p:nvSpPr>
        <p:spPr>
          <a:xfrm>
            <a:off x="731520" y="3328416"/>
            <a:ext cx="292608" cy="292608"/>
          </a:xfrm>
          <a:prstGeom prst="ellipse">
            <a:avLst/>
          </a:prstGeom>
          <a:solidFill>
            <a:srgbClr val="C2703D"/>
          </a:solidFill>
          <a:ln w="12700">
            <a:solidFill>
              <a:srgbClr val="C2703D"/>
            </a:solidFill>
            <a:prstDash val="solid"/>
          </a:ln>
        </p:spPr>
        <p:txBody>
          <a:bodyPr/>
          <a:lstStyle/>
          <a:p>
            <a:endParaRPr lang="de-DE"/>
          </a:p>
        </p:txBody>
      </p:sp>
      <p:sp>
        <p:nvSpPr>
          <p:cNvPr id="21" name="Text 19"/>
          <p:cNvSpPr txBox="1"/>
          <p:nvPr/>
        </p:nvSpPr>
        <p:spPr>
          <a:xfrm>
            <a:off x="731520" y="3328416"/>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2" name="Text 20"/>
          <p:cNvSpPr txBox="1"/>
          <p:nvPr/>
        </p:nvSpPr>
        <p:spPr>
          <a:xfrm>
            <a:off x="1097280" y="3300984"/>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MONEY NOBODY TRUSTED</a:t>
            </a:r>
            <a:endParaRPr lang="en-US" sz="1350" dirty="0"/>
          </a:p>
        </p:txBody>
      </p:sp>
      <p:sp>
        <p:nvSpPr>
          <p:cNvPr id="23" name="Text 21"/>
          <p:cNvSpPr txBox="1"/>
          <p:nvPr/>
        </p:nvSpPr>
        <p:spPr>
          <a:xfrm>
            <a:off x="731520" y="3730752"/>
            <a:ext cx="2206752"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Why sell your crop for paper you cannot spend? So you hold it. The cities starve while food sits in the countryside. Cigarettes become the currency.</a:t>
            </a:r>
            <a:endParaRPr lang="en-US" sz="1150" dirty="0"/>
          </a:p>
        </p:txBody>
      </p:sp>
      <p:sp>
        <p:nvSpPr>
          <p:cNvPr id="24" name="Shape 22"/>
          <p:cNvSpPr/>
          <p:nvPr/>
        </p:nvSpPr>
        <p:spPr>
          <a:xfrm>
            <a:off x="3304032" y="3163824"/>
            <a:ext cx="2535936"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25" name="Shape 23"/>
          <p:cNvSpPr/>
          <p:nvPr/>
        </p:nvSpPr>
        <p:spPr>
          <a:xfrm>
            <a:off x="3468624" y="3328416"/>
            <a:ext cx="292608" cy="292608"/>
          </a:xfrm>
          <a:prstGeom prst="ellipse">
            <a:avLst/>
          </a:prstGeom>
          <a:solidFill>
            <a:srgbClr val="C2703D"/>
          </a:solidFill>
          <a:ln w="12700">
            <a:solidFill>
              <a:srgbClr val="C2703D"/>
            </a:solidFill>
            <a:prstDash val="solid"/>
          </a:ln>
        </p:spPr>
        <p:txBody>
          <a:bodyPr/>
          <a:lstStyle/>
          <a:p>
            <a:endParaRPr lang="de-DE"/>
          </a:p>
        </p:txBody>
      </p:sp>
      <p:sp>
        <p:nvSpPr>
          <p:cNvPr id="26" name="Text 24"/>
          <p:cNvSpPr txBox="1"/>
          <p:nvPr/>
        </p:nvSpPr>
        <p:spPr>
          <a:xfrm>
            <a:off x="3468624" y="3328416"/>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7" name="Text 25"/>
          <p:cNvSpPr txBox="1"/>
          <p:nvPr/>
        </p:nvSpPr>
        <p:spPr>
          <a:xfrm>
            <a:off x="3834384" y="3300984"/>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A TRADE SYSTEM CUT IN HALF</a:t>
            </a:r>
            <a:endParaRPr lang="en-US" sz="1350" dirty="0"/>
          </a:p>
        </p:txBody>
      </p:sp>
      <p:sp>
        <p:nvSpPr>
          <p:cNvPr id="28" name="Text 26"/>
          <p:cNvSpPr txBox="1"/>
          <p:nvPr/>
        </p:nvSpPr>
        <p:spPr>
          <a:xfrm>
            <a:off x="3468624" y="3730752"/>
            <a:ext cx="2206752"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Eastern agriculture against western industry, with Germany at the hinge. The new border ran through the circuit; the zones cut the hinge.</a:t>
            </a:r>
            <a:endParaRPr lang="en-US" sz="1150" dirty="0"/>
          </a:p>
        </p:txBody>
      </p:sp>
      <p:sp>
        <p:nvSpPr>
          <p:cNvPr id="29" name="Shape 27"/>
          <p:cNvSpPr/>
          <p:nvPr/>
        </p:nvSpPr>
        <p:spPr>
          <a:xfrm>
            <a:off x="6041136" y="3163824"/>
            <a:ext cx="2535936" cy="1591056"/>
          </a:xfrm>
          <a:prstGeom prst="roundRect">
            <a:avLst>
              <a:gd name="adj" fmla="val 2874"/>
            </a:avLst>
          </a:prstGeom>
          <a:solidFill>
            <a:srgbClr val="EDEFF2"/>
          </a:solidFill>
          <a:ln w="12700">
            <a:solidFill>
              <a:srgbClr val="EDEFF2"/>
            </a:solidFill>
            <a:prstDash val="solid"/>
          </a:ln>
        </p:spPr>
        <p:txBody>
          <a:bodyPr/>
          <a:lstStyle/>
          <a:p>
            <a:endParaRPr lang="de-DE"/>
          </a:p>
        </p:txBody>
      </p:sp>
      <p:sp>
        <p:nvSpPr>
          <p:cNvPr id="30" name="Shape 28"/>
          <p:cNvSpPr/>
          <p:nvPr/>
        </p:nvSpPr>
        <p:spPr>
          <a:xfrm>
            <a:off x="6205728" y="3328416"/>
            <a:ext cx="292608" cy="292608"/>
          </a:xfrm>
          <a:prstGeom prst="ellipse">
            <a:avLst/>
          </a:prstGeom>
          <a:solidFill>
            <a:srgbClr val="C2703D"/>
          </a:solidFill>
          <a:ln w="12700">
            <a:solidFill>
              <a:srgbClr val="C2703D"/>
            </a:solidFill>
            <a:prstDash val="solid"/>
          </a:ln>
        </p:spPr>
        <p:txBody>
          <a:bodyPr/>
          <a:lstStyle/>
          <a:p>
            <a:endParaRPr lang="de-DE"/>
          </a:p>
        </p:txBody>
      </p:sp>
      <p:sp>
        <p:nvSpPr>
          <p:cNvPr id="31" name="Text 29"/>
          <p:cNvSpPr txBox="1"/>
          <p:nvPr/>
        </p:nvSpPr>
        <p:spPr>
          <a:xfrm>
            <a:off x="6205728" y="3328416"/>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6</a:t>
            </a:r>
            <a:endParaRPr lang="en-US" sz="1200" dirty="0"/>
          </a:p>
        </p:txBody>
      </p:sp>
      <p:sp>
        <p:nvSpPr>
          <p:cNvPr id="32" name="Text 30"/>
          <p:cNvSpPr txBox="1"/>
          <p:nvPr/>
        </p:nvSpPr>
        <p:spPr>
          <a:xfrm>
            <a:off x="6571488" y="3300984"/>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AND THEN THE POLITICS</a:t>
            </a:r>
            <a:endParaRPr lang="en-US" sz="1350" dirty="0"/>
          </a:p>
        </p:txBody>
      </p:sp>
      <p:sp>
        <p:nvSpPr>
          <p:cNvPr id="33" name="Text 31"/>
          <p:cNvSpPr txBox="1"/>
          <p:nvPr/>
        </p:nvSpPr>
        <p:spPr>
          <a:xfrm>
            <a:off x="6205728" y="3730752"/>
            <a:ext cx="2206752" cy="877824"/>
          </a:xfrm>
          <a:prstGeom prst="rect">
            <a:avLst/>
          </a:prstGeom>
          <a:noFill/>
          <a:ln/>
        </p:spPr>
        <p:txBody>
          <a:bodyPr wrap="square" lIns="0" tIns="0" rIns="0" bIns="0" rtlCol="0" anchor="t"/>
          <a:lstStyle/>
          <a:p>
            <a:pPr marL="0" indent="0">
              <a:lnSpc>
                <a:spcPts val="1600"/>
              </a:lnSpc>
              <a:buNone/>
            </a:pPr>
            <a:r>
              <a:rPr lang="en-US" sz="1150" dirty="0">
                <a:solidFill>
                  <a:srgbClr val="3A4652"/>
                </a:solidFill>
                <a:latin typeface="Calibri" pitchFamily="34" charset="0"/>
                <a:ea typeface="Calibri" pitchFamily="34" charset="-122"/>
                <a:cs typeface="Calibri" pitchFamily="34" charset="-120"/>
              </a:rPr>
              <a:t>Communist parties are not a fringe. They are governing parties in France and Italy and the largest party in Czechoslovakia. The numbers are on the next slide.</a:t>
            </a:r>
            <a:endParaRPr lang="en-US" sz="11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640080"/>
            <a:ext cx="8010144" cy="274320"/>
          </a:xfrm>
          <a:prstGeom prst="rect">
            <a:avLst/>
          </a:prstGeom>
          <a:noFill/>
          <a:ln/>
        </p:spPr>
        <p:txBody>
          <a:bodyPr wrap="square" lIns="0" tIns="0" rIns="0" bIns="0" rtlCol="0" anchor="t"/>
          <a:lstStyle/>
          <a:p>
            <a:pPr marL="0" indent="0">
              <a:buNone/>
            </a:pPr>
            <a:r>
              <a:rPr lang="en-US" sz="1100" b="1" kern="0" spc="200" dirty="0">
                <a:solidFill>
                  <a:srgbClr val="C2703D"/>
                </a:solidFill>
                <a:latin typeface="Calibri" pitchFamily="34" charset="0"/>
                <a:ea typeface="Calibri" pitchFamily="34" charset="-122"/>
                <a:cs typeface="Calibri" pitchFamily="34" charset="-120"/>
              </a:rPr>
              <a:t>PART IV  ·  FOLLOW THE CHAIN</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marL="0" indent="0">
              <a:lnSpc>
                <a:spcPts val="3900"/>
              </a:lnSpc>
              <a:buNone/>
            </a:pPr>
            <a:r>
              <a:rPr lang="en-US" sz="3100" b="1" dirty="0">
                <a:solidFill>
                  <a:srgbClr val="FFFFFF"/>
                </a:solidFill>
                <a:latin typeface="Cambria" pitchFamily="34" charset="0"/>
                <a:ea typeface="Cambria" pitchFamily="34" charset="-122"/>
                <a:cs typeface="Cambria" pitchFamily="34" charset="-120"/>
              </a:rPr>
              <a:t>No coal → a fuel crisis → a fiscal crisis → the Truman Doctrine.</a:t>
            </a:r>
            <a:endParaRPr lang="en-US" sz="3100" dirty="0"/>
          </a:p>
        </p:txBody>
      </p:sp>
      <p:sp>
        <p:nvSpPr>
          <p:cNvPr id="5" name="Shape 3"/>
          <p:cNvSpPr/>
          <p:nvPr/>
        </p:nvSpPr>
        <p:spPr>
          <a:xfrm>
            <a:off x="566928" y="2432304"/>
            <a:ext cx="1005840" cy="32004"/>
          </a:xfrm>
          <a:prstGeom prst="rect">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566928" y="2670048"/>
            <a:ext cx="8010144" cy="1993392"/>
          </a:xfrm>
          <a:prstGeom prst="rect">
            <a:avLst/>
          </a:prstGeom>
          <a:noFill/>
          <a:ln/>
        </p:spPr>
        <p:txBody>
          <a:bodyPr wrap="square" lIns="0" tIns="0" rIns="0" bIns="0" rtlCol="0" anchor="t"/>
          <a:lstStyle/>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On 21 February 1947 the British government informed Washington that it could no longer bear the cost of supporting Greece and Turkey. Three weeks later, Truman went to Congress.</a:t>
            </a:r>
            <a:endParaRPr lang="en-US" sz="1350" dirty="0"/>
          </a:p>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The American entry into the eastern Mediterranean begins with a cold winter and an empty coal bunker.</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31A24"/>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31A24"/>
          </a:solidFill>
          <a:ln/>
        </p:spPr>
        <p:txBody>
          <a:bodyPr/>
          <a:lstStyle/>
          <a:p>
            <a:endParaRPr lang="de-DE"/>
          </a:p>
        </p:txBody>
      </p:sp>
      <p:sp>
        <p:nvSpPr>
          <p:cNvPr id="3" name="Shape 1"/>
          <p:cNvSpPr/>
          <p:nvPr/>
        </p:nvSpPr>
        <p:spPr>
          <a:xfrm>
            <a:off x="566928" y="1417320"/>
            <a:ext cx="749808" cy="749808"/>
          </a:xfrm>
          <a:prstGeom prst="ellipse">
            <a:avLst/>
          </a:prstGeom>
          <a:solidFill>
            <a:srgbClr val="C2703D"/>
          </a:solidFill>
          <a:ln w="12700">
            <a:solidFill>
              <a:srgbClr val="C2703D"/>
            </a:solidFill>
            <a:prstDash val="solid"/>
          </a:ln>
        </p:spPr>
        <p:txBody>
          <a:bodyPr/>
          <a:lstStyle/>
          <a:p>
            <a:endParaRPr lang="de-DE"/>
          </a:p>
        </p:txBody>
      </p:sp>
      <p:sp>
        <p:nvSpPr>
          <p:cNvPr id="4" name="Text 2"/>
          <p:cNvSpPr txBox="1"/>
          <p:nvPr/>
        </p:nvSpPr>
        <p:spPr>
          <a:xfrm>
            <a:off x="566928" y="1417320"/>
            <a:ext cx="749808" cy="74980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5" name="Text 3"/>
          <p:cNvSpPr txBox="1"/>
          <p:nvPr/>
        </p:nvSpPr>
        <p:spPr>
          <a:xfrm>
            <a:off x="566928" y="2377440"/>
            <a:ext cx="8010144" cy="868680"/>
          </a:xfrm>
          <a:prstGeom prst="rect">
            <a:avLst/>
          </a:prstGeom>
          <a:noFill/>
          <a:ln/>
        </p:spPr>
        <p:txBody>
          <a:bodyPr wrap="square" lIns="0" tIns="0" rIns="0" bIns="0"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The ground</a:t>
            </a:r>
            <a:endParaRPr lang="en-US" sz="3400" dirty="0"/>
          </a:p>
        </p:txBody>
      </p:sp>
      <p:sp>
        <p:nvSpPr>
          <p:cNvPr id="6" name="Text 4"/>
          <p:cNvSpPr txBox="1"/>
          <p:nvPr/>
        </p:nvSpPr>
        <p:spPr>
          <a:xfrm>
            <a:off x="566928" y="3200400"/>
            <a:ext cx="7095744" cy="731520"/>
          </a:xfrm>
          <a:prstGeom prst="rect">
            <a:avLst/>
          </a:prstGeom>
          <a:noFill/>
          <a:ln/>
        </p:spPr>
        <p:txBody>
          <a:bodyPr wrap="square" lIns="0" tIns="0" rIns="0" bIns="0" rtlCol="0" anchor="ctr"/>
          <a:lstStyle/>
          <a:p>
            <a:pPr marL="0" indent="0">
              <a:lnSpc>
                <a:spcPts val="2000"/>
              </a:lnSpc>
              <a:buNone/>
            </a:pPr>
            <a:r>
              <a:rPr lang="en-US" sz="1400" dirty="0">
                <a:solidFill>
                  <a:srgbClr val="AAB6C2"/>
                </a:solidFill>
                <a:latin typeface="Calibri" pitchFamily="34" charset="0"/>
                <a:ea typeface="Calibri" pitchFamily="34" charset="-122"/>
                <a:cs typeface="Calibri" pitchFamily="34" charset="-120"/>
              </a:rPr>
              <a:t>Borders, rivers, coal  ·  11 minutes</a:t>
            </a:r>
            <a:endParaRPr lang="en-US"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AND THEN THE POLITICS</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700" b="1" dirty="0">
                <a:solidFill>
                  <a:srgbClr val="1F2A38"/>
                </a:solidFill>
                <a:latin typeface="Cambria" pitchFamily="34" charset="0"/>
                <a:ea typeface="Cambria" pitchFamily="34" charset="-122"/>
                <a:cs typeface="Cambria" pitchFamily="34" charset="-120"/>
              </a:rPr>
              <a:t>How the elections actually went</a:t>
            </a:r>
            <a:endParaRPr lang="en-US" sz="2700" dirty="0"/>
          </a:p>
        </p:txBody>
      </p:sp>
      <p:sp>
        <p:nvSpPr>
          <p:cNvPr id="4" name="Shape 2"/>
          <p:cNvSpPr/>
          <p:nvPr/>
        </p:nvSpPr>
        <p:spPr>
          <a:xfrm>
            <a:off x="566928" y="1298448"/>
            <a:ext cx="8010144" cy="845820"/>
          </a:xfrm>
          <a:prstGeom prst="rect">
            <a:avLst/>
          </a:prstGeom>
          <a:solidFill>
            <a:srgbClr val="1F2A38"/>
          </a:solidFill>
          <a:ln w="12700">
            <a:solidFill>
              <a:srgbClr val="1F2A38"/>
            </a:solidFill>
            <a:prstDash val="solid"/>
          </a:ln>
        </p:spPr>
        <p:txBody>
          <a:bodyPr/>
          <a:lstStyle/>
          <a:p>
            <a:endParaRPr lang="de-DE"/>
          </a:p>
        </p:txBody>
      </p:sp>
      <p:sp>
        <p:nvSpPr>
          <p:cNvPr id="5" name="Text 3"/>
          <p:cNvSpPr txBox="1"/>
          <p:nvPr/>
        </p:nvSpPr>
        <p:spPr>
          <a:xfrm>
            <a:off x="640080" y="1298448"/>
            <a:ext cx="1636776" cy="845820"/>
          </a:xfrm>
          <a:prstGeom prst="rect">
            <a:avLst/>
          </a:prstGeom>
          <a:noFill/>
          <a:ln/>
        </p:spPr>
        <p:txBody>
          <a:bodyPr wrap="square" lIns="0" tIns="0" rIns="0" bIns="0" rtlCol="0" anchor="ctr"/>
          <a:lstStyle/>
          <a:p>
            <a:pPr marL="0" indent="0">
              <a:lnSpc>
                <a:spcPts val="1375"/>
              </a:lnSpc>
              <a:buNone/>
            </a:pPr>
            <a:endParaRPr lang="en-US" sz="1050" dirty="0"/>
          </a:p>
        </p:txBody>
      </p:sp>
      <p:sp>
        <p:nvSpPr>
          <p:cNvPr id="6" name="Text 4"/>
          <p:cNvSpPr txBox="1"/>
          <p:nvPr/>
        </p:nvSpPr>
        <p:spPr>
          <a:xfrm>
            <a:off x="2423160" y="1298448"/>
            <a:ext cx="1929384" cy="845820"/>
          </a:xfrm>
          <a:prstGeom prst="rect">
            <a:avLst/>
          </a:prstGeom>
          <a:noFill/>
          <a:ln/>
        </p:spPr>
        <p:txBody>
          <a:bodyPr wrap="square" lIns="0" tIns="0" rIns="0" bIns="0" rtlCol="0" anchor="ctr"/>
          <a:lstStyle/>
          <a:p>
            <a:pPr marL="0" indent="0">
              <a:lnSpc>
                <a:spcPts val="1375"/>
              </a:lnSpc>
              <a:buNone/>
            </a:pPr>
            <a:r>
              <a:rPr lang="en-US" sz="1050" b="1" dirty="0">
                <a:solidFill>
                  <a:srgbClr val="FFFFFF"/>
                </a:solidFill>
                <a:latin typeface="Calibri" pitchFamily="34" charset="0"/>
                <a:ea typeface="Calibri" pitchFamily="34" charset="-122"/>
                <a:cs typeface="Calibri" pitchFamily="34" charset="-120"/>
              </a:rPr>
              <a:t>Communists</a:t>
            </a:r>
            <a:endParaRPr lang="en-US" sz="1050" dirty="0"/>
          </a:p>
        </p:txBody>
      </p:sp>
      <p:sp>
        <p:nvSpPr>
          <p:cNvPr id="7" name="Text 5"/>
          <p:cNvSpPr txBox="1"/>
          <p:nvPr/>
        </p:nvSpPr>
        <p:spPr>
          <a:xfrm>
            <a:off x="4498848" y="1298448"/>
            <a:ext cx="1929384" cy="845820"/>
          </a:xfrm>
          <a:prstGeom prst="rect">
            <a:avLst/>
          </a:prstGeom>
          <a:noFill/>
          <a:ln/>
        </p:spPr>
        <p:txBody>
          <a:bodyPr wrap="square" lIns="0" tIns="0" rIns="0" bIns="0" rtlCol="0" anchor="ctr"/>
          <a:lstStyle/>
          <a:p>
            <a:pPr marL="0" indent="0">
              <a:lnSpc>
                <a:spcPts val="1375"/>
              </a:lnSpc>
              <a:buNone/>
            </a:pPr>
            <a:r>
              <a:rPr lang="en-US" sz="1050" b="1" dirty="0">
                <a:solidFill>
                  <a:srgbClr val="FFFFFF"/>
                </a:solidFill>
                <a:latin typeface="Calibri" pitchFamily="34" charset="0"/>
                <a:ea typeface="Calibri" pitchFamily="34" charset="-122"/>
                <a:cs typeface="Calibri" pitchFamily="34" charset="-120"/>
              </a:rPr>
              <a:t>Others</a:t>
            </a:r>
            <a:endParaRPr lang="en-US" sz="1050" dirty="0"/>
          </a:p>
        </p:txBody>
      </p:sp>
      <p:sp>
        <p:nvSpPr>
          <p:cNvPr id="8" name="Text 6"/>
          <p:cNvSpPr txBox="1"/>
          <p:nvPr/>
        </p:nvSpPr>
        <p:spPr>
          <a:xfrm>
            <a:off x="6574536" y="1298448"/>
            <a:ext cx="1929384" cy="845820"/>
          </a:xfrm>
          <a:prstGeom prst="rect">
            <a:avLst/>
          </a:prstGeom>
          <a:noFill/>
          <a:ln/>
        </p:spPr>
        <p:txBody>
          <a:bodyPr wrap="square" lIns="0" tIns="0" rIns="0" bIns="0" rtlCol="0" anchor="ctr"/>
          <a:lstStyle/>
          <a:p>
            <a:pPr marL="0" indent="0">
              <a:lnSpc>
                <a:spcPts val="1375"/>
              </a:lnSpc>
              <a:buNone/>
            </a:pPr>
            <a:r>
              <a:rPr lang="en-US" sz="1050" b="1" dirty="0">
                <a:solidFill>
                  <a:srgbClr val="FFFFFF"/>
                </a:solidFill>
                <a:latin typeface="Calibri" pitchFamily="34" charset="0"/>
                <a:ea typeface="Calibri" pitchFamily="34" charset="-122"/>
                <a:cs typeface="Calibri" pitchFamily="34" charset="-120"/>
              </a:rPr>
              <a:t>In government?</a:t>
            </a:r>
            <a:endParaRPr lang="en-US" sz="1050" dirty="0"/>
          </a:p>
        </p:txBody>
      </p:sp>
      <p:sp>
        <p:nvSpPr>
          <p:cNvPr id="9" name="Shape 7"/>
          <p:cNvSpPr/>
          <p:nvPr/>
        </p:nvSpPr>
        <p:spPr>
          <a:xfrm>
            <a:off x="566928" y="2144268"/>
            <a:ext cx="8010144" cy="845820"/>
          </a:xfrm>
          <a:prstGeom prst="rect">
            <a:avLst/>
          </a:prstGeom>
          <a:solidFill>
            <a:srgbClr val="F4F5F6"/>
          </a:solidFill>
          <a:ln w="12700">
            <a:solidFill>
              <a:srgbClr val="F4F5F6"/>
            </a:solidFill>
            <a:prstDash val="solid"/>
          </a:ln>
        </p:spPr>
        <p:txBody>
          <a:bodyPr/>
          <a:lstStyle/>
          <a:p>
            <a:endParaRPr lang="de-DE"/>
          </a:p>
        </p:txBody>
      </p:sp>
      <p:sp>
        <p:nvSpPr>
          <p:cNvPr id="10" name="Text 8"/>
          <p:cNvSpPr txBox="1"/>
          <p:nvPr/>
        </p:nvSpPr>
        <p:spPr>
          <a:xfrm>
            <a:off x="640080" y="2144268"/>
            <a:ext cx="1636776" cy="845820"/>
          </a:xfrm>
          <a:prstGeom prst="rect">
            <a:avLst/>
          </a:prstGeom>
          <a:noFill/>
          <a:ln/>
        </p:spPr>
        <p:txBody>
          <a:bodyPr wrap="square" lIns="0" tIns="0" rIns="0" bIns="0" rtlCol="0" anchor="ctr"/>
          <a:lstStyle/>
          <a:p>
            <a:pPr marL="0" indent="0">
              <a:lnSpc>
                <a:spcPts val="1220"/>
              </a:lnSpc>
              <a:buNone/>
            </a:pPr>
            <a:r>
              <a:rPr lang="en-US" sz="1000" b="1" dirty="0">
                <a:solidFill>
                  <a:srgbClr val="1F2A38"/>
                </a:solidFill>
                <a:latin typeface="Calibri" pitchFamily="34" charset="0"/>
                <a:ea typeface="Calibri" pitchFamily="34" charset="-122"/>
                <a:cs typeface="Calibri" pitchFamily="34" charset="-120"/>
              </a:rPr>
              <a:t>France</a:t>
            </a:r>
            <a:endParaRPr lang="en-US" sz="1000" dirty="0"/>
          </a:p>
          <a:p>
            <a:pPr marL="0" indent="0">
              <a:lnSpc>
                <a:spcPts val="1220"/>
              </a:lnSpc>
              <a:buNone/>
            </a:pPr>
            <a:r>
              <a:rPr lang="en-US" sz="1000" b="1" dirty="0">
                <a:solidFill>
                  <a:srgbClr val="1F2A38"/>
                </a:solidFill>
                <a:latin typeface="Calibri" pitchFamily="34" charset="0"/>
                <a:ea typeface="Calibri" pitchFamily="34" charset="-122"/>
                <a:cs typeface="Calibri" pitchFamily="34" charset="-120"/>
              </a:rPr>
              <a:t>legislative, Nov 1946</a:t>
            </a:r>
            <a:endParaRPr lang="en-US" sz="1000" dirty="0"/>
          </a:p>
        </p:txBody>
      </p:sp>
      <p:sp>
        <p:nvSpPr>
          <p:cNvPr id="11" name="Text 9"/>
          <p:cNvSpPr txBox="1"/>
          <p:nvPr/>
        </p:nvSpPr>
        <p:spPr>
          <a:xfrm>
            <a:off x="2423160" y="2144268"/>
            <a:ext cx="1929384" cy="845820"/>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PCF 28% — the largest single party in the National Assembly</a:t>
            </a:r>
            <a:endParaRPr lang="en-US" sz="1000" dirty="0"/>
          </a:p>
        </p:txBody>
      </p:sp>
      <p:sp>
        <p:nvSpPr>
          <p:cNvPr id="12" name="Text 10"/>
          <p:cNvSpPr txBox="1"/>
          <p:nvPr/>
        </p:nvSpPr>
        <p:spPr>
          <a:xfrm>
            <a:off x="4498848" y="2144268"/>
            <a:ext cx="1929384" cy="845820"/>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MRP c. 26%, Socialists c. 18%</a:t>
            </a:r>
            <a:endParaRPr lang="en-US" sz="1000" dirty="0"/>
          </a:p>
        </p:txBody>
      </p:sp>
      <p:sp>
        <p:nvSpPr>
          <p:cNvPr id="13" name="Text 11"/>
          <p:cNvSpPr txBox="1"/>
          <p:nvPr/>
        </p:nvSpPr>
        <p:spPr>
          <a:xfrm>
            <a:off x="6574536" y="2144268"/>
            <a:ext cx="1929384" cy="845820"/>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Yes. Communist ministers in the cabinet until May 1947</a:t>
            </a:r>
            <a:endParaRPr lang="en-US" sz="1000" dirty="0"/>
          </a:p>
        </p:txBody>
      </p:sp>
      <p:sp>
        <p:nvSpPr>
          <p:cNvPr id="14" name="Text 12"/>
          <p:cNvSpPr txBox="1"/>
          <p:nvPr/>
        </p:nvSpPr>
        <p:spPr>
          <a:xfrm>
            <a:off x="640080" y="2990088"/>
            <a:ext cx="1636776" cy="845820"/>
          </a:xfrm>
          <a:prstGeom prst="rect">
            <a:avLst/>
          </a:prstGeom>
          <a:noFill/>
          <a:ln/>
        </p:spPr>
        <p:txBody>
          <a:bodyPr wrap="square" lIns="0" tIns="0" rIns="0" bIns="0" rtlCol="0" anchor="ctr"/>
          <a:lstStyle/>
          <a:p>
            <a:pPr marL="0" indent="0">
              <a:lnSpc>
                <a:spcPts val="1220"/>
              </a:lnSpc>
              <a:buNone/>
            </a:pPr>
            <a:r>
              <a:rPr lang="en-US" sz="1000" b="1" dirty="0">
                <a:solidFill>
                  <a:srgbClr val="1F2A38"/>
                </a:solidFill>
                <a:latin typeface="Calibri" pitchFamily="34" charset="0"/>
                <a:ea typeface="Calibri" pitchFamily="34" charset="-122"/>
                <a:cs typeface="Calibri" pitchFamily="34" charset="-120"/>
              </a:rPr>
              <a:t>Italy</a:t>
            </a:r>
            <a:endParaRPr lang="en-US" sz="1000" dirty="0"/>
          </a:p>
          <a:p>
            <a:pPr marL="0" indent="0">
              <a:lnSpc>
                <a:spcPts val="1220"/>
              </a:lnSpc>
              <a:buNone/>
            </a:pPr>
            <a:r>
              <a:rPr lang="en-US" sz="1000" b="1" dirty="0">
                <a:solidFill>
                  <a:srgbClr val="1F2A38"/>
                </a:solidFill>
                <a:latin typeface="Calibri" pitchFamily="34" charset="0"/>
                <a:ea typeface="Calibri" pitchFamily="34" charset="-122"/>
                <a:cs typeface="Calibri" pitchFamily="34" charset="-120"/>
              </a:rPr>
              <a:t>Constituent Assembly, June 1946</a:t>
            </a:r>
            <a:endParaRPr lang="en-US" sz="1000" dirty="0"/>
          </a:p>
        </p:txBody>
      </p:sp>
      <p:sp>
        <p:nvSpPr>
          <p:cNvPr id="15" name="Text 13"/>
          <p:cNvSpPr txBox="1"/>
          <p:nvPr/>
        </p:nvSpPr>
        <p:spPr>
          <a:xfrm>
            <a:off x="2423160" y="2990088"/>
            <a:ext cx="1929384" cy="845820"/>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PCI just under 19%</a:t>
            </a:r>
            <a:endParaRPr lang="en-US" sz="1000" dirty="0"/>
          </a:p>
        </p:txBody>
      </p:sp>
      <p:sp>
        <p:nvSpPr>
          <p:cNvPr id="16" name="Text 14"/>
          <p:cNvSpPr txBox="1"/>
          <p:nvPr/>
        </p:nvSpPr>
        <p:spPr>
          <a:xfrm>
            <a:off x="4498848" y="2990088"/>
            <a:ext cx="1929384" cy="845820"/>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Christian Democrats 35%, Socialists 21% — a left bloc within reach</a:t>
            </a:r>
            <a:endParaRPr lang="en-US" sz="1000" dirty="0"/>
          </a:p>
        </p:txBody>
      </p:sp>
      <p:sp>
        <p:nvSpPr>
          <p:cNvPr id="17" name="Text 15"/>
          <p:cNvSpPr txBox="1"/>
          <p:nvPr/>
        </p:nvSpPr>
        <p:spPr>
          <a:xfrm>
            <a:off x="6574536" y="2990088"/>
            <a:ext cx="1929384" cy="845820"/>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Yes. Excluded at the end of May 1947</a:t>
            </a:r>
            <a:endParaRPr lang="en-US" sz="1000" dirty="0"/>
          </a:p>
        </p:txBody>
      </p:sp>
      <p:sp>
        <p:nvSpPr>
          <p:cNvPr id="18" name="Shape 16"/>
          <p:cNvSpPr/>
          <p:nvPr/>
        </p:nvSpPr>
        <p:spPr>
          <a:xfrm>
            <a:off x="566928" y="3835908"/>
            <a:ext cx="8010144" cy="845820"/>
          </a:xfrm>
          <a:prstGeom prst="rect">
            <a:avLst/>
          </a:prstGeom>
          <a:solidFill>
            <a:srgbClr val="F4F5F6"/>
          </a:solidFill>
          <a:ln w="12700">
            <a:solidFill>
              <a:srgbClr val="F4F5F6"/>
            </a:solidFill>
            <a:prstDash val="solid"/>
          </a:ln>
        </p:spPr>
        <p:txBody>
          <a:bodyPr/>
          <a:lstStyle/>
          <a:p>
            <a:endParaRPr lang="de-DE"/>
          </a:p>
        </p:txBody>
      </p:sp>
      <p:sp>
        <p:nvSpPr>
          <p:cNvPr id="19" name="Text 17"/>
          <p:cNvSpPr txBox="1"/>
          <p:nvPr/>
        </p:nvSpPr>
        <p:spPr>
          <a:xfrm>
            <a:off x="640080" y="3835908"/>
            <a:ext cx="1636776" cy="845820"/>
          </a:xfrm>
          <a:prstGeom prst="rect">
            <a:avLst/>
          </a:prstGeom>
          <a:noFill/>
          <a:ln/>
        </p:spPr>
        <p:txBody>
          <a:bodyPr wrap="square" lIns="0" tIns="0" rIns="0" bIns="0" rtlCol="0" anchor="ctr"/>
          <a:lstStyle/>
          <a:p>
            <a:pPr marL="0" indent="0">
              <a:lnSpc>
                <a:spcPts val="1220"/>
              </a:lnSpc>
              <a:buNone/>
            </a:pPr>
            <a:r>
              <a:rPr lang="en-US" sz="1000" b="1" dirty="0">
                <a:solidFill>
                  <a:srgbClr val="1F2A38"/>
                </a:solidFill>
                <a:latin typeface="Calibri" pitchFamily="34" charset="0"/>
                <a:ea typeface="Calibri" pitchFamily="34" charset="-122"/>
                <a:cs typeface="Calibri" pitchFamily="34" charset="-120"/>
              </a:rPr>
              <a:t>Czechoslovakia</a:t>
            </a:r>
            <a:endParaRPr lang="en-US" sz="1000" dirty="0"/>
          </a:p>
          <a:p>
            <a:pPr marL="0" indent="0">
              <a:lnSpc>
                <a:spcPts val="1220"/>
              </a:lnSpc>
              <a:buNone/>
            </a:pPr>
            <a:r>
              <a:rPr lang="en-US" sz="1000" b="1" dirty="0">
                <a:solidFill>
                  <a:srgbClr val="1F2A38"/>
                </a:solidFill>
                <a:latin typeface="Calibri" pitchFamily="34" charset="0"/>
                <a:ea typeface="Calibri" pitchFamily="34" charset="-122"/>
                <a:cs typeface="Calibri" pitchFamily="34" charset="-120"/>
              </a:rPr>
              <a:t>free election, 1946</a:t>
            </a:r>
            <a:endParaRPr lang="en-US" sz="1000" dirty="0"/>
          </a:p>
        </p:txBody>
      </p:sp>
      <p:sp>
        <p:nvSpPr>
          <p:cNvPr id="20" name="Text 18"/>
          <p:cNvSpPr txBox="1"/>
          <p:nvPr/>
        </p:nvSpPr>
        <p:spPr>
          <a:xfrm>
            <a:off x="2423160" y="3835908"/>
            <a:ext cx="1929384" cy="845820"/>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KSČ 38% — the largest party in the country</a:t>
            </a:r>
            <a:endParaRPr lang="en-US" sz="1000" dirty="0"/>
          </a:p>
        </p:txBody>
      </p:sp>
      <p:sp>
        <p:nvSpPr>
          <p:cNvPr id="21" name="Text 19"/>
          <p:cNvSpPr txBox="1"/>
          <p:nvPr/>
        </p:nvSpPr>
        <p:spPr>
          <a:xfrm>
            <a:off x="4498848" y="3835908"/>
            <a:ext cx="1929384" cy="845820"/>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No bloc close to it</a:t>
            </a:r>
            <a:endParaRPr lang="en-US" sz="1000" dirty="0"/>
          </a:p>
        </p:txBody>
      </p:sp>
      <p:sp>
        <p:nvSpPr>
          <p:cNvPr id="22" name="Text 20"/>
          <p:cNvSpPr txBox="1"/>
          <p:nvPr/>
        </p:nvSpPr>
        <p:spPr>
          <a:xfrm>
            <a:off x="6574536" y="3835908"/>
            <a:ext cx="1929384" cy="845820"/>
          </a:xfrm>
          <a:prstGeom prst="rect">
            <a:avLst/>
          </a:prstGeom>
          <a:noFill/>
          <a:ln/>
        </p:spPr>
        <p:txBody>
          <a:bodyPr wrap="square" lIns="0" tIns="0" rIns="0" bIns="0" rtlCol="0" anchor="ctr"/>
          <a:lstStyle/>
          <a:p>
            <a:pPr marL="0" indent="0">
              <a:lnSpc>
                <a:spcPts val="1220"/>
              </a:lnSpc>
              <a:buNone/>
            </a:pPr>
            <a:r>
              <a:rPr lang="en-US" sz="1000" dirty="0">
                <a:solidFill>
                  <a:srgbClr val="2C3742"/>
                </a:solidFill>
                <a:latin typeface="Calibri" pitchFamily="34" charset="0"/>
                <a:ea typeface="Calibri" pitchFamily="34" charset="-122"/>
                <a:cs typeface="Calibri" pitchFamily="34" charset="-120"/>
              </a:rPr>
              <a:t>Yes. The prime minister is a Communist</a:t>
            </a:r>
            <a:endParaRPr lang="en-US"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640080"/>
            <a:ext cx="8010144" cy="274320"/>
          </a:xfrm>
          <a:prstGeom prst="rect">
            <a:avLst/>
          </a:prstGeom>
          <a:noFill/>
          <a:ln/>
        </p:spPr>
        <p:txBody>
          <a:bodyPr wrap="square" lIns="0" tIns="0" rIns="0" bIns="0" rtlCol="0" anchor="t"/>
          <a:lstStyle/>
          <a:p>
            <a:pPr marL="0" indent="0">
              <a:buNone/>
            </a:pPr>
            <a:r>
              <a:rPr lang="en-US" sz="1100" b="1" kern="0" spc="200" dirty="0">
                <a:solidFill>
                  <a:srgbClr val="C2703D"/>
                </a:solidFill>
                <a:latin typeface="Calibri" pitchFamily="34" charset="0"/>
                <a:ea typeface="Calibri" pitchFamily="34" charset="-122"/>
                <a:cs typeface="Calibri" pitchFamily="34" charset="-120"/>
              </a:rPr>
              <a:t>PART IV  ·  WHAT WASHINGTON WAS LOOKING AT</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marL="0" indent="0">
              <a:lnSpc>
                <a:spcPts val="3900"/>
              </a:lnSpc>
              <a:buNone/>
            </a:pPr>
            <a:r>
              <a:rPr lang="en-US" sz="3100" b="1" dirty="0">
                <a:solidFill>
                  <a:srgbClr val="FFFFFF"/>
                </a:solidFill>
                <a:latin typeface="Cambria" pitchFamily="34" charset="0"/>
                <a:ea typeface="Cambria" pitchFamily="34" charset="-122"/>
                <a:cs typeface="Cambria" pitchFamily="34" charset="-120"/>
              </a:rPr>
              <a:t>Not an army massing. An electorate that is cold, hungry, and about to vote.</a:t>
            </a:r>
            <a:endParaRPr lang="en-US" sz="3100" dirty="0"/>
          </a:p>
        </p:txBody>
      </p:sp>
      <p:sp>
        <p:nvSpPr>
          <p:cNvPr id="5" name="Shape 3"/>
          <p:cNvSpPr/>
          <p:nvPr/>
        </p:nvSpPr>
        <p:spPr>
          <a:xfrm>
            <a:off x="566928" y="2432304"/>
            <a:ext cx="1005840" cy="32004"/>
          </a:xfrm>
          <a:prstGeom prst="rect">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566928" y="2670048"/>
            <a:ext cx="8010144" cy="1993392"/>
          </a:xfrm>
          <a:prstGeom prst="rect">
            <a:avLst/>
          </a:prstGeom>
          <a:noFill/>
          <a:ln/>
        </p:spPr>
        <p:txBody>
          <a:bodyPr wrap="square" lIns="0" tIns="0" rIns="0" bIns="0" rtlCol="0" anchor="t"/>
          <a:lstStyle/>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The gravest threat to western interests in Europe, as Washington read it, was not a Soviet invasion. It was that Europeans would vote for their own communists — legally, and with good reason.</a:t>
            </a:r>
            <a:endParaRPr lang="en-US" sz="1350" dirty="0"/>
          </a:p>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And notice what Marshall names in the Harvard address as a cause of the paralysis: that two years on, no peace settlement with Germany or Austria had been agreed. That is the first half of this session, appearing in his speech as an economic diagnosis.</a:t>
            </a:r>
            <a:endParaRPr lang="en-US" sz="13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VERSAILLES, A THIRD TIME</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Reparations, 1919</a:t>
            </a:r>
            <a:endParaRPr lang="en-US" sz="2900" dirty="0"/>
          </a:p>
        </p:txBody>
      </p:sp>
      <p:sp>
        <p:nvSpPr>
          <p:cNvPr id="4" name="Shape 2"/>
          <p:cNvSpPr/>
          <p:nvPr/>
        </p:nvSpPr>
        <p:spPr>
          <a:xfrm>
            <a:off x="566928" y="1371600"/>
            <a:ext cx="8010144" cy="804672"/>
          </a:xfrm>
          <a:prstGeom prst="roundRect">
            <a:avLst>
              <a:gd name="adj" fmla="val 6818"/>
            </a:avLst>
          </a:prstGeom>
          <a:solidFill>
            <a:srgbClr val="EDEFF2"/>
          </a:solidFill>
          <a:ln w="12700">
            <a:solidFill>
              <a:srgbClr val="EDEFF2"/>
            </a:solidFill>
            <a:prstDash val="solid"/>
          </a:ln>
        </p:spPr>
        <p:txBody>
          <a:bodyPr/>
          <a:lstStyle/>
          <a:p>
            <a:endParaRPr lang="de-DE"/>
          </a:p>
        </p:txBody>
      </p:sp>
      <p:sp>
        <p:nvSpPr>
          <p:cNvPr id="5" name="Text 3"/>
          <p:cNvSpPr txBox="1"/>
          <p:nvPr/>
        </p:nvSpPr>
        <p:spPr>
          <a:xfrm>
            <a:off x="768096" y="1371600"/>
            <a:ext cx="7607808" cy="804672"/>
          </a:xfrm>
          <a:prstGeom prst="rect">
            <a:avLst/>
          </a:prstGeom>
          <a:noFill/>
          <a:ln/>
        </p:spPr>
        <p:txBody>
          <a:bodyPr wrap="square" lIns="0" tIns="0" rIns="0" bIns="0" rtlCol="0" anchor="ctr"/>
          <a:lstStyle/>
          <a:p>
            <a:pPr marL="0" indent="0">
              <a:lnSpc>
                <a:spcPts val="2000"/>
              </a:lnSpc>
              <a:buNone/>
            </a:pPr>
            <a:r>
              <a:rPr lang="en-US" sz="1500" i="1" dirty="0">
                <a:solidFill>
                  <a:srgbClr val="1F2A38"/>
                </a:solidFill>
                <a:latin typeface="Cambria" pitchFamily="34" charset="0"/>
                <a:ea typeface="Cambria" pitchFamily="34" charset="-122"/>
                <a:cs typeface="Cambria" pitchFamily="34" charset="-120"/>
              </a:rPr>
              <a:t>We have met this treaty twice today — as a border settlement, and as a legal form. Now on a third axis: money.</a:t>
            </a:r>
            <a:endParaRPr lang="en-US" sz="1500" dirty="0"/>
          </a:p>
        </p:txBody>
      </p:sp>
      <p:sp>
        <p:nvSpPr>
          <p:cNvPr id="6" name="Shape 4"/>
          <p:cNvSpPr/>
          <p:nvPr/>
        </p:nvSpPr>
        <p:spPr>
          <a:xfrm>
            <a:off x="603504" y="2450592"/>
            <a:ext cx="91440" cy="91440"/>
          </a:xfrm>
          <a:prstGeom prst="ellipse">
            <a:avLst/>
          </a:prstGeom>
          <a:solidFill>
            <a:srgbClr val="C2703D"/>
          </a:solidFill>
          <a:ln w="12700">
            <a:solidFill>
              <a:srgbClr val="C2703D"/>
            </a:solidFill>
            <a:prstDash val="solid"/>
          </a:ln>
        </p:spPr>
        <p:txBody>
          <a:bodyPr/>
          <a:lstStyle/>
          <a:p>
            <a:endParaRPr lang="de-DE"/>
          </a:p>
        </p:txBody>
      </p:sp>
      <p:sp>
        <p:nvSpPr>
          <p:cNvPr id="7" name="Text 5"/>
          <p:cNvSpPr txBox="1"/>
          <p:nvPr/>
        </p:nvSpPr>
        <p:spPr>
          <a:xfrm>
            <a:off x="896112" y="2340864"/>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Article 231 established German responsibility and became the legal foundation for the bill. In 1921 the Reparation Commission fixed the sum at 132 billion gold marks.</a:t>
            </a:r>
            <a:endParaRPr lang="en-US" sz="1150" dirty="0"/>
          </a:p>
        </p:txBody>
      </p:sp>
      <p:sp>
        <p:nvSpPr>
          <p:cNvPr id="8" name="Shape 6"/>
          <p:cNvSpPr/>
          <p:nvPr/>
        </p:nvSpPr>
        <p:spPr>
          <a:xfrm>
            <a:off x="603504" y="2948026"/>
            <a:ext cx="91440" cy="91440"/>
          </a:xfrm>
          <a:prstGeom prst="ellipse">
            <a:avLst/>
          </a:prstGeom>
          <a:solidFill>
            <a:srgbClr val="C2703D"/>
          </a:solidFill>
          <a:ln w="12700">
            <a:solidFill>
              <a:srgbClr val="C2703D"/>
            </a:solidFill>
            <a:prstDash val="solid"/>
          </a:ln>
        </p:spPr>
        <p:txBody>
          <a:bodyPr/>
          <a:lstStyle/>
          <a:p>
            <a:endParaRPr lang="de-DE"/>
          </a:p>
        </p:txBody>
      </p:sp>
      <p:sp>
        <p:nvSpPr>
          <p:cNvPr id="9" name="Text 7"/>
          <p:cNvSpPr txBox="1"/>
          <p:nvPr/>
        </p:nvSpPr>
        <p:spPr>
          <a:xfrm>
            <a:off x="896112" y="2838298"/>
            <a:ext cx="7680960" cy="65928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Keynes had already resigned from the British delegation. His argument was mechanical, not moral: Europe is a single economic organism, and you cannot wreck the productive capacity of its largest industrial economy without damaging everything attached to it.</a:t>
            </a:r>
            <a:endParaRPr lang="en-US" sz="1150" dirty="0"/>
          </a:p>
        </p:txBody>
      </p:sp>
      <p:sp>
        <p:nvSpPr>
          <p:cNvPr id="10" name="Shape 8"/>
          <p:cNvSpPr/>
          <p:nvPr/>
        </p:nvSpPr>
        <p:spPr>
          <a:xfrm>
            <a:off x="603504" y="3634740"/>
            <a:ext cx="91440" cy="91440"/>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896112" y="3525012"/>
            <a:ext cx="7680960" cy="65928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THE ARITHMETIC NOBODY SOLVED — Germany could pay only in goods or foreign currency; to earn currency it had to export; the creditors raised tariffs against German exports. They demanded payment and blocked the only mechanism by which payment could be made.</a:t>
            </a:r>
            <a:endParaRPr lang="en-US" sz="1150" dirty="0"/>
          </a:p>
        </p:txBody>
      </p:sp>
      <p:sp>
        <p:nvSpPr>
          <p:cNvPr id="12" name="Shape 10"/>
          <p:cNvSpPr/>
          <p:nvPr/>
        </p:nvSpPr>
        <p:spPr>
          <a:xfrm>
            <a:off x="566928" y="4219956"/>
            <a:ext cx="8010144" cy="461772"/>
          </a:xfrm>
          <a:prstGeom prst="roundRect">
            <a:avLst>
              <a:gd name="adj" fmla="val 13861"/>
            </a:avLst>
          </a:prstGeom>
          <a:solidFill>
            <a:srgbClr val="1F2A38"/>
          </a:solidFill>
          <a:ln w="12700">
            <a:solidFill>
              <a:srgbClr val="1F2A38"/>
            </a:solidFill>
            <a:prstDash val="solid"/>
          </a:ln>
        </p:spPr>
        <p:txBody>
          <a:bodyPr/>
          <a:lstStyle/>
          <a:p>
            <a:endParaRPr lang="de-DE"/>
          </a:p>
        </p:txBody>
      </p:sp>
      <p:sp>
        <p:nvSpPr>
          <p:cNvPr id="13" name="Text 11"/>
          <p:cNvSpPr txBox="1"/>
          <p:nvPr/>
        </p:nvSpPr>
        <p:spPr>
          <a:xfrm>
            <a:off x="786384" y="4219956"/>
            <a:ext cx="7552944" cy="461772"/>
          </a:xfrm>
          <a:prstGeom prst="rect">
            <a:avLst/>
          </a:prstGeom>
          <a:noFill/>
          <a:ln/>
        </p:spPr>
        <p:txBody>
          <a:bodyPr wrap="square" lIns="0" tIns="0" rIns="0" bIns="0" rtlCol="0" anchor="ctr"/>
          <a:lstStyle/>
          <a:p>
            <a:pPr marL="0" indent="0">
              <a:lnSpc>
                <a:spcPts val="1700"/>
              </a:lnSpc>
              <a:buNone/>
            </a:pPr>
            <a:r>
              <a:rPr lang="en-US" sz="1050" b="1" kern="0" spc="150" dirty="0">
                <a:solidFill>
                  <a:srgbClr val="C2703D"/>
                </a:solidFill>
                <a:latin typeface="Calibri" pitchFamily="34" charset="0"/>
                <a:ea typeface="Calibri" pitchFamily="34" charset="-122"/>
                <a:cs typeface="Calibri" pitchFamily="34" charset="-120"/>
              </a:rPr>
              <a:t>ASK   </a:t>
            </a:r>
            <a:r>
              <a:rPr lang="en-US" sz="1300" i="1" dirty="0">
                <a:solidFill>
                  <a:srgbClr val="FFFFFF"/>
                </a:solidFill>
                <a:latin typeface="Calibri" pitchFamily="34" charset="0"/>
                <a:ea typeface="Calibri" pitchFamily="34" charset="-122"/>
                <a:cs typeface="Calibri" pitchFamily="34" charset="-120"/>
              </a:rPr>
              <a:t>Whose interest was served by a reparations bill that could not be paid?</a:t>
            </a:r>
            <a:endParaRPr lang="en-US" sz="10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THE COUNTER-EXAMPLE</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The Ruhr, 1923</a:t>
            </a:r>
            <a:endParaRPr lang="en-US" sz="2900" dirty="0"/>
          </a:p>
        </p:txBody>
      </p:sp>
      <p:sp>
        <p:nvSpPr>
          <p:cNvPr id="4" name="Shape 2"/>
          <p:cNvSpPr/>
          <p:nvPr/>
        </p:nvSpPr>
        <p:spPr>
          <a:xfrm>
            <a:off x="566928" y="1371600"/>
            <a:ext cx="8010144" cy="1051560"/>
          </a:xfrm>
          <a:prstGeom prst="roundRect">
            <a:avLst>
              <a:gd name="adj" fmla="val 5217"/>
            </a:avLst>
          </a:prstGeom>
          <a:solidFill>
            <a:srgbClr val="EDEFF2"/>
          </a:solidFill>
          <a:ln w="12700">
            <a:solidFill>
              <a:srgbClr val="EDEFF2"/>
            </a:solidFill>
            <a:prstDash val="solid"/>
          </a:ln>
        </p:spPr>
        <p:txBody>
          <a:bodyPr/>
          <a:lstStyle/>
          <a:p>
            <a:endParaRPr lang="de-DE"/>
          </a:p>
        </p:txBody>
      </p:sp>
      <p:sp>
        <p:nvSpPr>
          <p:cNvPr id="5" name="Text 3"/>
          <p:cNvSpPr txBox="1"/>
          <p:nvPr/>
        </p:nvSpPr>
        <p:spPr>
          <a:xfrm>
            <a:off x="768096" y="1371600"/>
            <a:ext cx="7607808" cy="1051560"/>
          </a:xfrm>
          <a:prstGeom prst="rect">
            <a:avLst/>
          </a:prstGeom>
          <a:noFill/>
          <a:ln/>
        </p:spPr>
        <p:txBody>
          <a:bodyPr wrap="square" lIns="0" tIns="0" rIns="0" bIns="0" rtlCol="0" anchor="ctr"/>
          <a:lstStyle/>
          <a:p>
            <a:pPr marL="0" indent="0">
              <a:lnSpc>
                <a:spcPts val="2000"/>
              </a:lnSpc>
              <a:buNone/>
            </a:pPr>
            <a:r>
              <a:rPr lang="en-US" sz="1500" i="1" dirty="0">
                <a:solidFill>
                  <a:srgbClr val="1F2A38"/>
                </a:solidFill>
                <a:latin typeface="Cambria" pitchFamily="34" charset="0"/>
                <a:ea typeface="Cambria" pitchFamily="34" charset="-122"/>
                <a:cs typeface="Cambria" pitchFamily="34" charset="-120"/>
              </a:rPr>
              <a:t>Germany falls behind on deliveries of coal and timber. France responds with what it calls a productive pledge: if the Germans will not pay, France will take the payment directly.</a:t>
            </a:r>
            <a:endParaRPr lang="en-US" sz="1500" dirty="0"/>
          </a:p>
        </p:txBody>
      </p:sp>
      <p:sp>
        <p:nvSpPr>
          <p:cNvPr id="6" name="Shape 4"/>
          <p:cNvSpPr/>
          <p:nvPr/>
        </p:nvSpPr>
        <p:spPr>
          <a:xfrm>
            <a:off x="603504" y="2697480"/>
            <a:ext cx="91440" cy="91440"/>
          </a:xfrm>
          <a:prstGeom prst="ellipse">
            <a:avLst/>
          </a:prstGeom>
          <a:solidFill>
            <a:srgbClr val="C2703D"/>
          </a:solidFill>
          <a:ln w="12700">
            <a:solidFill>
              <a:srgbClr val="C2703D"/>
            </a:solidFill>
            <a:prstDash val="solid"/>
          </a:ln>
        </p:spPr>
        <p:txBody>
          <a:bodyPr/>
          <a:lstStyle/>
          <a:p>
            <a:endParaRPr lang="de-DE"/>
          </a:p>
        </p:txBody>
      </p:sp>
      <p:sp>
        <p:nvSpPr>
          <p:cNvPr id="7" name="Text 5"/>
          <p:cNvSpPr txBox="1"/>
          <p:nvPr/>
        </p:nvSpPr>
        <p:spPr>
          <a:xfrm>
            <a:off x="896112" y="2587752"/>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French and Belgian troops occupy the Ruhr — the region we looked at at the start of this part. The German government cannot fight, so it calls for passive resistance and pays the strikers by printing money.</a:t>
            </a:r>
            <a:endParaRPr lang="en-US" sz="1150" dirty="0"/>
          </a:p>
        </p:txBody>
      </p:sp>
      <p:sp>
        <p:nvSpPr>
          <p:cNvPr id="8" name="Shape 6"/>
          <p:cNvSpPr/>
          <p:nvPr/>
        </p:nvSpPr>
        <p:spPr>
          <a:xfrm>
            <a:off x="603504" y="3194914"/>
            <a:ext cx="91440" cy="91440"/>
          </a:xfrm>
          <a:prstGeom prst="ellipse">
            <a:avLst/>
          </a:prstGeom>
          <a:solidFill>
            <a:srgbClr val="C2703D"/>
          </a:solidFill>
          <a:ln w="12700">
            <a:solidFill>
              <a:srgbClr val="C2703D"/>
            </a:solidFill>
            <a:prstDash val="solid"/>
          </a:ln>
        </p:spPr>
        <p:txBody>
          <a:bodyPr/>
          <a:lstStyle/>
          <a:p>
            <a:endParaRPr lang="de-DE"/>
          </a:p>
        </p:txBody>
      </p:sp>
      <p:sp>
        <p:nvSpPr>
          <p:cNvPr id="9" name="Text 7"/>
          <p:cNvSpPr txBox="1"/>
          <p:nvPr/>
        </p:nvSpPr>
        <p:spPr>
          <a:xfrm>
            <a:off x="896112" y="3085186"/>
            <a:ext cx="7680960" cy="65928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By November 1923 the exchange rate is measured in trillions of marks to the dollar. Savings, pensions, insurance policies — gone inside a year, not through bombing but through a monetary decision taken in response to an occupation.</a:t>
            </a:r>
            <a:endParaRPr lang="en-US" sz="1150" dirty="0"/>
          </a:p>
        </p:txBody>
      </p:sp>
      <p:sp>
        <p:nvSpPr>
          <p:cNvPr id="10" name="Shape 8"/>
          <p:cNvSpPr/>
          <p:nvPr/>
        </p:nvSpPr>
        <p:spPr>
          <a:xfrm>
            <a:off x="603504" y="3881628"/>
            <a:ext cx="91440" cy="91440"/>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896112" y="3771900"/>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That autumn: a communist rising in Saxony and Thuringia, another in Hamburg, and in Munich in November an attempted putsch by a party nobody had heard of, led by a man nobody had heard of.</a:t>
            </a:r>
            <a:endParaRPr lang="en-US" sz="1150" dirty="0"/>
          </a:p>
        </p:txBody>
      </p:sp>
      <p:sp>
        <p:nvSpPr>
          <p:cNvPr id="12" name="Shape 10"/>
          <p:cNvSpPr/>
          <p:nvPr/>
        </p:nvSpPr>
        <p:spPr>
          <a:xfrm>
            <a:off x="566928" y="4219956"/>
            <a:ext cx="8010144" cy="461772"/>
          </a:xfrm>
          <a:prstGeom prst="roundRect">
            <a:avLst>
              <a:gd name="adj" fmla="val 13861"/>
            </a:avLst>
          </a:prstGeom>
          <a:solidFill>
            <a:srgbClr val="1F2A38"/>
          </a:solidFill>
          <a:ln w="12700">
            <a:solidFill>
              <a:srgbClr val="1F2A38"/>
            </a:solidFill>
            <a:prstDash val="solid"/>
          </a:ln>
        </p:spPr>
        <p:txBody>
          <a:bodyPr/>
          <a:lstStyle/>
          <a:p>
            <a:endParaRPr lang="de-DE"/>
          </a:p>
        </p:txBody>
      </p:sp>
      <p:sp>
        <p:nvSpPr>
          <p:cNvPr id="13" name="Text 11"/>
          <p:cNvSpPr txBox="1"/>
          <p:nvPr/>
        </p:nvSpPr>
        <p:spPr>
          <a:xfrm>
            <a:off x="786384" y="4219956"/>
            <a:ext cx="7552944" cy="461772"/>
          </a:xfrm>
          <a:prstGeom prst="rect">
            <a:avLst/>
          </a:prstGeom>
          <a:noFill/>
          <a:ln/>
        </p:spPr>
        <p:txBody>
          <a:bodyPr wrap="square" lIns="0" tIns="0" rIns="0" bIns="0" rtlCol="0" anchor="ctr"/>
          <a:lstStyle/>
          <a:p>
            <a:pPr marL="0" indent="0">
              <a:lnSpc>
                <a:spcPts val="1700"/>
              </a:lnSpc>
              <a:buNone/>
            </a:pPr>
            <a:r>
              <a:rPr lang="en-US" sz="1050" b="1" kern="0" spc="150" dirty="0">
                <a:solidFill>
                  <a:srgbClr val="C2703D"/>
                </a:solidFill>
                <a:latin typeface="Calibri" pitchFamily="34" charset="0"/>
                <a:ea typeface="Calibri" pitchFamily="34" charset="-122"/>
                <a:cs typeface="Calibri" pitchFamily="34" charset="-120"/>
              </a:rPr>
              <a:t>ASK   </a:t>
            </a:r>
            <a:r>
              <a:rPr lang="en-US" sz="1300" i="1" dirty="0">
                <a:solidFill>
                  <a:srgbClr val="FFFFFF"/>
                </a:solidFill>
                <a:latin typeface="Calibri" pitchFamily="34" charset="0"/>
                <a:ea typeface="Calibri" pitchFamily="34" charset="-122"/>
                <a:cs typeface="Calibri" pitchFamily="34" charset="-120"/>
              </a:rPr>
              <a:t>What is the lesson an American policymaker draws from this in 1947?</a:t>
            </a:r>
            <a:endParaRPr lang="en-US" sz="10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640080"/>
            <a:ext cx="8010144" cy="274320"/>
          </a:xfrm>
          <a:prstGeom prst="rect">
            <a:avLst/>
          </a:prstGeom>
          <a:noFill/>
          <a:ln/>
        </p:spPr>
        <p:txBody>
          <a:bodyPr wrap="square" lIns="0" tIns="0" rIns="0" bIns="0" rtlCol="0" anchor="t"/>
          <a:lstStyle/>
          <a:p>
            <a:pPr marL="0" indent="0">
              <a:buNone/>
            </a:pPr>
            <a:r>
              <a:rPr lang="en-US" sz="1100" b="1" kern="0" spc="200" dirty="0">
                <a:solidFill>
                  <a:srgbClr val="C2703D"/>
                </a:solidFill>
                <a:latin typeface="Calibri" pitchFamily="34" charset="0"/>
                <a:ea typeface="Calibri" pitchFamily="34" charset="-122"/>
                <a:cs typeface="Calibri" pitchFamily="34" charset="-120"/>
              </a:rPr>
              <a:t>PART IV  ·  THE RESULT OF 1923</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marL="0" indent="0">
              <a:lnSpc>
                <a:spcPts val="3900"/>
              </a:lnSpc>
              <a:buNone/>
            </a:pPr>
            <a:r>
              <a:rPr lang="en-US" sz="3100" b="1" dirty="0">
                <a:solidFill>
                  <a:srgbClr val="FFFFFF"/>
                </a:solidFill>
                <a:latin typeface="Cambria" pitchFamily="34" charset="0"/>
                <a:ea typeface="Cambria" pitchFamily="34" charset="-122"/>
                <a:cs typeface="Cambria" pitchFamily="34" charset="-120"/>
              </a:rPr>
              <a:t>Complete military success. Neither the money nor the security.</a:t>
            </a:r>
            <a:endParaRPr lang="en-US" sz="3100" dirty="0"/>
          </a:p>
        </p:txBody>
      </p:sp>
      <p:sp>
        <p:nvSpPr>
          <p:cNvPr id="5" name="Shape 3"/>
          <p:cNvSpPr/>
          <p:nvPr/>
        </p:nvSpPr>
        <p:spPr>
          <a:xfrm>
            <a:off x="566928" y="2432304"/>
            <a:ext cx="1005840" cy="32004"/>
          </a:xfrm>
          <a:prstGeom prst="rect">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566928" y="2670048"/>
            <a:ext cx="8010144" cy="1993392"/>
          </a:xfrm>
          <a:prstGeom prst="rect">
            <a:avLst/>
          </a:prstGeom>
          <a:noFill/>
          <a:ln/>
        </p:spPr>
        <p:txBody>
          <a:bodyPr wrap="square" lIns="0" tIns="0" rIns="0" bIns="0" rtlCol="0" anchor="t"/>
          <a:lstStyle/>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France used the most direct instrument of coercion available, against a disarmed neighbour, and obtained a wrecked German currency, a radicalised German electorate, and the disapproval of Britain and the United States.</a:t>
            </a:r>
            <a:endParaRPr lang="en-US" sz="1350" dirty="0"/>
          </a:p>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Passive resistance was abandoned in September 1923; French troops left by 1925.</a:t>
            </a:r>
            <a:endParaRPr lang="en-US" sz="13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MARCH 1947</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The Truman Doctrine</a:t>
            </a:r>
            <a:endParaRPr lang="en-US" sz="2900" dirty="0"/>
          </a:p>
        </p:txBody>
      </p:sp>
      <p:sp>
        <p:nvSpPr>
          <p:cNvPr id="4" name="Shape 2"/>
          <p:cNvSpPr/>
          <p:nvPr/>
        </p:nvSpPr>
        <p:spPr>
          <a:xfrm>
            <a:off x="566928" y="1371600"/>
            <a:ext cx="8010144" cy="804672"/>
          </a:xfrm>
          <a:prstGeom prst="roundRect">
            <a:avLst>
              <a:gd name="adj" fmla="val 6818"/>
            </a:avLst>
          </a:prstGeom>
          <a:solidFill>
            <a:srgbClr val="EDEFF2"/>
          </a:solidFill>
          <a:ln w="12700">
            <a:solidFill>
              <a:srgbClr val="EDEFF2"/>
            </a:solidFill>
            <a:prstDash val="solid"/>
          </a:ln>
        </p:spPr>
        <p:txBody>
          <a:bodyPr/>
          <a:lstStyle/>
          <a:p>
            <a:endParaRPr lang="de-DE"/>
          </a:p>
        </p:txBody>
      </p:sp>
      <p:sp>
        <p:nvSpPr>
          <p:cNvPr id="5" name="Text 3"/>
          <p:cNvSpPr txBox="1"/>
          <p:nvPr/>
        </p:nvSpPr>
        <p:spPr>
          <a:xfrm>
            <a:off x="768096" y="1371600"/>
            <a:ext cx="7607808" cy="804672"/>
          </a:xfrm>
          <a:prstGeom prst="rect">
            <a:avLst/>
          </a:prstGeom>
          <a:noFill/>
          <a:ln/>
        </p:spPr>
        <p:txBody>
          <a:bodyPr wrap="square" lIns="0" tIns="0" rIns="0" bIns="0" rtlCol="0" anchor="ctr"/>
          <a:lstStyle/>
          <a:p>
            <a:pPr marL="0" indent="0">
              <a:lnSpc>
                <a:spcPts val="2000"/>
              </a:lnSpc>
              <a:buNone/>
            </a:pPr>
            <a:r>
              <a:rPr lang="en-US" sz="1500" i="1" dirty="0">
                <a:solidFill>
                  <a:srgbClr val="1F2A38"/>
                </a:solidFill>
                <a:latin typeface="Cambria" pitchFamily="34" charset="0"/>
                <a:ea typeface="Cambria" pitchFamily="34" charset="-122"/>
                <a:cs typeface="Cambria" pitchFamily="34" charset="-120"/>
              </a:rPr>
              <a:t>Britain is not withdrawing from Greece and Turkey out of strategy. It is withdrawing because it is broke — partly because of the coal crisis.</a:t>
            </a:r>
            <a:endParaRPr lang="en-US" sz="1500" dirty="0"/>
          </a:p>
        </p:txBody>
      </p:sp>
      <p:sp>
        <p:nvSpPr>
          <p:cNvPr id="6" name="Shape 4"/>
          <p:cNvSpPr/>
          <p:nvPr/>
        </p:nvSpPr>
        <p:spPr>
          <a:xfrm>
            <a:off x="603504" y="2450592"/>
            <a:ext cx="91440" cy="91440"/>
          </a:xfrm>
          <a:prstGeom prst="ellipse">
            <a:avLst/>
          </a:prstGeom>
          <a:solidFill>
            <a:srgbClr val="C2703D"/>
          </a:solidFill>
          <a:ln w="12700">
            <a:solidFill>
              <a:srgbClr val="C2703D"/>
            </a:solidFill>
            <a:prstDash val="solid"/>
          </a:ln>
        </p:spPr>
        <p:txBody>
          <a:bodyPr/>
          <a:lstStyle/>
          <a:p>
            <a:endParaRPr lang="de-DE"/>
          </a:p>
        </p:txBody>
      </p:sp>
      <p:sp>
        <p:nvSpPr>
          <p:cNvPr id="7" name="Text 5"/>
          <p:cNvSpPr txBox="1"/>
          <p:nvPr/>
        </p:nvSpPr>
        <p:spPr>
          <a:xfrm>
            <a:off x="896112" y="2340864"/>
            <a:ext cx="7680960" cy="502920"/>
          </a:xfrm>
          <a:prstGeom prst="rect">
            <a:avLst/>
          </a:prstGeom>
          <a:noFill/>
          <a:ln/>
        </p:spPr>
        <p:txBody>
          <a:bodyPr wrap="square" lIns="0" tIns="0" rIns="0" bIns="0" rtlCol="0" anchor="t"/>
          <a:lstStyle/>
          <a:p>
            <a:pPr marL="0" indent="0">
              <a:lnSpc>
                <a:spcPts val="1650"/>
              </a:lnSpc>
              <a:buNone/>
            </a:pPr>
            <a:r>
              <a:rPr lang="en-US" sz="1250" dirty="0">
                <a:solidFill>
                  <a:srgbClr val="2C3742"/>
                </a:solidFill>
                <a:latin typeface="Calibri" pitchFamily="34" charset="0"/>
                <a:ea typeface="Calibri" pitchFamily="34" charset="-122"/>
                <a:cs typeface="Calibri" pitchFamily="34" charset="-120"/>
              </a:rPr>
              <a:t>12 March 1947: Truman asks a joint session of Congress for four hundred million dollars for two countries in a specific emergency.</a:t>
            </a:r>
            <a:endParaRPr lang="en-US" sz="1250" dirty="0"/>
          </a:p>
        </p:txBody>
      </p:sp>
      <p:sp>
        <p:nvSpPr>
          <p:cNvPr id="8" name="Shape 6"/>
          <p:cNvSpPr/>
          <p:nvPr/>
        </p:nvSpPr>
        <p:spPr>
          <a:xfrm>
            <a:off x="603504" y="3008376"/>
            <a:ext cx="91440" cy="91440"/>
          </a:xfrm>
          <a:prstGeom prst="ellipse">
            <a:avLst/>
          </a:prstGeom>
          <a:solidFill>
            <a:srgbClr val="C2703D"/>
          </a:solidFill>
          <a:ln w="12700">
            <a:solidFill>
              <a:srgbClr val="C2703D"/>
            </a:solidFill>
            <a:prstDash val="solid"/>
          </a:ln>
        </p:spPr>
        <p:txBody>
          <a:bodyPr/>
          <a:lstStyle/>
          <a:p>
            <a:endParaRPr lang="de-DE"/>
          </a:p>
        </p:txBody>
      </p:sp>
      <p:sp>
        <p:nvSpPr>
          <p:cNvPr id="9" name="Text 7"/>
          <p:cNvSpPr txBox="1"/>
          <p:nvPr/>
        </p:nvSpPr>
        <p:spPr>
          <a:xfrm>
            <a:off x="896112" y="2898648"/>
            <a:ext cx="7680960" cy="502920"/>
          </a:xfrm>
          <a:prstGeom prst="rect">
            <a:avLst/>
          </a:prstGeom>
          <a:noFill/>
          <a:ln/>
        </p:spPr>
        <p:txBody>
          <a:bodyPr wrap="square" lIns="0" tIns="0" rIns="0" bIns="0" rtlCol="0" anchor="t"/>
          <a:lstStyle/>
          <a:p>
            <a:pPr marL="0" indent="0">
              <a:lnSpc>
                <a:spcPts val="1650"/>
              </a:lnSpc>
              <a:buNone/>
            </a:pPr>
            <a:r>
              <a:rPr lang="en-US" sz="1250" dirty="0">
                <a:solidFill>
                  <a:srgbClr val="2C3742"/>
                </a:solidFill>
                <a:latin typeface="Calibri" pitchFamily="34" charset="0"/>
                <a:ea typeface="Calibri" pitchFamily="34" charset="-122"/>
                <a:cs typeface="Calibri" pitchFamily="34" charset="-120"/>
              </a:rPr>
              <a:t>He could have asked for exactly that. Instead he said it must be the policy of the United States to support free peoples resisting attempted subjugation by armed minorities or by outside pressures.</a:t>
            </a:r>
            <a:endParaRPr lang="en-US" sz="1250" dirty="0"/>
          </a:p>
        </p:txBody>
      </p:sp>
      <p:sp>
        <p:nvSpPr>
          <p:cNvPr id="10" name="Shape 8"/>
          <p:cNvSpPr/>
          <p:nvPr/>
        </p:nvSpPr>
        <p:spPr>
          <a:xfrm>
            <a:off x="603504" y="3566160"/>
            <a:ext cx="91440" cy="91440"/>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896112" y="3456432"/>
            <a:ext cx="7680960" cy="502920"/>
          </a:xfrm>
          <a:prstGeom prst="rect">
            <a:avLst/>
          </a:prstGeom>
          <a:noFill/>
          <a:ln/>
        </p:spPr>
        <p:txBody>
          <a:bodyPr wrap="square" lIns="0" tIns="0" rIns="0" bIns="0" rtlCol="0" anchor="t"/>
          <a:lstStyle/>
          <a:p>
            <a:pPr marL="0" indent="0">
              <a:lnSpc>
                <a:spcPts val="1650"/>
              </a:lnSpc>
              <a:buNone/>
            </a:pPr>
            <a:r>
              <a:rPr lang="en-US" sz="1250" dirty="0">
                <a:solidFill>
                  <a:srgbClr val="2C3742"/>
                </a:solidFill>
                <a:latin typeface="Calibri" pitchFamily="34" charset="0"/>
                <a:ea typeface="Calibri" pitchFamily="34" charset="-122"/>
                <a:cs typeface="Calibri" pitchFamily="34" charset="-120"/>
              </a:rPr>
              <a:t>NO GEOGRAPHY. No country, no region, no time limit. A request for aid to two Mediterranean states has become an open-ended global commitment.</a:t>
            </a:r>
            <a:endParaRPr lang="en-US" sz="1250" dirty="0"/>
          </a:p>
        </p:txBody>
      </p:sp>
      <p:sp>
        <p:nvSpPr>
          <p:cNvPr id="12" name="Shape 10"/>
          <p:cNvSpPr/>
          <p:nvPr/>
        </p:nvSpPr>
        <p:spPr>
          <a:xfrm>
            <a:off x="566928" y="4219956"/>
            <a:ext cx="8010144" cy="461772"/>
          </a:xfrm>
          <a:prstGeom prst="roundRect">
            <a:avLst>
              <a:gd name="adj" fmla="val 13861"/>
            </a:avLst>
          </a:prstGeom>
          <a:solidFill>
            <a:srgbClr val="1F2A38"/>
          </a:solidFill>
          <a:ln w="12700">
            <a:solidFill>
              <a:srgbClr val="1F2A38"/>
            </a:solidFill>
            <a:prstDash val="solid"/>
          </a:ln>
        </p:spPr>
        <p:txBody>
          <a:bodyPr/>
          <a:lstStyle/>
          <a:p>
            <a:endParaRPr lang="de-DE"/>
          </a:p>
        </p:txBody>
      </p:sp>
      <p:sp>
        <p:nvSpPr>
          <p:cNvPr id="13" name="Text 11"/>
          <p:cNvSpPr txBox="1"/>
          <p:nvPr/>
        </p:nvSpPr>
        <p:spPr>
          <a:xfrm>
            <a:off x="786384" y="4219956"/>
            <a:ext cx="7552944" cy="461772"/>
          </a:xfrm>
          <a:prstGeom prst="rect">
            <a:avLst/>
          </a:prstGeom>
          <a:noFill/>
          <a:ln/>
        </p:spPr>
        <p:txBody>
          <a:bodyPr wrap="square" lIns="0" tIns="0" rIns="0" bIns="0" rtlCol="0" anchor="ctr"/>
          <a:lstStyle/>
          <a:p>
            <a:pPr marL="0" indent="0">
              <a:lnSpc>
                <a:spcPts val="1700"/>
              </a:lnSpc>
              <a:buNone/>
            </a:pPr>
            <a:r>
              <a:rPr lang="en-US" sz="1050" b="1" kern="0" spc="150" dirty="0">
                <a:solidFill>
                  <a:srgbClr val="C2703D"/>
                </a:solidFill>
                <a:latin typeface="Calibri" pitchFamily="34" charset="0"/>
                <a:ea typeface="Calibri" pitchFamily="34" charset="-122"/>
                <a:cs typeface="Calibri" pitchFamily="34" charset="-120"/>
              </a:rPr>
              <a:t>ASK   </a:t>
            </a:r>
            <a:r>
              <a:rPr lang="en-US" sz="1300" i="1" dirty="0">
                <a:solidFill>
                  <a:srgbClr val="FFFFFF"/>
                </a:solidFill>
                <a:latin typeface="Calibri" pitchFamily="34" charset="0"/>
                <a:ea typeface="Calibri" pitchFamily="34" charset="-122"/>
                <a:cs typeface="Calibri" pitchFamily="34" charset="-120"/>
              </a:rPr>
              <a:t>Why would you write it that way?</a:t>
            </a:r>
            <a:endParaRPr lang="en-US" sz="10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640080"/>
            <a:ext cx="8010144" cy="274320"/>
          </a:xfrm>
          <a:prstGeom prst="rect">
            <a:avLst/>
          </a:prstGeom>
          <a:noFill/>
          <a:ln/>
        </p:spPr>
        <p:txBody>
          <a:bodyPr wrap="square" lIns="0" tIns="0" rIns="0" bIns="0" rtlCol="0" anchor="t"/>
          <a:lstStyle/>
          <a:p>
            <a:pPr marL="0" indent="0">
              <a:buNone/>
            </a:pPr>
            <a:r>
              <a:rPr lang="en-US" sz="1100" b="1" kern="0" spc="200" dirty="0">
                <a:solidFill>
                  <a:srgbClr val="C2703D"/>
                </a:solidFill>
                <a:latin typeface="Calibri" pitchFamily="34" charset="0"/>
                <a:ea typeface="Calibri" pitchFamily="34" charset="-122"/>
                <a:cs typeface="Calibri" pitchFamily="34" charset="-120"/>
              </a:rPr>
              <a:t>PART IV  ·  THE TRUMAN DOCTRINE, IN ONE SENTENCE</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marL="0" indent="0">
              <a:lnSpc>
                <a:spcPts val="3900"/>
              </a:lnSpc>
              <a:buNone/>
            </a:pPr>
            <a:r>
              <a:rPr lang="en-US" sz="3100" b="1" dirty="0">
                <a:solidFill>
                  <a:srgbClr val="FFFFFF"/>
                </a:solidFill>
                <a:latin typeface="Cambria" pitchFamily="34" charset="0"/>
                <a:ea typeface="Cambria" pitchFamily="34" charset="-122"/>
                <a:cs typeface="Cambria" pitchFamily="34" charset="-120"/>
              </a:rPr>
              <a:t>American support for any people resisting subjugation, anywhere, with no limit of place or time.</a:t>
            </a:r>
            <a:endParaRPr lang="en-US" sz="3100" dirty="0"/>
          </a:p>
        </p:txBody>
      </p:sp>
      <p:sp>
        <p:nvSpPr>
          <p:cNvPr id="5" name="Shape 3"/>
          <p:cNvSpPr/>
          <p:nvPr/>
        </p:nvSpPr>
        <p:spPr>
          <a:xfrm>
            <a:off x="566928" y="2944368"/>
            <a:ext cx="1005840" cy="32004"/>
          </a:xfrm>
          <a:prstGeom prst="rect">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566928" y="3182112"/>
            <a:ext cx="8010144" cy="1481328"/>
          </a:xfrm>
          <a:prstGeom prst="rect">
            <a:avLst/>
          </a:prstGeom>
          <a:noFill/>
          <a:ln/>
        </p:spPr>
        <p:txBody>
          <a:bodyPr wrap="square" lIns="0" tIns="0" rIns="0" bIns="0" rtlCol="0" anchor="t"/>
          <a:lstStyle/>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It names an enemy — not by name, but by function — and divides the world between free peoples and their subjugators.</a:t>
            </a:r>
            <a:endParaRPr lang="en-US" sz="1350" dirty="0"/>
          </a:p>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Three months later the same administration produces a second document that names no enemy at all, and offers money to the states it has just described as subjugators.</a:t>
            </a:r>
            <a:endParaRPr lang="en-US" sz="13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JUNE 1947</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Marshall's three moves</a:t>
            </a:r>
            <a:endParaRPr lang="en-US" sz="2900" dirty="0"/>
          </a:p>
        </p:txBody>
      </p:sp>
      <p:sp>
        <p:nvSpPr>
          <p:cNvPr id="4" name="Shape 2"/>
          <p:cNvSpPr/>
          <p:nvPr/>
        </p:nvSpPr>
        <p:spPr>
          <a:xfrm>
            <a:off x="566928" y="1371600"/>
            <a:ext cx="2535936" cy="1024128"/>
          </a:xfrm>
          <a:prstGeom prst="roundRect">
            <a:avLst>
              <a:gd name="adj" fmla="val 4464"/>
            </a:avLst>
          </a:prstGeom>
          <a:solidFill>
            <a:srgbClr val="EDEFF2"/>
          </a:solidFill>
          <a:ln w="12700">
            <a:solidFill>
              <a:srgbClr val="EDEFF2"/>
            </a:solidFill>
            <a:prstDash val="solid"/>
          </a:ln>
        </p:spPr>
        <p:txBody>
          <a:bodyPr/>
          <a:lstStyle/>
          <a:p>
            <a:endParaRPr lang="de-DE"/>
          </a:p>
        </p:txBody>
      </p:sp>
      <p:sp>
        <p:nvSpPr>
          <p:cNvPr id="5" name="Shape 3"/>
          <p:cNvSpPr/>
          <p:nvPr/>
        </p:nvSpPr>
        <p:spPr>
          <a:xfrm>
            <a:off x="731520"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731520"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7" name="Text 5"/>
          <p:cNvSpPr txBox="1"/>
          <p:nvPr/>
        </p:nvSpPr>
        <p:spPr>
          <a:xfrm>
            <a:off x="1097280" y="1508760"/>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NOT AGAINST A COUNTRY OR A DOCTRINE</a:t>
            </a:r>
            <a:endParaRPr lang="en-US" sz="1350" dirty="0"/>
          </a:p>
        </p:txBody>
      </p:sp>
      <p:sp>
        <p:nvSpPr>
          <p:cNvPr id="8" name="Text 6"/>
          <p:cNvSpPr txBox="1"/>
          <p:nvPr/>
        </p:nvSpPr>
        <p:spPr>
          <a:xfrm>
            <a:off x="731520" y="1938528"/>
            <a:ext cx="2206752" cy="310896"/>
          </a:xfrm>
          <a:prstGeom prst="rect">
            <a:avLst/>
          </a:prstGeom>
          <a:noFill/>
          <a:ln/>
        </p:spPr>
        <p:txBody>
          <a:bodyPr wrap="square" lIns="0" tIns="0" rIns="0" bIns="0" rtlCol="0" anchor="t"/>
          <a:lstStyle/>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The policy is directed against hunger, poverty, desperation and chaos.</a:t>
            </a:r>
            <a:endParaRPr lang="en-US" sz="1150" dirty="0"/>
          </a:p>
          <a:p>
            <a:pPr marL="0" indent="0">
              <a:lnSpc>
                <a:spcPts val="1500"/>
              </a:lnSpc>
              <a:buNone/>
            </a:pPr>
            <a:endParaRPr lang="en-US" sz="1150" dirty="0"/>
          </a:p>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That is what allows the plan to be offered to the Soviet bloc without contradicting itself — and it is the exact inverse of the sentence Truman used in March.</a:t>
            </a:r>
            <a:endParaRPr lang="en-US" sz="1150" dirty="0"/>
          </a:p>
        </p:txBody>
      </p:sp>
      <p:sp>
        <p:nvSpPr>
          <p:cNvPr id="9" name="Shape 7"/>
          <p:cNvSpPr/>
          <p:nvPr/>
        </p:nvSpPr>
        <p:spPr>
          <a:xfrm>
            <a:off x="3304032" y="1371600"/>
            <a:ext cx="2535936" cy="1024128"/>
          </a:xfrm>
          <a:prstGeom prst="roundRect">
            <a:avLst>
              <a:gd name="adj" fmla="val 4464"/>
            </a:avLst>
          </a:prstGeom>
          <a:solidFill>
            <a:srgbClr val="EDEFF2"/>
          </a:solidFill>
          <a:ln w="12700">
            <a:solidFill>
              <a:srgbClr val="EDEFF2"/>
            </a:solidFill>
            <a:prstDash val="solid"/>
          </a:ln>
        </p:spPr>
        <p:txBody>
          <a:bodyPr/>
          <a:lstStyle/>
          <a:p>
            <a:endParaRPr lang="de-DE"/>
          </a:p>
        </p:txBody>
      </p:sp>
      <p:sp>
        <p:nvSpPr>
          <p:cNvPr id="10" name="Shape 8"/>
          <p:cNvSpPr/>
          <p:nvPr/>
        </p:nvSpPr>
        <p:spPr>
          <a:xfrm>
            <a:off x="3468624"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3468624"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3834384" y="1508760"/>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THE INITIATIVE MUST COME FROM EUROPE</a:t>
            </a:r>
            <a:endParaRPr lang="en-US" sz="1350" dirty="0"/>
          </a:p>
        </p:txBody>
      </p:sp>
      <p:sp>
        <p:nvSpPr>
          <p:cNvPr id="13" name="Text 11"/>
          <p:cNvSpPr txBox="1"/>
          <p:nvPr/>
        </p:nvSpPr>
        <p:spPr>
          <a:xfrm>
            <a:off x="3468624" y="1938528"/>
            <a:ext cx="2206752" cy="310896"/>
          </a:xfrm>
          <a:prstGeom prst="rect">
            <a:avLst/>
          </a:prstGeom>
          <a:noFill/>
          <a:ln/>
        </p:spPr>
        <p:txBody>
          <a:bodyPr wrap="square" lIns="0" tIns="0" rIns="0" bIns="0" rtlCol="0" anchor="t"/>
          <a:lstStyle/>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The United States will not draw up a programme unilaterally.</a:t>
            </a:r>
            <a:endParaRPr lang="en-US" sz="1150" dirty="0"/>
          </a:p>
          <a:p>
            <a:pPr marL="0" indent="0">
              <a:lnSpc>
                <a:spcPts val="1500"/>
              </a:lnSpc>
              <a:buNone/>
            </a:pPr>
            <a:endParaRPr lang="en-US" sz="1150" dirty="0"/>
          </a:p>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A programme the Europeans have written is harder to reject as an imposition. And it forces the European states to sit down with each other, which is part of the object.</a:t>
            </a:r>
            <a:endParaRPr lang="en-US" sz="1150" dirty="0"/>
          </a:p>
        </p:txBody>
      </p:sp>
      <p:sp>
        <p:nvSpPr>
          <p:cNvPr id="14" name="Shape 12"/>
          <p:cNvSpPr/>
          <p:nvPr/>
        </p:nvSpPr>
        <p:spPr>
          <a:xfrm>
            <a:off x="6041136" y="1371600"/>
            <a:ext cx="2535936" cy="1024128"/>
          </a:xfrm>
          <a:prstGeom prst="roundRect">
            <a:avLst>
              <a:gd name="adj" fmla="val 4464"/>
            </a:avLst>
          </a:prstGeom>
          <a:solidFill>
            <a:srgbClr val="EDEFF2"/>
          </a:solidFill>
          <a:ln w="12700">
            <a:solidFill>
              <a:srgbClr val="EDEFF2"/>
            </a:solidFill>
            <a:prstDash val="solid"/>
          </a:ln>
        </p:spPr>
        <p:txBody>
          <a:bodyPr/>
          <a:lstStyle/>
          <a:p>
            <a:endParaRPr lang="de-DE"/>
          </a:p>
        </p:txBody>
      </p:sp>
      <p:sp>
        <p:nvSpPr>
          <p:cNvPr id="15" name="Shape 13"/>
          <p:cNvSpPr/>
          <p:nvPr/>
        </p:nvSpPr>
        <p:spPr>
          <a:xfrm>
            <a:off x="6205728"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16" name="Text 14"/>
          <p:cNvSpPr txBox="1"/>
          <p:nvPr/>
        </p:nvSpPr>
        <p:spPr>
          <a:xfrm>
            <a:off x="6205728"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7" name="Text 15"/>
          <p:cNvSpPr txBox="1"/>
          <p:nvPr/>
        </p:nvSpPr>
        <p:spPr>
          <a:xfrm>
            <a:off x="6571488" y="1508760"/>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JOINT, NOT PIECEMEAL</a:t>
            </a:r>
            <a:endParaRPr lang="en-US" sz="1350" dirty="0"/>
          </a:p>
        </p:txBody>
      </p:sp>
      <p:sp>
        <p:nvSpPr>
          <p:cNvPr id="18" name="Text 16"/>
          <p:cNvSpPr txBox="1"/>
          <p:nvPr/>
        </p:nvSpPr>
        <p:spPr>
          <a:xfrm>
            <a:off x="6205728" y="1938528"/>
            <a:ext cx="2206752" cy="310896"/>
          </a:xfrm>
          <a:prstGeom prst="rect">
            <a:avLst/>
          </a:prstGeom>
          <a:noFill/>
          <a:ln/>
        </p:spPr>
        <p:txBody>
          <a:bodyPr wrap="square" lIns="0" tIns="0" rIns="0" bIns="0" rtlCol="0" anchor="t"/>
          <a:lstStyle/>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Not a series of bilateral rescues as each crisis arrives, but one programme agreed by many nations at once.</a:t>
            </a:r>
            <a:endParaRPr lang="en-US" sz="1150" dirty="0"/>
          </a:p>
          <a:p>
            <a:pPr marL="0" indent="0">
              <a:lnSpc>
                <a:spcPts val="1500"/>
              </a:lnSpc>
              <a:buNone/>
            </a:pPr>
            <a:endParaRPr lang="en-US" sz="1150" dirty="0"/>
          </a:p>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Roughly twelve to thirteen billion dollars over four years — about 1.5% of American GDP a year.</a:t>
            </a:r>
            <a:endParaRPr lang="en-US" sz="11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WHERE THE IDEA CAME FROM</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Kennan's telegram, February 1946</a:t>
            </a:r>
            <a:endParaRPr lang="en-US" sz="2900" dirty="0"/>
          </a:p>
        </p:txBody>
      </p:sp>
      <p:sp>
        <p:nvSpPr>
          <p:cNvPr id="4" name="Shape 2"/>
          <p:cNvSpPr/>
          <p:nvPr/>
        </p:nvSpPr>
        <p:spPr>
          <a:xfrm>
            <a:off x="566928" y="1371600"/>
            <a:ext cx="3877056" cy="3218688"/>
          </a:xfrm>
          <a:prstGeom prst="roundRect">
            <a:avLst>
              <a:gd name="adj" fmla="val 1420"/>
            </a:avLst>
          </a:prstGeom>
          <a:solidFill>
            <a:srgbClr val="EDEFF2"/>
          </a:solidFill>
          <a:ln w="12700">
            <a:solidFill>
              <a:srgbClr val="EDEFF2"/>
            </a:solidFill>
            <a:prstDash val="solid"/>
          </a:ln>
        </p:spPr>
        <p:txBody>
          <a:bodyPr/>
          <a:lstStyle/>
          <a:p>
            <a:endParaRPr lang="de-DE"/>
          </a:p>
        </p:txBody>
      </p:sp>
      <p:sp>
        <p:nvSpPr>
          <p:cNvPr id="5" name="Text 3"/>
          <p:cNvSpPr txBox="1"/>
          <p:nvPr/>
        </p:nvSpPr>
        <p:spPr>
          <a:xfrm>
            <a:off x="768096" y="1517904"/>
            <a:ext cx="3474720" cy="457200"/>
          </a:xfrm>
          <a:prstGeom prst="rect">
            <a:avLst/>
          </a:prstGeom>
          <a:noFill/>
          <a:ln/>
        </p:spPr>
        <p:txBody>
          <a:bodyPr wrap="square" lIns="0" tIns="0" rIns="0" bIns="0" rtlCol="0" anchor="t"/>
          <a:lstStyle/>
          <a:p>
            <a:pPr marL="0" indent="0">
              <a:lnSpc>
                <a:spcPts val="1600"/>
              </a:lnSpc>
              <a:buNone/>
            </a:pPr>
            <a:r>
              <a:rPr lang="en-US" sz="1300" b="1" dirty="0">
                <a:solidFill>
                  <a:srgbClr val="C2703D"/>
                </a:solidFill>
                <a:latin typeface="Calibri" pitchFamily="34" charset="0"/>
                <a:ea typeface="Calibri" pitchFamily="34" charset="-122"/>
                <a:cs typeface="Calibri" pitchFamily="34" charset="-120"/>
              </a:rPr>
              <a:t>THE DIAGNOSIS — WHAT EVERYONE REMEMBERS</a:t>
            </a:r>
            <a:endParaRPr lang="en-US" sz="1300" dirty="0"/>
          </a:p>
        </p:txBody>
      </p:sp>
      <p:sp>
        <p:nvSpPr>
          <p:cNvPr id="6" name="Text 4"/>
          <p:cNvSpPr txBox="1"/>
          <p:nvPr/>
        </p:nvSpPr>
        <p:spPr>
          <a:xfrm>
            <a:off x="768096" y="1975104"/>
            <a:ext cx="3474720" cy="2468880"/>
          </a:xfrm>
          <a:prstGeom prst="rect">
            <a:avLst/>
          </a:prstGeom>
          <a:noFill/>
          <a:ln/>
        </p:spPr>
        <p:txBody>
          <a:bodyPr wrap="square" lIns="0" tIns="0" rIns="0" bIns="0" rtlCol="0" anchor="t"/>
          <a:lstStyle/>
          <a:p>
            <a:pPr marL="0" indent="0">
              <a:lnSpc>
                <a:spcPts val="1540"/>
              </a:lnSpc>
              <a:buNone/>
            </a:pPr>
            <a:r>
              <a:rPr lang="en-US" sz="1100" dirty="0">
                <a:solidFill>
                  <a:srgbClr val="2C3742"/>
                </a:solidFill>
                <a:latin typeface="Calibri" pitchFamily="34" charset="0"/>
                <a:ea typeface="Calibri" pitchFamily="34" charset="-122"/>
                <a:cs typeface="Calibri" pitchFamily="34" charset="-120"/>
              </a:rPr>
              <a:t>Soviet hostility is generated internally. It does not come from anything the West has done and cannot be removed by anything the West offers. The regime needs an encircling enemy because that is what justifies the dictatorship.</a:t>
            </a:r>
            <a:endParaRPr lang="en-US" sz="1100" dirty="0"/>
          </a:p>
          <a:p>
            <a:pPr marL="0" indent="0">
              <a:lnSpc>
                <a:spcPts val="1540"/>
              </a:lnSpc>
              <a:buNone/>
            </a:pPr>
            <a:endParaRPr lang="en-US" sz="1100" dirty="0"/>
          </a:p>
          <a:p>
            <a:pPr marL="0" indent="0">
              <a:lnSpc>
                <a:spcPts val="1540"/>
              </a:lnSpc>
              <a:buNone/>
            </a:pPr>
            <a:r>
              <a:rPr lang="en-US" sz="1100" dirty="0">
                <a:solidFill>
                  <a:srgbClr val="2C3742"/>
                </a:solidFill>
                <a:latin typeface="Calibri" pitchFamily="34" charset="0"/>
                <a:ea typeface="Calibri" pitchFamily="34" charset="-122"/>
                <a:cs typeface="Calibri" pitchFamily="34" charset="-120"/>
              </a:rPr>
              <a:t>Therefore concessions will not be reciprocated, and negotiating on an assumption of good faith is naïve.</a:t>
            </a:r>
            <a:endParaRPr lang="en-US" sz="1100" dirty="0"/>
          </a:p>
          <a:p>
            <a:pPr marL="0" indent="0">
              <a:lnSpc>
                <a:spcPts val="1540"/>
              </a:lnSpc>
              <a:buNone/>
            </a:pPr>
            <a:endParaRPr lang="en-US" sz="1100" dirty="0"/>
          </a:p>
          <a:p>
            <a:pPr marL="0" indent="0">
              <a:lnSpc>
                <a:spcPts val="1540"/>
              </a:lnSpc>
              <a:buNone/>
            </a:pPr>
            <a:r>
              <a:rPr lang="en-US" sz="1100" dirty="0">
                <a:solidFill>
                  <a:srgbClr val="2C3742"/>
                </a:solidFill>
                <a:latin typeface="Calibri" pitchFamily="34" charset="0"/>
                <a:ea typeface="Calibri" pitchFamily="34" charset="-122"/>
                <a:cs typeface="Calibri" pitchFamily="34" charset="-120"/>
              </a:rPr>
              <a:t>But he also says the Soviet Union is far weaker, that it withdraws when it meets resistance, and that all of this can be handled without war.</a:t>
            </a:r>
            <a:endParaRPr lang="en-US" sz="1100" dirty="0"/>
          </a:p>
        </p:txBody>
      </p:sp>
      <p:sp>
        <p:nvSpPr>
          <p:cNvPr id="7" name="Shape 5"/>
          <p:cNvSpPr/>
          <p:nvPr/>
        </p:nvSpPr>
        <p:spPr>
          <a:xfrm>
            <a:off x="4700016" y="1371600"/>
            <a:ext cx="3877056" cy="3218688"/>
          </a:xfrm>
          <a:prstGeom prst="roundRect">
            <a:avLst>
              <a:gd name="adj" fmla="val 1420"/>
            </a:avLst>
          </a:prstGeom>
          <a:solidFill>
            <a:srgbClr val="F2F1EE"/>
          </a:solidFill>
          <a:ln w="12700">
            <a:solidFill>
              <a:srgbClr val="F2F1EE"/>
            </a:solidFill>
            <a:prstDash val="solid"/>
          </a:ln>
        </p:spPr>
        <p:txBody>
          <a:bodyPr/>
          <a:lstStyle/>
          <a:p>
            <a:endParaRPr lang="de-DE"/>
          </a:p>
        </p:txBody>
      </p:sp>
      <p:sp>
        <p:nvSpPr>
          <p:cNvPr id="8" name="Text 6"/>
          <p:cNvSpPr txBox="1"/>
          <p:nvPr/>
        </p:nvSpPr>
        <p:spPr>
          <a:xfrm>
            <a:off x="4901184" y="1517904"/>
            <a:ext cx="3474720" cy="457200"/>
          </a:xfrm>
          <a:prstGeom prst="rect">
            <a:avLst/>
          </a:prstGeom>
          <a:noFill/>
          <a:ln/>
        </p:spPr>
        <p:txBody>
          <a:bodyPr wrap="square" lIns="0" tIns="0" rIns="0" bIns="0" rtlCol="0" anchor="t"/>
          <a:lstStyle/>
          <a:p>
            <a:pPr marL="0" indent="0">
              <a:lnSpc>
                <a:spcPts val="1600"/>
              </a:lnSpc>
              <a:buNone/>
            </a:pPr>
            <a:r>
              <a:rPr lang="en-US" sz="1300" b="1" dirty="0">
                <a:solidFill>
                  <a:srgbClr val="C2703D"/>
                </a:solidFill>
                <a:latin typeface="Calibri" pitchFamily="34" charset="0"/>
                <a:ea typeface="Calibri" pitchFamily="34" charset="-122"/>
                <a:cs typeface="Calibri" pitchFamily="34" charset="-120"/>
              </a:rPr>
              <a:t>THE PRESCRIPTION — WHAT BECOMES THE PLAN</a:t>
            </a:r>
            <a:endParaRPr lang="en-US" sz="1300" dirty="0"/>
          </a:p>
        </p:txBody>
      </p:sp>
      <p:sp>
        <p:nvSpPr>
          <p:cNvPr id="9" name="Text 7"/>
          <p:cNvSpPr txBox="1"/>
          <p:nvPr/>
        </p:nvSpPr>
        <p:spPr>
          <a:xfrm>
            <a:off x="4901184" y="1975104"/>
            <a:ext cx="3474720" cy="2468880"/>
          </a:xfrm>
          <a:prstGeom prst="rect">
            <a:avLst/>
          </a:prstGeom>
          <a:noFill/>
          <a:ln/>
        </p:spPr>
        <p:txBody>
          <a:bodyPr wrap="square" lIns="0" tIns="0" rIns="0" bIns="0" rtlCol="0" anchor="t"/>
          <a:lstStyle/>
          <a:p>
            <a:pPr marL="0" indent="0">
              <a:lnSpc>
                <a:spcPts val="1470"/>
              </a:lnSpc>
              <a:buNone/>
            </a:pPr>
            <a:r>
              <a:rPr lang="en-US" sz="1050" dirty="0">
                <a:solidFill>
                  <a:srgbClr val="2C3742"/>
                </a:solidFill>
                <a:latin typeface="Calibri" pitchFamily="34" charset="0"/>
                <a:ea typeface="Calibri" pitchFamily="34" charset="-122"/>
                <a:cs typeface="Calibri" pitchFamily="34" charset="-120"/>
              </a:rPr>
              <a:t>Kennan compares world communism to a parasite that feeds only on diseased tissue. If that is right, the response is not primarily military. It is to make the tissue healthy.</a:t>
            </a:r>
            <a:endParaRPr lang="en-US" sz="1050" dirty="0"/>
          </a:p>
          <a:p>
            <a:pPr marL="0" indent="0">
              <a:lnSpc>
                <a:spcPts val="1470"/>
              </a:lnSpc>
              <a:buNone/>
            </a:pPr>
            <a:endParaRPr lang="en-US" sz="1050" dirty="0"/>
          </a:p>
          <a:p>
            <a:pPr marL="0" indent="0">
              <a:lnSpc>
                <a:spcPts val="1470"/>
              </a:lnSpc>
              <a:buNone/>
            </a:pPr>
            <a:r>
              <a:rPr lang="en-US" sz="1050" dirty="0">
                <a:solidFill>
                  <a:srgbClr val="2C3742"/>
                </a:solidFill>
                <a:latin typeface="Calibri" pitchFamily="34" charset="0"/>
                <a:ea typeface="Calibri" pitchFamily="34" charset="-122"/>
                <a:cs typeface="Calibri" pitchFamily="34" charset="-120"/>
              </a:rPr>
              <a:t>Solving your own society's problems is worth more than any number of diplomatic notes. The West must put before other nations a more positive picture of the world it wants — and if it does not, the Russians will.</a:t>
            </a:r>
            <a:endParaRPr lang="en-US" sz="1050" dirty="0"/>
          </a:p>
          <a:p>
            <a:pPr marL="0" indent="0">
              <a:lnSpc>
                <a:spcPts val="1470"/>
              </a:lnSpc>
              <a:buNone/>
            </a:pPr>
            <a:endParaRPr lang="en-US" sz="1050" dirty="0"/>
          </a:p>
          <a:p>
            <a:pPr marL="0" indent="0">
              <a:lnSpc>
                <a:spcPts val="1470"/>
              </a:lnSpc>
              <a:buNone/>
            </a:pPr>
            <a:r>
              <a:rPr lang="en-US" sz="1050" dirty="0">
                <a:solidFill>
                  <a:srgbClr val="2C3742"/>
                </a:solidFill>
                <a:latin typeface="Calibri" pitchFamily="34" charset="0"/>
                <a:ea typeface="Calibri" pitchFamily="34" charset="-122"/>
                <a:cs typeface="Calibri" pitchFamily="34" charset="-120"/>
              </a:rPr>
              <a:t>That is the Marshall Plan, written down eighteen months early by a man who had not been asked for a policy.</a:t>
            </a:r>
            <a:endParaRPr lang="en-US" sz="10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THE HARDER HALF</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The premises behind the plan</a:t>
            </a:r>
            <a:endParaRPr lang="en-US" sz="2900" dirty="0"/>
          </a:p>
        </p:txBody>
      </p:sp>
      <p:sp>
        <p:nvSpPr>
          <p:cNvPr id="4" name="Shape 2"/>
          <p:cNvSpPr/>
          <p:nvPr/>
        </p:nvSpPr>
        <p:spPr>
          <a:xfrm>
            <a:off x="566928" y="1371600"/>
            <a:ext cx="8010144" cy="713232"/>
          </a:xfrm>
          <a:prstGeom prst="roundRect">
            <a:avLst>
              <a:gd name="adj" fmla="val 7692"/>
            </a:avLst>
          </a:prstGeom>
          <a:solidFill>
            <a:srgbClr val="EDEFF2"/>
          </a:solidFill>
          <a:ln w="12700">
            <a:solidFill>
              <a:srgbClr val="EDEFF2"/>
            </a:solidFill>
            <a:prstDash val="solid"/>
          </a:ln>
        </p:spPr>
        <p:txBody>
          <a:bodyPr/>
          <a:lstStyle/>
          <a:p>
            <a:endParaRPr lang="de-DE"/>
          </a:p>
        </p:txBody>
      </p:sp>
      <p:sp>
        <p:nvSpPr>
          <p:cNvPr id="5" name="Text 3"/>
          <p:cNvSpPr txBox="1"/>
          <p:nvPr/>
        </p:nvSpPr>
        <p:spPr>
          <a:xfrm>
            <a:off x="768096" y="1371600"/>
            <a:ext cx="7607808" cy="713232"/>
          </a:xfrm>
          <a:prstGeom prst="rect">
            <a:avLst/>
          </a:prstGeom>
          <a:noFill/>
          <a:ln/>
        </p:spPr>
        <p:txBody>
          <a:bodyPr wrap="square" lIns="0" tIns="0" rIns="0" bIns="0" rtlCol="0" anchor="ctr"/>
          <a:lstStyle/>
          <a:p>
            <a:pPr marL="0" indent="0">
              <a:lnSpc>
                <a:spcPts val="2000"/>
              </a:lnSpc>
              <a:buNone/>
            </a:pPr>
            <a:r>
              <a:rPr lang="en-US" sz="1500" i="1" dirty="0">
                <a:solidFill>
                  <a:srgbClr val="1F2A38"/>
                </a:solidFill>
                <a:latin typeface="Cambria" pitchFamily="34" charset="0"/>
                <a:ea typeface="Cambria" pitchFamily="34" charset="-122"/>
                <a:cs typeface="Cambria" pitchFamily="34" charset="-120"/>
              </a:rPr>
              <a:t>Gaddis sets them out, and they are not humanitarian.</a:t>
            </a:r>
            <a:endParaRPr lang="en-US" sz="1500" dirty="0"/>
          </a:p>
        </p:txBody>
      </p:sp>
      <p:sp>
        <p:nvSpPr>
          <p:cNvPr id="6" name="Shape 4"/>
          <p:cNvSpPr/>
          <p:nvPr/>
        </p:nvSpPr>
        <p:spPr>
          <a:xfrm>
            <a:off x="603504" y="2359152"/>
            <a:ext cx="91440" cy="91440"/>
          </a:xfrm>
          <a:prstGeom prst="ellipse">
            <a:avLst/>
          </a:prstGeom>
          <a:solidFill>
            <a:srgbClr val="C2703D"/>
          </a:solidFill>
          <a:ln w="12700">
            <a:solidFill>
              <a:srgbClr val="C2703D"/>
            </a:solidFill>
            <a:prstDash val="solid"/>
          </a:ln>
        </p:spPr>
        <p:txBody>
          <a:bodyPr/>
          <a:lstStyle/>
          <a:p>
            <a:endParaRPr lang="de-DE"/>
          </a:p>
        </p:txBody>
      </p:sp>
      <p:sp>
        <p:nvSpPr>
          <p:cNvPr id="7" name="Text 5"/>
          <p:cNvSpPr txBox="1"/>
          <p:nvPr/>
        </p:nvSpPr>
        <p:spPr>
          <a:xfrm>
            <a:off x="896112" y="2249424"/>
            <a:ext cx="7680960" cy="502920"/>
          </a:xfrm>
          <a:prstGeom prst="rect">
            <a:avLst/>
          </a:prstGeom>
          <a:noFill/>
          <a:ln/>
        </p:spPr>
        <p:txBody>
          <a:bodyPr wrap="square" lIns="0" tIns="0" rIns="0" bIns="0" rtlCol="0" anchor="t"/>
          <a:lstStyle/>
          <a:p>
            <a:pPr marL="0" indent="0">
              <a:lnSpc>
                <a:spcPts val="1650"/>
              </a:lnSpc>
              <a:buNone/>
            </a:pPr>
            <a:r>
              <a:rPr lang="en-US" sz="1250" dirty="0">
                <a:solidFill>
                  <a:srgbClr val="2C3742"/>
                </a:solidFill>
                <a:latin typeface="Calibri" pitchFamily="34" charset="0"/>
                <a:ea typeface="Calibri" pitchFamily="34" charset="-122"/>
                <a:cs typeface="Calibri" pitchFamily="34" charset="-120"/>
              </a:rPr>
              <a:t>The gravest danger was hunger and despair driving Europeans to elect communists. American money would produce a psychological effect first and a material one later.</a:t>
            </a:r>
            <a:endParaRPr lang="en-US" sz="1250" dirty="0"/>
          </a:p>
        </p:txBody>
      </p:sp>
      <p:sp>
        <p:nvSpPr>
          <p:cNvPr id="8" name="Shape 6"/>
          <p:cNvSpPr/>
          <p:nvPr/>
        </p:nvSpPr>
        <p:spPr>
          <a:xfrm>
            <a:off x="603504" y="2916936"/>
            <a:ext cx="91440" cy="91440"/>
          </a:xfrm>
          <a:prstGeom prst="ellipse">
            <a:avLst/>
          </a:prstGeom>
          <a:solidFill>
            <a:srgbClr val="C2703D"/>
          </a:solidFill>
          <a:ln w="12700">
            <a:solidFill>
              <a:srgbClr val="C2703D"/>
            </a:solidFill>
            <a:prstDash val="solid"/>
          </a:ln>
        </p:spPr>
        <p:txBody>
          <a:bodyPr/>
          <a:lstStyle/>
          <a:p>
            <a:endParaRPr lang="de-DE"/>
          </a:p>
        </p:txBody>
      </p:sp>
      <p:sp>
        <p:nvSpPr>
          <p:cNvPr id="9" name="Text 7"/>
          <p:cNvSpPr txBox="1"/>
          <p:nvPr/>
        </p:nvSpPr>
        <p:spPr>
          <a:xfrm>
            <a:off x="896112" y="2807208"/>
            <a:ext cx="7680960" cy="502920"/>
          </a:xfrm>
          <a:prstGeom prst="rect">
            <a:avLst/>
          </a:prstGeom>
          <a:noFill/>
          <a:ln/>
        </p:spPr>
        <p:txBody>
          <a:bodyPr wrap="square" lIns="0" tIns="0" rIns="0" bIns="0" rtlCol="0" anchor="t"/>
          <a:lstStyle/>
          <a:p>
            <a:pPr marL="0" indent="0">
              <a:lnSpc>
                <a:spcPts val="1650"/>
              </a:lnSpc>
              <a:buNone/>
            </a:pPr>
            <a:r>
              <a:rPr lang="en-US" sz="1250" dirty="0">
                <a:solidFill>
                  <a:srgbClr val="2C3742"/>
                </a:solidFill>
                <a:latin typeface="Calibri" pitchFamily="34" charset="0"/>
                <a:ea typeface="Calibri" pitchFamily="34" charset="-122"/>
                <a:cs typeface="Calibri" pitchFamily="34" charset="-120"/>
              </a:rPr>
              <a:t>THE SOVIET UNION WOULD NOT ACCEPT SUCH AID and would not permit its satellites to accept it — which would strain Moscow's relations with them.</a:t>
            </a:r>
            <a:endParaRPr lang="en-US" sz="1250" dirty="0"/>
          </a:p>
        </p:txBody>
      </p:sp>
      <p:sp>
        <p:nvSpPr>
          <p:cNvPr id="10" name="Shape 8"/>
          <p:cNvSpPr/>
          <p:nvPr/>
        </p:nvSpPr>
        <p:spPr>
          <a:xfrm>
            <a:off x="603504" y="3474720"/>
            <a:ext cx="91440" cy="91440"/>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896112" y="3364992"/>
            <a:ext cx="7680960" cy="502920"/>
          </a:xfrm>
          <a:prstGeom prst="rect">
            <a:avLst/>
          </a:prstGeom>
          <a:noFill/>
          <a:ln/>
        </p:spPr>
        <p:txBody>
          <a:bodyPr wrap="square" lIns="0" tIns="0" rIns="0" bIns="0" rtlCol="0" anchor="t"/>
          <a:lstStyle/>
          <a:p>
            <a:pPr marL="0" indent="0">
              <a:lnSpc>
                <a:spcPts val="1650"/>
              </a:lnSpc>
              <a:buNone/>
            </a:pPr>
            <a:r>
              <a:rPr lang="en-US" sz="1250" dirty="0">
                <a:solidFill>
                  <a:srgbClr val="2C3742"/>
                </a:solidFill>
                <a:latin typeface="Calibri" pitchFamily="34" charset="0"/>
                <a:ea typeface="Calibri" pitchFamily="34" charset="-122"/>
                <a:cs typeface="Calibri" pitchFamily="34" charset="-120"/>
              </a:rPr>
              <a:t>And the United States would then hold both the geopolitical and the moral initiative. Gaddis's formulation: the plan was a trap designed to make Stalin build the wall that would divide the continent.</a:t>
            </a:r>
            <a:endParaRPr lang="en-US" sz="1250" dirty="0"/>
          </a:p>
        </p:txBody>
      </p:sp>
      <p:sp>
        <p:nvSpPr>
          <p:cNvPr id="12" name="Shape 10"/>
          <p:cNvSpPr/>
          <p:nvPr/>
        </p:nvSpPr>
        <p:spPr>
          <a:xfrm>
            <a:off x="566928" y="4219956"/>
            <a:ext cx="8010144" cy="461772"/>
          </a:xfrm>
          <a:prstGeom prst="roundRect">
            <a:avLst>
              <a:gd name="adj" fmla="val 13861"/>
            </a:avLst>
          </a:prstGeom>
          <a:solidFill>
            <a:srgbClr val="1F2A38"/>
          </a:solidFill>
          <a:ln w="12700">
            <a:solidFill>
              <a:srgbClr val="1F2A38"/>
            </a:solidFill>
            <a:prstDash val="solid"/>
          </a:ln>
        </p:spPr>
        <p:txBody>
          <a:bodyPr/>
          <a:lstStyle/>
          <a:p>
            <a:endParaRPr lang="de-DE"/>
          </a:p>
        </p:txBody>
      </p:sp>
      <p:sp>
        <p:nvSpPr>
          <p:cNvPr id="13" name="Text 11"/>
          <p:cNvSpPr txBox="1"/>
          <p:nvPr/>
        </p:nvSpPr>
        <p:spPr>
          <a:xfrm>
            <a:off x="786384" y="4219956"/>
            <a:ext cx="7552944" cy="461772"/>
          </a:xfrm>
          <a:prstGeom prst="rect">
            <a:avLst/>
          </a:prstGeom>
          <a:noFill/>
          <a:ln/>
        </p:spPr>
        <p:txBody>
          <a:bodyPr wrap="square" lIns="0" tIns="0" rIns="0" bIns="0" rtlCol="0" anchor="ctr"/>
          <a:lstStyle/>
          <a:p>
            <a:pPr marL="0" indent="0">
              <a:lnSpc>
                <a:spcPts val="1700"/>
              </a:lnSpc>
              <a:buNone/>
            </a:pPr>
            <a:r>
              <a:rPr lang="en-US" sz="1050" b="1" kern="0" spc="150" dirty="0">
                <a:solidFill>
                  <a:srgbClr val="C2703D"/>
                </a:solidFill>
                <a:latin typeface="Calibri" pitchFamily="34" charset="0"/>
                <a:ea typeface="Calibri" pitchFamily="34" charset="-122"/>
                <a:cs typeface="Calibri" pitchFamily="34" charset="-120"/>
              </a:rPr>
              <a:t>ASK   </a:t>
            </a:r>
            <a:r>
              <a:rPr lang="en-US" sz="1300" i="1" dirty="0">
                <a:solidFill>
                  <a:srgbClr val="FFFFFF"/>
                </a:solidFill>
                <a:latin typeface="Calibri" pitchFamily="34" charset="0"/>
                <a:ea typeface="Calibri" pitchFamily="34" charset="-122"/>
                <a:cs typeface="Calibri" pitchFamily="34" charset="-120"/>
              </a:rPr>
              <a:t>The offer went to everyone, and half of Europe was expected to refuse.</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365760"/>
            <a:ext cx="5943600" cy="274320"/>
          </a:xfrm>
          <a:prstGeom prst="rect">
            <a:avLst/>
          </a:prstGeom>
          <a:noFill/>
          <a:ln/>
        </p:spPr>
        <p:txBody>
          <a:bodyPr wrap="square" lIns="0" tIns="0" rIns="0" bIns="0" rtlCol="0" anchor="ctr"/>
          <a:lstStyle/>
          <a:p>
            <a:pPr marL="0" indent="0">
              <a:buNone/>
            </a:pPr>
            <a:r>
              <a:rPr lang="en-US" sz="1100" b="1" kern="0" spc="200" dirty="0">
                <a:solidFill>
                  <a:srgbClr val="C2703D"/>
                </a:solidFill>
                <a:latin typeface="Calibri" pitchFamily="34" charset="0"/>
                <a:ea typeface="Calibri" pitchFamily="34" charset="-122"/>
                <a:cs typeface="Calibri" pitchFamily="34" charset="-120"/>
              </a:rPr>
              <a:t>PART I  ·  BEFORE THE DOCUMENT</a:t>
            </a:r>
            <a:endParaRPr lang="en-US" sz="1100" dirty="0"/>
          </a:p>
        </p:txBody>
      </p:sp>
      <p:sp>
        <p:nvSpPr>
          <p:cNvPr id="4" name="Shape 2"/>
          <p:cNvSpPr/>
          <p:nvPr/>
        </p:nvSpPr>
        <p:spPr>
          <a:xfrm>
            <a:off x="7616952" y="310896"/>
            <a:ext cx="960120" cy="384048"/>
          </a:xfrm>
          <a:prstGeom prst="roundRect">
            <a:avLst>
              <a:gd name="adj" fmla="val 47619"/>
            </a:avLst>
          </a:prstGeom>
          <a:solidFill>
            <a:srgbClr val="C2703D"/>
          </a:solidFill>
          <a:ln w="12700">
            <a:solidFill>
              <a:srgbClr val="C2703D"/>
            </a:solidFill>
            <a:prstDash val="solid"/>
          </a:ln>
        </p:spPr>
        <p:txBody>
          <a:bodyPr/>
          <a:lstStyle/>
          <a:p>
            <a:endParaRPr lang="de-DE"/>
          </a:p>
        </p:txBody>
      </p:sp>
      <p:sp>
        <p:nvSpPr>
          <p:cNvPr id="5" name="Text 3"/>
          <p:cNvSpPr txBox="1"/>
          <p:nvPr/>
        </p:nvSpPr>
        <p:spPr>
          <a:xfrm>
            <a:off x="7616952" y="310896"/>
            <a:ext cx="96012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 min</a:t>
            </a:r>
            <a:endParaRPr lang="en-US" sz="1300" dirty="0"/>
          </a:p>
        </p:txBody>
      </p:sp>
      <p:sp>
        <p:nvSpPr>
          <p:cNvPr id="6" name="Text 4"/>
          <p:cNvSpPr txBox="1"/>
          <p:nvPr/>
        </p:nvSpPr>
        <p:spPr>
          <a:xfrm>
            <a:off x="566928" y="841248"/>
            <a:ext cx="8010144" cy="777240"/>
          </a:xfrm>
          <a:prstGeom prst="rect">
            <a:avLst/>
          </a:prstGeom>
          <a:noFill/>
          <a:ln/>
        </p:spPr>
        <p:txBody>
          <a:bodyPr wrap="square" lIns="0" tIns="0" rIns="0" bIns="0" rtlCol="0" anchor="ctr"/>
          <a:lstStyle/>
          <a:p>
            <a:pPr marL="0" indent="0">
              <a:lnSpc>
                <a:spcPts val="3200"/>
              </a:lnSpc>
              <a:buNone/>
            </a:pPr>
            <a:r>
              <a:rPr lang="en-US" sz="2700" b="1" dirty="0">
                <a:solidFill>
                  <a:srgbClr val="FFFFFF"/>
                </a:solidFill>
                <a:latin typeface="Cambria" pitchFamily="34" charset="0"/>
                <a:ea typeface="Cambria" pitchFamily="34" charset="-122"/>
                <a:cs typeface="Cambria" pitchFamily="34" charset="-120"/>
              </a:rPr>
              <a:t>Three questions about the ground.</a:t>
            </a:r>
            <a:endParaRPr lang="en-US" sz="2700" dirty="0"/>
          </a:p>
        </p:txBody>
      </p:sp>
      <p:sp>
        <p:nvSpPr>
          <p:cNvPr id="7" name="Shape 5"/>
          <p:cNvSpPr/>
          <p:nvPr/>
        </p:nvSpPr>
        <p:spPr>
          <a:xfrm>
            <a:off x="566928" y="1874520"/>
            <a:ext cx="310896" cy="310896"/>
          </a:xfrm>
          <a:prstGeom prst="ellipse">
            <a:avLst/>
          </a:prstGeom>
          <a:solidFill>
            <a:srgbClr val="C2703D"/>
          </a:solidFill>
          <a:ln w="12700">
            <a:solidFill>
              <a:srgbClr val="C2703D"/>
            </a:solidFill>
            <a:prstDash val="solid"/>
          </a:ln>
        </p:spPr>
        <p:txBody>
          <a:bodyPr/>
          <a:lstStyle/>
          <a:p>
            <a:endParaRPr lang="de-DE"/>
          </a:p>
        </p:txBody>
      </p:sp>
      <p:sp>
        <p:nvSpPr>
          <p:cNvPr id="8" name="Text 6"/>
          <p:cNvSpPr txBox="1"/>
          <p:nvPr/>
        </p:nvSpPr>
        <p:spPr>
          <a:xfrm>
            <a:off x="566928" y="1874520"/>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txBox="1"/>
          <p:nvPr/>
        </p:nvSpPr>
        <p:spPr>
          <a:xfrm>
            <a:off x="1042416" y="1810512"/>
            <a:ext cx="7534656" cy="365760"/>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What gives a state its borders? Not what should — what does, in fact.</a:t>
            </a:r>
            <a:endParaRPr lang="en-US" sz="1550" dirty="0"/>
          </a:p>
        </p:txBody>
      </p:sp>
      <p:sp>
        <p:nvSpPr>
          <p:cNvPr id="10" name="Shape 8"/>
          <p:cNvSpPr/>
          <p:nvPr/>
        </p:nvSpPr>
        <p:spPr>
          <a:xfrm>
            <a:off x="566928" y="2368296"/>
            <a:ext cx="310896" cy="310896"/>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566928" y="2368296"/>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1042416" y="2304288"/>
            <a:ext cx="7534656" cy="365760"/>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Which rivers matter in this part of Europe? Name them.</a:t>
            </a:r>
            <a:endParaRPr lang="en-US" sz="1550" dirty="0"/>
          </a:p>
        </p:txBody>
      </p:sp>
      <p:sp>
        <p:nvSpPr>
          <p:cNvPr id="13" name="Shape 11"/>
          <p:cNvSpPr/>
          <p:nvPr/>
        </p:nvSpPr>
        <p:spPr>
          <a:xfrm>
            <a:off x="566928" y="2862072"/>
            <a:ext cx="310896" cy="310896"/>
          </a:xfrm>
          <a:prstGeom prst="ellipse">
            <a:avLst/>
          </a:prstGeom>
          <a:solidFill>
            <a:srgbClr val="C2703D"/>
          </a:solidFill>
          <a:ln w="12700">
            <a:solidFill>
              <a:srgbClr val="C2703D"/>
            </a:solidFill>
            <a:prstDash val="solid"/>
          </a:ln>
        </p:spPr>
        <p:txBody>
          <a:bodyPr/>
          <a:lstStyle/>
          <a:p>
            <a:endParaRPr lang="de-DE"/>
          </a:p>
        </p:txBody>
      </p:sp>
      <p:sp>
        <p:nvSpPr>
          <p:cNvPr id="14" name="Text 12"/>
          <p:cNvSpPr txBox="1"/>
          <p:nvPr/>
        </p:nvSpPr>
        <p:spPr>
          <a:xfrm>
            <a:off x="566928" y="2862072"/>
            <a:ext cx="310896" cy="310896"/>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5" name="Text 13"/>
          <p:cNvSpPr txBox="1"/>
          <p:nvPr/>
        </p:nvSpPr>
        <p:spPr>
          <a:xfrm>
            <a:off x="1042416" y="2798064"/>
            <a:ext cx="7534656" cy="621792"/>
          </a:xfrm>
          <a:prstGeom prst="rect">
            <a:avLst/>
          </a:prstGeom>
          <a:noFill/>
          <a:ln/>
        </p:spPr>
        <p:txBody>
          <a:bodyPr wrap="square" lIns="0" tIns="0" rIns="0" bIns="0" rtlCol="0" anchor="t"/>
          <a:lstStyle/>
          <a:p>
            <a:pPr marL="0" indent="0">
              <a:lnSpc>
                <a:spcPts val="2100"/>
              </a:lnSpc>
              <a:buNone/>
            </a:pPr>
            <a:r>
              <a:rPr lang="en-US" sz="1550" dirty="0">
                <a:solidFill>
                  <a:srgbClr val="E4E9EE"/>
                </a:solidFill>
                <a:latin typeface="Calibri" pitchFamily="34" charset="0"/>
                <a:ea typeface="Calibri" pitchFamily="34" charset="-122"/>
                <a:cs typeface="Calibri" pitchFamily="34" charset="-120"/>
              </a:rPr>
              <a:t>And where is the coal? Because everything else in this course follows from that question.</a:t>
            </a:r>
            <a:endParaRPr lang="en-US" sz="1550" dirty="0"/>
          </a:p>
        </p:txBody>
      </p:sp>
      <p:sp>
        <p:nvSpPr>
          <p:cNvPr id="16" name="Text 14"/>
          <p:cNvSpPr txBox="1"/>
          <p:nvPr/>
        </p:nvSpPr>
        <p:spPr>
          <a:xfrm>
            <a:off x="566928" y="4315968"/>
            <a:ext cx="8010144" cy="457200"/>
          </a:xfrm>
          <a:prstGeom prst="rect">
            <a:avLst/>
          </a:prstGeom>
          <a:noFill/>
          <a:ln/>
        </p:spPr>
        <p:txBody>
          <a:bodyPr wrap="square" lIns="0" tIns="0" rIns="0" bIns="0" rtlCol="0" anchor="ctr"/>
          <a:lstStyle/>
          <a:p>
            <a:pPr marL="0" indent="0">
              <a:lnSpc>
                <a:spcPts val="1700"/>
              </a:lnSpc>
              <a:buNone/>
            </a:pPr>
            <a:r>
              <a:rPr lang="en-US" sz="1250" i="1" dirty="0">
                <a:solidFill>
                  <a:srgbClr val="9BA8B5"/>
                </a:solidFill>
                <a:latin typeface="Calibri" pitchFamily="34" charset="0"/>
                <a:ea typeface="Calibri" pitchFamily="34" charset="-122"/>
                <a:cs typeface="Calibri" pitchFamily="34" charset="-120"/>
              </a:rPr>
              <a:t>There are two rivers called Neisse. The difference between them is about two hundred kilometres, and it was one of the things argued about at Potsdam.</a:t>
            </a:r>
            <a:endParaRPr lang="en-US" sz="12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640080"/>
            <a:ext cx="8010144" cy="274320"/>
          </a:xfrm>
          <a:prstGeom prst="rect">
            <a:avLst/>
          </a:prstGeom>
          <a:noFill/>
          <a:ln/>
        </p:spPr>
        <p:txBody>
          <a:bodyPr wrap="square" lIns="0" tIns="0" rIns="0" bIns="0" rtlCol="0" anchor="t"/>
          <a:lstStyle/>
          <a:p>
            <a:pPr marL="0" indent="0">
              <a:buNone/>
            </a:pPr>
            <a:r>
              <a:rPr lang="en-US" sz="1100" b="1" kern="0" spc="200" dirty="0">
                <a:solidFill>
                  <a:srgbClr val="C2703D"/>
                </a:solidFill>
                <a:latin typeface="Calibri" pitchFamily="34" charset="0"/>
                <a:ea typeface="Calibri" pitchFamily="34" charset="-122"/>
                <a:cs typeface="Calibri" pitchFamily="34" charset="-120"/>
              </a:rPr>
              <a:t>PART IV  ·  THE QUESTION THIS SESSION HAS BEEN CIRCLING</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marL="0" indent="0">
              <a:lnSpc>
                <a:spcPts val="3900"/>
              </a:lnSpc>
              <a:buNone/>
            </a:pPr>
            <a:r>
              <a:rPr lang="en-US" sz="3100" b="1" dirty="0">
                <a:solidFill>
                  <a:srgbClr val="FFFFFF"/>
                </a:solidFill>
                <a:latin typeface="Cambria" pitchFamily="34" charset="0"/>
                <a:ea typeface="Cambria" pitchFamily="34" charset="-122"/>
                <a:cs typeface="Cambria" pitchFamily="34" charset="-120"/>
              </a:rPr>
              <a:t>If an offer is made in the expectation that it will be refused, is it still an offer?</a:t>
            </a:r>
            <a:endParaRPr lang="en-US" sz="3100" dirty="0"/>
          </a:p>
        </p:txBody>
      </p:sp>
      <p:sp>
        <p:nvSpPr>
          <p:cNvPr id="5" name="Shape 3"/>
          <p:cNvSpPr/>
          <p:nvPr/>
        </p:nvSpPr>
        <p:spPr>
          <a:xfrm>
            <a:off x="566928" y="2944368"/>
            <a:ext cx="1005840" cy="32004"/>
          </a:xfrm>
          <a:prstGeom prst="rect">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566928" y="3182112"/>
            <a:ext cx="8010144" cy="1481328"/>
          </a:xfrm>
          <a:prstGeom prst="rect">
            <a:avLst/>
          </a:prstGeom>
          <a:noFill/>
          <a:ln/>
        </p:spPr>
        <p:txBody>
          <a:bodyPr wrap="square" lIns="0" tIns="0" rIns="0" bIns="0" rtlCol="0" anchor="t"/>
          <a:lstStyle/>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Take two or three answers. Do not adjudicate.</a:t>
            </a:r>
            <a:endParaRPr lang="en-US" sz="1350" dirty="0"/>
          </a:p>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And one complication in the other direction: Stalin's central anxiety was Germany. He feared that integrating the western zones into the plan would make western control permanent. He was not wrong — the currency reform of June 1948, the blockade, two German states by 1949.</a:t>
            </a:r>
            <a:endParaRPr lang="en-US" sz="13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THE COMPARISON</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700" b="1" dirty="0">
                <a:solidFill>
                  <a:srgbClr val="1F2A38"/>
                </a:solidFill>
                <a:latin typeface="Cambria" pitchFamily="34" charset="0"/>
                <a:ea typeface="Cambria" pitchFamily="34" charset="-122"/>
                <a:cs typeface="Cambria" pitchFamily="34" charset="-120"/>
              </a:rPr>
              <a:t>Two ways of treating a defeated economy</a:t>
            </a:r>
            <a:endParaRPr lang="en-US" sz="2700" dirty="0"/>
          </a:p>
        </p:txBody>
      </p:sp>
      <p:sp>
        <p:nvSpPr>
          <p:cNvPr id="4" name="Shape 2"/>
          <p:cNvSpPr/>
          <p:nvPr/>
        </p:nvSpPr>
        <p:spPr>
          <a:xfrm>
            <a:off x="566928" y="1298448"/>
            <a:ext cx="8010144" cy="422910"/>
          </a:xfrm>
          <a:prstGeom prst="rect">
            <a:avLst/>
          </a:prstGeom>
          <a:solidFill>
            <a:srgbClr val="1F2A38"/>
          </a:solidFill>
          <a:ln w="12700">
            <a:solidFill>
              <a:srgbClr val="1F2A38"/>
            </a:solidFill>
            <a:prstDash val="solid"/>
          </a:ln>
        </p:spPr>
        <p:txBody>
          <a:bodyPr/>
          <a:lstStyle/>
          <a:p>
            <a:endParaRPr lang="de-DE"/>
          </a:p>
        </p:txBody>
      </p:sp>
      <p:sp>
        <p:nvSpPr>
          <p:cNvPr id="5" name="Text 3"/>
          <p:cNvSpPr txBox="1"/>
          <p:nvPr/>
        </p:nvSpPr>
        <p:spPr>
          <a:xfrm>
            <a:off x="640080" y="1298448"/>
            <a:ext cx="1636776" cy="422910"/>
          </a:xfrm>
          <a:prstGeom prst="rect">
            <a:avLst/>
          </a:prstGeom>
          <a:noFill/>
          <a:ln/>
        </p:spPr>
        <p:txBody>
          <a:bodyPr wrap="square" lIns="0" tIns="0" rIns="0" bIns="0" rtlCol="0" anchor="ctr"/>
          <a:lstStyle/>
          <a:p>
            <a:pPr marL="0" indent="0">
              <a:lnSpc>
                <a:spcPts val="1500"/>
              </a:lnSpc>
              <a:buNone/>
            </a:pPr>
            <a:endParaRPr lang="en-US" sz="1150" dirty="0"/>
          </a:p>
        </p:txBody>
      </p:sp>
      <p:sp>
        <p:nvSpPr>
          <p:cNvPr id="6" name="Text 4"/>
          <p:cNvSpPr txBox="1"/>
          <p:nvPr/>
        </p:nvSpPr>
        <p:spPr>
          <a:xfrm>
            <a:off x="2423160" y="1298448"/>
            <a:ext cx="2967228" cy="422910"/>
          </a:xfrm>
          <a:prstGeom prst="rect">
            <a:avLst/>
          </a:prstGeom>
          <a:noFill/>
          <a:ln/>
        </p:spPr>
        <p:txBody>
          <a:bodyPr wrap="square" lIns="0" tIns="0" rIns="0" bIns="0" rtlCol="0" anchor="ctr"/>
          <a:lstStyle/>
          <a:p>
            <a:pPr marL="0" indent="0">
              <a:lnSpc>
                <a:spcPts val="1500"/>
              </a:lnSpc>
              <a:buNone/>
            </a:pPr>
            <a:r>
              <a:rPr lang="en-US" sz="1150" b="1" dirty="0">
                <a:solidFill>
                  <a:srgbClr val="FFFFFF"/>
                </a:solidFill>
                <a:latin typeface="Calibri" pitchFamily="34" charset="0"/>
                <a:ea typeface="Calibri" pitchFamily="34" charset="-122"/>
                <a:cs typeface="Calibri" pitchFamily="34" charset="-120"/>
              </a:rPr>
              <a:t>Versailles 1919 · Ruhr 1923</a:t>
            </a:r>
            <a:endParaRPr lang="en-US" sz="1150" dirty="0"/>
          </a:p>
        </p:txBody>
      </p:sp>
      <p:sp>
        <p:nvSpPr>
          <p:cNvPr id="7" name="Text 5"/>
          <p:cNvSpPr txBox="1"/>
          <p:nvPr/>
        </p:nvSpPr>
        <p:spPr>
          <a:xfrm>
            <a:off x="5536692" y="1298448"/>
            <a:ext cx="2967228" cy="422910"/>
          </a:xfrm>
          <a:prstGeom prst="rect">
            <a:avLst/>
          </a:prstGeom>
          <a:noFill/>
          <a:ln/>
        </p:spPr>
        <p:txBody>
          <a:bodyPr wrap="square" lIns="0" tIns="0" rIns="0" bIns="0" rtlCol="0" anchor="ctr"/>
          <a:lstStyle/>
          <a:p>
            <a:pPr marL="0" indent="0">
              <a:lnSpc>
                <a:spcPts val="1500"/>
              </a:lnSpc>
              <a:buNone/>
            </a:pPr>
            <a:r>
              <a:rPr lang="en-US" sz="1150" b="1" dirty="0">
                <a:solidFill>
                  <a:srgbClr val="FFFFFF"/>
                </a:solidFill>
                <a:latin typeface="Calibri" pitchFamily="34" charset="0"/>
                <a:ea typeface="Calibri" pitchFamily="34" charset="-122"/>
                <a:cs typeface="Calibri" pitchFamily="34" charset="-120"/>
              </a:rPr>
              <a:t>Marshall Plan 1947</a:t>
            </a:r>
            <a:endParaRPr lang="en-US" sz="1150" dirty="0"/>
          </a:p>
        </p:txBody>
      </p:sp>
      <p:sp>
        <p:nvSpPr>
          <p:cNvPr id="8" name="Shape 6"/>
          <p:cNvSpPr/>
          <p:nvPr/>
        </p:nvSpPr>
        <p:spPr>
          <a:xfrm>
            <a:off x="566928" y="1721358"/>
            <a:ext cx="8010144" cy="422910"/>
          </a:xfrm>
          <a:prstGeom prst="rect">
            <a:avLst/>
          </a:prstGeom>
          <a:solidFill>
            <a:srgbClr val="F4F5F6"/>
          </a:solidFill>
          <a:ln w="12700">
            <a:solidFill>
              <a:srgbClr val="F4F5F6"/>
            </a:solidFill>
            <a:prstDash val="solid"/>
          </a:ln>
        </p:spPr>
        <p:txBody>
          <a:bodyPr/>
          <a:lstStyle/>
          <a:p>
            <a:endParaRPr lang="de-DE"/>
          </a:p>
        </p:txBody>
      </p:sp>
      <p:sp>
        <p:nvSpPr>
          <p:cNvPr id="9" name="Text 7"/>
          <p:cNvSpPr txBox="1"/>
          <p:nvPr/>
        </p:nvSpPr>
        <p:spPr>
          <a:xfrm>
            <a:off x="640080" y="1721358"/>
            <a:ext cx="1636776" cy="422910"/>
          </a:xfrm>
          <a:prstGeom prst="rect">
            <a:avLst/>
          </a:prstGeom>
          <a:noFill/>
          <a:ln/>
        </p:spPr>
        <p:txBody>
          <a:bodyPr wrap="square" lIns="0" tIns="0" rIns="0" bIns="0" rtlCol="0" anchor="ctr"/>
          <a:lstStyle/>
          <a:p>
            <a:pPr marL="0" indent="0">
              <a:lnSpc>
                <a:spcPts val="1342"/>
              </a:lnSpc>
              <a:buNone/>
            </a:pPr>
            <a:r>
              <a:rPr lang="en-US" sz="1100" b="1" dirty="0">
                <a:solidFill>
                  <a:srgbClr val="1F2A38"/>
                </a:solidFill>
                <a:latin typeface="Calibri" pitchFamily="34" charset="0"/>
                <a:ea typeface="Calibri" pitchFamily="34" charset="-122"/>
                <a:cs typeface="Calibri" pitchFamily="34" charset="-120"/>
              </a:rPr>
              <a:t>Which way do resources move?</a:t>
            </a:r>
            <a:endParaRPr lang="en-US" sz="1100" dirty="0"/>
          </a:p>
        </p:txBody>
      </p:sp>
      <p:sp>
        <p:nvSpPr>
          <p:cNvPr id="10" name="Text 8"/>
          <p:cNvSpPr txBox="1"/>
          <p:nvPr/>
        </p:nvSpPr>
        <p:spPr>
          <a:xfrm>
            <a:off x="2423160" y="172135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Out of the defeated economy</a:t>
            </a:r>
            <a:endParaRPr lang="en-US" sz="1100" dirty="0"/>
          </a:p>
        </p:txBody>
      </p:sp>
      <p:sp>
        <p:nvSpPr>
          <p:cNvPr id="11" name="Text 9"/>
          <p:cNvSpPr txBox="1"/>
          <p:nvPr/>
        </p:nvSpPr>
        <p:spPr>
          <a:xfrm>
            <a:off x="5536692" y="172135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Into it</a:t>
            </a:r>
            <a:endParaRPr lang="en-US" sz="1100" dirty="0"/>
          </a:p>
        </p:txBody>
      </p:sp>
      <p:sp>
        <p:nvSpPr>
          <p:cNvPr id="12" name="Text 10"/>
          <p:cNvSpPr txBox="1"/>
          <p:nvPr/>
        </p:nvSpPr>
        <p:spPr>
          <a:xfrm>
            <a:off x="640080" y="2144268"/>
            <a:ext cx="1636776" cy="422910"/>
          </a:xfrm>
          <a:prstGeom prst="rect">
            <a:avLst/>
          </a:prstGeom>
          <a:noFill/>
          <a:ln/>
        </p:spPr>
        <p:txBody>
          <a:bodyPr wrap="square" lIns="0" tIns="0" rIns="0" bIns="0" rtlCol="0" anchor="ctr"/>
          <a:lstStyle/>
          <a:p>
            <a:pPr marL="0" indent="0">
              <a:lnSpc>
                <a:spcPts val="1342"/>
              </a:lnSpc>
              <a:buNone/>
            </a:pPr>
            <a:r>
              <a:rPr lang="en-US" sz="1100" b="1" dirty="0">
                <a:solidFill>
                  <a:srgbClr val="1F2A38"/>
                </a:solidFill>
                <a:latin typeface="Calibri" pitchFamily="34" charset="0"/>
                <a:ea typeface="Calibri" pitchFamily="34" charset="-122"/>
                <a:cs typeface="Calibri" pitchFamily="34" charset="-120"/>
              </a:rPr>
              <a:t>Legal form</a:t>
            </a:r>
            <a:endParaRPr lang="en-US" sz="1100" dirty="0"/>
          </a:p>
        </p:txBody>
      </p:sp>
      <p:sp>
        <p:nvSpPr>
          <p:cNvPr id="13" name="Text 11"/>
          <p:cNvSpPr txBox="1"/>
          <p:nvPr/>
        </p:nvSpPr>
        <p:spPr>
          <a:xfrm>
            <a:off x="2423160" y="214426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A treaty with a responsibility clause, binding</a:t>
            </a:r>
            <a:endParaRPr lang="en-US" sz="1100" dirty="0"/>
          </a:p>
        </p:txBody>
      </p:sp>
      <p:sp>
        <p:nvSpPr>
          <p:cNvPr id="14" name="Text 12"/>
          <p:cNvSpPr txBox="1"/>
          <p:nvPr/>
        </p:nvSpPr>
        <p:spPr>
          <a:xfrm>
            <a:off x="5536692" y="214426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An offer. No obligation to accept</a:t>
            </a:r>
            <a:endParaRPr lang="en-US" sz="1100" dirty="0"/>
          </a:p>
        </p:txBody>
      </p:sp>
      <p:sp>
        <p:nvSpPr>
          <p:cNvPr id="15" name="Shape 13"/>
          <p:cNvSpPr/>
          <p:nvPr/>
        </p:nvSpPr>
        <p:spPr>
          <a:xfrm>
            <a:off x="566928" y="2567178"/>
            <a:ext cx="8010144" cy="422910"/>
          </a:xfrm>
          <a:prstGeom prst="rect">
            <a:avLst/>
          </a:prstGeom>
          <a:solidFill>
            <a:srgbClr val="F4F5F6"/>
          </a:solidFill>
          <a:ln w="12700">
            <a:solidFill>
              <a:srgbClr val="F4F5F6"/>
            </a:solidFill>
            <a:prstDash val="solid"/>
          </a:ln>
        </p:spPr>
        <p:txBody>
          <a:bodyPr/>
          <a:lstStyle/>
          <a:p>
            <a:endParaRPr lang="de-DE"/>
          </a:p>
        </p:txBody>
      </p:sp>
      <p:sp>
        <p:nvSpPr>
          <p:cNvPr id="16" name="Text 14"/>
          <p:cNvSpPr txBox="1"/>
          <p:nvPr/>
        </p:nvSpPr>
        <p:spPr>
          <a:xfrm>
            <a:off x="640080" y="2567178"/>
            <a:ext cx="1636776" cy="422910"/>
          </a:xfrm>
          <a:prstGeom prst="rect">
            <a:avLst/>
          </a:prstGeom>
          <a:noFill/>
          <a:ln/>
        </p:spPr>
        <p:txBody>
          <a:bodyPr wrap="square" lIns="0" tIns="0" rIns="0" bIns="0" rtlCol="0" anchor="ctr"/>
          <a:lstStyle/>
          <a:p>
            <a:pPr marL="0" indent="0">
              <a:lnSpc>
                <a:spcPts val="1342"/>
              </a:lnSpc>
              <a:buNone/>
            </a:pPr>
            <a:r>
              <a:rPr lang="en-US" sz="1100" b="1" dirty="0">
                <a:solidFill>
                  <a:srgbClr val="1F2A38"/>
                </a:solidFill>
                <a:latin typeface="Calibri" pitchFamily="34" charset="0"/>
                <a:ea typeface="Calibri" pitchFamily="34" charset="-122"/>
                <a:cs typeface="Calibri" pitchFamily="34" charset="-120"/>
              </a:rPr>
              <a:t>Who writes the programme?</a:t>
            </a:r>
            <a:endParaRPr lang="en-US" sz="1100" dirty="0"/>
          </a:p>
        </p:txBody>
      </p:sp>
      <p:sp>
        <p:nvSpPr>
          <p:cNvPr id="17" name="Text 15"/>
          <p:cNvSpPr txBox="1"/>
          <p:nvPr/>
        </p:nvSpPr>
        <p:spPr>
          <a:xfrm>
            <a:off x="2423160" y="256717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The victors impose it</a:t>
            </a:r>
            <a:endParaRPr lang="en-US" sz="1100" dirty="0"/>
          </a:p>
        </p:txBody>
      </p:sp>
      <p:sp>
        <p:nvSpPr>
          <p:cNvPr id="18" name="Text 16"/>
          <p:cNvSpPr txBox="1"/>
          <p:nvPr/>
        </p:nvSpPr>
        <p:spPr>
          <a:xfrm>
            <a:off x="5536692" y="256717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The Europeans are told to draft it</a:t>
            </a:r>
            <a:endParaRPr lang="en-US" sz="1100" dirty="0"/>
          </a:p>
        </p:txBody>
      </p:sp>
      <p:sp>
        <p:nvSpPr>
          <p:cNvPr id="19" name="Text 17"/>
          <p:cNvSpPr txBox="1"/>
          <p:nvPr/>
        </p:nvSpPr>
        <p:spPr>
          <a:xfrm>
            <a:off x="640080" y="2990088"/>
            <a:ext cx="1636776" cy="422910"/>
          </a:xfrm>
          <a:prstGeom prst="rect">
            <a:avLst/>
          </a:prstGeom>
          <a:noFill/>
          <a:ln/>
        </p:spPr>
        <p:txBody>
          <a:bodyPr wrap="square" lIns="0" tIns="0" rIns="0" bIns="0" rtlCol="0" anchor="ctr"/>
          <a:lstStyle/>
          <a:p>
            <a:pPr marL="0" indent="0">
              <a:lnSpc>
                <a:spcPts val="1342"/>
              </a:lnSpc>
              <a:buNone/>
            </a:pPr>
            <a:r>
              <a:rPr lang="en-US" sz="1100" b="1" dirty="0">
                <a:solidFill>
                  <a:srgbClr val="1F2A38"/>
                </a:solidFill>
                <a:latin typeface="Calibri" pitchFamily="34" charset="0"/>
                <a:ea typeface="Calibri" pitchFamily="34" charset="-122"/>
                <a:cs typeface="Calibri" pitchFamily="34" charset="-120"/>
              </a:rPr>
              <a:t>What happens on refusal?</a:t>
            </a:r>
            <a:endParaRPr lang="en-US" sz="1100" dirty="0"/>
          </a:p>
        </p:txBody>
      </p:sp>
      <p:sp>
        <p:nvSpPr>
          <p:cNvPr id="20" name="Text 18"/>
          <p:cNvSpPr txBox="1"/>
          <p:nvPr/>
        </p:nvSpPr>
        <p:spPr>
          <a:xfrm>
            <a:off x="2423160" y="299008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Occupation of the Ruhr</a:t>
            </a:r>
            <a:endParaRPr lang="en-US" sz="1100" dirty="0"/>
          </a:p>
        </p:txBody>
      </p:sp>
      <p:sp>
        <p:nvSpPr>
          <p:cNvPr id="21" name="Text 19"/>
          <p:cNvSpPr txBox="1"/>
          <p:nvPr/>
        </p:nvSpPr>
        <p:spPr>
          <a:xfrm>
            <a:off x="5536692" y="299008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Exclusion — a cost, but a different kind</a:t>
            </a:r>
            <a:endParaRPr lang="en-US" sz="1100" dirty="0"/>
          </a:p>
        </p:txBody>
      </p:sp>
      <p:sp>
        <p:nvSpPr>
          <p:cNvPr id="22" name="Shape 20"/>
          <p:cNvSpPr/>
          <p:nvPr/>
        </p:nvSpPr>
        <p:spPr>
          <a:xfrm>
            <a:off x="566928" y="3412998"/>
            <a:ext cx="8010144" cy="422910"/>
          </a:xfrm>
          <a:prstGeom prst="rect">
            <a:avLst/>
          </a:prstGeom>
          <a:solidFill>
            <a:srgbClr val="F4F5F6"/>
          </a:solidFill>
          <a:ln w="12700">
            <a:solidFill>
              <a:srgbClr val="F4F5F6"/>
            </a:solidFill>
            <a:prstDash val="solid"/>
          </a:ln>
        </p:spPr>
        <p:txBody>
          <a:bodyPr/>
          <a:lstStyle/>
          <a:p>
            <a:endParaRPr lang="de-DE"/>
          </a:p>
        </p:txBody>
      </p:sp>
      <p:sp>
        <p:nvSpPr>
          <p:cNvPr id="23" name="Text 21"/>
          <p:cNvSpPr txBox="1"/>
          <p:nvPr/>
        </p:nvSpPr>
        <p:spPr>
          <a:xfrm>
            <a:off x="640080" y="3412998"/>
            <a:ext cx="1636776" cy="422910"/>
          </a:xfrm>
          <a:prstGeom prst="rect">
            <a:avLst/>
          </a:prstGeom>
          <a:noFill/>
          <a:ln/>
        </p:spPr>
        <p:txBody>
          <a:bodyPr wrap="square" lIns="0" tIns="0" rIns="0" bIns="0" rtlCol="0" anchor="ctr"/>
          <a:lstStyle/>
          <a:p>
            <a:pPr marL="0" indent="0">
              <a:lnSpc>
                <a:spcPts val="1342"/>
              </a:lnSpc>
              <a:buNone/>
            </a:pPr>
            <a:r>
              <a:rPr lang="en-US" sz="1100" b="1" dirty="0">
                <a:solidFill>
                  <a:srgbClr val="1F2A38"/>
                </a:solidFill>
                <a:latin typeface="Calibri" pitchFamily="34" charset="0"/>
                <a:ea typeface="Calibri" pitchFamily="34" charset="-122"/>
                <a:cs typeface="Calibri" pitchFamily="34" charset="-120"/>
              </a:rPr>
              <a:t>Germany's status</a:t>
            </a:r>
            <a:endParaRPr lang="en-US" sz="1100" dirty="0"/>
          </a:p>
        </p:txBody>
      </p:sp>
      <p:sp>
        <p:nvSpPr>
          <p:cNvPr id="24" name="Text 22"/>
          <p:cNvSpPr txBox="1"/>
          <p:nvPr/>
        </p:nvSpPr>
        <p:spPr>
          <a:xfrm>
            <a:off x="2423160" y="341299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Debtor</a:t>
            </a:r>
            <a:endParaRPr lang="en-US" sz="1100" dirty="0"/>
          </a:p>
        </p:txBody>
      </p:sp>
      <p:sp>
        <p:nvSpPr>
          <p:cNvPr id="25" name="Text 23"/>
          <p:cNvSpPr txBox="1"/>
          <p:nvPr/>
        </p:nvSpPr>
        <p:spPr>
          <a:xfrm>
            <a:off x="5536692" y="341299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Recipient and participant</a:t>
            </a:r>
            <a:endParaRPr lang="en-US" sz="1100" dirty="0"/>
          </a:p>
        </p:txBody>
      </p:sp>
      <p:sp>
        <p:nvSpPr>
          <p:cNvPr id="26" name="Text 24"/>
          <p:cNvSpPr txBox="1"/>
          <p:nvPr/>
        </p:nvSpPr>
        <p:spPr>
          <a:xfrm>
            <a:off x="640080" y="3835908"/>
            <a:ext cx="1636776" cy="422910"/>
          </a:xfrm>
          <a:prstGeom prst="rect">
            <a:avLst/>
          </a:prstGeom>
          <a:noFill/>
          <a:ln/>
        </p:spPr>
        <p:txBody>
          <a:bodyPr wrap="square" lIns="0" tIns="0" rIns="0" bIns="0" rtlCol="0" anchor="ctr"/>
          <a:lstStyle/>
          <a:p>
            <a:pPr marL="0" indent="0">
              <a:lnSpc>
                <a:spcPts val="1342"/>
              </a:lnSpc>
              <a:buNone/>
            </a:pPr>
            <a:r>
              <a:rPr lang="en-US" sz="1100" b="1" dirty="0">
                <a:solidFill>
                  <a:srgbClr val="1F2A38"/>
                </a:solidFill>
                <a:latin typeface="Calibri" pitchFamily="34" charset="0"/>
                <a:ea typeface="Calibri" pitchFamily="34" charset="-122"/>
                <a:cs typeface="Calibri" pitchFamily="34" charset="-120"/>
              </a:rPr>
              <a:t>Assumption about the defeated</a:t>
            </a:r>
            <a:endParaRPr lang="en-US" sz="1100" dirty="0"/>
          </a:p>
        </p:txBody>
      </p:sp>
      <p:sp>
        <p:nvSpPr>
          <p:cNvPr id="27" name="Text 25"/>
          <p:cNvSpPr txBox="1"/>
          <p:nvPr/>
        </p:nvSpPr>
        <p:spPr>
          <a:xfrm>
            <a:off x="2423160" y="383590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Capacity must be reduced</a:t>
            </a:r>
            <a:endParaRPr lang="en-US" sz="1100" dirty="0"/>
          </a:p>
        </p:txBody>
      </p:sp>
      <p:sp>
        <p:nvSpPr>
          <p:cNvPr id="28" name="Text 26"/>
          <p:cNvSpPr txBox="1"/>
          <p:nvPr/>
        </p:nvSpPr>
        <p:spPr>
          <a:xfrm>
            <a:off x="5536692" y="383590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Poverty produces extremism</a:t>
            </a:r>
            <a:endParaRPr lang="en-US" sz="1100" dirty="0"/>
          </a:p>
        </p:txBody>
      </p:sp>
      <p:sp>
        <p:nvSpPr>
          <p:cNvPr id="29" name="Shape 27"/>
          <p:cNvSpPr/>
          <p:nvPr/>
        </p:nvSpPr>
        <p:spPr>
          <a:xfrm>
            <a:off x="566928" y="4258818"/>
            <a:ext cx="8010144" cy="422910"/>
          </a:xfrm>
          <a:prstGeom prst="rect">
            <a:avLst/>
          </a:prstGeom>
          <a:solidFill>
            <a:srgbClr val="F4F5F6"/>
          </a:solidFill>
          <a:ln w="12700">
            <a:solidFill>
              <a:srgbClr val="F4F5F6"/>
            </a:solidFill>
            <a:prstDash val="solid"/>
          </a:ln>
        </p:spPr>
        <p:txBody>
          <a:bodyPr/>
          <a:lstStyle/>
          <a:p>
            <a:endParaRPr lang="de-DE"/>
          </a:p>
        </p:txBody>
      </p:sp>
      <p:sp>
        <p:nvSpPr>
          <p:cNvPr id="30" name="Text 28"/>
          <p:cNvSpPr txBox="1"/>
          <p:nvPr/>
        </p:nvSpPr>
        <p:spPr>
          <a:xfrm>
            <a:off x="640080" y="4258818"/>
            <a:ext cx="1636776" cy="422910"/>
          </a:xfrm>
          <a:prstGeom prst="rect">
            <a:avLst/>
          </a:prstGeom>
          <a:noFill/>
          <a:ln/>
        </p:spPr>
        <p:txBody>
          <a:bodyPr wrap="square" lIns="0" tIns="0" rIns="0" bIns="0" rtlCol="0" anchor="ctr"/>
          <a:lstStyle/>
          <a:p>
            <a:pPr marL="0" indent="0">
              <a:lnSpc>
                <a:spcPts val="1342"/>
              </a:lnSpc>
              <a:buNone/>
            </a:pPr>
            <a:r>
              <a:rPr lang="en-US" sz="1100" b="1" dirty="0">
                <a:solidFill>
                  <a:srgbClr val="1F2A38"/>
                </a:solidFill>
                <a:latin typeface="Calibri" pitchFamily="34" charset="0"/>
                <a:ea typeface="Calibri" pitchFamily="34" charset="-122"/>
                <a:cs typeface="Calibri" pitchFamily="34" charset="-120"/>
              </a:rPr>
              <a:t>The result</a:t>
            </a:r>
            <a:endParaRPr lang="en-US" sz="1100" dirty="0"/>
          </a:p>
        </p:txBody>
      </p:sp>
      <p:sp>
        <p:nvSpPr>
          <p:cNvPr id="31" name="Text 29"/>
          <p:cNvSpPr txBox="1"/>
          <p:nvPr/>
        </p:nvSpPr>
        <p:spPr>
          <a:xfrm>
            <a:off x="2423160" y="425881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Hyperinflation, radicalisation, French isolation</a:t>
            </a:r>
            <a:endParaRPr lang="en-US" sz="1100" dirty="0"/>
          </a:p>
        </p:txBody>
      </p:sp>
      <p:sp>
        <p:nvSpPr>
          <p:cNvPr id="32" name="Text 30"/>
          <p:cNvSpPr txBox="1"/>
          <p:nvPr/>
        </p:nvSpPr>
        <p:spPr>
          <a:xfrm>
            <a:off x="5536692" y="4258818"/>
            <a:ext cx="2967228" cy="422910"/>
          </a:xfrm>
          <a:prstGeom prst="rect">
            <a:avLst/>
          </a:prstGeom>
          <a:noFill/>
          <a:ln/>
        </p:spPr>
        <p:txBody>
          <a:bodyPr wrap="square" lIns="0" tIns="0" rIns="0" bIns="0" rtlCol="0" anchor="ctr"/>
          <a:lstStyle/>
          <a:p>
            <a:pPr marL="0" indent="0">
              <a:lnSpc>
                <a:spcPts val="1342"/>
              </a:lnSpc>
              <a:buNone/>
            </a:pPr>
            <a:r>
              <a:rPr lang="en-US" sz="1100" dirty="0">
                <a:solidFill>
                  <a:srgbClr val="2C3742"/>
                </a:solidFill>
                <a:latin typeface="Calibri" pitchFamily="34" charset="0"/>
                <a:ea typeface="Calibri" pitchFamily="34" charset="-122"/>
                <a:cs typeface="Calibri" pitchFamily="34" charset="-120"/>
              </a:rPr>
              <a:t>Recovery — and a divided Europe</a:t>
            </a:r>
            <a:endParaRPr lang="en-US" sz="11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IV  ·  BEFORE YOU WRITE THAT DOWN</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Three objections</a:t>
            </a:r>
            <a:endParaRPr lang="en-US" sz="2900" dirty="0"/>
          </a:p>
        </p:txBody>
      </p:sp>
      <p:sp>
        <p:nvSpPr>
          <p:cNvPr id="4" name="Shape 2"/>
          <p:cNvSpPr/>
          <p:nvPr/>
        </p:nvSpPr>
        <p:spPr>
          <a:xfrm>
            <a:off x="566928" y="1371600"/>
            <a:ext cx="2535936" cy="1024128"/>
          </a:xfrm>
          <a:prstGeom prst="roundRect">
            <a:avLst>
              <a:gd name="adj" fmla="val 4464"/>
            </a:avLst>
          </a:prstGeom>
          <a:solidFill>
            <a:srgbClr val="EDEFF2"/>
          </a:solidFill>
          <a:ln w="12700">
            <a:solidFill>
              <a:srgbClr val="EDEFF2"/>
            </a:solidFill>
            <a:prstDash val="solid"/>
          </a:ln>
        </p:spPr>
        <p:txBody>
          <a:bodyPr/>
          <a:lstStyle/>
          <a:p>
            <a:endParaRPr lang="de-DE"/>
          </a:p>
        </p:txBody>
      </p:sp>
      <p:sp>
        <p:nvSpPr>
          <p:cNvPr id="5" name="Shape 3"/>
          <p:cNvSpPr/>
          <p:nvPr/>
        </p:nvSpPr>
        <p:spPr>
          <a:xfrm>
            <a:off x="731520"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731520"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7" name="Text 5"/>
          <p:cNvSpPr txBox="1"/>
          <p:nvPr/>
        </p:nvSpPr>
        <p:spPr>
          <a:xfrm>
            <a:off x="1097280" y="1508760"/>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THE AID WAS NOT DISINTERESTED</a:t>
            </a:r>
            <a:endParaRPr lang="en-US" sz="1350" dirty="0"/>
          </a:p>
        </p:txBody>
      </p:sp>
      <p:sp>
        <p:nvSpPr>
          <p:cNvPr id="8" name="Text 6"/>
          <p:cNvSpPr txBox="1"/>
          <p:nvPr/>
        </p:nvSpPr>
        <p:spPr>
          <a:xfrm>
            <a:off x="731520" y="1938528"/>
            <a:ext cx="2206752" cy="310896"/>
          </a:xfrm>
          <a:prstGeom prst="rect">
            <a:avLst/>
          </a:prstGeom>
          <a:noFill/>
          <a:ln/>
        </p:spPr>
        <p:txBody>
          <a:bodyPr wrap="square" lIns="0" tIns="0" rIns="0" bIns="0" rtlCol="0" anchor="t"/>
          <a:lstStyle/>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Most of it bought American goods. It solved a European dollar shortage and an American export problem in the same transaction.</a:t>
            </a:r>
            <a:endParaRPr lang="en-US" sz="1150" dirty="0"/>
          </a:p>
        </p:txBody>
      </p:sp>
      <p:sp>
        <p:nvSpPr>
          <p:cNvPr id="9" name="Shape 7"/>
          <p:cNvSpPr/>
          <p:nvPr/>
        </p:nvSpPr>
        <p:spPr>
          <a:xfrm>
            <a:off x="3304032" y="1371600"/>
            <a:ext cx="2535936" cy="1024128"/>
          </a:xfrm>
          <a:prstGeom prst="roundRect">
            <a:avLst>
              <a:gd name="adj" fmla="val 4464"/>
            </a:avLst>
          </a:prstGeom>
          <a:solidFill>
            <a:srgbClr val="EDEFF2"/>
          </a:solidFill>
          <a:ln w="12700">
            <a:solidFill>
              <a:srgbClr val="EDEFF2"/>
            </a:solidFill>
            <a:prstDash val="solid"/>
          </a:ln>
        </p:spPr>
        <p:txBody>
          <a:bodyPr/>
          <a:lstStyle/>
          <a:p>
            <a:endParaRPr lang="de-DE"/>
          </a:p>
        </p:txBody>
      </p:sp>
      <p:sp>
        <p:nvSpPr>
          <p:cNvPr id="10" name="Shape 8"/>
          <p:cNvSpPr/>
          <p:nvPr/>
        </p:nvSpPr>
        <p:spPr>
          <a:xfrm>
            <a:off x="3468624"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3468624"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3834384" y="1508760"/>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THE RECIPIENTS WERE NOT FREE</a:t>
            </a:r>
            <a:endParaRPr lang="en-US" sz="1350" dirty="0"/>
          </a:p>
        </p:txBody>
      </p:sp>
      <p:sp>
        <p:nvSpPr>
          <p:cNvPr id="13" name="Text 11"/>
          <p:cNvSpPr txBox="1"/>
          <p:nvPr/>
        </p:nvSpPr>
        <p:spPr>
          <a:xfrm>
            <a:off x="3468624" y="1938528"/>
            <a:ext cx="2206752" cy="310896"/>
          </a:xfrm>
          <a:prstGeom prst="rect">
            <a:avLst/>
          </a:prstGeom>
          <a:noFill/>
          <a:ln/>
        </p:spPr>
        <p:txBody>
          <a:bodyPr wrap="square" lIns="0" tIns="0" rIns="0" bIns="0" rtlCol="0" anchor="t"/>
          <a:lstStyle/>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They opened their economies to outside inspection and accepted American officials in the allocation decisions. Communist dockworkers in Marseilles and Naples physically blocked the unloading of American ships.</a:t>
            </a:r>
            <a:endParaRPr lang="en-US" sz="1150" dirty="0"/>
          </a:p>
        </p:txBody>
      </p:sp>
      <p:sp>
        <p:nvSpPr>
          <p:cNvPr id="14" name="Shape 12"/>
          <p:cNvSpPr/>
          <p:nvPr/>
        </p:nvSpPr>
        <p:spPr>
          <a:xfrm>
            <a:off x="6041136" y="1371600"/>
            <a:ext cx="2535936" cy="1024128"/>
          </a:xfrm>
          <a:prstGeom prst="roundRect">
            <a:avLst>
              <a:gd name="adj" fmla="val 4464"/>
            </a:avLst>
          </a:prstGeom>
          <a:solidFill>
            <a:srgbClr val="EDEFF2"/>
          </a:solidFill>
          <a:ln w="12700">
            <a:solidFill>
              <a:srgbClr val="EDEFF2"/>
            </a:solidFill>
            <a:prstDash val="solid"/>
          </a:ln>
        </p:spPr>
        <p:txBody>
          <a:bodyPr/>
          <a:lstStyle/>
          <a:p>
            <a:endParaRPr lang="de-DE"/>
          </a:p>
        </p:txBody>
      </p:sp>
      <p:sp>
        <p:nvSpPr>
          <p:cNvPr id="15" name="Shape 13"/>
          <p:cNvSpPr/>
          <p:nvPr/>
        </p:nvSpPr>
        <p:spPr>
          <a:xfrm>
            <a:off x="6205728" y="1536192"/>
            <a:ext cx="292608" cy="292608"/>
          </a:xfrm>
          <a:prstGeom prst="ellipse">
            <a:avLst/>
          </a:prstGeom>
          <a:solidFill>
            <a:srgbClr val="C2703D"/>
          </a:solidFill>
          <a:ln w="12700">
            <a:solidFill>
              <a:srgbClr val="C2703D"/>
            </a:solidFill>
            <a:prstDash val="solid"/>
          </a:ln>
        </p:spPr>
        <p:txBody>
          <a:bodyPr/>
          <a:lstStyle/>
          <a:p>
            <a:endParaRPr lang="de-DE"/>
          </a:p>
        </p:txBody>
      </p:sp>
      <p:sp>
        <p:nvSpPr>
          <p:cNvPr id="16" name="Text 14"/>
          <p:cNvSpPr txBox="1"/>
          <p:nvPr/>
        </p:nvSpPr>
        <p:spPr>
          <a:xfrm>
            <a:off x="6205728" y="1536192"/>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7" name="Text 15"/>
          <p:cNvSpPr txBox="1"/>
          <p:nvPr/>
        </p:nvSpPr>
        <p:spPr>
          <a:xfrm>
            <a:off x="6571488" y="1508760"/>
            <a:ext cx="1840992" cy="384048"/>
          </a:xfrm>
          <a:prstGeom prst="rect">
            <a:avLst/>
          </a:prstGeom>
          <a:noFill/>
          <a:ln/>
        </p:spPr>
        <p:txBody>
          <a:bodyPr wrap="square" lIns="0" tIns="0" rIns="0" bIns="0" rtlCol="0" anchor="ctr"/>
          <a:lstStyle/>
          <a:p>
            <a:pPr marL="0" indent="0">
              <a:buNone/>
            </a:pPr>
            <a:r>
              <a:rPr lang="en-US" sz="1350" b="1" dirty="0">
                <a:solidFill>
                  <a:srgbClr val="1F2A38"/>
                </a:solidFill>
                <a:latin typeface="Calibri" pitchFamily="34" charset="0"/>
                <a:ea typeface="Calibri" pitchFamily="34" charset="-122"/>
                <a:cs typeface="Calibri" pitchFamily="34" charset="-120"/>
              </a:rPr>
              <a:t>THE EFFECT CANNOT BE MEASURED</a:t>
            </a:r>
            <a:endParaRPr lang="en-US" sz="1350" dirty="0"/>
          </a:p>
        </p:txBody>
      </p:sp>
      <p:sp>
        <p:nvSpPr>
          <p:cNvPr id="18" name="Text 16"/>
          <p:cNvSpPr txBox="1"/>
          <p:nvPr/>
        </p:nvSpPr>
        <p:spPr>
          <a:xfrm>
            <a:off x="6205728" y="1938528"/>
            <a:ext cx="2206752" cy="310896"/>
          </a:xfrm>
          <a:prstGeom prst="rect">
            <a:avLst/>
          </a:prstGeom>
          <a:noFill/>
          <a:ln/>
        </p:spPr>
        <p:txBody>
          <a:bodyPr wrap="square" lIns="0" tIns="0" rIns="0" bIns="0" rtlCol="0" anchor="t"/>
          <a:lstStyle/>
          <a:p>
            <a:pPr marL="0" indent="0">
              <a:lnSpc>
                <a:spcPts val="1500"/>
              </a:lnSpc>
              <a:buNone/>
            </a:pPr>
            <a:r>
              <a:rPr lang="en-US" sz="1150" dirty="0">
                <a:solidFill>
                  <a:srgbClr val="3A4652"/>
                </a:solidFill>
                <a:latin typeface="Calibri" pitchFamily="34" charset="0"/>
                <a:ea typeface="Calibri" pitchFamily="34" charset="-122"/>
                <a:cs typeface="Calibri" pitchFamily="34" charset="-120"/>
              </a:rPr>
              <a:t>Westad's judgement: some growth would probably have come anyway, and the psychological effect may have mattered more than the money. Production grew by roughly half between 1947 and 1951 — how much the plan caused is disputed.</a:t>
            </a:r>
            <a:endParaRPr lang="en-US" sz="11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640080"/>
            <a:ext cx="8010144" cy="274320"/>
          </a:xfrm>
          <a:prstGeom prst="rect">
            <a:avLst/>
          </a:prstGeom>
          <a:noFill/>
          <a:ln/>
        </p:spPr>
        <p:txBody>
          <a:bodyPr wrap="square" lIns="0" tIns="0" rIns="0" bIns="0" rtlCol="0" anchor="t"/>
          <a:lstStyle/>
          <a:p>
            <a:pPr marL="0" indent="0">
              <a:buNone/>
            </a:pPr>
            <a:r>
              <a:rPr lang="en-US" sz="1100" b="1" kern="0" spc="200" dirty="0">
                <a:solidFill>
                  <a:srgbClr val="C2703D"/>
                </a:solidFill>
                <a:latin typeface="Calibri" pitchFamily="34" charset="0"/>
                <a:ea typeface="Calibri" pitchFamily="34" charset="-122"/>
                <a:cs typeface="Calibri" pitchFamily="34" charset="-120"/>
              </a:rPr>
              <a:t>CLOSING</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marL="0" indent="0">
              <a:lnSpc>
                <a:spcPts val="3900"/>
              </a:lnSpc>
              <a:buNone/>
            </a:pPr>
            <a:r>
              <a:rPr lang="en-US" sz="3100" b="1" dirty="0">
                <a:solidFill>
                  <a:srgbClr val="FFFFFF"/>
                </a:solidFill>
                <a:latin typeface="Cambria" pitchFamily="34" charset="0"/>
                <a:ea typeface="Cambria" pitchFamily="34" charset="-122"/>
                <a:cs typeface="Cambria" pitchFamily="34" charset="-120"/>
              </a:rPr>
              <a:t>March named an enemy. June named hunger.</a:t>
            </a:r>
            <a:endParaRPr lang="en-US" sz="3100" dirty="0"/>
          </a:p>
        </p:txBody>
      </p:sp>
      <p:sp>
        <p:nvSpPr>
          <p:cNvPr id="5" name="Shape 3"/>
          <p:cNvSpPr/>
          <p:nvPr/>
        </p:nvSpPr>
        <p:spPr>
          <a:xfrm>
            <a:off x="566928" y="1920240"/>
            <a:ext cx="1005840" cy="32004"/>
          </a:xfrm>
          <a:prstGeom prst="rect">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566928" y="2157984"/>
            <a:ext cx="8010144" cy="2505456"/>
          </a:xfrm>
          <a:prstGeom prst="rect">
            <a:avLst/>
          </a:prstGeom>
          <a:noFill/>
          <a:ln/>
        </p:spPr>
        <p:txBody>
          <a:bodyPr wrap="square" lIns="0" tIns="0" rIns="0" bIns="0" rtlCol="0" anchor="t"/>
          <a:lstStyle/>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Both were true statements of American policy, three months apart, from the same administration. The Truman Doctrine got the money out of Congress; the Marshall Plan got it into Europe.</a:t>
            </a:r>
            <a:endParaRPr lang="en-US" sz="1350" dirty="0"/>
          </a:p>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Whether that is hypocrisy or competent politics is a question you should be able to argue on both sides.</a:t>
            </a:r>
            <a:endParaRPr lang="en-US" sz="13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FOR NEXT TIME</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Two documents that cannot both be right</a:t>
            </a:r>
            <a:endParaRPr lang="en-US" sz="2900" dirty="0"/>
          </a:p>
        </p:txBody>
      </p:sp>
      <p:sp>
        <p:nvSpPr>
          <p:cNvPr id="4" name="Shape 2"/>
          <p:cNvSpPr/>
          <p:nvPr/>
        </p:nvSpPr>
        <p:spPr>
          <a:xfrm>
            <a:off x="566928" y="1371600"/>
            <a:ext cx="8010144" cy="1051560"/>
          </a:xfrm>
          <a:prstGeom prst="roundRect">
            <a:avLst>
              <a:gd name="adj" fmla="val 5217"/>
            </a:avLst>
          </a:prstGeom>
          <a:solidFill>
            <a:srgbClr val="EDEFF2"/>
          </a:solidFill>
          <a:ln w="12700">
            <a:solidFill>
              <a:srgbClr val="EDEFF2"/>
            </a:solidFill>
            <a:prstDash val="solid"/>
          </a:ln>
        </p:spPr>
        <p:txBody>
          <a:bodyPr/>
          <a:lstStyle/>
          <a:p>
            <a:endParaRPr lang="de-DE"/>
          </a:p>
        </p:txBody>
      </p:sp>
      <p:sp>
        <p:nvSpPr>
          <p:cNvPr id="5" name="Text 3"/>
          <p:cNvSpPr txBox="1"/>
          <p:nvPr/>
        </p:nvSpPr>
        <p:spPr>
          <a:xfrm>
            <a:off x="768096" y="1371600"/>
            <a:ext cx="7607808" cy="1051560"/>
          </a:xfrm>
          <a:prstGeom prst="rect">
            <a:avLst/>
          </a:prstGeom>
          <a:noFill/>
          <a:ln/>
        </p:spPr>
        <p:txBody>
          <a:bodyPr wrap="square" lIns="0" tIns="0" rIns="0" bIns="0" rtlCol="0" anchor="ctr"/>
          <a:lstStyle/>
          <a:p>
            <a:pPr marL="0" indent="0">
              <a:lnSpc>
                <a:spcPts val="2000"/>
              </a:lnSpc>
              <a:buNone/>
            </a:pPr>
            <a:r>
              <a:rPr lang="en-US" sz="1500" i="1" dirty="0">
                <a:solidFill>
                  <a:srgbClr val="1F2A38"/>
                </a:solidFill>
                <a:latin typeface="Cambria" pitchFamily="34" charset="0"/>
                <a:ea typeface="Cambria" pitchFamily="34" charset="-122"/>
                <a:cs typeface="Cambria" pitchFamily="34" charset="-120"/>
              </a:rPr>
              <a:t>Kennan writes in February 1946 that the Soviet Union cannot be reasoned with. The Soviet ambassador writes in September 1946 that the United States is striving for world supremacy. Neither had read the other.</a:t>
            </a:r>
            <a:endParaRPr lang="en-US" sz="1500" dirty="0"/>
          </a:p>
        </p:txBody>
      </p:sp>
      <p:sp>
        <p:nvSpPr>
          <p:cNvPr id="6" name="Shape 4"/>
          <p:cNvSpPr/>
          <p:nvPr/>
        </p:nvSpPr>
        <p:spPr>
          <a:xfrm>
            <a:off x="603504" y="2697480"/>
            <a:ext cx="91440" cy="91440"/>
          </a:xfrm>
          <a:prstGeom prst="ellipse">
            <a:avLst/>
          </a:prstGeom>
          <a:solidFill>
            <a:srgbClr val="C2703D"/>
          </a:solidFill>
          <a:ln w="12700">
            <a:solidFill>
              <a:srgbClr val="C2703D"/>
            </a:solidFill>
            <a:prstDash val="solid"/>
          </a:ln>
        </p:spPr>
        <p:txBody>
          <a:bodyPr/>
          <a:lstStyle/>
          <a:p>
            <a:endParaRPr lang="de-DE"/>
          </a:p>
        </p:txBody>
      </p:sp>
      <p:sp>
        <p:nvSpPr>
          <p:cNvPr id="7" name="Text 5"/>
          <p:cNvSpPr txBox="1"/>
          <p:nvPr/>
        </p:nvSpPr>
        <p:spPr>
          <a:xfrm>
            <a:off x="896112" y="2587752"/>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REQUIRED — Marshall's commencement address, Harvard, 5 June 1947: the excerpt, the editors' introduction, and the four discussion questions. Come with an answer to at least two.</a:t>
            </a:r>
            <a:endParaRPr lang="en-US" sz="1150" dirty="0"/>
          </a:p>
        </p:txBody>
      </p:sp>
      <p:sp>
        <p:nvSpPr>
          <p:cNvPr id="8" name="Shape 6"/>
          <p:cNvSpPr/>
          <p:nvPr/>
        </p:nvSpPr>
        <p:spPr>
          <a:xfrm>
            <a:off x="603504" y="3194914"/>
            <a:ext cx="91440" cy="91440"/>
          </a:xfrm>
          <a:prstGeom prst="ellipse">
            <a:avLst/>
          </a:prstGeom>
          <a:solidFill>
            <a:srgbClr val="C2703D"/>
          </a:solidFill>
          <a:ln w="12700">
            <a:solidFill>
              <a:srgbClr val="C2703D"/>
            </a:solidFill>
            <a:prstDash val="solid"/>
          </a:ln>
        </p:spPr>
        <p:txBody>
          <a:bodyPr/>
          <a:lstStyle/>
          <a:p>
            <a:endParaRPr lang="de-DE"/>
          </a:p>
        </p:txBody>
      </p:sp>
      <p:sp>
        <p:nvSpPr>
          <p:cNvPr id="9" name="Text 7"/>
          <p:cNvSpPr txBox="1"/>
          <p:nvPr/>
        </p:nvSpPr>
        <p:spPr>
          <a:xfrm>
            <a:off x="896112" y="3085186"/>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SUPPLEMENTARY — Kennan, the Long Telegram, February 1946, and in particular the five practical deductions at the end. If you read one page, read the one where he says what the United States should do.</a:t>
            </a:r>
            <a:endParaRPr lang="en-US" sz="1150" dirty="0"/>
          </a:p>
        </p:txBody>
      </p:sp>
      <p:sp>
        <p:nvSpPr>
          <p:cNvPr id="10" name="Shape 8"/>
          <p:cNvSpPr/>
          <p:nvPr/>
        </p:nvSpPr>
        <p:spPr>
          <a:xfrm>
            <a:off x="603504" y="3692347"/>
            <a:ext cx="91440" cy="91440"/>
          </a:xfrm>
          <a:prstGeom prst="ellipse">
            <a:avLst/>
          </a:prstGeom>
          <a:solidFill>
            <a:srgbClr val="C2703D"/>
          </a:solidFill>
          <a:ln w="12700">
            <a:solidFill>
              <a:srgbClr val="C2703D"/>
            </a:solidFill>
            <a:prstDash val="solid"/>
          </a:ln>
        </p:spPr>
        <p:txBody>
          <a:bodyPr/>
          <a:lstStyle/>
          <a:p>
            <a:endParaRPr lang="de-DE"/>
          </a:p>
        </p:txBody>
      </p:sp>
      <p:sp>
        <p:nvSpPr>
          <p:cNvPr id="11" name="Text 9"/>
          <p:cNvSpPr txBox="1"/>
          <p:nvPr/>
        </p:nvSpPr>
        <p:spPr>
          <a:xfrm>
            <a:off x="896112" y="3582619"/>
            <a:ext cx="7680960" cy="470002"/>
          </a:xfrm>
          <a:prstGeom prst="rect">
            <a:avLst/>
          </a:prstGeom>
          <a:noFill/>
          <a:ln/>
        </p:spPr>
        <p:txBody>
          <a:bodyPr wrap="square" lIns="0" tIns="0" rIns="0" bIns="0" rtlCol="0" anchor="t"/>
          <a:lstStyle/>
          <a:p>
            <a:pPr marL="0" indent="0">
              <a:lnSpc>
                <a:spcPts val="1518"/>
              </a:lnSpc>
              <a:buNone/>
            </a:pPr>
            <a:r>
              <a:rPr lang="en-US" sz="1150" dirty="0">
                <a:solidFill>
                  <a:srgbClr val="2C3742"/>
                </a:solidFill>
                <a:latin typeface="Calibri" pitchFamily="34" charset="0"/>
                <a:ea typeface="Calibri" pitchFamily="34" charset="-122"/>
                <a:cs typeface="Calibri" pitchFamily="34" charset="-120"/>
              </a:rPr>
              <a:t>Each is a coherent account of a hostile counterpart, and both cannot be right in the way they are written. That is the security dilemma from our first session, in two documents.</a:t>
            </a:r>
            <a:endParaRPr lang="en-US" sz="1150" dirty="0"/>
          </a:p>
        </p:txBody>
      </p:sp>
      <p:sp>
        <p:nvSpPr>
          <p:cNvPr id="12" name="Shape 10"/>
          <p:cNvSpPr/>
          <p:nvPr/>
        </p:nvSpPr>
        <p:spPr>
          <a:xfrm>
            <a:off x="566928" y="3995928"/>
            <a:ext cx="8010144" cy="685800"/>
          </a:xfrm>
          <a:prstGeom prst="roundRect">
            <a:avLst>
              <a:gd name="adj" fmla="val 9333"/>
            </a:avLst>
          </a:prstGeom>
          <a:solidFill>
            <a:srgbClr val="1F2A38"/>
          </a:solidFill>
          <a:ln w="12700">
            <a:solidFill>
              <a:srgbClr val="1F2A38"/>
            </a:solidFill>
            <a:prstDash val="solid"/>
          </a:ln>
        </p:spPr>
        <p:txBody>
          <a:bodyPr/>
          <a:lstStyle/>
          <a:p>
            <a:endParaRPr lang="de-DE"/>
          </a:p>
        </p:txBody>
      </p:sp>
      <p:sp>
        <p:nvSpPr>
          <p:cNvPr id="13" name="Text 11"/>
          <p:cNvSpPr txBox="1"/>
          <p:nvPr/>
        </p:nvSpPr>
        <p:spPr>
          <a:xfrm>
            <a:off x="786384" y="3995928"/>
            <a:ext cx="7552944" cy="685800"/>
          </a:xfrm>
          <a:prstGeom prst="rect">
            <a:avLst/>
          </a:prstGeom>
          <a:noFill/>
          <a:ln/>
        </p:spPr>
        <p:txBody>
          <a:bodyPr wrap="square" lIns="0" tIns="0" rIns="0" bIns="0" rtlCol="0" anchor="ctr"/>
          <a:lstStyle/>
          <a:p>
            <a:pPr marL="0" indent="0">
              <a:lnSpc>
                <a:spcPts val="1700"/>
              </a:lnSpc>
              <a:buNone/>
            </a:pPr>
            <a:r>
              <a:rPr lang="en-US" sz="1050" b="1" kern="0" spc="150" dirty="0">
                <a:solidFill>
                  <a:srgbClr val="C2703D"/>
                </a:solidFill>
                <a:latin typeface="Calibri" pitchFamily="34" charset="0"/>
                <a:ea typeface="Calibri" pitchFamily="34" charset="-122"/>
                <a:cs typeface="Calibri" pitchFamily="34" charset="-120"/>
              </a:rPr>
              <a:t>ASK   </a:t>
            </a:r>
            <a:r>
              <a:rPr lang="en-US" sz="1300" i="1" dirty="0">
                <a:solidFill>
                  <a:srgbClr val="FFFFFF"/>
                </a:solidFill>
                <a:latin typeface="Calibri" pitchFamily="34" charset="0"/>
                <a:ea typeface="Calibri" pitchFamily="34" charset="-122"/>
                <a:cs typeface="Calibri" pitchFamily="34" charset="-120"/>
              </a:rPr>
              <a:t>Find the sentence in Marshall's address that made it possible to offer the plan to Moscow. Then decide whether the offer was real.</a:t>
            </a:r>
            <a:endParaRPr lang="en-US" sz="10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marL="0" indent="0">
              <a:buNone/>
            </a:pPr>
            <a:r>
              <a:rPr lang="en-US" sz="1050" b="1" kern="0" spc="200" dirty="0">
                <a:solidFill>
                  <a:srgbClr val="C2703D"/>
                </a:solidFill>
                <a:latin typeface="Calibri" pitchFamily="34" charset="0"/>
                <a:ea typeface="Calibri" pitchFamily="34" charset="-122"/>
                <a:cs typeface="Calibri" pitchFamily="34" charset="-120"/>
              </a:rPr>
              <a:t>THE ANSWER</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marL="0" indent="0">
              <a:buNone/>
            </a:pPr>
            <a:r>
              <a:rPr lang="en-US" sz="2900" b="1" dirty="0">
                <a:solidFill>
                  <a:srgbClr val="1F2A38"/>
                </a:solidFill>
                <a:latin typeface="Cambria" pitchFamily="34" charset="0"/>
                <a:ea typeface="Cambria" pitchFamily="34" charset="-122"/>
                <a:cs typeface="Cambria" pitchFamily="34" charset="-120"/>
              </a:rPr>
              <a:t>The sentence, and the conditions</a:t>
            </a:r>
            <a:endParaRPr lang="en-US" sz="2900" dirty="0"/>
          </a:p>
        </p:txBody>
      </p:sp>
      <p:sp>
        <p:nvSpPr>
          <p:cNvPr id="4" name="Shape 2"/>
          <p:cNvSpPr/>
          <p:nvPr/>
        </p:nvSpPr>
        <p:spPr>
          <a:xfrm>
            <a:off x="566928" y="1371600"/>
            <a:ext cx="3877056" cy="3218688"/>
          </a:xfrm>
          <a:prstGeom prst="roundRect">
            <a:avLst>
              <a:gd name="adj" fmla="val 1420"/>
            </a:avLst>
          </a:prstGeom>
          <a:solidFill>
            <a:srgbClr val="EDEFF2"/>
          </a:solidFill>
          <a:ln w="12700">
            <a:solidFill>
              <a:srgbClr val="EDEFF2"/>
            </a:solidFill>
            <a:prstDash val="solid"/>
          </a:ln>
        </p:spPr>
        <p:txBody>
          <a:bodyPr/>
          <a:lstStyle/>
          <a:p>
            <a:endParaRPr lang="de-DE"/>
          </a:p>
        </p:txBody>
      </p:sp>
      <p:sp>
        <p:nvSpPr>
          <p:cNvPr id="5" name="Text 3"/>
          <p:cNvSpPr txBox="1"/>
          <p:nvPr/>
        </p:nvSpPr>
        <p:spPr>
          <a:xfrm>
            <a:off x="768096" y="1517904"/>
            <a:ext cx="3474720" cy="457200"/>
          </a:xfrm>
          <a:prstGeom prst="rect">
            <a:avLst/>
          </a:prstGeom>
          <a:noFill/>
          <a:ln/>
        </p:spPr>
        <p:txBody>
          <a:bodyPr wrap="square" lIns="0" tIns="0" rIns="0" bIns="0" rtlCol="0" anchor="t"/>
          <a:lstStyle/>
          <a:p>
            <a:pPr marL="0" indent="0">
              <a:lnSpc>
                <a:spcPts val="1600"/>
              </a:lnSpc>
              <a:buNone/>
            </a:pPr>
            <a:r>
              <a:rPr lang="en-US" sz="1300" b="1" dirty="0">
                <a:solidFill>
                  <a:srgbClr val="C2703D"/>
                </a:solidFill>
                <a:latin typeface="Calibri" pitchFamily="34" charset="0"/>
                <a:ea typeface="Calibri" pitchFamily="34" charset="-122"/>
                <a:cs typeface="Calibri" pitchFamily="34" charset="-120"/>
              </a:rPr>
              <a:t>WHAT MADE THE OFFER SAYABLE</a:t>
            </a:r>
            <a:endParaRPr lang="en-US" sz="1300" dirty="0"/>
          </a:p>
        </p:txBody>
      </p:sp>
      <p:sp>
        <p:nvSpPr>
          <p:cNvPr id="6" name="Text 4"/>
          <p:cNvSpPr txBox="1"/>
          <p:nvPr/>
        </p:nvSpPr>
        <p:spPr>
          <a:xfrm>
            <a:off x="768096" y="1975104"/>
            <a:ext cx="3474720" cy="2468880"/>
          </a:xfrm>
          <a:prstGeom prst="rect">
            <a:avLst/>
          </a:prstGeom>
          <a:noFill/>
          <a:ln/>
        </p:spPr>
        <p:txBody>
          <a:bodyPr wrap="square" lIns="0" tIns="0" rIns="0" bIns="0" rtlCol="0" anchor="t"/>
          <a:lstStyle/>
          <a:p>
            <a:pPr marL="0" indent="0">
              <a:lnSpc>
                <a:spcPts val="1540"/>
              </a:lnSpc>
              <a:buNone/>
            </a:pPr>
            <a:r>
              <a:rPr lang="en-US" sz="1100" dirty="0">
                <a:solidFill>
                  <a:srgbClr val="2C3742"/>
                </a:solidFill>
                <a:latin typeface="Calibri" pitchFamily="34" charset="0"/>
                <a:ea typeface="Calibri" pitchFamily="34" charset="-122"/>
                <a:cs typeface="Calibri" pitchFamily="34" charset="-120"/>
              </a:rPr>
              <a:t>The sentence is the one that says the policy is directed not against any country or doctrine, but against hunger, poverty, desperation and chaos.</a:t>
            </a:r>
            <a:endParaRPr lang="en-US" sz="1100" dirty="0"/>
          </a:p>
          <a:p>
            <a:pPr marL="0" indent="0">
              <a:lnSpc>
                <a:spcPts val="1540"/>
              </a:lnSpc>
              <a:buNone/>
            </a:pPr>
            <a:endParaRPr lang="en-US" sz="1100" dirty="0"/>
          </a:p>
          <a:p>
            <a:pPr marL="0" indent="0">
              <a:lnSpc>
                <a:spcPts val="1540"/>
              </a:lnSpc>
              <a:buNone/>
            </a:pPr>
            <a:r>
              <a:rPr lang="en-US" sz="1100" dirty="0">
                <a:solidFill>
                  <a:srgbClr val="2C3742"/>
                </a:solidFill>
                <a:latin typeface="Calibri" pitchFamily="34" charset="0"/>
                <a:ea typeface="Calibri" pitchFamily="34" charset="-122"/>
                <a:cs typeface="Calibri" pitchFamily="34" charset="-120"/>
              </a:rPr>
              <a:t>Remove it and the plan cannot be offered east of the Elbe without contradicting itself. With it, Marshall can address the Soviet Union and its neighbours without naming them as the problem — which is exactly what Truman had done three months earlier.</a:t>
            </a:r>
            <a:endParaRPr lang="en-US" sz="1100" dirty="0"/>
          </a:p>
        </p:txBody>
      </p:sp>
      <p:sp>
        <p:nvSpPr>
          <p:cNvPr id="7" name="Shape 5"/>
          <p:cNvSpPr/>
          <p:nvPr/>
        </p:nvSpPr>
        <p:spPr>
          <a:xfrm>
            <a:off x="4700016" y="1371600"/>
            <a:ext cx="3877056" cy="3218688"/>
          </a:xfrm>
          <a:prstGeom prst="roundRect">
            <a:avLst>
              <a:gd name="adj" fmla="val 1420"/>
            </a:avLst>
          </a:prstGeom>
          <a:solidFill>
            <a:srgbClr val="F2F1EE"/>
          </a:solidFill>
          <a:ln w="12700">
            <a:solidFill>
              <a:srgbClr val="F2F1EE"/>
            </a:solidFill>
            <a:prstDash val="solid"/>
          </a:ln>
        </p:spPr>
        <p:txBody>
          <a:bodyPr/>
          <a:lstStyle/>
          <a:p>
            <a:endParaRPr lang="de-DE"/>
          </a:p>
        </p:txBody>
      </p:sp>
      <p:sp>
        <p:nvSpPr>
          <p:cNvPr id="8" name="Text 6"/>
          <p:cNvSpPr txBox="1"/>
          <p:nvPr/>
        </p:nvSpPr>
        <p:spPr>
          <a:xfrm>
            <a:off x="4901184" y="1517904"/>
            <a:ext cx="3474720" cy="457200"/>
          </a:xfrm>
          <a:prstGeom prst="rect">
            <a:avLst/>
          </a:prstGeom>
          <a:noFill/>
          <a:ln/>
        </p:spPr>
        <p:txBody>
          <a:bodyPr wrap="square" lIns="0" tIns="0" rIns="0" bIns="0" rtlCol="0" anchor="t"/>
          <a:lstStyle/>
          <a:p>
            <a:pPr marL="0" indent="0">
              <a:lnSpc>
                <a:spcPts val="1600"/>
              </a:lnSpc>
              <a:buNone/>
            </a:pPr>
            <a:r>
              <a:rPr lang="en-US" sz="1300" b="1" dirty="0">
                <a:solidFill>
                  <a:srgbClr val="C2703D"/>
                </a:solidFill>
                <a:latin typeface="Calibri" pitchFamily="34" charset="0"/>
                <a:ea typeface="Calibri" pitchFamily="34" charset="-122"/>
                <a:cs typeface="Calibri" pitchFamily="34" charset="-120"/>
              </a:rPr>
              <a:t>WHAT MADE REFUSAL NEAR-CERTAIN</a:t>
            </a:r>
            <a:endParaRPr lang="en-US" sz="1300" dirty="0"/>
          </a:p>
        </p:txBody>
      </p:sp>
      <p:sp>
        <p:nvSpPr>
          <p:cNvPr id="9" name="Text 7"/>
          <p:cNvSpPr txBox="1"/>
          <p:nvPr/>
        </p:nvSpPr>
        <p:spPr>
          <a:xfrm>
            <a:off x="4901184" y="1975104"/>
            <a:ext cx="3474720" cy="2468880"/>
          </a:xfrm>
          <a:prstGeom prst="rect">
            <a:avLst/>
          </a:prstGeom>
          <a:noFill/>
          <a:ln/>
        </p:spPr>
        <p:txBody>
          <a:bodyPr wrap="square" lIns="0" tIns="0" rIns="0" bIns="0" rtlCol="0" anchor="t"/>
          <a:lstStyle/>
          <a:p>
            <a:pPr marL="0" indent="0">
              <a:lnSpc>
                <a:spcPts val="1540"/>
              </a:lnSpc>
              <a:buNone/>
            </a:pPr>
            <a:r>
              <a:rPr lang="en-US" sz="1100" dirty="0">
                <a:solidFill>
                  <a:srgbClr val="2C3742"/>
                </a:solidFill>
                <a:latin typeface="Calibri" pitchFamily="34" charset="0"/>
                <a:ea typeface="Calibri" pitchFamily="34" charset="-122"/>
                <a:cs typeface="Calibri" pitchFamily="34" charset="-120"/>
              </a:rPr>
              <a:t>Look at what came attached. Cooperate with the other recipients. Open your national accounts to outside reporting. Accept American officials in the allocation decisions.</a:t>
            </a:r>
            <a:endParaRPr lang="en-US" sz="1100" dirty="0"/>
          </a:p>
          <a:p>
            <a:pPr marL="0" indent="0">
              <a:lnSpc>
                <a:spcPts val="1540"/>
              </a:lnSpc>
              <a:buNone/>
            </a:pPr>
            <a:endParaRPr lang="en-US" sz="1100" dirty="0"/>
          </a:p>
          <a:p>
            <a:pPr marL="0" indent="0">
              <a:lnSpc>
                <a:spcPts val="1540"/>
              </a:lnSpc>
              <a:buNone/>
            </a:pPr>
            <a:r>
              <a:rPr lang="en-US" sz="1100" dirty="0">
                <a:solidFill>
                  <a:srgbClr val="2C3742"/>
                </a:solidFill>
                <a:latin typeface="Calibri" pitchFamily="34" charset="0"/>
                <a:ea typeface="Calibri" pitchFamily="34" charset="-122"/>
                <a:cs typeface="Calibri" pitchFamily="34" charset="-120"/>
              </a:rPr>
              <a:t>For a state whose economic planning was a state secret, those were not administrative details.</a:t>
            </a:r>
            <a:endParaRPr lang="en-US" sz="1100" dirty="0"/>
          </a:p>
          <a:p>
            <a:pPr marL="0" indent="0">
              <a:lnSpc>
                <a:spcPts val="1540"/>
              </a:lnSpc>
              <a:buNone/>
            </a:pPr>
            <a:endParaRPr lang="en-US" sz="1100" dirty="0"/>
          </a:p>
          <a:p>
            <a:pPr marL="0" indent="0">
              <a:lnSpc>
                <a:spcPts val="1540"/>
              </a:lnSpc>
              <a:buNone/>
            </a:pPr>
            <a:r>
              <a:rPr lang="en-US" sz="1100" dirty="0">
                <a:solidFill>
                  <a:srgbClr val="2C3742"/>
                </a:solidFill>
                <a:latin typeface="Calibri" pitchFamily="34" charset="0"/>
                <a:ea typeface="Calibri" pitchFamily="34" charset="-122"/>
                <a:cs typeface="Calibri" pitchFamily="34" charset="-120"/>
              </a:rPr>
              <a:t>So: the sentence made the offer sayable, and the conditions made refusal near-certain. An offer with conditions, or a filter dressed as an offer? Both readings are supported by the same document. Gaddis takes the second.</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310896"/>
            <a:ext cx="8010144" cy="256032"/>
          </a:xfrm>
          <a:prstGeom prst="rect">
            <a:avLst/>
          </a:prstGeom>
          <a:noFill/>
          <a:ln/>
        </p:spPr>
        <p:txBody>
          <a:bodyPr wrap="square" lIns="0" tIns="0" rIns="0" bIns="0" rtlCol="0" anchor="t"/>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  ·  WHAT GERMANY LOST</a:t>
            </a:r>
            <a:endParaRPr lang="en-US" sz="1050" dirty="0"/>
          </a:p>
        </p:txBody>
      </p:sp>
      <p:pic>
        <p:nvPicPr>
          <p:cNvPr id="4" name="Image 0" descr="/home/claude/img2/borders.jpg"/>
          <p:cNvPicPr>
            <a:picLocks noChangeAspect="1"/>
          </p:cNvPicPr>
          <p:nvPr/>
        </p:nvPicPr>
        <p:blipFill>
          <a:blip r:embed="rId3"/>
          <a:stretch>
            <a:fillRect/>
          </a:stretch>
        </p:blipFill>
        <p:spPr>
          <a:xfrm>
            <a:off x="566928" y="749808"/>
            <a:ext cx="4547357" cy="3611880"/>
          </a:xfrm>
          <a:prstGeom prst="rect">
            <a:avLst/>
          </a:prstGeom>
        </p:spPr>
      </p:pic>
      <p:sp>
        <p:nvSpPr>
          <p:cNvPr id="5" name="Text 2"/>
          <p:cNvSpPr txBox="1"/>
          <p:nvPr/>
        </p:nvSpPr>
        <p:spPr>
          <a:xfrm>
            <a:off x="5498333" y="822960"/>
            <a:ext cx="3078739" cy="822960"/>
          </a:xfrm>
          <a:prstGeom prst="rect">
            <a:avLst/>
          </a:prstGeom>
          <a:noFill/>
          <a:ln/>
        </p:spPr>
        <p:txBody>
          <a:bodyPr wrap="square" lIns="0" tIns="0" rIns="0" bIns="0" rtlCol="0" anchor="t"/>
          <a:lstStyle/>
          <a:p>
            <a:pPr marL="0" indent="0">
              <a:lnSpc>
                <a:spcPts val="2800"/>
              </a:lnSpc>
              <a:buNone/>
            </a:pPr>
            <a:r>
              <a:rPr lang="en-US" sz="2300" b="1" dirty="0">
                <a:solidFill>
                  <a:srgbClr val="FFFFFF"/>
                </a:solidFill>
                <a:latin typeface="Cambria" pitchFamily="34" charset="0"/>
                <a:ea typeface="Cambria" pitchFamily="34" charset="-122"/>
                <a:cs typeface="Cambria" pitchFamily="34" charset="-120"/>
              </a:rPr>
              <a:t>Three outlines, seventy-seven years apart</a:t>
            </a:r>
            <a:endParaRPr lang="en-US" sz="2300" dirty="0"/>
          </a:p>
        </p:txBody>
      </p:sp>
      <p:sp>
        <p:nvSpPr>
          <p:cNvPr id="6" name="Text 3"/>
          <p:cNvSpPr txBox="1"/>
          <p:nvPr/>
        </p:nvSpPr>
        <p:spPr>
          <a:xfrm>
            <a:off x="5498333" y="1828800"/>
            <a:ext cx="3078739" cy="521208"/>
          </a:xfrm>
          <a:prstGeom prst="rect">
            <a:avLst/>
          </a:prstGeom>
          <a:noFill/>
          <a:ln/>
        </p:spPr>
        <p:txBody>
          <a:bodyPr wrap="square" lIns="0" tIns="0" rIns="0" bIns="0" rtlCol="0" anchor="t"/>
          <a:lstStyle/>
          <a:p>
            <a:pPr marL="0" indent="0">
              <a:lnSpc>
                <a:spcPts val="1700"/>
              </a:lnSpc>
              <a:buNone/>
            </a:pPr>
            <a:r>
              <a:rPr lang="en-US" sz="1250" dirty="0">
                <a:solidFill>
                  <a:srgbClr val="C3CBD4"/>
                </a:solidFill>
                <a:latin typeface="Calibri" pitchFamily="34" charset="0"/>
                <a:ea typeface="Calibri" pitchFamily="34" charset="-122"/>
                <a:cs typeface="Calibri" pitchFamily="34" charset="-120"/>
              </a:rPr>
              <a:t>Black is 1914. Red is 1936. Yellow is 1991.</a:t>
            </a:r>
            <a:endParaRPr lang="en-US" sz="1250" dirty="0"/>
          </a:p>
        </p:txBody>
      </p:sp>
      <p:sp>
        <p:nvSpPr>
          <p:cNvPr id="7" name="Text 4"/>
          <p:cNvSpPr txBox="1"/>
          <p:nvPr/>
        </p:nvSpPr>
        <p:spPr>
          <a:xfrm>
            <a:off x="5498333" y="2423160"/>
            <a:ext cx="3078739" cy="932688"/>
          </a:xfrm>
          <a:prstGeom prst="rect">
            <a:avLst/>
          </a:prstGeom>
          <a:noFill/>
          <a:ln/>
        </p:spPr>
        <p:txBody>
          <a:bodyPr wrap="square" lIns="0" tIns="0" rIns="0" bIns="0" rtlCol="0" anchor="t"/>
          <a:lstStyle/>
          <a:p>
            <a:pPr marL="0" indent="0">
              <a:lnSpc>
                <a:spcPts val="1700"/>
              </a:lnSpc>
              <a:buNone/>
            </a:pPr>
            <a:r>
              <a:rPr lang="en-US" sz="1250" dirty="0">
                <a:solidFill>
                  <a:srgbClr val="C3CBD4"/>
                </a:solidFill>
                <a:latin typeface="Calibri" pitchFamily="34" charset="0"/>
                <a:ea typeface="Calibri" pitchFamily="34" charset="-122"/>
                <a:cs typeface="Calibri" pitchFamily="34" charset="-120"/>
              </a:rPr>
              <a:t>The difference between black and red in the west is Alsace and Lorraine; in the east, what went to Poland after the First World War.</a:t>
            </a:r>
            <a:endParaRPr lang="en-US" sz="1250" dirty="0"/>
          </a:p>
        </p:txBody>
      </p:sp>
      <p:sp>
        <p:nvSpPr>
          <p:cNvPr id="8" name="Text 5"/>
          <p:cNvSpPr txBox="1"/>
          <p:nvPr/>
        </p:nvSpPr>
        <p:spPr>
          <a:xfrm>
            <a:off x="5498333" y="3429000"/>
            <a:ext cx="3078739" cy="1138428"/>
          </a:xfrm>
          <a:prstGeom prst="rect">
            <a:avLst/>
          </a:prstGeom>
          <a:noFill/>
          <a:ln/>
        </p:spPr>
        <p:txBody>
          <a:bodyPr wrap="square" lIns="0" tIns="0" rIns="0" bIns="0" rtlCol="0" anchor="t"/>
          <a:lstStyle/>
          <a:p>
            <a:pPr marL="0" indent="0">
              <a:lnSpc>
                <a:spcPts val="1700"/>
              </a:lnSpc>
              <a:buNone/>
            </a:pPr>
            <a:r>
              <a:rPr lang="en-US" sz="1250" dirty="0">
                <a:solidFill>
                  <a:srgbClr val="C3CBD4"/>
                </a:solidFill>
                <a:latin typeface="Calibri" pitchFamily="34" charset="0"/>
                <a:ea typeface="Calibri" pitchFamily="34" charset="-122"/>
                <a:cs typeface="Calibri" pitchFamily="34" charset="-120"/>
              </a:rPr>
              <a:t>Everything red and not yellow was German territory in 1936 and is not German today: East Prussia, most of Pomerania, Silesia. Around a quarter of the territory of the 1937 state.</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640080"/>
            <a:ext cx="8010144" cy="274320"/>
          </a:xfrm>
          <a:prstGeom prst="rect">
            <a:avLst/>
          </a:prstGeom>
          <a:noFill/>
          <a:ln/>
        </p:spPr>
        <p:txBody>
          <a:bodyPr wrap="square" lIns="0" tIns="0" rIns="0" bIns="0" rtlCol="0" anchor="t"/>
          <a:lstStyle/>
          <a:p>
            <a:pPr marL="0" indent="0">
              <a:buNone/>
            </a:pPr>
            <a:r>
              <a:rPr lang="en-US" sz="1100" b="1" kern="0" spc="200" dirty="0">
                <a:solidFill>
                  <a:srgbClr val="C2703D"/>
                </a:solidFill>
                <a:latin typeface="Calibri" pitchFamily="34" charset="0"/>
                <a:ea typeface="Calibri" pitchFamily="34" charset="-122"/>
                <a:cs typeface="Calibri" pitchFamily="34" charset="-120"/>
              </a:rPr>
              <a:t>GERMANY LOST THAT MUCH TERRITORY</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marL="0" indent="0">
              <a:lnSpc>
                <a:spcPts val="3900"/>
              </a:lnSpc>
              <a:buNone/>
            </a:pPr>
            <a:r>
              <a:rPr lang="en-US" sz="3100" b="1" dirty="0">
                <a:solidFill>
                  <a:srgbClr val="FFFFFF"/>
                </a:solidFill>
                <a:latin typeface="Cambria" pitchFamily="34" charset="0"/>
                <a:ea typeface="Cambria" pitchFamily="34" charset="-122"/>
                <a:cs typeface="Cambria" pitchFamily="34" charset="-120"/>
              </a:rPr>
              <a:t>What happened to the people who lived there?</a:t>
            </a:r>
            <a:endParaRPr lang="en-US" sz="3100" dirty="0"/>
          </a:p>
        </p:txBody>
      </p:sp>
      <p:sp>
        <p:nvSpPr>
          <p:cNvPr id="5" name="Shape 3"/>
          <p:cNvSpPr/>
          <p:nvPr/>
        </p:nvSpPr>
        <p:spPr>
          <a:xfrm>
            <a:off x="566928" y="2432304"/>
            <a:ext cx="1005840" cy="32004"/>
          </a:xfrm>
          <a:prstGeom prst="rect">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566928" y="2670048"/>
            <a:ext cx="8010144" cy="1993392"/>
          </a:xfrm>
          <a:prstGeom prst="rect">
            <a:avLst/>
          </a:prstGeom>
          <a:noFill/>
          <a:ln/>
        </p:spPr>
        <p:txBody>
          <a:bodyPr wrap="square" lIns="0" tIns="0" rIns="0" bIns="0" rtlCol="0" anchor="t"/>
          <a:lstStyle/>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In 1919 the borders were moved and most of the people stayed where they were. Alsatians became French, and lived in the same houses.</a:t>
            </a:r>
            <a:endParaRPr lang="en-US" sz="1350" dirty="0"/>
          </a:p>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In 1945 the borders were moved and the people were moved to fit them. Around twelve million Germans went west, and Poles from territory annexed by the Soviet Union came into the space they left.</a:t>
            </a:r>
            <a:endParaRPr lang="en-US" sz="1350" dirty="0"/>
          </a:p>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That was not an accident of the fighting. It was written into the Protocol, in a section requiring that the transfers be orderly and humane.</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310896"/>
            <a:ext cx="8010144" cy="256032"/>
          </a:xfrm>
          <a:prstGeom prst="rect">
            <a:avLst/>
          </a:prstGeom>
          <a:noFill/>
          <a:ln/>
        </p:spPr>
        <p:txBody>
          <a:bodyPr wrap="square" lIns="0" tIns="0" rIns="0" bIns="0" rtlCol="0" anchor="t"/>
          <a:lstStyle/>
          <a:p>
            <a:pPr marL="0" indent="0">
              <a:buNone/>
            </a:pPr>
            <a:r>
              <a:rPr lang="en-US" sz="1050" b="1" kern="0" spc="200" dirty="0">
                <a:solidFill>
                  <a:srgbClr val="C2703D"/>
                </a:solidFill>
                <a:latin typeface="Calibri" pitchFamily="34" charset="0"/>
                <a:ea typeface="Calibri" pitchFamily="34" charset="-122"/>
                <a:cs typeface="Calibri" pitchFamily="34" charset="-120"/>
              </a:rPr>
              <a:t>PART I  ·  THE ARRANGEMENT</a:t>
            </a:r>
            <a:endParaRPr lang="en-US" sz="1050" dirty="0"/>
          </a:p>
        </p:txBody>
      </p:sp>
      <p:sp>
        <p:nvSpPr>
          <p:cNvPr id="4" name="Text 2"/>
          <p:cNvSpPr txBox="1"/>
          <p:nvPr/>
        </p:nvSpPr>
        <p:spPr>
          <a:xfrm>
            <a:off x="566928" y="585216"/>
            <a:ext cx="8010144" cy="457200"/>
          </a:xfrm>
          <a:prstGeom prst="rect">
            <a:avLst/>
          </a:prstGeom>
          <a:noFill/>
          <a:ln/>
        </p:spPr>
        <p:txBody>
          <a:bodyPr wrap="square" lIns="0" tIns="0" rIns="0" bIns="0" rtlCol="0" anchor="t"/>
          <a:lstStyle/>
          <a:p>
            <a:pPr marL="0" indent="0">
              <a:buNone/>
            </a:pPr>
            <a:r>
              <a:rPr lang="en-US" sz="2400" b="1" dirty="0">
                <a:solidFill>
                  <a:srgbClr val="FFFFFF"/>
                </a:solidFill>
                <a:latin typeface="Cambria" pitchFamily="34" charset="0"/>
                <a:ea typeface="Cambria" pitchFamily="34" charset="-122"/>
                <a:cs typeface="Cambria" pitchFamily="34" charset="-120"/>
              </a:rPr>
              <a:t>Four zones, a divided capital, and a fifth colour</a:t>
            </a:r>
            <a:endParaRPr lang="en-US" sz="2400" dirty="0"/>
          </a:p>
        </p:txBody>
      </p:sp>
      <p:pic>
        <p:nvPicPr>
          <p:cNvPr id="5" name="Image 0" descr="/home/claude/img2/zones.jpg"/>
          <p:cNvPicPr>
            <a:picLocks noChangeAspect="1"/>
          </p:cNvPicPr>
          <p:nvPr/>
        </p:nvPicPr>
        <p:blipFill>
          <a:blip r:embed="rId3"/>
          <a:stretch>
            <a:fillRect/>
          </a:stretch>
        </p:blipFill>
        <p:spPr>
          <a:xfrm>
            <a:off x="2889102" y="1115568"/>
            <a:ext cx="3365797" cy="2862072"/>
          </a:xfrm>
          <a:prstGeom prst="rect">
            <a:avLst/>
          </a:prstGeom>
        </p:spPr>
      </p:pic>
      <p:sp>
        <p:nvSpPr>
          <p:cNvPr id="6" name="Text 3"/>
          <p:cNvSpPr txBox="1"/>
          <p:nvPr/>
        </p:nvSpPr>
        <p:spPr>
          <a:xfrm>
            <a:off x="566928" y="4197096"/>
            <a:ext cx="8010144" cy="612648"/>
          </a:xfrm>
          <a:prstGeom prst="rect">
            <a:avLst/>
          </a:prstGeom>
          <a:noFill/>
          <a:ln/>
        </p:spPr>
        <p:txBody>
          <a:bodyPr wrap="square" lIns="0" tIns="0" rIns="0" bIns="0" rtlCol="0" anchor="t"/>
          <a:lstStyle/>
          <a:p>
            <a:pPr marL="0" indent="0">
              <a:lnSpc>
                <a:spcPts val="1700"/>
              </a:lnSpc>
              <a:buNone/>
            </a:pPr>
            <a:r>
              <a:rPr lang="en-US" sz="1250" i="1" dirty="0">
                <a:solidFill>
                  <a:srgbClr val="AAB6C2"/>
                </a:solidFill>
                <a:latin typeface="Calibri" pitchFamily="34" charset="0"/>
                <a:ea typeface="Calibri" pitchFamily="34" charset="-122"/>
                <a:cs typeface="Calibri" pitchFamily="34" charset="-120"/>
              </a:rPr>
              <a:t>A capital divided inside the Soviet zone, and territory in the east that is not an occupation zone at all but land placed under Polish administration.</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31A24"/>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31A24"/>
          </a:solidFill>
          <a:ln/>
        </p:spPr>
        <p:txBody>
          <a:bodyPr/>
          <a:lstStyle/>
          <a:p>
            <a:endParaRPr lang="de-DE"/>
          </a:p>
        </p:txBody>
      </p:sp>
      <p:sp>
        <p:nvSpPr>
          <p:cNvPr id="3" name="Shape 1"/>
          <p:cNvSpPr/>
          <p:nvPr/>
        </p:nvSpPr>
        <p:spPr>
          <a:xfrm>
            <a:off x="566928" y="1417320"/>
            <a:ext cx="749808" cy="749808"/>
          </a:xfrm>
          <a:prstGeom prst="ellipse">
            <a:avLst/>
          </a:prstGeom>
          <a:solidFill>
            <a:srgbClr val="C2703D"/>
          </a:solidFill>
          <a:ln w="12700">
            <a:solidFill>
              <a:srgbClr val="C2703D"/>
            </a:solidFill>
            <a:prstDash val="solid"/>
          </a:ln>
        </p:spPr>
        <p:txBody>
          <a:bodyPr/>
          <a:lstStyle/>
          <a:p>
            <a:endParaRPr lang="de-DE"/>
          </a:p>
        </p:txBody>
      </p:sp>
      <p:sp>
        <p:nvSpPr>
          <p:cNvPr id="4" name="Text 2"/>
          <p:cNvSpPr txBox="1"/>
          <p:nvPr/>
        </p:nvSpPr>
        <p:spPr>
          <a:xfrm>
            <a:off x="566928" y="1417320"/>
            <a:ext cx="749808" cy="74980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5" name="Text 3"/>
          <p:cNvSpPr txBox="1"/>
          <p:nvPr/>
        </p:nvSpPr>
        <p:spPr>
          <a:xfrm>
            <a:off x="566928" y="2377440"/>
            <a:ext cx="8010144" cy="868680"/>
          </a:xfrm>
          <a:prstGeom prst="rect">
            <a:avLst/>
          </a:prstGeom>
          <a:noFill/>
          <a:ln/>
        </p:spPr>
        <p:txBody>
          <a:bodyPr wrap="square" lIns="0" tIns="0" rIns="0" bIns="0"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The document</a:t>
            </a:r>
            <a:endParaRPr lang="en-US" sz="3400" dirty="0"/>
          </a:p>
        </p:txBody>
      </p:sp>
      <p:sp>
        <p:nvSpPr>
          <p:cNvPr id="6" name="Text 4"/>
          <p:cNvSpPr txBox="1"/>
          <p:nvPr/>
        </p:nvSpPr>
        <p:spPr>
          <a:xfrm>
            <a:off x="566928" y="3200400"/>
            <a:ext cx="7095744" cy="731520"/>
          </a:xfrm>
          <a:prstGeom prst="rect">
            <a:avLst/>
          </a:prstGeom>
          <a:noFill/>
          <a:ln/>
        </p:spPr>
        <p:txBody>
          <a:bodyPr wrap="square" lIns="0" tIns="0" rIns="0" bIns="0" rtlCol="0" anchor="ctr"/>
          <a:lstStyle/>
          <a:p>
            <a:pPr marL="0" indent="0">
              <a:lnSpc>
                <a:spcPts val="2000"/>
              </a:lnSpc>
              <a:buNone/>
            </a:pPr>
            <a:r>
              <a:rPr lang="en-US" sz="1400" dirty="0">
                <a:solidFill>
                  <a:srgbClr val="AAB6C2"/>
                </a:solidFill>
                <a:latin typeface="Calibri" pitchFamily="34" charset="0"/>
                <a:ea typeface="Calibri" pitchFamily="34" charset="-122"/>
                <a:cs typeface="Calibri" pitchFamily="34" charset="-120"/>
              </a:rPr>
              <a:t>What kind of document is this?  ·  19 minutes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F2A38"/>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txBody>
          <a:bodyPr/>
          <a:lstStyle/>
          <a:p>
            <a:endParaRPr lang="de-DE"/>
          </a:p>
        </p:txBody>
      </p:sp>
      <p:sp>
        <p:nvSpPr>
          <p:cNvPr id="3" name="Text 1"/>
          <p:cNvSpPr txBox="1"/>
          <p:nvPr/>
        </p:nvSpPr>
        <p:spPr>
          <a:xfrm>
            <a:off x="566928" y="640080"/>
            <a:ext cx="8010144" cy="274320"/>
          </a:xfrm>
          <a:prstGeom prst="rect">
            <a:avLst/>
          </a:prstGeom>
          <a:noFill/>
          <a:ln/>
        </p:spPr>
        <p:txBody>
          <a:bodyPr wrap="square" lIns="0" tIns="0" rIns="0" bIns="0" rtlCol="0" anchor="t"/>
          <a:lstStyle/>
          <a:p>
            <a:pPr marL="0" indent="0">
              <a:buNone/>
            </a:pPr>
            <a:r>
              <a:rPr lang="en-US" sz="1100" b="1" kern="0" spc="200" dirty="0">
                <a:solidFill>
                  <a:srgbClr val="C2703D"/>
                </a:solidFill>
                <a:latin typeface="Calibri" pitchFamily="34" charset="0"/>
                <a:ea typeface="Calibri" pitchFamily="34" charset="-122"/>
                <a:cs typeface="Calibri" pitchFamily="34" charset="-120"/>
              </a:rPr>
              <a:t>PART II  ·  ASK BEFORE ANYTHING ELSE</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marL="0" indent="0">
              <a:lnSpc>
                <a:spcPts val="3900"/>
              </a:lnSpc>
              <a:buNone/>
            </a:pPr>
            <a:r>
              <a:rPr lang="en-US" sz="3100" b="1" dirty="0">
                <a:solidFill>
                  <a:srgbClr val="FFFFFF"/>
                </a:solidFill>
                <a:latin typeface="Cambria" pitchFamily="34" charset="0"/>
                <a:ea typeface="Cambria" pitchFamily="34" charset="-122"/>
                <a:cs typeface="Cambria" pitchFamily="34" charset="-120"/>
              </a:rPr>
              <a:t>Was the Potsdam Agreement a peace treaty?</a:t>
            </a:r>
            <a:endParaRPr lang="en-US" sz="3100" dirty="0"/>
          </a:p>
        </p:txBody>
      </p:sp>
      <p:sp>
        <p:nvSpPr>
          <p:cNvPr id="5" name="Shape 3"/>
          <p:cNvSpPr/>
          <p:nvPr/>
        </p:nvSpPr>
        <p:spPr>
          <a:xfrm>
            <a:off x="566928" y="1920240"/>
            <a:ext cx="1005840" cy="32004"/>
          </a:xfrm>
          <a:prstGeom prst="rect">
            <a:avLst/>
          </a:prstGeom>
          <a:solidFill>
            <a:srgbClr val="C2703D"/>
          </a:solidFill>
          <a:ln w="12700">
            <a:solidFill>
              <a:srgbClr val="C2703D"/>
            </a:solidFill>
            <a:prstDash val="solid"/>
          </a:ln>
        </p:spPr>
        <p:txBody>
          <a:bodyPr/>
          <a:lstStyle/>
          <a:p>
            <a:endParaRPr lang="de-DE"/>
          </a:p>
        </p:txBody>
      </p:sp>
      <p:sp>
        <p:nvSpPr>
          <p:cNvPr id="6" name="Text 4"/>
          <p:cNvSpPr txBox="1"/>
          <p:nvPr/>
        </p:nvSpPr>
        <p:spPr>
          <a:xfrm>
            <a:off x="566928" y="2157984"/>
            <a:ext cx="8010144" cy="2505456"/>
          </a:xfrm>
          <a:prstGeom prst="rect">
            <a:avLst/>
          </a:prstGeom>
          <a:noFill/>
          <a:ln/>
        </p:spPr>
        <p:txBody>
          <a:bodyPr wrap="square" lIns="0" tIns="0" rIns="0" bIns="0" rtlCol="0" anchor="t"/>
          <a:lstStyle/>
          <a:p>
            <a:pPr marL="0" indent="0">
              <a:lnSpc>
                <a:spcPts val="1917"/>
              </a:lnSpc>
              <a:buNone/>
            </a:pPr>
            <a:r>
              <a:rPr lang="en-US" sz="1350" dirty="0">
                <a:solidFill>
                  <a:srgbClr val="B9C3CD"/>
                </a:solidFill>
                <a:latin typeface="Calibri" pitchFamily="34" charset="0"/>
                <a:ea typeface="Calibri" pitchFamily="34" charset="-122"/>
                <a:cs typeface="Calibri" pitchFamily="34" charset="-120"/>
              </a:rPr>
              <a:t>Yes or no — and what would you need to know in order to decide?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6505</Words>
  <Application>Microsoft Office PowerPoint</Application>
  <PresentationFormat>Bildschirmpräsentation (16:9)</PresentationFormat>
  <Paragraphs>497</Paragraphs>
  <Slides>45</Slides>
  <Notes>45</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45</vt:i4>
      </vt:variant>
    </vt:vector>
  </HeadingPairs>
  <TitlesOfParts>
    <vt:vector size="49" baseType="lpstr">
      <vt:lpstr>Arial</vt:lpstr>
      <vt:lpstr>Calibri</vt:lpstr>
      <vt:lpstr>Cambria</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International Relations</dc:title>
  <dc:subject>PptxGenJS Presentation</dc:subject>
  <dc:creator>Cold War and Germany</dc:creator>
  <cp:lastModifiedBy>Joachim Wintzer</cp:lastModifiedBy>
  <cp:revision>1</cp:revision>
  <dcterms:created xsi:type="dcterms:W3CDTF">2026-09-09T17:10:29Z</dcterms:created>
  <dcterms:modified xsi:type="dcterms:W3CDTF">2026-09-09T17:36:56Z</dcterms:modified>
</cp:coreProperties>
</file>