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deck when you deal the cards, and leave the relevant slide up while a pair is speaking. The politicians, cards 13 to 24, are not in this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Seat each pair facing each other across the circle. D2, D3 and D4 need the most care: the axis is what the document does, not whose suffering counts.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Composite figure. If the card does not support an answer, say so — better than a confident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1234440"/>
            <a:ext cx="8010144" cy="274320"/>
          </a:xfrm>
          <a:prstGeom prst="rect">
            <a:avLst/>
          </a:prstGeom>
          <a:noFill/>
          <a:ln/>
        </p:spPr>
        <p:txBody>
          <a:bodyPr wrap="square" lIns="0" tIns="0" rIns="0" bIns="0" rtlCol="0" anchor="ctr"/>
          <a:lstStyle/>
          <a:p>
            <a:pPr indent="0" marL="0">
              <a:buNone/>
            </a:pPr>
            <a:r>
              <a:rPr lang="en-US" sz="1200" b="1" spc="300" kern="0" dirty="0">
                <a:solidFill>
                  <a:srgbClr val="C2703D"/>
                </a:solidFill>
                <a:latin typeface="Calibri" pitchFamily="34" charset="0"/>
                <a:ea typeface="Calibri" pitchFamily="34" charset="-122"/>
                <a:cs typeface="Calibri" pitchFamily="34" charset="-120"/>
              </a:rPr>
              <a:t>COLD WAR AND GERMANY  ·  THE CIRCLE</a:t>
            </a:r>
            <a:endParaRPr lang="en-US" sz="1200" dirty="0"/>
          </a:p>
        </p:txBody>
      </p:sp>
      <p:sp>
        <p:nvSpPr>
          <p:cNvPr id="4" name="Text 2"/>
          <p:cNvSpPr txBox="1"/>
          <p:nvPr/>
        </p:nvSpPr>
        <p:spPr>
          <a:xfrm>
            <a:off x="566928" y="1600200"/>
            <a:ext cx="8010144" cy="1371600"/>
          </a:xfrm>
          <a:prstGeom prst="rect">
            <a:avLst/>
          </a:prstGeom>
          <a:noFill/>
          <a:ln/>
        </p:spPr>
        <p:txBody>
          <a:bodyPr wrap="square" lIns="0" tIns="0" rIns="0" bIns="0" rtlCol="0" anchor="ctr"/>
          <a:lstStyle/>
          <a:p>
            <a:pPr indent="0" marL="0">
              <a:lnSpc>
                <a:spcPts val="4400"/>
              </a:lnSpc>
              <a:buNone/>
            </a:pPr>
            <a:r>
              <a:rPr lang="en-US" sz="3800" b="1" dirty="0">
                <a:solidFill>
                  <a:srgbClr val="FFFFFF"/>
                </a:solidFill>
                <a:latin typeface="Cambria" pitchFamily="34" charset="0"/>
                <a:ea typeface="Cambria" pitchFamily="34" charset="-122"/>
                <a:cs typeface="Cambria" pitchFamily="34" charset="-120"/>
              </a:rPr>
              <a:t>Twelve people who were</a:t>
            </a:r>
            <a:endParaRPr lang="en-US" sz="3800" dirty="0"/>
          </a:p>
          <a:p>
            <a:pPr indent="0" marL="0">
              <a:lnSpc>
                <a:spcPts val="4400"/>
              </a:lnSpc>
              <a:buNone/>
            </a:pPr>
            <a:r>
              <a:rPr lang="en-US" sz="3800" b="1" dirty="0">
                <a:solidFill>
                  <a:srgbClr val="FFFFFF"/>
                </a:solidFill>
                <a:latin typeface="Cambria" pitchFamily="34" charset="0"/>
                <a:ea typeface="Cambria" pitchFamily="34" charset="-122"/>
                <a:cs typeface="Cambria" pitchFamily="34" charset="-120"/>
              </a:rPr>
              <a:t>not at Cecilienhof</a:t>
            </a:r>
            <a:endParaRPr lang="en-US" sz="3800" dirty="0"/>
          </a:p>
        </p:txBody>
      </p:sp>
      <p:sp>
        <p:nvSpPr>
          <p:cNvPr id="5" name="Shape 3"/>
          <p:cNvSpPr/>
          <p:nvPr/>
        </p:nvSpPr>
        <p:spPr>
          <a:xfrm>
            <a:off x="566928" y="3154680"/>
            <a:ext cx="1005840" cy="32004"/>
          </a:xfrm>
          <a:prstGeom prst="rect">
            <a:avLst/>
          </a:prstGeom>
          <a:solidFill>
            <a:srgbClr val="C2703D"/>
          </a:solidFill>
          <a:ln w="12700">
            <a:solidFill>
              <a:srgbClr val="C2703D"/>
            </a:solidFill>
            <a:prstDash val="solid"/>
          </a:ln>
        </p:spPr>
      </p:sp>
      <p:sp>
        <p:nvSpPr>
          <p:cNvPr id="6" name="Text 4"/>
          <p:cNvSpPr txBox="1"/>
          <p:nvPr/>
        </p:nvSpPr>
        <p:spPr>
          <a:xfrm>
            <a:off x="566928" y="3383280"/>
            <a:ext cx="7461504" cy="1005840"/>
          </a:xfrm>
          <a:prstGeom prst="rect">
            <a:avLst/>
          </a:prstGeom>
          <a:noFill/>
          <a:ln/>
        </p:spPr>
        <p:txBody>
          <a:bodyPr wrap="square" lIns="0" tIns="0" rIns="0" bIns="0" rtlCol="0" anchor="ctr"/>
          <a:lstStyle/>
          <a:p>
            <a:pPr indent="0" marL="0">
              <a:lnSpc>
                <a:spcPts val="1900"/>
              </a:lnSpc>
              <a:buNone/>
            </a:pPr>
            <a:r>
              <a:rPr lang="en-US" sz="1350" dirty="0">
                <a:solidFill>
                  <a:srgbClr val="B9C3CD"/>
                </a:solidFill>
                <a:latin typeface="Calibri" pitchFamily="34" charset="0"/>
                <a:ea typeface="Calibri" pitchFamily="34" charset="-122"/>
                <a:cs typeface="Calibri" pitchFamily="34" charset="-120"/>
              </a:rPr>
              <a:t>Cards 1 to 12. Every one of them is a composite figure — representative of a group, not a portrait of a specific individual. Everything on the cards is drawn from documented conditions; the feeling is yours to reconstruct.</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8   ·   VICTIMS OF GERMAN POLICY</a:t>
            </a:r>
            <a:endParaRPr lang="en-US" sz="1050" dirty="0"/>
          </a:p>
        </p:txBody>
      </p:sp>
      <p:sp>
        <p:nvSpPr>
          <p:cNvPr id="3" name="Shape 1"/>
          <p:cNvSpPr/>
          <p:nvPr/>
        </p:nvSpPr>
        <p:spPr>
          <a:xfrm>
            <a:off x="5559552" y="237744"/>
            <a:ext cx="301752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5559552" y="237744"/>
            <a:ext cx="301752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REPRESENTED BY A GOVERNMENT NOT OF HER CHOOSING</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survivor of the Warsaw Uprising</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Polish civilian, Home Army family</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She was in Warsaw during the uprising of August to October 1944, when the Home Army rose against the German garrison and the Red Army halted on the far bank of the Vistula. The uprising was crushed and the city systematically demolished afterwards. Her brother was in the Home Army; men like him are now being arrested by the new authorities.</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Around 200,000 dead in the uprising and its aftermath, and a capital deliberately destroyed street by street. Then liberation by an army whose government is installing the people who are arresting her brother.</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free elections promised at Yalta, held honestly. Some acknowledgement of what happened on the Vistula in 1944. Germany held responsible in a way that is felt and not merely written. And Poland's independence — from both of its neighbours.</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confirmed the border changes and repeated the commitment to free elections. It said nothing about the uprising, and the government that spoke for Poland in the corridor at Cecilienhof was not one she recognised.</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9   ·   THE WIDER WORLD</a:t>
            </a:r>
            <a:endParaRPr lang="en-US" sz="1050" dirty="0"/>
          </a:p>
        </p:txBody>
      </p:sp>
      <p:sp>
        <p:nvSpPr>
          <p:cNvPr id="3" name="Shape 1"/>
          <p:cNvSpPr/>
          <p:nvPr/>
        </p:nvSpPr>
        <p:spPr>
          <a:xfrm>
            <a:off x="6062472" y="237744"/>
            <a:ext cx="25146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062472" y="237744"/>
            <a:ext cx="25146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REPRESENTED, BUT NOT CONSULTED</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coal miner in South Wales</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British voter, July 1945</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 worked through the war in a reserved occupation, and his household has been rationed for six years. He voted on 5 July, before the count was completed for service votes, and his vote helped to remove the man who had led the country to victory two months earlier.</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Bombing, rationing, and a son in the army who has not yet been demobilised. Also full employment for the first time in his adult life, after a decade in which the pits stood idle.</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Demobilisation, housing, and a health service. He is not indifferent to Germany — but he is not willing to pay for its occupation while bread is rationed at home, and rationing in Britain in fact became tighter after the war than during it.</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committed Britain to feeding and administering a zone containing the Ruhr and a large urban population, at a cost the country could not carry. The pressure this created is one of the roads that leads to the merging of the British and American zones.</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10   ·   THE WIDER WORLD</a:t>
            </a:r>
            <a:endParaRPr lang="en-US" sz="1050" dirty="0"/>
          </a:p>
        </p:txBody>
      </p:sp>
      <p:sp>
        <p:nvSpPr>
          <p:cNvPr id="3" name="Shape 1"/>
          <p:cNvSpPr/>
          <p:nvPr/>
        </p:nvSpPr>
        <p:spPr>
          <a:xfrm>
            <a:off x="6748272" y="237744"/>
            <a:ext cx="18288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748272" y="237744"/>
            <a:ext cx="18288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NOT REPRESENTED</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soldier of the British Indian Army</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Veteran of the North African and Italian campaigns</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One of around two and a half million men who volunteered for the Indian Army — the largest volunteer force in history. He fought Germans in North Africa and Italy. India has been at war since 1939 because the Viceroy declared it, without consulting any Indian legislature.</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Service abroad; comrades dead in Europe and Asia; and, at home, the Bengal famine of 1943, in which some three million people died while the war effort was supplied.</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Independence, and soon. Recognition that the war was fought by more than the powers sitting at Cecilienhof. And an answer to the question of why self-determination is being discussed for Europeans and not for him.</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Potsdam Protocol does not mention India. The powers writing the political principles for a defeated Germany were, between them, governing several hundred million colonial subjects. Indian independence came two years later, with partition.</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11   ·   THE WIDER WORLD</a:t>
            </a:r>
            <a:endParaRPr lang="en-US" sz="1050" dirty="0"/>
          </a:p>
        </p:txBody>
      </p:sp>
      <p:sp>
        <p:nvSpPr>
          <p:cNvPr id="3" name="Shape 1"/>
          <p:cNvSpPr/>
          <p:nvPr/>
        </p:nvSpPr>
        <p:spPr>
          <a:xfrm>
            <a:off x="6748272" y="237744"/>
            <a:ext cx="18288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748272" y="237744"/>
            <a:ext cx="18288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NOT REPRESENTED</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Viet Minh activist in Hanoi</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Vietnamese nationalist, August 1945</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Vietnam has been under French colonial rule, then Japanese occupation, and is now in the days between the Japanese surrender and whatever comes next. A famine in the north has killed enormous numbers. On 2 September, weeks after the conference ends, independence will be declared in Hanoi — quoting the American Declaration of Independence.</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Japanese occupation on top of French rule, and a famine in 1944–45 whose death toll is usually estimated in the high hundreds of thousands or above a million.</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Independence, and international recognition of it. He has reason to hope: the Atlantic Charter spoke of the right of all peoples to choose their form of government, and the Americans in the region have been sympathetic.</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At Potsdam the powers arranged for the Japanese surrender in Indochina to be taken by Chinese forces north of the sixteenth parallel and British forces south of it. The British in the south helped to restore French authority. The war that follows lasts, in one form or another, for thirty years.</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12   ·   MOVED BY THE NEW BORDER</a:t>
            </a:r>
            <a:endParaRPr lang="en-US" sz="1050" dirty="0"/>
          </a:p>
        </p:txBody>
      </p:sp>
      <p:sp>
        <p:nvSpPr>
          <p:cNvPr id="3" name="Shape 1"/>
          <p:cNvSpPr/>
          <p:nvPr/>
        </p:nvSpPr>
        <p:spPr>
          <a:xfrm>
            <a:off x="6336792" y="237744"/>
            <a:ext cx="224028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336792" y="237744"/>
            <a:ext cx="224028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 SAY IN EITHER DIRECTION</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500" b="1" dirty="0">
                <a:solidFill>
                  <a:srgbClr val="1F2A38"/>
                </a:solidFill>
                <a:latin typeface="Cambria" pitchFamily="34" charset="0"/>
                <a:ea typeface="Cambria" pitchFamily="34" charset="-122"/>
                <a:cs typeface="Cambria" pitchFamily="34" charset="-120"/>
              </a:rPr>
              <a:t>A Polish settler from the eastern borderlands</a:t>
            </a:r>
            <a:endParaRPr lang="en-US" sz="25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Resettled from Soviet-annexed Poland onto a farm in Lower Silesia</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 farmed near Lwów until the border moved. The territory his family had lived in for generations was annexed by the Soviet Union, and he is one of well over a million Poles moved westward into land the conference has just placed under Polish administration. He is being given a German farm. The people who lived on it are being made to leave.</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German occupation, then Soviet annexation of his home region, and in Volhynia the mass killing of Polish villagers by Ukrainian nationalist units in 1943 and 1944. He has lost his land twice over — once to a border and once to a war he did not start.</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Certainty. A permanent frontier rather than an administrative arrangement, because a provisional border means his title to the farm is provisional too. Compensation for what he left in the east. And an assurance that the Germans will not come back — an anxiety that shapes Polish politics for the next forty-five years.</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gave him the land and withheld the certainty. The frontier was placed under Polish administration pending a final peace settlement, and that word — pending — hung over him until 1990. He and the woman whose farm he now works were moved by the same sentence in the same document, in opposite directions.</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THE SIX DUELS</a:t>
            </a:r>
            <a:endParaRPr lang="en-US" sz="1050" dirty="0"/>
          </a:p>
        </p:txBody>
      </p:sp>
      <p:sp>
        <p:nvSpPr>
          <p:cNvPr id="3" name="Text 1"/>
          <p:cNvSpPr txBox="1"/>
          <p:nvPr/>
        </p:nvSpPr>
        <p:spPr>
          <a:xfrm>
            <a:off x="566928" y="566928"/>
            <a:ext cx="8010144" cy="548640"/>
          </a:xfrm>
          <a:prstGeom prst="rect">
            <a:avLst/>
          </a:prstGeom>
          <a:noFill/>
          <a:ln/>
        </p:spPr>
        <p:txBody>
          <a:bodyPr wrap="square" lIns="0" tIns="0" rIns="0" bIns="0" rtlCol="0" anchor="ctr"/>
          <a:lstStyle/>
          <a:p>
            <a:pPr indent="0" marL="0">
              <a:buNone/>
            </a:pPr>
            <a:r>
              <a:rPr lang="en-US" sz="2800" b="1" dirty="0">
                <a:solidFill>
                  <a:srgbClr val="1F2A38"/>
                </a:solidFill>
                <a:latin typeface="Cambria" pitchFamily="34" charset="0"/>
                <a:ea typeface="Cambria" pitchFamily="34" charset="-122"/>
                <a:cs typeface="Cambria" pitchFamily="34" charset="-120"/>
              </a:rPr>
              <a:t>Who faces whom, and why</a:t>
            </a:r>
            <a:endParaRPr lang="en-US" sz="2800" dirty="0"/>
          </a:p>
        </p:txBody>
      </p:sp>
      <p:sp>
        <p:nvSpPr>
          <p:cNvPr id="4" name="Shape 2"/>
          <p:cNvSpPr/>
          <p:nvPr/>
        </p:nvSpPr>
        <p:spPr>
          <a:xfrm>
            <a:off x="566928" y="1261872"/>
            <a:ext cx="8010144" cy="563880"/>
          </a:xfrm>
          <a:prstGeom prst="rect">
            <a:avLst/>
          </a:prstGeom>
          <a:solidFill>
            <a:srgbClr val="F4F5F6"/>
          </a:solidFill>
          <a:ln w="12700">
            <a:solidFill>
              <a:srgbClr val="F4F5F6"/>
            </a:solidFill>
            <a:prstDash val="solid"/>
          </a:ln>
        </p:spPr>
      </p:sp>
      <p:sp>
        <p:nvSpPr>
          <p:cNvPr id="5" name="Text 3"/>
          <p:cNvSpPr txBox="1"/>
          <p:nvPr/>
        </p:nvSpPr>
        <p:spPr>
          <a:xfrm>
            <a:off x="640080" y="1261872"/>
            <a:ext cx="329184" cy="563880"/>
          </a:xfrm>
          <a:prstGeom prst="rect">
            <a:avLst/>
          </a:prstGeom>
          <a:noFill/>
          <a:ln/>
        </p:spPr>
        <p:txBody>
          <a:bodyPr wrap="square" lIns="0" tIns="0" rIns="0" bIns="0" rtlCol="0" anchor="ctr"/>
          <a:lstStyle/>
          <a:p>
            <a:pPr indent="0" marL="0">
              <a:lnSpc>
                <a:spcPts val="1250"/>
              </a:lnSpc>
              <a:buNone/>
            </a:pPr>
            <a:r>
              <a:rPr lang="en-US" sz="1100" b="1" dirty="0">
                <a:solidFill>
                  <a:srgbClr val="1F2A38"/>
                </a:solidFill>
                <a:latin typeface="Calibri" pitchFamily="34" charset="0"/>
                <a:ea typeface="Calibri" pitchFamily="34" charset="-122"/>
                <a:cs typeface="Calibri" pitchFamily="34" charset="-120"/>
              </a:rPr>
              <a:t>D1</a:t>
            </a:r>
            <a:endParaRPr lang="en-US" sz="1100" dirty="0"/>
          </a:p>
        </p:txBody>
      </p:sp>
      <p:sp>
        <p:nvSpPr>
          <p:cNvPr id="6" name="Text 4"/>
          <p:cNvSpPr txBox="1"/>
          <p:nvPr/>
        </p:nvSpPr>
        <p:spPr>
          <a:xfrm>
            <a:off x="1115568" y="126187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3  Farmer's wife in Lower Silesia</a:t>
            </a:r>
            <a:endParaRPr lang="en-US" sz="950" dirty="0"/>
          </a:p>
        </p:txBody>
      </p:sp>
      <p:sp>
        <p:nvSpPr>
          <p:cNvPr id="7" name="Text 5"/>
          <p:cNvSpPr txBox="1"/>
          <p:nvPr/>
        </p:nvSpPr>
        <p:spPr>
          <a:xfrm>
            <a:off x="3447288" y="126187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12  Polish settler from the east</a:t>
            </a:r>
            <a:endParaRPr lang="en-US" sz="950" dirty="0"/>
          </a:p>
        </p:txBody>
      </p:sp>
      <p:sp>
        <p:nvSpPr>
          <p:cNvPr id="8" name="Text 6"/>
          <p:cNvSpPr txBox="1"/>
          <p:nvPr/>
        </p:nvSpPr>
        <p:spPr>
          <a:xfrm>
            <a:off x="5779008" y="1261872"/>
            <a:ext cx="2724912" cy="563880"/>
          </a:xfrm>
          <a:prstGeom prst="rect">
            <a:avLst/>
          </a:prstGeom>
          <a:noFill/>
          <a:ln/>
        </p:spPr>
        <p:txBody>
          <a:bodyPr wrap="square" lIns="0" tIns="0" rIns="0" bIns="0" rtlCol="0" anchor="ctr"/>
          <a:lstStyle/>
          <a:p>
            <a:pPr indent="0" marL="0">
              <a:lnSpc>
                <a:spcPts val="1250"/>
              </a:lnSpc>
              <a:buNone/>
            </a:pPr>
            <a:r>
              <a:rPr lang="en-US" sz="950" dirty="0">
                <a:solidFill>
                  <a:srgbClr val="4A5560"/>
                </a:solidFill>
                <a:latin typeface="Calibri" pitchFamily="34" charset="0"/>
                <a:ea typeface="Calibri" pitchFamily="34" charset="-122"/>
                <a:cs typeface="Calibri" pitchFamily="34" charset="-120"/>
              </a:rPr>
              <a:t>The same farm, the same sentence in the same document, opposite directions.</a:t>
            </a:r>
            <a:endParaRPr lang="en-US" sz="950" dirty="0"/>
          </a:p>
        </p:txBody>
      </p:sp>
      <p:sp>
        <p:nvSpPr>
          <p:cNvPr id="9" name="Text 7"/>
          <p:cNvSpPr txBox="1"/>
          <p:nvPr/>
        </p:nvSpPr>
        <p:spPr>
          <a:xfrm>
            <a:off x="640080" y="1825752"/>
            <a:ext cx="329184" cy="563880"/>
          </a:xfrm>
          <a:prstGeom prst="rect">
            <a:avLst/>
          </a:prstGeom>
          <a:noFill/>
          <a:ln/>
        </p:spPr>
        <p:txBody>
          <a:bodyPr wrap="square" lIns="0" tIns="0" rIns="0" bIns="0" rtlCol="0" anchor="ctr"/>
          <a:lstStyle/>
          <a:p>
            <a:pPr indent="0" marL="0">
              <a:lnSpc>
                <a:spcPts val="1250"/>
              </a:lnSpc>
              <a:buNone/>
            </a:pPr>
            <a:r>
              <a:rPr lang="en-US" sz="1100" b="1" dirty="0">
                <a:solidFill>
                  <a:srgbClr val="1F2A38"/>
                </a:solidFill>
                <a:latin typeface="Calibri" pitchFamily="34" charset="0"/>
                <a:ea typeface="Calibri" pitchFamily="34" charset="-122"/>
                <a:cs typeface="Calibri" pitchFamily="34" charset="-120"/>
              </a:rPr>
              <a:t>D2</a:t>
            </a:r>
            <a:endParaRPr lang="en-US" sz="1100" dirty="0"/>
          </a:p>
        </p:txBody>
      </p:sp>
      <p:sp>
        <p:nvSpPr>
          <p:cNvPr id="10" name="Text 8"/>
          <p:cNvSpPr txBox="1"/>
          <p:nvPr/>
        </p:nvSpPr>
        <p:spPr>
          <a:xfrm>
            <a:off x="1115568" y="182575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5  Wehrmacht prisoner in Soviet hands</a:t>
            </a:r>
            <a:endParaRPr lang="en-US" sz="950" dirty="0"/>
          </a:p>
        </p:txBody>
      </p:sp>
      <p:sp>
        <p:nvSpPr>
          <p:cNvPr id="11" name="Text 9"/>
          <p:cNvSpPr txBox="1"/>
          <p:nvPr/>
        </p:nvSpPr>
        <p:spPr>
          <a:xfrm>
            <a:off x="3447288" y="182575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7  Soviet forced labourer</a:t>
            </a:r>
            <a:endParaRPr lang="en-US" sz="950" dirty="0"/>
          </a:p>
        </p:txBody>
      </p:sp>
      <p:sp>
        <p:nvSpPr>
          <p:cNvPr id="12" name="Text 10"/>
          <p:cNvSpPr txBox="1"/>
          <p:nvPr/>
        </p:nvSpPr>
        <p:spPr>
          <a:xfrm>
            <a:off x="5779008" y="1825752"/>
            <a:ext cx="2724912" cy="563880"/>
          </a:xfrm>
          <a:prstGeom prst="rect">
            <a:avLst/>
          </a:prstGeom>
          <a:noFill/>
          <a:ln/>
        </p:spPr>
        <p:txBody>
          <a:bodyPr wrap="square" lIns="0" tIns="0" rIns="0" bIns="0" rtlCol="0" anchor="ctr"/>
          <a:lstStyle/>
          <a:p>
            <a:pPr indent="0" marL="0">
              <a:lnSpc>
                <a:spcPts val="1250"/>
              </a:lnSpc>
              <a:buNone/>
            </a:pPr>
            <a:r>
              <a:rPr lang="en-US" sz="950" dirty="0">
                <a:solidFill>
                  <a:srgbClr val="4A5560"/>
                </a:solidFill>
                <a:latin typeface="Calibri" pitchFamily="34" charset="0"/>
                <a:ea typeface="Calibri" pitchFamily="34" charset="-122"/>
                <a:cs typeface="Calibri" pitchFamily="34" charset="-120"/>
              </a:rPr>
              <a:t>Forced labour in both directions. He is in her country against his will; she was in his.</a:t>
            </a:r>
            <a:endParaRPr lang="en-US" sz="950" dirty="0"/>
          </a:p>
        </p:txBody>
      </p:sp>
      <p:sp>
        <p:nvSpPr>
          <p:cNvPr id="13" name="Shape 11"/>
          <p:cNvSpPr/>
          <p:nvPr/>
        </p:nvSpPr>
        <p:spPr>
          <a:xfrm>
            <a:off x="566928" y="2389632"/>
            <a:ext cx="8010144" cy="563880"/>
          </a:xfrm>
          <a:prstGeom prst="rect">
            <a:avLst/>
          </a:prstGeom>
          <a:solidFill>
            <a:srgbClr val="F4F5F6"/>
          </a:solidFill>
          <a:ln w="12700">
            <a:solidFill>
              <a:srgbClr val="F4F5F6"/>
            </a:solidFill>
            <a:prstDash val="solid"/>
          </a:ln>
        </p:spPr>
      </p:sp>
      <p:sp>
        <p:nvSpPr>
          <p:cNvPr id="14" name="Text 12"/>
          <p:cNvSpPr txBox="1"/>
          <p:nvPr/>
        </p:nvSpPr>
        <p:spPr>
          <a:xfrm>
            <a:off x="640080" y="2389632"/>
            <a:ext cx="329184" cy="563880"/>
          </a:xfrm>
          <a:prstGeom prst="rect">
            <a:avLst/>
          </a:prstGeom>
          <a:noFill/>
          <a:ln/>
        </p:spPr>
        <p:txBody>
          <a:bodyPr wrap="square" lIns="0" tIns="0" rIns="0" bIns="0" rtlCol="0" anchor="ctr"/>
          <a:lstStyle/>
          <a:p>
            <a:pPr indent="0" marL="0">
              <a:lnSpc>
                <a:spcPts val="1250"/>
              </a:lnSpc>
              <a:buNone/>
            </a:pPr>
            <a:r>
              <a:rPr lang="en-US" sz="1100" b="1" dirty="0">
                <a:solidFill>
                  <a:srgbClr val="1F2A38"/>
                </a:solidFill>
                <a:latin typeface="Calibri" pitchFamily="34" charset="0"/>
                <a:ea typeface="Calibri" pitchFamily="34" charset="-122"/>
                <a:cs typeface="Calibri" pitchFamily="34" charset="-120"/>
              </a:rPr>
              <a:t>D3</a:t>
            </a:r>
            <a:endParaRPr lang="en-US" sz="1100" dirty="0"/>
          </a:p>
        </p:txBody>
      </p:sp>
      <p:sp>
        <p:nvSpPr>
          <p:cNvPr id="15" name="Text 13"/>
          <p:cNvSpPr txBox="1"/>
          <p:nvPr/>
        </p:nvSpPr>
        <p:spPr>
          <a:xfrm>
            <a:off x="1115568" y="238963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1  Survivor of the German resistance</a:t>
            </a:r>
            <a:endParaRPr lang="en-US" sz="950" dirty="0"/>
          </a:p>
        </p:txBody>
      </p:sp>
      <p:sp>
        <p:nvSpPr>
          <p:cNvPr id="16" name="Text 14"/>
          <p:cNvSpPr txBox="1"/>
          <p:nvPr/>
        </p:nvSpPr>
        <p:spPr>
          <a:xfrm>
            <a:off x="3447288" y="238963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6  Jewish survivor in Bavaria</a:t>
            </a:r>
            <a:endParaRPr lang="en-US" sz="950" dirty="0"/>
          </a:p>
        </p:txBody>
      </p:sp>
      <p:sp>
        <p:nvSpPr>
          <p:cNvPr id="17" name="Text 15"/>
          <p:cNvSpPr txBox="1"/>
          <p:nvPr/>
        </p:nvSpPr>
        <p:spPr>
          <a:xfrm>
            <a:off x="5779008" y="2389632"/>
            <a:ext cx="2724912" cy="563880"/>
          </a:xfrm>
          <a:prstGeom prst="rect">
            <a:avLst/>
          </a:prstGeom>
          <a:noFill/>
          <a:ln/>
        </p:spPr>
        <p:txBody>
          <a:bodyPr wrap="square" lIns="0" tIns="0" rIns="0" bIns="0" rtlCol="0" anchor="ctr"/>
          <a:lstStyle/>
          <a:p>
            <a:pPr indent="0" marL="0">
              <a:lnSpc>
                <a:spcPts val="1250"/>
              </a:lnSpc>
              <a:buNone/>
            </a:pPr>
            <a:r>
              <a:rPr lang="en-US" sz="950" dirty="0">
                <a:solidFill>
                  <a:srgbClr val="4A5560"/>
                </a:solidFill>
                <a:latin typeface="Calibri" pitchFamily="34" charset="0"/>
                <a:ea typeface="Calibri" pitchFamily="34" charset="-122"/>
                <a:cs typeface="Calibri" pitchFamily="34" charset="-120"/>
              </a:rPr>
              <a:t>“There was another Germany.” She is best placed to test that claim.</a:t>
            </a:r>
            <a:endParaRPr lang="en-US" sz="950" dirty="0"/>
          </a:p>
        </p:txBody>
      </p:sp>
      <p:sp>
        <p:nvSpPr>
          <p:cNvPr id="18" name="Text 16"/>
          <p:cNvSpPr txBox="1"/>
          <p:nvPr/>
        </p:nvSpPr>
        <p:spPr>
          <a:xfrm>
            <a:off x="640080" y="2953512"/>
            <a:ext cx="329184" cy="563880"/>
          </a:xfrm>
          <a:prstGeom prst="rect">
            <a:avLst/>
          </a:prstGeom>
          <a:noFill/>
          <a:ln/>
        </p:spPr>
        <p:txBody>
          <a:bodyPr wrap="square" lIns="0" tIns="0" rIns="0" bIns="0" rtlCol="0" anchor="ctr"/>
          <a:lstStyle/>
          <a:p>
            <a:pPr indent="0" marL="0">
              <a:lnSpc>
                <a:spcPts val="1250"/>
              </a:lnSpc>
              <a:buNone/>
            </a:pPr>
            <a:r>
              <a:rPr lang="en-US" sz="1100" b="1" dirty="0">
                <a:solidFill>
                  <a:srgbClr val="1F2A38"/>
                </a:solidFill>
                <a:latin typeface="Calibri" pitchFamily="34" charset="0"/>
                <a:ea typeface="Calibri" pitchFamily="34" charset="-122"/>
                <a:cs typeface="Calibri" pitchFamily="34" charset="-120"/>
              </a:rPr>
              <a:t>D4</a:t>
            </a:r>
            <a:endParaRPr lang="en-US" sz="1100" dirty="0"/>
          </a:p>
        </p:txBody>
      </p:sp>
      <p:sp>
        <p:nvSpPr>
          <p:cNvPr id="19" name="Text 17"/>
          <p:cNvSpPr txBox="1"/>
          <p:nvPr/>
        </p:nvSpPr>
        <p:spPr>
          <a:xfrm>
            <a:off x="1115568" y="295351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2  Returning Communist functionary</a:t>
            </a:r>
            <a:endParaRPr lang="en-US" sz="950" dirty="0"/>
          </a:p>
        </p:txBody>
      </p:sp>
      <p:sp>
        <p:nvSpPr>
          <p:cNvPr id="20" name="Text 18"/>
          <p:cNvSpPr txBox="1"/>
          <p:nvPr/>
        </p:nvSpPr>
        <p:spPr>
          <a:xfrm>
            <a:off x="3447288" y="295351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4  Widow clearing rubble in Berlin</a:t>
            </a:r>
            <a:endParaRPr lang="en-US" sz="950" dirty="0"/>
          </a:p>
        </p:txBody>
      </p:sp>
      <p:sp>
        <p:nvSpPr>
          <p:cNvPr id="21" name="Text 19"/>
          <p:cNvSpPr txBox="1"/>
          <p:nvPr/>
        </p:nvSpPr>
        <p:spPr>
          <a:xfrm>
            <a:off x="5779008" y="2953512"/>
            <a:ext cx="2724912" cy="563880"/>
          </a:xfrm>
          <a:prstGeom prst="rect">
            <a:avLst/>
          </a:prstGeom>
          <a:noFill/>
          <a:ln/>
        </p:spPr>
        <p:txBody>
          <a:bodyPr wrap="square" lIns="0" tIns="0" rIns="0" bIns="0" rtlCol="0" anchor="ctr"/>
          <a:lstStyle/>
          <a:p>
            <a:pPr indent="0" marL="0">
              <a:lnSpc>
                <a:spcPts val="1250"/>
              </a:lnSpc>
              <a:buNone/>
            </a:pPr>
            <a:r>
              <a:rPr lang="en-US" sz="950" dirty="0">
                <a:solidFill>
                  <a:srgbClr val="4A5560"/>
                </a:solidFill>
                <a:latin typeface="Calibri" pitchFamily="34" charset="0"/>
                <a:ea typeface="Calibri" pitchFamily="34" charset="-122"/>
                <a:cs typeface="Calibri" pitchFamily="34" charset="-120"/>
              </a:rPr>
              <a:t>Liberation — in whose uniform?</a:t>
            </a:r>
            <a:endParaRPr lang="en-US" sz="950" dirty="0"/>
          </a:p>
        </p:txBody>
      </p:sp>
      <p:sp>
        <p:nvSpPr>
          <p:cNvPr id="22" name="Shape 20"/>
          <p:cNvSpPr/>
          <p:nvPr/>
        </p:nvSpPr>
        <p:spPr>
          <a:xfrm>
            <a:off x="566928" y="3517392"/>
            <a:ext cx="8010144" cy="563880"/>
          </a:xfrm>
          <a:prstGeom prst="rect">
            <a:avLst/>
          </a:prstGeom>
          <a:solidFill>
            <a:srgbClr val="F4F5F6"/>
          </a:solidFill>
          <a:ln w="12700">
            <a:solidFill>
              <a:srgbClr val="F4F5F6"/>
            </a:solidFill>
            <a:prstDash val="solid"/>
          </a:ln>
        </p:spPr>
      </p:sp>
      <p:sp>
        <p:nvSpPr>
          <p:cNvPr id="23" name="Text 21"/>
          <p:cNvSpPr txBox="1"/>
          <p:nvPr/>
        </p:nvSpPr>
        <p:spPr>
          <a:xfrm>
            <a:off x="640080" y="3517392"/>
            <a:ext cx="329184" cy="563880"/>
          </a:xfrm>
          <a:prstGeom prst="rect">
            <a:avLst/>
          </a:prstGeom>
          <a:noFill/>
          <a:ln/>
        </p:spPr>
        <p:txBody>
          <a:bodyPr wrap="square" lIns="0" tIns="0" rIns="0" bIns="0" rtlCol="0" anchor="ctr"/>
          <a:lstStyle/>
          <a:p>
            <a:pPr indent="0" marL="0">
              <a:lnSpc>
                <a:spcPts val="1250"/>
              </a:lnSpc>
              <a:buNone/>
            </a:pPr>
            <a:r>
              <a:rPr lang="en-US" sz="1100" b="1" dirty="0">
                <a:solidFill>
                  <a:srgbClr val="1F2A38"/>
                </a:solidFill>
                <a:latin typeface="Calibri" pitchFamily="34" charset="0"/>
                <a:ea typeface="Calibri" pitchFamily="34" charset="-122"/>
                <a:cs typeface="Calibri" pitchFamily="34" charset="-120"/>
              </a:rPr>
              <a:t>D5</a:t>
            </a:r>
            <a:endParaRPr lang="en-US" sz="1100" dirty="0"/>
          </a:p>
        </p:txBody>
      </p:sp>
      <p:sp>
        <p:nvSpPr>
          <p:cNvPr id="24" name="Text 22"/>
          <p:cNvSpPr txBox="1"/>
          <p:nvPr/>
        </p:nvSpPr>
        <p:spPr>
          <a:xfrm>
            <a:off x="1115568" y="351739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8  Survivor of the Warsaw Uprising</a:t>
            </a:r>
            <a:endParaRPr lang="en-US" sz="950" dirty="0"/>
          </a:p>
        </p:txBody>
      </p:sp>
      <p:sp>
        <p:nvSpPr>
          <p:cNvPr id="25" name="Text 23"/>
          <p:cNvSpPr txBox="1"/>
          <p:nvPr/>
        </p:nvSpPr>
        <p:spPr>
          <a:xfrm>
            <a:off x="3447288" y="351739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10  Soldier of the British Indian Army</a:t>
            </a:r>
            <a:endParaRPr lang="en-US" sz="950" dirty="0"/>
          </a:p>
        </p:txBody>
      </p:sp>
      <p:sp>
        <p:nvSpPr>
          <p:cNvPr id="26" name="Text 24"/>
          <p:cNvSpPr txBox="1"/>
          <p:nvPr/>
        </p:nvSpPr>
        <p:spPr>
          <a:xfrm>
            <a:off x="5779008" y="3517392"/>
            <a:ext cx="2724912" cy="563880"/>
          </a:xfrm>
          <a:prstGeom prst="rect">
            <a:avLst/>
          </a:prstGeom>
          <a:noFill/>
          <a:ln/>
        </p:spPr>
        <p:txBody>
          <a:bodyPr wrap="square" lIns="0" tIns="0" rIns="0" bIns="0" rtlCol="0" anchor="ctr"/>
          <a:lstStyle/>
          <a:p>
            <a:pPr indent="0" marL="0">
              <a:lnSpc>
                <a:spcPts val="1250"/>
              </a:lnSpc>
              <a:buNone/>
            </a:pPr>
            <a:r>
              <a:rPr lang="en-US" sz="950" dirty="0">
                <a:solidFill>
                  <a:srgbClr val="4A5560"/>
                </a:solidFill>
                <a:latin typeface="Calibri" pitchFamily="34" charset="0"/>
                <a:ea typeface="Calibri" pitchFamily="34" charset="-122"/>
                <a:cs typeface="Calibri" pitchFamily="34" charset="-120"/>
              </a:rPr>
              <a:t>Two people who served the Allied cause and were not consulted about the peace.</a:t>
            </a:r>
            <a:endParaRPr lang="en-US" sz="950" dirty="0"/>
          </a:p>
        </p:txBody>
      </p:sp>
      <p:sp>
        <p:nvSpPr>
          <p:cNvPr id="27" name="Text 25"/>
          <p:cNvSpPr txBox="1"/>
          <p:nvPr/>
        </p:nvSpPr>
        <p:spPr>
          <a:xfrm>
            <a:off x="640080" y="4081272"/>
            <a:ext cx="329184" cy="563880"/>
          </a:xfrm>
          <a:prstGeom prst="rect">
            <a:avLst/>
          </a:prstGeom>
          <a:noFill/>
          <a:ln/>
        </p:spPr>
        <p:txBody>
          <a:bodyPr wrap="square" lIns="0" tIns="0" rIns="0" bIns="0" rtlCol="0" anchor="ctr"/>
          <a:lstStyle/>
          <a:p>
            <a:pPr indent="0" marL="0">
              <a:lnSpc>
                <a:spcPts val="1250"/>
              </a:lnSpc>
              <a:buNone/>
            </a:pPr>
            <a:r>
              <a:rPr lang="en-US" sz="1100" b="1" dirty="0">
                <a:solidFill>
                  <a:srgbClr val="1F2A38"/>
                </a:solidFill>
                <a:latin typeface="Calibri" pitchFamily="34" charset="0"/>
                <a:ea typeface="Calibri" pitchFamily="34" charset="-122"/>
                <a:cs typeface="Calibri" pitchFamily="34" charset="-120"/>
              </a:rPr>
              <a:t>D6</a:t>
            </a:r>
            <a:endParaRPr lang="en-US" sz="1100" dirty="0"/>
          </a:p>
        </p:txBody>
      </p:sp>
      <p:sp>
        <p:nvSpPr>
          <p:cNvPr id="28" name="Text 26"/>
          <p:cNvSpPr txBox="1"/>
          <p:nvPr/>
        </p:nvSpPr>
        <p:spPr>
          <a:xfrm>
            <a:off x="1115568" y="408127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9  Coal miner in South Wales</a:t>
            </a:r>
            <a:endParaRPr lang="en-US" sz="950" dirty="0"/>
          </a:p>
        </p:txBody>
      </p:sp>
      <p:sp>
        <p:nvSpPr>
          <p:cNvPr id="29" name="Text 27"/>
          <p:cNvSpPr txBox="1"/>
          <p:nvPr/>
        </p:nvSpPr>
        <p:spPr>
          <a:xfrm>
            <a:off x="3447288" y="4081272"/>
            <a:ext cx="2185416" cy="563880"/>
          </a:xfrm>
          <a:prstGeom prst="rect">
            <a:avLst/>
          </a:prstGeom>
          <a:noFill/>
          <a:ln/>
        </p:spPr>
        <p:txBody>
          <a:bodyPr wrap="square" lIns="0" tIns="0" rIns="0" bIns="0" rtlCol="0" anchor="ctr"/>
          <a:lstStyle/>
          <a:p>
            <a:pPr indent="0" marL="0">
              <a:lnSpc>
                <a:spcPts val="1250"/>
              </a:lnSpc>
              <a:buNone/>
            </a:pPr>
            <a:r>
              <a:rPr lang="en-US" sz="950" b="1" dirty="0">
                <a:solidFill>
                  <a:srgbClr val="1F2A38"/>
                </a:solidFill>
                <a:latin typeface="Calibri" pitchFamily="34" charset="0"/>
                <a:ea typeface="Calibri" pitchFamily="34" charset="-122"/>
                <a:cs typeface="Calibri" pitchFamily="34" charset="-120"/>
              </a:rPr>
              <a:t>11  Viet Minh activist in Hanoi</a:t>
            </a:r>
            <a:endParaRPr lang="en-US" sz="950" dirty="0"/>
          </a:p>
        </p:txBody>
      </p:sp>
      <p:sp>
        <p:nvSpPr>
          <p:cNvPr id="30" name="Text 28"/>
          <p:cNvSpPr txBox="1"/>
          <p:nvPr/>
        </p:nvSpPr>
        <p:spPr>
          <a:xfrm>
            <a:off x="5779008" y="4081272"/>
            <a:ext cx="2724912" cy="563880"/>
          </a:xfrm>
          <a:prstGeom prst="rect">
            <a:avLst/>
          </a:prstGeom>
          <a:noFill/>
          <a:ln/>
        </p:spPr>
        <p:txBody>
          <a:bodyPr wrap="square" lIns="0" tIns="0" rIns="0" bIns="0" rtlCol="0" anchor="ctr"/>
          <a:lstStyle/>
          <a:p>
            <a:pPr indent="0" marL="0">
              <a:lnSpc>
                <a:spcPts val="1250"/>
              </a:lnSpc>
              <a:buNone/>
            </a:pPr>
            <a:r>
              <a:rPr lang="en-US" sz="950" dirty="0">
                <a:solidFill>
                  <a:srgbClr val="4A5560"/>
                </a:solidFill>
                <a:latin typeface="Calibri" pitchFamily="34" charset="0"/>
                <a:ea typeface="Calibri" pitchFamily="34" charset="-122"/>
                <a:cs typeface="Calibri" pitchFamily="34" charset="-120"/>
              </a:rPr>
              <a:t>A welfare state at home, and British troops restoring French authority in Indochina.</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1   ·   GERMANS</a:t>
            </a:r>
            <a:endParaRPr lang="en-US" sz="1050" dirty="0"/>
          </a:p>
        </p:txBody>
      </p:sp>
      <p:sp>
        <p:nvSpPr>
          <p:cNvPr id="3" name="Shape 1"/>
          <p:cNvSpPr/>
          <p:nvPr/>
        </p:nvSpPr>
        <p:spPr>
          <a:xfrm>
            <a:off x="6405372" y="237744"/>
            <a:ext cx="21717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405372" y="237744"/>
            <a:ext cx="21717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 GOVERNMENT TO SEND HIM</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survivor of the German resistance</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Imprisoned after the plot of 20 July 1944</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 belonged to one of the conspiratorial circles — officers, civil servants, churchmen, lawyers — that planned to remove Hitler and negotiate. The attempt of 20 July 1944 failed. Around two hundred people were executed in connection with it and thousands more arrested in the wave that followed, including relatives held under collective liability. He survived because his file moved slowly.</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 watched a regime he opposed destroy his country, and he watched his friends die on meat hooks in Plötzensee. He also served that state, in the army or the ministries, for years before he moved against it — which is a fact about him, not an accusation.</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A distinction. Between the regime and the country, between those who resisted and those who did not, between guilt and responsibility. Concretely: a role in the administration of the occupied zones for people with clean records, and some acknowledgement that Germans took the risk of removing Hitler themselves.</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Nothing. The Allies had made unconditional surrender their policy at Casablanca in 1943 and gave the conspirators no encouragement before the attempt and little credit after it. The Protocol distinguishes between war criminals and everyone else, and its category for everyone else is simply: Germans.</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2   ·   GERMANS</a:t>
            </a:r>
            <a:endParaRPr lang="en-US" sz="1050" dirty="0"/>
          </a:p>
        </p:txBody>
      </p:sp>
      <p:sp>
        <p:nvSpPr>
          <p:cNvPr id="3" name="Shape 1"/>
          <p:cNvSpPr/>
          <p:nvPr/>
        </p:nvSpPr>
        <p:spPr>
          <a:xfrm>
            <a:off x="6405372" y="237744"/>
            <a:ext cx="21717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405372" y="237744"/>
            <a:ext cx="21717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 GOVERNMENT TO SEND HIM</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returning Communist functionary</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German Communist Party, back from exile in Moscow</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One of the German Communists who spent the Nazi years in Soviet exile and returned to Berlin with the Red Army in the spring of 1945 to begin rebuilding local administration. He is German, he is an anti-fascist with a real record, and he arrives in the uniform of the country that has just conquered his own.</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His party was destroyed in 1933; many of his comrades died in German camps, and some in Soviet ones during the purges. He has spent twelve years arguing that the German working class was not the same thing as the German state.</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Denazification carried out thoroughly rather than symbolically. Land reform and the breaking-up of concentrated industrial ownership, which he regards as the actual root of the war. A German administration staffed by people with clean records — of whom there are very few.</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gave him denazification, decartelisation and land reform as stated aims, and a zonal structure in which they would be carried out very differently on each side of a line.</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3   ·   GERMANS</a:t>
            </a:r>
            <a:endParaRPr lang="en-US" sz="1050" dirty="0"/>
          </a:p>
        </p:txBody>
      </p:sp>
      <p:sp>
        <p:nvSpPr>
          <p:cNvPr id="3" name="Shape 1"/>
          <p:cNvSpPr/>
          <p:nvPr/>
        </p:nvSpPr>
        <p:spPr>
          <a:xfrm>
            <a:off x="6405372" y="237744"/>
            <a:ext cx="21717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405372" y="237744"/>
            <a:ext cx="21717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 GOVERNMENT TO SEND HER</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farmer's wife in Lower Silesia</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German civilian east of the Oder and Neisse</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Her family has farmed the same land for generations in a region that has been German-speaking for centuries and that the conference has just placed under Polish administration. She fled west in the winter of 1944–45 and returned; she will be required to leave permanently.</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Two sons in the Wehrmacht, one dead and one missing in the east. The flight of the winter of 1944–45, in which large numbers of civilians died on the roads. She has heard about the camps and does not know what she believed and when.</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To stay. Failing that, to take more than she is allowed to carry, to keep the family together, and to arrive somewhere that is not hostile. She wants to know what happened to her missing son.</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authorised the transfer of the German population from the territory placed under Polish administration, requiring it to be orderly and humane. Around twelve million Germans were moved westward in total; conditions varied enormously and the death toll is contested to this day.</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4   ·   GERMANS</a:t>
            </a:r>
            <a:endParaRPr lang="en-US" sz="1050" dirty="0"/>
          </a:p>
        </p:txBody>
      </p:sp>
      <p:sp>
        <p:nvSpPr>
          <p:cNvPr id="3" name="Shape 1"/>
          <p:cNvSpPr/>
          <p:nvPr/>
        </p:nvSpPr>
        <p:spPr>
          <a:xfrm>
            <a:off x="6405372" y="237744"/>
            <a:ext cx="21717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405372" y="237744"/>
            <a:ext cx="21717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 GOVERNMENT TO SEND HER</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widow clearing rubble in Berlin</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German civilian in the ruined capital</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Her husband is dead in the east. She is registered for rubble clearance, which brings a higher ration card. Berlin has been fought through street by street; the city is divided into four sectors inside the Soviet zone, and what she can eat depends on which sector she lives in.</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Bombing from 1943, the battle for the city in April 1945, and the mass sexual violence that accompanied its capture — a subject that will not be publicly discussed in either German state for decades.</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Food, water, fuel, and news of the missing. Beyond that: to know whether there will be a Germany at all, and whether her ration card will still be valid next month.</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organised the occupation of her city by four powers and set the political principles for a country she has no way of addressing. Nothing in it is written from her position, and no category in it corresponds to what has happened to her.</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5   ·   GERMANS</a:t>
            </a:r>
            <a:endParaRPr lang="en-US" sz="1050" dirty="0"/>
          </a:p>
        </p:txBody>
      </p:sp>
      <p:sp>
        <p:nvSpPr>
          <p:cNvPr id="3" name="Shape 1"/>
          <p:cNvSpPr/>
          <p:nvPr/>
        </p:nvSpPr>
        <p:spPr>
          <a:xfrm>
            <a:off x="6405372" y="237744"/>
            <a:ext cx="21717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405372" y="237744"/>
            <a:ext cx="21717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 GOVERNMENT TO SEND HIM</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Wehrmacht soldier in Soviet captivity</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German prisoner of war</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Captured in 1945 and held in the Soviet Union. Around three million German soldiers passed into Soviet captivity; large numbers did not survive the first years, and the last prisoners were not released until 1955 and 1956. He does not know which of these he will be.</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He served on the eastern front. Depending on where and when, he saw or took part in things that the word 'soldier' does not cover. He is now labour, in a country his army devastated.</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Release, and a date. Word to his family that he is alive. A distinction — which he may or may not deserve — between what the army did and what he did.</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dealt with prisoners of war only glancingly. Their return was left to the discretion of the holding powers, and for the Soviet Union labour was itself a form of reparation. He is, in effect, part of the reparations settlement without appearing in it as a category.</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6   ·   VICTIMS OF GERMAN POLICY</a:t>
            </a:r>
            <a:endParaRPr lang="en-US" sz="1050" dirty="0"/>
          </a:p>
        </p:txBody>
      </p:sp>
      <p:sp>
        <p:nvSpPr>
          <p:cNvPr id="3" name="Shape 1"/>
          <p:cNvSpPr/>
          <p:nvPr/>
        </p:nvSpPr>
        <p:spPr>
          <a:xfrm>
            <a:off x="6748272" y="237744"/>
            <a:ext cx="18288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748272" y="237744"/>
            <a:ext cx="18288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NOT REPRESENTED</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 Jewish survivor in a camp in Bavaria</a:t>
            </a:r>
            <a:endParaRPr lang="en-US" sz="29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Displaced person in the American zone</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Liberated from a concentration camp, now living in a displaced persons camp in Germany — the country that tried to kill her — because there is nowhere to go back to. Her town in Poland is in Soviet-administered territory and her family is dead. Emigration to Palestine is restricted by the British; immigration to the United States is capped by quota.</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Everything. Her family, her community, and the world in which her language was spoken. She is in her twenties and is being administered as a displaced person alongside people who guarded camps like hers.</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To leave Europe. Restitution of property, which no authority is yet organised to grant. Trials — the Nuremberg indictment is being drawn up as the conference sits. Above all, an authority that treats her as something other than a logistical problem.</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has almost nothing to say about her. It addresses war criminals and it addresses German populations. The murdered Jews of Europe are not a category in the document, and neither are the survivors.</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274320"/>
            <a:ext cx="5669280"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CARD 7   ·   VICTIMS OF GERMAN POLICY</a:t>
            </a:r>
            <a:endParaRPr lang="en-US" sz="1050" dirty="0"/>
          </a:p>
        </p:txBody>
      </p:sp>
      <p:sp>
        <p:nvSpPr>
          <p:cNvPr id="3" name="Shape 1"/>
          <p:cNvSpPr/>
          <p:nvPr/>
        </p:nvSpPr>
        <p:spPr>
          <a:xfrm>
            <a:off x="6748272" y="237744"/>
            <a:ext cx="1828800" cy="365760"/>
          </a:xfrm>
          <a:prstGeom prst="roundRect">
            <a:avLst>
              <a:gd name="adj" fmla="val 50000"/>
            </a:avLst>
          </a:prstGeom>
          <a:solidFill>
            <a:srgbClr val="1F2A38"/>
          </a:solidFill>
          <a:ln w="12700">
            <a:solidFill>
              <a:srgbClr val="1F2A38"/>
            </a:solidFill>
            <a:prstDash val="solid"/>
          </a:ln>
        </p:spPr>
      </p:sp>
      <p:sp>
        <p:nvSpPr>
          <p:cNvPr id="4" name="Text 2"/>
          <p:cNvSpPr txBox="1"/>
          <p:nvPr/>
        </p:nvSpPr>
        <p:spPr>
          <a:xfrm>
            <a:off x="6748272" y="237744"/>
            <a:ext cx="1828800" cy="365760"/>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NOT REPRESENTED</a:t>
            </a:r>
            <a:endParaRPr lang="en-US" sz="900" dirty="0"/>
          </a:p>
        </p:txBody>
      </p:sp>
      <p:sp>
        <p:nvSpPr>
          <p:cNvPr id="5" name="Text 3"/>
          <p:cNvSpPr txBox="1"/>
          <p:nvPr/>
        </p:nvSpPr>
        <p:spPr>
          <a:xfrm>
            <a:off x="566928" y="548640"/>
            <a:ext cx="8010144" cy="475488"/>
          </a:xfrm>
          <a:prstGeom prst="rect">
            <a:avLst/>
          </a:prstGeom>
          <a:noFill/>
          <a:ln/>
        </p:spPr>
        <p:txBody>
          <a:bodyPr wrap="square" lIns="0" tIns="0" rIns="0" bIns="0" rtlCol="0" anchor="t"/>
          <a:lstStyle/>
          <a:p>
            <a:pPr indent="0" marL="0">
              <a:buNone/>
            </a:pPr>
            <a:r>
              <a:rPr lang="en-US" sz="2500" b="1" dirty="0">
                <a:solidFill>
                  <a:srgbClr val="1F2A38"/>
                </a:solidFill>
                <a:latin typeface="Cambria" pitchFamily="34" charset="0"/>
                <a:ea typeface="Cambria" pitchFamily="34" charset="-122"/>
                <a:cs typeface="Cambria" pitchFamily="34" charset="-120"/>
              </a:rPr>
              <a:t>A Soviet forced labourer awaiting repatriation</a:t>
            </a:r>
            <a:endParaRPr lang="en-US" sz="2500" dirty="0"/>
          </a:p>
        </p:txBody>
      </p:sp>
      <p:sp>
        <p:nvSpPr>
          <p:cNvPr id="6" name="Text 4"/>
          <p:cNvSpPr txBox="1"/>
          <p:nvPr/>
        </p:nvSpPr>
        <p:spPr>
          <a:xfrm>
            <a:off x="566928" y="1024128"/>
            <a:ext cx="8010144" cy="274320"/>
          </a:xfrm>
          <a:prstGeom prst="rect">
            <a:avLst/>
          </a:prstGeom>
          <a:noFill/>
          <a:ln/>
        </p:spPr>
        <p:txBody>
          <a:bodyPr wrap="square" lIns="0" tIns="0" rIns="0" bIns="0" rtlCol="0" anchor="t"/>
          <a:lstStyle/>
          <a:p>
            <a:pPr indent="0" marL="0">
              <a:buNone/>
            </a:pPr>
            <a:r>
              <a:rPr lang="en-US" sz="1300" dirty="0">
                <a:solidFill>
                  <a:srgbClr val="5F6B7A"/>
                </a:solidFill>
                <a:latin typeface="Calibri" pitchFamily="34" charset="0"/>
                <a:ea typeface="Calibri" pitchFamily="34" charset="-122"/>
                <a:cs typeface="Calibri" pitchFamily="34" charset="-120"/>
              </a:rPr>
              <a:t>Eastern forced labourer in the American zone</a:t>
            </a:r>
            <a:endParaRPr lang="en-US" sz="1300" dirty="0"/>
          </a:p>
        </p:txBody>
      </p:sp>
      <p:sp>
        <p:nvSpPr>
          <p:cNvPr id="7" name="Shape 5"/>
          <p:cNvSpPr/>
          <p:nvPr/>
        </p:nvSpPr>
        <p:spPr>
          <a:xfrm>
            <a:off x="566928" y="1389888"/>
            <a:ext cx="3913632" cy="1572768"/>
          </a:xfrm>
          <a:prstGeom prst="roundRect">
            <a:avLst>
              <a:gd name="adj" fmla="val 2907"/>
            </a:avLst>
          </a:prstGeom>
          <a:solidFill>
            <a:srgbClr val="EDEFF2"/>
          </a:solidFill>
          <a:ln w="12700">
            <a:solidFill>
              <a:srgbClr val="EDEFF2"/>
            </a:solidFill>
            <a:prstDash val="solid"/>
          </a:ln>
        </p:spPr>
      </p:sp>
      <p:sp>
        <p:nvSpPr>
          <p:cNvPr id="8" name="Text 6"/>
          <p:cNvSpPr txBox="1"/>
          <p:nvPr/>
        </p:nvSpPr>
        <p:spPr>
          <a:xfrm>
            <a:off x="749808"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WHO YOU ARE</a:t>
            </a:r>
            <a:endParaRPr lang="en-US" sz="850" dirty="0"/>
          </a:p>
        </p:txBody>
      </p:sp>
      <p:sp>
        <p:nvSpPr>
          <p:cNvPr id="9" name="Text 7"/>
          <p:cNvSpPr txBox="1"/>
          <p:nvPr/>
        </p:nvSpPr>
        <p:spPr>
          <a:xfrm>
            <a:off x="749808"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Taken from Ukraine at nineteen and made to work in a German factory. Around two and a half million people were brought from the occupied Soviet territories as forced labour. She is now in a camp in the west awaiting repatriation, which the Yalta agreements have made compulsory.</a:t>
            </a:r>
            <a:endParaRPr lang="en-US" sz="1050" dirty="0"/>
          </a:p>
        </p:txBody>
      </p:sp>
      <p:sp>
        <p:nvSpPr>
          <p:cNvPr id="10" name="Shape 8"/>
          <p:cNvSpPr/>
          <p:nvPr/>
        </p:nvSpPr>
        <p:spPr>
          <a:xfrm>
            <a:off x="4663440" y="1389888"/>
            <a:ext cx="3913632" cy="1572768"/>
          </a:xfrm>
          <a:prstGeom prst="roundRect">
            <a:avLst>
              <a:gd name="adj" fmla="val 2907"/>
            </a:avLst>
          </a:prstGeom>
          <a:solidFill>
            <a:srgbClr val="F2F1EE"/>
          </a:solidFill>
          <a:ln w="12700">
            <a:solidFill>
              <a:srgbClr val="F2F1EE"/>
            </a:solidFill>
            <a:prstDash val="solid"/>
          </a:ln>
        </p:spPr>
      </p:sp>
      <p:sp>
        <p:nvSpPr>
          <p:cNvPr id="11" name="Text 9"/>
          <p:cNvSpPr txBox="1"/>
          <p:nvPr/>
        </p:nvSpPr>
        <p:spPr>
          <a:xfrm>
            <a:off x="4846320" y="1508760"/>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THE WAR DID TO YOU</a:t>
            </a:r>
            <a:endParaRPr lang="en-US" sz="850" dirty="0"/>
          </a:p>
        </p:txBody>
      </p:sp>
      <p:sp>
        <p:nvSpPr>
          <p:cNvPr id="12" name="Text 10"/>
          <p:cNvSpPr txBox="1"/>
          <p:nvPr/>
        </p:nvSpPr>
        <p:spPr>
          <a:xfrm>
            <a:off x="4846320" y="1773936"/>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Deportation, four years of forced labour, and now a return she may not want, to a state that regards those who were in German hands as potentially contaminated. Returning Soviet citizens passed through filtration; suspicion followed many of them for years.</a:t>
            </a:r>
            <a:endParaRPr lang="en-US" sz="1050" dirty="0"/>
          </a:p>
        </p:txBody>
      </p:sp>
      <p:sp>
        <p:nvSpPr>
          <p:cNvPr id="13" name="Shape 11"/>
          <p:cNvSpPr/>
          <p:nvPr/>
        </p:nvSpPr>
        <p:spPr>
          <a:xfrm>
            <a:off x="566928" y="3108960"/>
            <a:ext cx="3913632" cy="1572768"/>
          </a:xfrm>
          <a:prstGeom prst="roundRect">
            <a:avLst>
              <a:gd name="adj" fmla="val 2907"/>
            </a:avLst>
          </a:prstGeom>
          <a:solidFill>
            <a:srgbClr val="EDEFF2"/>
          </a:solidFill>
          <a:ln w="12700">
            <a:solidFill>
              <a:srgbClr val="EDEFF2"/>
            </a:solidFill>
            <a:prstDash val="solid"/>
          </a:ln>
        </p:spPr>
      </p:sp>
      <p:sp>
        <p:nvSpPr>
          <p:cNvPr id="14" name="Text 12"/>
          <p:cNvSpPr txBox="1"/>
          <p:nvPr/>
        </p:nvSpPr>
        <p:spPr>
          <a:xfrm>
            <a:off x="749808"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YOU WANT FROM THIS CONFERENCE</a:t>
            </a:r>
            <a:endParaRPr lang="en-US" sz="850" dirty="0"/>
          </a:p>
        </p:txBody>
      </p:sp>
      <p:sp>
        <p:nvSpPr>
          <p:cNvPr id="15" name="Text 13"/>
          <p:cNvSpPr txBox="1"/>
          <p:nvPr/>
        </p:nvSpPr>
        <p:spPr>
          <a:xfrm>
            <a:off x="749808"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To go home, or in some cases not to. To be treated as a victim rather than as a security problem. Compensation, which will not come from any German source for another half-century.</a:t>
            </a:r>
            <a:endParaRPr lang="en-US" sz="1050" dirty="0"/>
          </a:p>
        </p:txBody>
      </p:sp>
      <p:sp>
        <p:nvSpPr>
          <p:cNvPr id="16" name="Shape 14"/>
          <p:cNvSpPr/>
          <p:nvPr/>
        </p:nvSpPr>
        <p:spPr>
          <a:xfrm>
            <a:off x="4663440" y="3108960"/>
            <a:ext cx="3913632" cy="1572768"/>
          </a:xfrm>
          <a:prstGeom prst="roundRect">
            <a:avLst>
              <a:gd name="adj" fmla="val 2907"/>
            </a:avLst>
          </a:prstGeom>
          <a:solidFill>
            <a:srgbClr val="F2F1EE"/>
          </a:solidFill>
          <a:ln w="12700">
            <a:solidFill>
              <a:srgbClr val="F2F1EE"/>
            </a:solidFill>
            <a:prstDash val="solid"/>
          </a:ln>
        </p:spPr>
      </p:sp>
      <p:sp>
        <p:nvSpPr>
          <p:cNvPr id="17" name="Text 15"/>
          <p:cNvSpPr txBox="1"/>
          <p:nvPr/>
        </p:nvSpPr>
        <p:spPr>
          <a:xfrm>
            <a:off x="4846320" y="3227832"/>
            <a:ext cx="3547872" cy="219456"/>
          </a:xfrm>
          <a:prstGeom prst="rect">
            <a:avLst/>
          </a:prstGeom>
          <a:noFill/>
          <a:ln/>
        </p:spPr>
        <p:txBody>
          <a:bodyPr wrap="square" lIns="0" tIns="0" rIns="0" bIns="0" rtlCol="0" anchor="t"/>
          <a:lstStyle/>
          <a:p>
            <a:pPr indent="0" marL="0">
              <a:buNone/>
            </a:pPr>
            <a:r>
              <a:rPr lang="en-US" sz="850" b="1" spc="120" kern="0" dirty="0">
                <a:solidFill>
                  <a:srgbClr val="C2703D"/>
                </a:solidFill>
                <a:latin typeface="Calibri" pitchFamily="34" charset="0"/>
                <a:ea typeface="Calibri" pitchFamily="34" charset="-122"/>
                <a:cs typeface="Calibri" pitchFamily="34" charset="-120"/>
              </a:rPr>
              <a:t>WHAT POTSDAM ACTUALLY DID</a:t>
            </a:r>
            <a:endParaRPr lang="en-US" sz="850" dirty="0"/>
          </a:p>
        </p:txBody>
      </p:sp>
      <p:sp>
        <p:nvSpPr>
          <p:cNvPr id="18" name="Text 16"/>
          <p:cNvSpPr txBox="1"/>
          <p:nvPr/>
        </p:nvSpPr>
        <p:spPr>
          <a:xfrm>
            <a:off x="4846320" y="3493008"/>
            <a:ext cx="3547872" cy="1060704"/>
          </a:xfrm>
          <a:prstGeom prst="rect">
            <a:avLst/>
          </a:prstGeom>
          <a:noFill/>
          <a:ln/>
        </p:spPr>
        <p:txBody>
          <a:bodyPr wrap="square" lIns="0" tIns="0" rIns="0" bIns="0" rtlCol="0" anchor="t"/>
          <a:lstStyle/>
          <a:p>
            <a:pPr indent="0" marL="0">
              <a:lnSpc>
                <a:spcPts val="1365"/>
              </a:lnSpc>
              <a:buNone/>
            </a:pPr>
            <a:r>
              <a:rPr lang="en-US" sz="1050" dirty="0">
                <a:solidFill>
                  <a:srgbClr val="2C3742"/>
                </a:solidFill>
                <a:latin typeface="Calibri" pitchFamily="34" charset="0"/>
                <a:ea typeface="Calibri" pitchFamily="34" charset="-122"/>
                <a:cs typeface="Calibri" pitchFamily="34" charset="-120"/>
              </a:rPr>
              <a:t>The Protocol treats the movement of populations as an administrative matter. Repatriation was governed by earlier agreements between the powers, agreed over the heads of the people being repatriated.</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Potsdam role cards</dc:title>
  <dc:subject>PptxGenJS Presentation</dc:subject>
  <dc:creator>Cold War and Germany</dc:creator>
  <cp:lastModifiedBy>Cold War and Germany</cp:lastModifiedBy>
  <cp:revision>1</cp:revision>
  <dcterms:created xsi:type="dcterms:W3CDTF">2026-09-11T19:53:22Z</dcterms:created>
  <dcterms:modified xsi:type="dcterms:W3CDTF">2026-09-11T19:53:22Z</dcterms:modified>
</cp:coreProperties>
</file>