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3"/>
  </p:notesMasterIdLst>
  <p:sldIdLst>
    <p:sldId id="256" r:id="rId2"/>
    <p:sldId id="259" r:id="rId3"/>
    <p:sldId id="260" r:id="rId4"/>
    <p:sldId id="283" r:id="rId5"/>
    <p:sldId id="261" r:id="rId6"/>
    <p:sldId id="284" r:id="rId7"/>
    <p:sldId id="285" r:id="rId8"/>
    <p:sldId id="286" r:id="rId9"/>
    <p:sldId id="287" r:id="rId10"/>
    <p:sldId id="262" r:id="rId11"/>
    <p:sldId id="263" r:id="rId12"/>
    <p:sldId id="264" r:id="rId13"/>
    <p:sldId id="265" r:id="rId14"/>
    <p:sldId id="266" r:id="rId15"/>
    <p:sldId id="288" r:id="rId16"/>
    <p:sldId id="268" r:id="rId17"/>
    <p:sldId id="270" r:id="rId18"/>
    <p:sldId id="271" r:id="rId19"/>
    <p:sldId id="272" r:id="rId20"/>
    <p:sldId id="273" r:id="rId21"/>
    <p:sldId id="274" r:id="rId22"/>
    <p:sldId id="275" r:id="rId23"/>
    <p:sldId id="276" r:id="rId24"/>
    <p:sldId id="277" r:id="rId25"/>
    <p:sldId id="278" r:id="rId26"/>
    <p:sldId id="279" r:id="rId27"/>
    <p:sldId id="280" r:id="rId28"/>
    <p:sldId id="289" r:id="rId29"/>
    <p:sldId id="281" r:id="rId30"/>
    <p:sldId id="290" r:id="rId31"/>
    <p:sldId id="291"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DE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88"/>
    <p:restoredTop sz="94624"/>
  </p:normalViewPr>
  <p:slideViewPr>
    <p:cSldViewPr snapToGrid="0">
      <p:cViewPr varScale="1">
        <p:scale>
          <a:sx n="142" d="100"/>
          <a:sy n="142" d="100"/>
        </p:scale>
        <p:origin x="872"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50fee4458a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50fee4458a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a4d4651cdf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a4d4651cd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97393444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97393444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ee64f8415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ee64f8415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9406199cac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9406199ca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g9406199cac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 name="Google Shape;70;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ee6b058327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2022 - Walmart ground beef: $4.48/lb. McD burger patty = 0.1 lb. patty = $0.45/patty</a:t>
            </a:r>
            <a:endParaRPr/>
          </a:p>
          <a:p>
            <a:pPr marL="0" lvl="0" indent="0" algn="l" rtl="0">
              <a:spcBef>
                <a:spcPts val="360"/>
              </a:spcBef>
              <a:spcAft>
                <a:spcPts val="0"/>
              </a:spcAft>
              <a:buNone/>
            </a:pPr>
            <a:r>
              <a:rPr lang="en-US"/>
              <a:t>Beef: from U.S, although they import a small percentage from suppliers in Australia and New Zealand</a:t>
            </a:r>
            <a:endParaRPr/>
          </a:p>
          <a:p>
            <a:pPr marL="0" lvl="0" indent="0" algn="l" rtl="0">
              <a:spcBef>
                <a:spcPts val="360"/>
              </a:spcBef>
              <a:spcAft>
                <a:spcPts val="0"/>
              </a:spcAft>
              <a:buNone/>
            </a:pPr>
            <a:r>
              <a:rPr lang="en-US"/>
              <a:t>Cost: $1 - $2.79</a:t>
            </a:r>
            <a:endParaRPr/>
          </a:p>
        </p:txBody>
      </p:sp>
      <p:sp>
        <p:nvSpPr>
          <p:cNvPr id="76" name="Google Shape;76;gee6b058327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sz="1500">
                <a:latin typeface="Arial"/>
                <a:ea typeface="Arial"/>
                <a:cs typeface="Arial"/>
                <a:sym typeface="Arial"/>
              </a:rPr>
              <a:t>Figure 01.04: People use resources from the natural environment and deposit wastes back into the natural environment.  </a:t>
            </a:r>
            <a:endParaRPr sz="1500">
              <a:latin typeface="Arial"/>
              <a:ea typeface="Arial"/>
              <a:cs typeface="Arial"/>
              <a:sym typeface="Arial"/>
            </a:endParaRPr>
          </a:p>
          <a:p>
            <a:pPr marL="0" lvl="0" indent="0" algn="l" rtl="0">
              <a:spcBef>
                <a:spcPts val="360"/>
              </a:spcBef>
              <a:spcAft>
                <a:spcPts val="0"/>
              </a:spcAft>
              <a:buNone/>
            </a:pPr>
            <a:endParaRPr/>
          </a:p>
        </p:txBody>
      </p:sp>
      <p:sp>
        <p:nvSpPr>
          <p:cNvPr id="82" name="Google Shape;8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 name="Google Shape;90;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 name="Google Shape;138;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955e6e45c5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955e6e45c5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 name="Google Shape;14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 name="Google Shape;132;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 name="Google Shape;96;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955e6e45c5_0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g955e6e45c5_0_71: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82" name="Google Shape;82;g955e6e45c5_0_71:notes"/>
          <p:cNvSpPr txBox="1">
            <a:spLocks noGrp="1"/>
          </p:cNvSpPr>
          <p:nvPr>
            <p:ph type="sldNum" idx="12"/>
          </p:nvPr>
        </p:nvSpPr>
        <p:spPr>
          <a:xfrm>
            <a:off x="3884613" y="8685214"/>
            <a:ext cx="2971800" cy="459000"/>
          </a:xfrm>
          <a:prstGeom prst="rect">
            <a:avLst/>
          </a:prstGeom>
          <a:noFill/>
          <a:ln>
            <a:noFill/>
          </a:ln>
        </p:spPr>
        <p:txBody>
          <a:bodyPr spcFirstLastPara="1" wrap="square" lIns="91325" tIns="45650" rIns="91325" bIns="45650" anchor="b" anchorCtr="0">
            <a:noAutofit/>
          </a:bodyPr>
          <a:lstStyle/>
          <a:p>
            <a:pPr marL="0" lvl="0" indent="0" algn="r" rtl="0">
              <a:spcBef>
                <a:spcPts val="0"/>
              </a:spcBef>
              <a:spcAft>
                <a:spcPts val="0"/>
              </a:spcAft>
              <a:buNone/>
            </a:pPr>
            <a:fld id="{00000000-1234-1234-1234-123412341234}" type="slidenum">
              <a:rPr lang="en" sz="1400"/>
              <a:t>3</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a:extLst>
            <a:ext uri="{FF2B5EF4-FFF2-40B4-BE49-F238E27FC236}">
              <a16:creationId xmlns:a16="http://schemas.microsoft.com/office/drawing/2014/main" id="{8AC5393B-C356-0FF4-CB2D-305D22F2A07D}"/>
            </a:ext>
          </a:extLst>
        </p:cNvPr>
        <p:cNvGrpSpPr/>
        <p:nvPr/>
      </p:nvGrpSpPr>
      <p:grpSpPr>
        <a:xfrm>
          <a:off x="0" y="0"/>
          <a:ext cx="0" cy="0"/>
          <a:chOff x="0" y="0"/>
          <a:chExt cx="0" cy="0"/>
        </a:xfrm>
      </p:grpSpPr>
      <p:sp>
        <p:nvSpPr>
          <p:cNvPr id="74" name="Google Shape;74;g955e6e45c5_0_66:notes">
            <a:extLst>
              <a:ext uri="{FF2B5EF4-FFF2-40B4-BE49-F238E27FC236}">
                <a16:creationId xmlns:a16="http://schemas.microsoft.com/office/drawing/2014/main" id="{E5001DB2-4268-B5D3-F816-DA9C06C8E9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955e6e45c5_0_66:notes">
            <a:extLst>
              <a:ext uri="{FF2B5EF4-FFF2-40B4-BE49-F238E27FC236}">
                <a16:creationId xmlns:a16="http://schemas.microsoft.com/office/drawing/2014/main" id="{D19345B8-8A88-882F-A5B3-5DC2E84456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4119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955e6e45c5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955e6e45c5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50fee4458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50fee4458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0fee4458a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50fee4458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c93c47801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c93c47801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50fee4458a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50fee4458a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600"/>
              </a:spcBef>
              <a:spcAft>
                <a:spcPts val="0"/>
              </a:spcAft>
              <a:buClr>
                <a:schemeClr val="dk1"/>
              </a:buClr>
              <a:buSzPts val="1400"/>
              <a:buChar char="○"/>
              <a:defRPr/>
            </a:lvl2pPr>
            <a:lvl3pPr marL="1371600" lvl="2" indent="-317500" algn="l" rtl="0">
              <a:lnSpc>
                <a:spcPct val="90000"/>
              </a:lnSpc>
              <a:spcBef>
                <a:spcPts val="1600"/>
              </a:spcBef>
              <a:spcAft>
                <a:spcPts val="0"/>
              </a:spcAft>
              <a:buClr>
                <a:schemeClr val="dk1"/>
              </a:buClr>
              <a:buSzPts val="1400"/>
              <a:buChar char="■"/>
              <a:defRPr/>
            </a:lvl3pPr>
            <a:lvl4pPr marL="1828800" lvl="3" indent="-317500" algn="l" rtl="0">
              <a:lnSpc>
                <a:spcPct val="90000"/>
              </a:lnSpc>
              <a:spcBef>
                <a:spcPts val="1600"/>
              </a:spcBef>
              <a:spcAft>
                <a:spcPts val="0"/>
              </a:spcAft>
              <a:buClr>
                <a:schemeClr val="dk1"/>
              </a:buClr>
              <a:buSzPts val="1400"/>
              <a:buChar char="●"/>
              <a:defRPr/>
            </a:lvl4pPr>
            <a:lvl5pPr marL="2286000" lvl="4" indent="-317500" algn="l" rtl="0">
              <a:lnSpc>
                <a:spcPct val="90000"/>
              </a:lnSpc>
              <a:spcBef>
                <a:spcPts val="1600"/>
              </a:spcBef>
              <a:spcAft>
                <a:spcPts val="0"/>
              </a:spcAft>
              <a:buClr>
                <a:schemeClr val="dk1"/>
              </a:buClr>
              <a:buSzPts val="1400"/>
              <a:buChar char="○"/>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8F0FE"/>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gif"/><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jpg"/><Relationship Id="rId11" Type="http://schemas.openxmlformats.org/officeDocument/2006/relationships/image" Target="../media/image9.jpeg"/><Relationship Id="rId5" Type="http://schemas.openxmlformats.org/officeDocument/2006/relationships/image" Target="../media/image3.JPG"/><Relationship Id="rId10" Type="http://schemas.openxmlformats.org/officeDocument/2006/relationships/image" Target="../media/image8.jpeg"/><Relationship Id="rId4" Type="http://schemas.openxmlformats.org/officeDocument/2006/relationships/image" Target="../media/image2.JPG"/><Relationship Id="rId9"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0" y="2243075"/>
            <a:ext cx="91119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100" dirty="0"/>
              <a:t>Welcome to</a:t>
            </a:r>
            <a:endParaRPr sz="5100" dirty="0"/>
          </a:p>
          <a:p>
            <a:pPr marL="0" lvl="0" indent="0" algn="ctr" rtl="0">
              <a:spcBef>
                <a:spcPts val="0"/>
              </a:spcBef>
              <a:spcAft>
                <a:spcPts val="0"/>
              </a:spcAft>
              <a:buNone/>
            </a:pPr>
            <a:r>
              <a:rPr lang="en-US" sz="5100" dirty="0"/>
              <a:t>Laboratory in Environmental Science</a:t>
            </a:r>
            <a:br>
              <a:rPr lang="en-US" sz="5100" dirty="0"/>
            </a:br>
            <a:r>
              <a:rPr lang="en-US" sz="5100" dirty="0"/>
              <a:t>ENVS B201</a:t>
            </a:r>
            <a:endParaRPr sz="5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0"/>
          <p:cNvSpPr txBox="1">
            <a:spLocks noGrp="1"/>
          </p:cNvSpPr>
          <p:nvPr>
            <p:ph type="title"/>
          </p:nvPr>
        </p:nvSpPr>
        <p:spPr>
          <a:xfrm>
            <a:off x="279350" y="2293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Typical Lecture</a:t>
            </a:r>
            <a:endParaRPr/>
          </a:p>
        </p:txBody>
      </p:sp>
      <p:sp>
        <p:nvSpPr>
          <p:cNvPr id="119" name="Google Shape;119;p20"/>
          <p:cNvSpPr txBox="1">
            <a:spLocks noGrp="1"/>
          </p:cNvSpPr>
          <p:nvPr>
            <p:ph type="body" idx="1"/>
          </p:nvPr>
        </p:nvSpPr>
        <p:spPr>
          <a:xfrm>
            <a:off x="279350" y="1019550"/>
            <a:ext cx="8520600" cy="1552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dirty="0">
                <a:solidFill>
                  <a:schemeClr val="dk1"/>
                </a:solidFill>
              </a:rPr>
              <a:t>Welcome</a:t>
            </a:r>
            <a:endParaRPr dirty="0">
              <a:solidFill>
                <a:schemeClr val="dk1"/>
              </a:solidFill>
            </a:endParaRPr>
          </a:p>
          <a:p>
            <a:pPr marL="457200" lvl="0" indent="-342900" algn="l" rtl="0">
              <a:spcBef>
                <a:spcPts val="0"/>
              </a:spcBef>
              <a:spcAft>
                <a:spcPts val="0"/>
              </a:spcAft>
              <a:buClr>
                <a:schemeClr val="dk1"/>
              </a:buClr>
              <a:buSzPts val="1800"/>
              <a:buChar char="●"/>
            </a:pPr>
            <a:r>
              <a:rPr lang="en-US" dirty="0">
                <a:solidFill>
                  <a:schemeClr val="dk1"/>
                </a:solidFill>
              </a:rPr>
              <a:t>Discussion Question based on Reading</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Lecture</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Group Activity</a:t>
            </a:r>
            <a:endParaRPr dirty="0">
              <a:solidFill>
                <a:schemeClr val="dk1"/>
              </a:solidFill>
            </a:endParaRPr>
          </a:p>
        </p:txBody>
      </p:sp>
      <p:sp>
        <p:nvSpPr>
          <p:cNvPr id="120" name="Google Shape;120;p20"/>
          <p:cNvSpPr txBox="1"/>
          <p:nvPr/>
        </p:nvSpPr>
        <p:spPr>
          <a:xfrm>
            <a:off x="183325" y="2801125"/>
            <a:ext cx="3000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t>Typical Lab</a:t>
            </a:r>
            <a:endParaRPr sz="2800"/>
          </a:p>
        </p:txBody>
      </p:sp>
      <p:sp>
        <p:nvSpPr>
          <p:cNvPr id="121" name="Google Shape;121;p20"/>
          <p:cNvSpPr txBox="1"/>
          <p:nvPr/>
        </p:nvSpPr>
        <p:spPr>
          <a:xfrm>
            <a:off x="215150" y="3416725"/>
            <a:ext cx="8649000" cy="1140282"/>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chemeClr val="dk1"/>
              </a:buClr>
              <a:buSzPts val="1800"/>
              <a:buChar char="●"/>
            </a:pPr>
            <a:r>
              <a:rPr lang="en" sz="1800" dirty="0">
                <a:solidFill>
                  <a:schemeClr val="dk1"/>
                </a:solidFill>
              </a:rPr>
              <a:t>Variable</a:t>
            </a:r>
            <a:endParaRPr sz="1800" dirty="0">
              <a:solidFill>
                <a:schemeClr val="dk1"/>
              </a:solidFill>
            </a:endParaRPr>
          </a:p>
          <a:p>
            <a:pPr marL="457200" lvl="0" indent="-342900" algn="l" rtl="0">
              <a:lnSpc>
                <a:spcPct val="115000"/>
              </a:lnSpc>
              <a:spcBef>
                <a:spcPts val="0"/>
              </a:spcBef>
              <a:spcAft>
                <a:spcPts val="0"/>
              </a:spcAft>
              <a:buClr>
                <a:schemeClr val="dk1"/>
              </a:buClr>
              <a:buSzPts val="1800"/>
              <a:buChar char="●"/>
            </a:pPr>
            <a:r>
              <a:rPr lang="en" sz="1800" dirty="0">
                <a:solidFill>
                  <a:schemeClr val="dk1"/>
                </a:solidFill>
              </a:rPr>
              <a:t>Field Work, Case study, Debate, Field Trips, etc.</a:t>
            </a:r>
            <a:endParaRPr sz="1800" dirty="0">
              <a:solidFill>
                <a:schemeClr val="dk1"/>
              </a:solidFill>
            </a:endParaRPr>
          </a:p>
          <a:p>
            <a:pPr marL="114300" lvl="0" algn="l" rtl="0">
              <a:lnSpc>
                <a:spcPct val="115000"/>
              </a:lnSpc>
              <a:spcBef>
                <a:spcPts val="0"/>
              </a:spcBef>
              <a:spcAft>
                <a:spcPts val="0"/>
              </a:spcAft>
              <a:buClr>
                <a:schemeClr val="dk1"/>
              </a:buClr>
              <a:buSzPts val="1800"/>
            </a:pPr>
            <a:endParaRPr sz="1800"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311700" y="4788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Reading Check-ins	</a:t>
            </a:r>
            <a:endParaRPr dirty="0"/>
          </a:p>
        </p:txBody>
      </p:sp>
      <p:sp>
        <p:nvSpPr>
          <p:cNvPr id="127" name="Google Shape;127;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dirty="0">
                <a:solidFill>
                  <a:schemeClr val="dk1"/>
                </a:solidFill>
              </a:rPr>
              <a:t>Why would you do this to us?!?!?!?!</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Benefit?</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When? </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Must be in person</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Format: Discussion question</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Points: 9</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Total: 9pts x 19 = ~180 pts or 22% of grade</a:t>
            </a:r>
            <a:endParaRPr dirty="0">
              <a:solidFill>
                <a:schemeClr val="dk1"/>
              </a:solidFill>
            </a:endParaRPr>
          </a:p>
        </p:txBody>
      </p:sp>
      <p:pic>
        <p:nvPicPr>
          <p:cNvPr id="3" name="Picture 2" descr="A book cover with a city and water&#10;&#10;AI-generated content may be incorrect.">
            <a:extLst>
              <a:ext uri="{FF2B5EF4-FFF2-40B4-BE49-F238E27FC236}">
                <a16:creationId xmlns:a16="http://schemas.microsoft.com/office/drawing/2014/main" id="{E6A2A063-DE90-7C3A-4825-61B6FD47AE53}"/>
              </a:ext>
            </a:extLst>
          </p:cNvPr>
          <p:cNvPicPr>
            <a:picLocks noChangeAspect="1"/>
          </p:cNvPicPr>
          <p:nvPr/>
        </p:nvPicPr>
        <p:blipFill>
          <a:blip r:embed="rId3"/>
          <a:stretch>
            <a:fillRect/>
          </a:stretch>
        </p:blipFill>
        <p:spPr>
          <a:xfrm>
            <a:off x="5601766" y="656063"/>
            <a:ext cx="2792657" cy="354115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Lectures</a:t>
            </a:r>
            <a:endParaRPr/>
          </a:p>
        </p:txBody>
      </p:sp>
      <p:sp>
        <p:nvSpPr>
          <p:cNvPr id="133" name="Google Shape;133;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dirty="0">
                <a:solidFill>
                  <a:schemeClr val="dk1"/>
                </a:solidFill>
              </a:rPr>
              <a:t>Try to keep to under an hour to allow time for questions</a:t>
            </a:r>
          </a:p>
          <a:p>
            <a:pPr marL="457200" lvl="0" indent="-342900" algn="l" rtl="0">
              <a:spcBef>
                <a:spcPts val="0"/>
              </a:spcBef>
              <a:spcAft>
                <a:spcPts val="0"/>
              </a:spcAft>
              <a:buClr>
                <a:schemeClr val="dk1"/>
              </a:buClr>
              <a:buSzPts val="1800"/>
              <a:buChar char="●"/>
            </a:pPr>
            <a:r>
              <a:rPr lang="en" dirty="0">
                <a:solidFill>
                  <a:schemeClr val="dk1"/>
                </a:solidFill>
              </a:rPr>
              <a:t>Feel free to raise your hand and interrupt if you need more clarification</a:t>
            </a:r>
            <a:endParaRPr dirty="0">
              <a:solidFill>
                <a:schemeClr val="dk1"/>
              </a:solidFill>
            </a:endParaRPr>
          </a:p>
          <a:p>
            <a:pPr marL="457200" lvl="0" indent="-342900" algn="l" rtl="0">
              <a:spcBef>
                <a:spcPts val="1000"/>
              </a:spcBef>
              <a:spcAft>
                <a:spcPts val="0"/>
              </a:spcAft>
              <a:buClr>
                <a:schemeClr val="dk1"/>
              </a:buClr>
              <a:buSzPts val="1800"/>
              <a:buChar char="●"/>
            </a:pPr>
            <a:r>
              <a:rPr lang="en" dirty="0">
                <a:solidFill>
                  <a:schemeClr val="dk1"/>
                </a:solidFill>
              </a:rPr>
              <a:t>Focus</a:t>
            </a:r>
            <a:endParaRPr dirty="0">
              <a:solidFill>
                <a:schemeClr val="dk1"/>
              </a:solidFill>
            </a:endParaRPr>
          </a:p>
          <a:p>
            <a:pPr marL="914400" lvl="1" indent="-342900" algn="l" rtl="0">
              <a:spcBef>
                <a:spcPts val="0"/>
              </a:spcBef>
              <a:spcAft>
                <a:spcPts val="0"/>
              </a:spcAft>
              <a:buClr>
                <a:schemeClr val="dk1"/>
              </a:buClr>
              <a:buSzPts val="1800"/>
              <a:buChar char="○"/>
            </a:pPr>
            <a:r>
              <a:rPr lang="en" sz="1800" dirty="0">
                <a:solidFill>
                  <a:schemeClr val="dk1"/>
                </a:solidFill>
              </a:rPr>
              <a:t>Key information from chapter</a:t>
            </a:r>
            <a:endParaRPr sz="1800" dirty="0">
              <a:solidFill>
                <a:schemeClr val="dk1"/>
              </a:solidFill>
            </a:endParaRPr>
          </a:p>
          <a:p>
            <a:pPr marL="914400" lvl="1" indent="-342900" algn="l" rtl="0">
              <a:spcBef>
                <a:spcPts val="0"/>
              </a:spcBef>
              <a:spcAft>
                <a:spcPts val="0"/>
              </a:spcAft>
              <a:buClr>
                <a:schemeClr val="dk1"/>
              </a:buClr>
              <a:buSzPts val="1800"/>
              <a:buChar char="○"/>
            </a:pPr>
            <a:r>
              <a:rPr lang="en" sz="1800" dirty="0">
                <a:solidFill>
                  <a:schemeClr val="dk1"/>
                </a:solidFill>
              </a:rPr>
              <a:t>Current events</a:t>
            </a:r>
            <a:endParaRPr sz="1800" dirty="0">
              <a:solidFill>
                <a:schemeClr val="dk1"/>
              </a:solidFill>
            </a:endParaRPr>
          </a:p>
          <a:p>
            <a:pPr marL="0" lvl="0" indent="0" algn="l" rtl="0">
              <a:spcBef>
                <a:spcPts val="1600"/>
              </a:spcBef>
              <a:spcAft>
                <a:spcPts val="1600"/>
              </a:spcAft>
              <a:buNone/>
            </a:pPr>
            <a:endParaRPr dirty="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Lecture Group Activities</a:t>
            </a:r>
            <a:endParaRPr dirty="0"/>
          </a:p>
        </p:txBody>
      </p:sp>
      <p:sp>
        <p:nvSpPr>
          <p:cNvPr id="139" name="Google Shape;13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dirty="0">
                <a:solidFill>
                  <a:schemeClr val="dk1"/>
                </a:solidFill>
              </a:rPr>
              <a:t>What are they?</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Work in teams</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1 grade for whole team</a:t>
            </a:r>
            <a:endParaRPr dirty="0">
              <a:solidFill>
                <a:schemeClr val="dk1"/>
              </a:solidFill>
            </a:endParaRPr>
          </a:p>
          <a:p>
            <a:pPr marL="914400" lvl="1" indent="-317500" algn="l" rtl="0">
              <a:spcBef>
                <a:spcPts val="0"/>
              </a:spcBef>
              <a:spcAft>
                <a:spcPts val="0"/>
              </a:spcAft>
              <a:buClr>
                <a:schemeClr val="dk1"/>
              </a:buClr>
              <a:buSzPts val="1400"/>
              <a:buChar char="○"/>
            </a:pPr>
            <a:r>
              <a:rPr lang="en" dirty="0">
                <a:solidFill>
                  <a:schemeClr val="dk1"/>
                </a:solidFill>
              </a:rPr>
              <a:t>Participation</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Due at end of class, really at midnight</a:t>
            </a:r>
            <a:endParaRPr dirty="0">
              <a:solidFill>
                <a:schemeClr val="dk1"/>
              </a:solidFill>
            </a:endParaRPr>
          </a:p>
          <a:p>
            <a:pPr marL="457200" lvl="0" indent="-342900" algn="l" rtl="0">
              <a:spcBef>
                <a:spcPts val="1000"/>
              </a:spcBef>
              <a:spcAft>
                <a:spcPts val="0"/>
              </a:spcAft>
              <a:buClr>
                <a:schemeClr val="dk1"/>
              </a:buClr>
              <a:buSzPts val="1800"/>
              <a:buChar char="●"/>
            </a:pPr>
            <a:r>
              <a:rPr lang="en" dirty="0">
                <a:solidFill>
                  <a:schemeClr val="dk1"/>
                </a:solidFill>
              </a:rPr>
              <a:t>More on teams in a bit</a:t>
            </a:r>
            <a:endParaRPr dirty="0">
              <a:solidFill>
                <a:schemeClr val="dk1"/>
              </a:solidFill>
            </a:endParaRPr>
          </a:p>
          <a:p>
            <a:pPr marL="0" lvl="0" indent="0" algn="l" rtl="0">
              <a:spcBef>
                <a:spcPts val="1600"/>
              </a:spcBef>
              <a:spcAft>
                <a:spcPts val="0"/>
              </a:spcAft>
              <a:buNone/>
            </a:pPr>
            <a:endParaRPr dirty="0">
              <a:solidFill>
                <a:schemeClr val="dk1"/>
              </a:solidFill>
            </a:endParaRPr>
          </a:p>
          <a:p>
            <a:pPr marL="0" lvl="0" indent="0" algn="l" rtl="0">
              <a:spcBef>
                <a:spcPts val="1600"/>
              </a:spcBef>
              <a:spcAft>
                <a:spcPts val="1600"/>
              </a:spcAft>
              <a:buNone/>
            </a:pPr>
            <a:endParaRPr dirty="0">
              <a:solidFill>
                <a:schemeClr val="dk1"/>
              </a:solidFill>
            </a:endParaRPr>
          </a:p>
        </p:txBody>
      </p:sp>
      <p:pic>
        <p:nvPicPr>
          <p:cNvPr id="140" name="Google Shape;140;p23"/>
          <p:cNvPicPr preferRelativeResize="0"/>
          <p:nvPr/>
        </p:nvPicPr>
        <p:blipFill>
          <a:blip r:embed="rId3">
            <a:alphaModFix/>
          </a:blip>
          <a:stretch>
            <a:fillRect/>
          </a:stretch>
        </p:blipFill>
        <p:spPr>
          <a:xfrm>
            <a:off x="5918425" y="140175"/>
            <a:ext cx="3049450" cy="2287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Exams</a:t>
            </a:r>
            <a:endParaRPr/>
          </a:p>
        </p:txBody>
      </p:sp>
      <p:sp>
        <p:nvSpPr>
          <p:cNvPr id="146" name="Google Shape;146;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2 exams: 1 midterm, 1 final</a:t>
            </a:r>
            <a:endParaRPr dirty="0">
              <a:solidFill>
                <a:schemeClr val="dk1"/>
              </a:solidFill>
            </a:endParaRPr>
          </a:p>
          <a:p>
            <a:pPr marL="457200" lvl="0" indent="-342900" algn="l" rtl="0">
              <a:spcBef>
                <a:spcPts val="1600"/>
              </a:spcBef>
              <a:spcAft>
                <a:spcPts val="0"/>
              </a:spcAft>
              <a:buClr>
                <a:schemeClr val="dk1"/>
              </a:buClr>
              <a:buSzPts val="1800"/>
              <a:buChar char="●"/>
            </a:pPr>
            <a:r>
              <a:rPr lang="en" dirty="0">
                <a:solidFill>
                  <a:schemeClr val="dk1"/>
                </a:solidFill>
              </a:rPr>
              <a:t>Format</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Midterm: 	150 pts, ~18% of grade</a:t>
            </a:r>
            <a:endParaRPr dirty="0">
              <a:solidFill>
                <a:schemeClr val="dk1"/>
              </a:solidFill>
            </a:endParaRPr>
          </a:p>
          <a:p>
            <a:pPr marL="457200" lvl="0" indent="-342900" algn="l" rtl="0">
              <a:spcBef>
                <a:spcPts val="0"/>
              </a:spcBef>
              <a:spcAft>
                <a:spcPts val="0"/>
              </a:spcAft>
              <a:buClr>
                <a:schemeClr val="dk1"/>
              </a:buClr>
              <a:buSzPts val="1800"/>
              <a:buChar char="●"/>
            </a:pPr>
            <a:r>
              <a:rPr lang="en" dirty="0">
                <a:solidFill>
                  <a:schemeClr val="dk1"/>
                </a:solidFill>
              </a:rPr>
              <a:t>Final: 	150 pts, ~18% of grade, semi-cumulative</a:t>
            </a:r>
            <a:endParaRPr dirty="0">
              <a:solidFill>
                <a:schemeClr val="dk1"/>
              </a:solidFill>
            </a:endParaRPr>
          </a:p>
          <a:p>
            <a:pPr marL="457200" lvl="0" indent="-342900" algn="l" rtl="0">
              <a:spcBef>
                <a:spcPts val="1000"/>
              </a:spcBef>
              <a:spcAft>
                <a:spcPts val="0"/>
              </a:spcAft>
              <a:buClr>
                <a:schemeClr val="dk1"/>
              </a:buClr>
              <a:buSzPts val="1800"/>
              <a:buChar char="●"/>
            </a:pPr>
            <a:r>
              <a:rPr lang="en" dirty="0">
                <a:solidFill>
                  <a:schemeClr val="dk1"/>
                </a:solidFill>
              </a:rPr>
              <a:t>Info for students with disabilities</a:t>
            </a:r>
            <a:endParaRPr dirty="0">
              <a:solidFill>
                <a:schemeClr val="dk1"/>
              </a:solidFill>
            </a:endParaRPr>
          </a:p>
          <a:p>
            <a:pPr marL="0" lvl="0" indent="0" algn="l" rtl="0">
              <a:spcBef>
                <a:spcPts val="1600"/>
              </a:spcBef>
              <a:spcAft>
                <a:spcPts val="1600"/>
              </a:spcAft>
              <a:buNone/>
            </a:pPr>
            <a:endParaRPr dirty="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61A230-0986-AB71-5848-1F5B3359C081}"/>
              </a:ext>
            </a:extLst>
          </p:cNvPr>
          <p:cNvSpPr>
            <a:spLocks noGrp="1"/>
          </p:cNvSpPr>
          <p:nvPr>
            <p:ph type="body" idx="1"/>
          </p:nvPr>
        </p:nvSpPr>
        <p:spPr>
          <a:xfrm>
            <a:off x="311700" y="573740"/>
            <a:ext cx="8520600" cy="3416400"/>
          </a:xfrm>
        </p:spPr>
        <p:txBody>
          <a:bodyPr/>
          <a:lstStyle/>
          <a:p>
            <a:r>
              <a:rPr lang="en-US" b="1" dirty="0"/>
              <a:t>Missed Exams: </a:t>
            </a:r>
            <a:r>
              <a:rPr lang="en-US" dirty="0"/>
              <a:t>There will be </a:t>
            </a:r>
            <a:r>
              <a:rPr lang="en-US" b="1" dirty="0"/>
              <a:t>no make ups for missed exams</a:t>
            </a:r>
            <a:r>
              <a:rPr lang="en-US" dirty="0"/>
              <a:t>, except in the case of an </a:t>
            </a:r>
            <a:r>
              <a:rPr lang="en-US" b="1" dirty="0"/>
              <a:t>emergency</a:t>
            </a:r>
            <a:r>
              <a:rPr lang="en-US" dirty="0"/>
              <a:t>. If you miss an exam due to an emergency, please contact me immediately. If you know that you will miss an exam due to a university-related activity you must let me know at least two weeks prior to the exam. </a:t>
            </a:r>
          </a:p>
          <a:p>
            <a:r>
              <a:rPr lang="en-US" dirty="0"/>
              <a:t>Students are expected to attend all lectures and attendance will be taken via discussion question participation at the beginning of each lecture. Attendance to lab periods will be critical to student success as the skills learned in these sections will be directly applicable to their semester-long group projects.</a:t>
            </a:r>
          </a:p>
          <a:p>
            <a:endParaRPr lang="en-US" dirty="0"/>
          </a:p>
        </p:txBody>
      </p:sp>
    </p:spTree>
    <p:extLst>
      <p:ext uri="{BB962C8B-B14F-4D97-AF65-F5344CB8AC3E}">
        <p14:creationId xmlns:p14="http://schemas.microsoft.com/office/powerpoint/2010/main" val="1909253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Late &amp; Absence policy</a:t>
            </a:r>
            <a:endParaRPr/>
          </a:p>
        </p:txBody>
      </p:sp>
      <p:sp>
        <p:nvSpPr>
          <p:cNvPr id="158" name="Google Shape;158;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Mandatory attendance - </a:t>
            </a:r>
            <a:endParaRPr dirty="0"/>
          </a:p>
          <a:p>
            <a:pPr marL="0" lvl="0" indent="457200" algn="l" rtl="0">
              <a:spcBef>
                <a:spcPts val="1600"/>
              </a:spcBef>
              <a:spcAft>
                <a:spcPts val="0"/>
              </a:spcAft>
              <a:buNone/>
            </a:pPr>
            <a:r>
              <a:rPr lang="en" dirty="0"/>
              <a:t>why?</a:t>
            </a:r>
            <a:endParaRPr dirty="0"/>
          </a:p>
          <a:p>
            <a:pPr marL="0" lvl="0" indent="0" algn="l" rtl="0">
              <a:spcBef>
                <a:spcPts val="1600"/>
              </a:spcBef>
              <a:spcAft>
                <a:spcPts val="0"/>
              </a:spcAft>
              <a:buNone/>
            </a:pPr>
            <a:r>
              <a:rPr lang="en" dirty="0"/>
              <a:t>2 free lates - </a:t>
            </a:r>
            <a:endParaRPr dirty="0"/>
          </a:p>
          <a:p>
            <a:pPr marL="0" lvl="0" indent="457200" algn="l" rtl="0">
              <a:spcBef>
                <a:spcPts val="1600"/>
              </a:spcBef>
              <a:spcAft>
                <a:spcPts val="1600"/>
              </a:spcAft>
              <a:buNone/>
            </a:pPr>
            <a:r>
              <a:rPr lang="en" dirty="0"/>
              <a:t>what does this mean</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8"/>
          <p:cNvSpPr txBox="1">
            <a:spLocks noGrp="1"/>
          </p:cNvSpPr>
          <p:nvPr>
            <p:ph type="title"/>
          </p:nvPr>
        </p:nvSpPr>
        <p:spPr>
          <a:xfrm>
            <a:off x="311700" y="3924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to study for this class... and maybe all classes</a:t>
            </a:r>
            <a:endParaRPr/>
          </a:p>
        </p:txBody>
      </p:sp>
      <p:sp>
        <p:nvSpPr>
          <p:cNvPr id="169" name="Google Shape;169;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chemeClr val="dk1"/>
              </a:buClr>
              <a:buSzPts val="1800"/>
              <a:buChar char="●"/>
            </a:pPr>
            <a:r>
              <a:rPr lang="en" dirty="0">
                <a:solidFill>
                  <a:schemeClr val="dk1"/>
                </a:solidFill>
              </a:rPr>
              <a:t>Get organized</a:t>
            </a:r>
            <a:endParaRPr dirty="0">
              <a:solidFill>
                <a:schemeClr val="dk1"/>
              </a:solidFill>
            </a:endParaRPr>
          </a:p>
          <a:p>
            <a:pPr marL="457200" lvl="0" indent="-342900" algn="l" rtl="0">
              <a:lnSpc>
                <a:spcPct val="150000"/>
              </a:lnSpc>
              <a:spcBef>
                <a:spcPts val="0"/>
              </a:spcBef>
              <a:spcAft>
                <a:spcPts val="0"/>
              </a:spcAft>
              <a:buClr>
                <a:schemeClr val="dk1"/>
              </a:buClr>
              <a:buSzPts val="1800"/>
              <a:buChar char="●"/>
            </a:pPr>
            <a:r>
              <a:rPr lang="en" dirty="0">
                <a:solidFill>
                  <a:schemeClr val="dk1"/>
                </a:solidFill>
              </a:rPr>
              <a:t>Maintain productivity - Pomodoro Technique</a:t>
            </a:r>
            <a:endParaRPr dirty="0">
              <a:solidFill>
                <a:schemeClr val="dk1"/>
              </a:solidFill>
            </a:endParaRPr>
          </a:p>
          <a:p>
            <a:pPr marL="457200" lvl="0" indent="-342900" algn="l" rtl="0">
              <a:lnSpc>
                <a:spcPct val="150000"/>
              </a:lnSpc>
              <a:spcBef>
                <a:spcPts val="0"/>
              </a:spcBef>
              <a:spcAft>
                <a:spcPts val="0"/>
              </a:spcAft>
              <a:buClr>
                <a:schemeClr val="dk1"/>
              </a:buClr>
              <a:buSzPts val="1800"/>
              <a:buChar char="●"/>
            </a:pPr>
            <a:r>
              <a:rPr lang="en" dirty="0">
                <a:solidFill>
                  <a:schemeClr val="dk1"/>
                </a:solidFill>
              </a:rPr>
              <a:t>Fight procrastination - Break up large tasks. Start with small, single task. </a:t>
            </a:r>
            <a:endParaRPr dirty="0">
              <a:solidFill>
                <a:schemeClr val="dk1"/>
              </a:solidFill>
            </a:endParaRPr>
          </a:p>
          <a:p>
            <a:pPr marL="457200" lvl="0" indent="-342900" algn="l" rtl="0">
              <a:lnSpc>
                <a:spcPct val="150000"/>
              </a:lnSpc>
              <a:spcBef>
                <a:spcPts val="0"/>
              </a:spcBef>
              <a:spcAft>
                <a:spcPts val="0"/>
              </a:spcAft>
              <a:buClr>
                <a:schemeClr val="dk1"/>
              </a:buClr>
              <a:buSzPts val="1800"/>
              <a:buChar char="●"/>
            </a:pPr>
            <a:r>
              <a:rPr lang="en" dirty="0">
                <a:solidFill>
                  <a:schemeClr val="dk1"/>
                </a:solidFill>
              </a:rPr>
              <a:t>Perfectionism and the 90 /10 rule</a:t>
            </a:r>
            <a:endParaRPr dirty="0">
              <a:solidFill>
                <a:schemeClr val="dk1"/>
              </a:solidFill>
            </a:endParaRPr>
          </a:p>
          <a:p>
            <a:pPr marL="457200" lvl="0" indent="-342900" algn="l" rtl="0">
              <a:lnSpc>
                <a:spcPct val="150000"/>
              </a:lnSpc>
              <a:spcBef>
                <a:spcPts val="0"/>
              </a:spcBef>
              <a:spcAft>
                <a:spcPts val="0"/>
              </a:spcAft>
              <a:buClr>
                <a:schemeClr val="dk1"/>
              </a:buClr>
              <a:buSzPts val="1800"/>
              <a:buChar char="●"/>
            </a:pPr>
            <a:r>
              <a:rPr lang="en" dirty="0">
                <a:solidFill>
                  <a:schemeClr val="dk1"/>
                </a:solidFill>
              </a:rPr>
              <a:t>Active reading &amp; note taking</a:t>
            </a:r>
            <a:endParaRPr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9"/>
          <p:cNvSpPr txBox="1">
            <a:spLocks noGrp="1"/>
          </p:cNvSpPr>
          <p:nvPr>
            <p:ph type="title"/>
          </p:nvPr>
        </p:nvSpPr>
        <p:spPr>
          <a:xfrm>
            <a:off x="311700" y="1501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Other thoughts</a:t>
            </a:r>
            <a:endParaRPr/>
          </a:p>
        </p:txBody>
      </p:sp>
      <p:sp>
        <p:nvSpPr>
          <p:cNvPr id="175" name="Google Shape;175;p29"/>
          <p:cNvSpPr txBox="1">
            <a:spLocks noGrp="1"/>
          </p:cNvSpPr>
          <p:nvPr>
            <p:ph type="body" idx="1"/>
          </p:nvPr>
        </p:nvSpPr>
        <p:spPr>
          <a:xfrm>
            <a:off x="311700" y="805400"/>
            <a:ext cx="8520600" cy="34164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chemeClr val="dk1"/>
              </a:buClr>
              <a:buSzPts val="1800"/>
              <a:buChar char="●"/>
            </a:pPr>
            <a:r>
              <a:rPr lang="en" dirty="0">
                <a:solidFill>
                  <a:schemeClr val="dk1"/>
                </a:solidFill>
              </a:rPr>
              <a:t>Manage your mental health</a:t>
            </a:r>
            <a:endParaRPr dirty="0">
              <a:solidFill>
                <a:schemeClr val="dk1"/>
              </a:solidFill>
            </a:endParaRPr>
          </a:p>
          <a:p>
            <a:pPr marL="914400" lvl="1" indent="-317500" algn="l" rtl="0">
              <a:lnSpc>
                <a:spcPct val="150000"/>
              </a:lnSpc>
              <a:spcBef>
                <a:spcPts val="0"/>
              </a:spcBef>
              <a:spcAft>
                <a:spcPts val="0"/>
              </a:spcAft>
              <a:buClr>
                <a:schemeClr val="dk1"/>
              </a:buClr>
              <a:buSzPts val="1400"/>
              <a:buChar char="○"/>
            </a:pPr>
            <a:r>
              <a:rPr lang="en" dirty="0">
                <a:solidFill>
                  <a:schemeClr val="dk1"/>
                </a:solidFill>
              </a:rPr>
              <a:t>Mental check-ins</a:t>
            </a:r>
            <a:endParaRPr dirty="0">
              <a:solidFill>
                <a:schemeClr val="dk1"/>
              </a:solidFill>
            </a:endParaRPr>
          </a:p>
          <a:p>
            <a:pPr marL="914400" lvl="1" indent="-317500" algn="l" rtl="0">
              <a:lnSpc>
                <a:spcPct val="150000"/>
              </a:lnSpc>
              <a:spcBef>
                <a:spcPts val="0"/>
              </a:spcBef>
              <a:spcAft>
                <a:spcPts val="0"/>
              </a:spcAft>
              <a:buClr>
                <a:schemeClr val="dk1"/>
              </a:buClr>
              <a:buSzPts val="1400"/>
              <a:buChar char="○"/>
            </a:pPr>
            <a:r>
              <a:rPr lang="en" dirty="0">
                <a:solidFill>
                  <a:schemeClr val="dk1"/>
                </a:solidFill>
              </a:rPr>
              <a:t>Find techniques that work for you to help you relax and destress</a:t>
            </a:r>
            <a:endParaRPr dirty="0">
              <a:solidFill>
                <a:schemeClr val="dk1"/>
              </a:solidFill>
            </a:endParaRPr>
          </a:p>
          <a:p>
            <a:pPr marL="914400" lvl="1" indent="-317500" algn="l" rtl="0">
              <a:lnSpc>
                <a:spcPct val="150000"/>
              </a:lnSpc>
              <a:spcBef>
                <a:spcPts val="0"/>
              </a:spcBef>
              <a:spcAft>
                <a:spcPts val="0"/>
              </a:spcAft>
              <a:buClr>
                <a:schemeClr val="dk1"/>
              </a:buClr>
              <a:buSzPts val="1400"/>
              <a:buChar char="○"/>
            </a:pPr>
            <a:r>
              <a:rPr lang="en" dirty="0">
                <a:solidFill>
                  <a:schemeClr val="dk1"/>
                </a:solidFill>
              </a:rPr>
              <a:t>Adequate sleep is strongly linked to better mental health</a:t>
            </a:r>
            <a:endParaRPr dirty="0">
              <a:solidFill>
                <a:schemeClr val="dk1"/>
              </a:solidFill>
            </a:endParaRPr>
          </a:p>
          <a:p>
            <a:pPr marL="457200" lvl="0" indent="-342900" algn="l" rtl="0">
              <a:lnSpc>
                <a:spcPct val="150000"/>
              </a:lnSpc>
              <a:spcBef>
                <a:spcPts val="0"/>
              </a:spcBef>
              <a:spcAft>
                <a:spcPts val="0"/>
              </a:spcAft>
              <a:buClr>
                <a:schemeClr val="dk1"/>
              </a:buClr>
              <a:buSzPts val="1800"/>
              <a:buChar char="●"/>
            </a:pPr>
            <a:r>
              <a:rPr lang="en" dirty="0">
                <a:solidFill>
                  <a:schemeClr val="dk1"/>
                </a:solidFill>
              </a:rPr>
              <a:t>Secrets to College?</a:t>
            </a:r>
            <a:endParaRPr dirty="0">
              <a:solidFill>
                <a:schemeClr val="dk1"/>
              </a:solidFill>
            </a:endParaRPr>
          </a:p>
          <a:p>
            <a:pPr marL="914400" lvl="1" indent="-317500" algn="l" rtl="0">
              <a:lnSpc>
                <a:spcPct val="150000"/>
              </a:lnSpc>
              <a:spcBef>
                <a:spcPts val="0"/>
              </a:spcBef>
              <a:spcAft>
                <a:spcPts val="0"/>
              </a:spcAft>
              <a:buClr>
                <a:schemeClr val="dk1"/>
              </a:buClr>
              <a:buSzPts val="1400"/>
              <a:buChar char="○"/>
            </a:pPr>
            <a:r>
              <a:rPr lang="en" dirty="0">
                <a:solidFill>
                  <a:schemeClr val="dk1"/>
                </a:solidFill>
              </a:rPr>
              <a:t>Take advantage of extracurricular activities - YOU are already paying for them. </a:t>
            </a:r>
            <a:endParaRPr dirty="0">
              <a:solidFill>
                <a:schemeClr val="dk1"/>
              </a:solidFill>
            </a:endParaRPr>
          </a:p>
          <a:p>
            <a:pPr marL="914400" lvl="1" indent="-317500" algn="l" rtl="0">
              <a:lnSpc>
                <a:spcPct val="150000"/>
              </a:lnSpc>
              <a:spcBef>
                <a:spcPts val="0"/>
              </a:spcBef>
              <a:spcAft>
                <a:spcPts val="0"/>
              </a:spcAft>
              <a:buClr>
                <a:schemeClr val="dk1"/>
              </a:buClr>
              <a:buSzPts val="1400"/>
              <a:buChar char="○"/>
            </a:pPr>
            <a:r>
              <a:rPr lang="en" dirty="0">
                <a:solidFill>
                  <a:schemeClr val="dk1"/>
                </a:solidFill>
              </a:rPr>
              <a:t>Connect with students outside your normal sphere</a:t>
            </a:r>
            <a:endParaRPr dirty="0">
              <a:solidFill>
                <a:schemeClr val="dk1"/>
              </a:solidFill>
            </a:endParaRPr>
          </a:p>
          <a:p>
            <a:pPr marL="914400" lvl="1" indent="-317500" algn="l" rtl="0">
              <a:lnSpc>
                <a:spcPct val="150000"/>
              </a:lnSpc>
              <a:spcBef>
                <a:spcPts val="0"/>
              </a:spcBef>
              <a:spcAft>
                <a:spcPts val="0"/>
              </a:spcAft>
              <a:buClr>
                <a:schemeClr val="dk1"/>
              </a:buClr>
              <a:buSzPts val="1400"/>
              <a:buChar char="○"/>
            </a:pPr>
            <a:r>
              <a:rPr lang="en" dirty="0">
                <a:solidFill>
                  <a:schemeClr val="dk1"/>
                </a:solidFill>
              </a:rPr>
              <a:t>Do some type of independent research or project with faculty</a:t>
            </a:r>
            <a:endParaRPr dirty="0">
              <a:solidFill>
                <a:schemeClr val="dk1"/>
              </a:solidFill>
            </a:endParaRPr>
          </a:p>
          <a:p>
            <a:pPr marL="457200" lvl="0" indent="-342900" algn="l" rtl="0">
              <a:lnSpc>
                <a:spcPct val="150000"/>
              </a:lnSpc>
              <a:spcBef>
                <a:spcPts val="0"/>
              </a:spcBef>
              <a:spcAft>
                <a:spcPts val="0"/>
              </a:spcAft>
              <a:buClr>
                <a:schemeClr val="dk1"/>
              </a:buClr>
              <a:buSzPts val="1800"/>
              <a:buChar char="●"/>
            </a:pPr>
            <a:r>
              <a:rPr lang="en" b="1" dirty="0">
                <a:solidFill>
                  <a:schemeClr val="dk1"/>
                </a:solidFill>
              </a:rPr>
              <a:t>Come to me for anything</a:t>
            </a:r>
            <a:endParaRPr b="1" dirty="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1657350" y="2514600"/>
            <a:ext cx="5829300" cy="1102500"/>
          </a:xfrm>
          <a:prstGeom prst="rect">
            <a:avLst/>
          </a:prstGeom>
        </p:spPr>
        <p:txBody>
          <a:bodyPr spcFirstLastPara="1" wrap="square" lIns="68569" tIns="34275" rIns="68569" bIns="34275" anchor="ctr" anchorCtr="0">
            <a:noAutofit/>
          </a:bodyPr>
          <a:lstStyle/>
          <a:p>
            <a:endParaRPr/>
          </a:p>
        </p:txBody>
      </p:sp>
      <p:sp>
        <p:nvSpPr>
          <p:cNvPr id="65" name="Google Shape;65;p13"/>
          <p:cNvSpPr txBox="1">
            <a:spLocks noGrp="1"/>
          </p:cNvSpPr>
          <p:nvPr>
            <p:ph type="subTitle" idx="1"/>
          </p:nvPr>
        </p:nvSpPr>
        <p:spPr>
          <a:xfrm>
            <a:off x="2171700" y="4229100"/>
            <a:ext cx="4800600" cy="571500"/>
          </a:xfrm>
          <a:prstGeom prst="rect">
            <a:avLst/>
          </a:prstGeom>
        </p:spPr>
        <p:txBody>
          <a:bodyPr spcFirstLastPara="1" wrap="square" lIns="68569" tIns="34275" rIns="68569" bIns="34275" anchor="t" anchorCtr="0">
            <a:noAutofit/>
          </a:bodyPr>
          <a:lstStyle/>
          <a:p>
            <a:pPr marL="0" indent="0">
              <a:spcAft>
                <a:spcPts val="900"/>
              </a:spcAft>
            </a:pPr>
            <a:endParaRPr/>
          </a:p>
        </p:txBody>
      </p:sp>
      <p:pic>
        <p:nvPicPr>
          <p:cNvPr id="66" name="Google Shape;66;p13"/>
          <p:cNvPicPr preferRelativeResize="0"/>
          <p:nvPr/>
        </p:nvPicPr>
        <p:blipFill>
          <a:blip r:embed="rId3">
            <a:alphaModFix/>
          </a:blip>
          <a:stretch>
            <a:fillRect/>
          </a:stretch>
        </p:blipFill>
        <p:spPr>
          <a:xfrm>
            <a:off x="1143000" y="0"/>
            <a:ext cx="6858000" cy="5143500"/>
          </a:xfrm>
          <a:prstGeom prst="rect">
            <a:avLst/>
          </a:prstGeom>
          <a:noFill/>
          <a:ln>
            <a:noFill/>
          </a:ln>
        </p:spPr>
      </p:pic>
      <p:sp>
        <p:nvSpPr>
          <p:cNvPr id="67" name="Google Shape;67;p13"/>
          <p:cNvSpPr txBox="1"/>
          <p:nvPr/>
        </p:nvSpPr>
        <p:spPr>
          <a:xfrm>
            <a:off x="5465250" y="0"/>
            <a:ext cx="2806650" cy="2250000"/>
          </a:xfrm>
          <a:prstGeom prst="rect">
            <a:avLst/>
          </a:prstGeom>
          <a:noFill/>
          <a:ln>
            <a:noFill/>
          </a:ln>
        </p:spPr>
        <p:txBody>
          <a:bodyPr spcFirstLastPara="1" wrap="square" lIns="68569" tIns="68569" rIns="68569" bIns="68569" anchor="t" anchorCtr="0">
            <a:noAutofit/>
          </a:bodyPr>
          <a:lstStyle/>
          <a:p>
            <a:pPr algn="ctr"/>
            <a:r>
              <a:rPr lang="en-US" sz="2700" b="1"/>
              <a:t>Chapter 1</a:t>
            </a:r>
            <a:br>
              <a:rPr lang="en-US" sz="2700" b="1"/>
            </a:br>
            <a:r>
              <a:rPr lang="en-US" sz="2700"/>
              <a:t>Environmental Science: an Overview</a:t>
            </a:r>
            <a:endParaRPr sz="105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484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Dr. Brian Donnelly- Info &amp; background</a:t>
            </a:r>
            <a:endParaRPr dirty="0"/>
          </a:p>
        </p:txBody>
      </p:sp>
      <p:sp>
        <p:nvSpPr>
          <p:cNvPr id="78" name="Google Shape;78;p17"/>
          <p:cNvSpPr txBox="1">
            <a:spLocks noGrp="1"/>
          </p:cNvSpPr>
          <p:nvPr>
            <p:ph type="body" idx="1"/>
          </p:nvPr>
        </p:nvSpPr>
        <p:spPr>
          <a:xfrm>
            <a:off x="311700" y="1405675"/>
            <a:ext cx="8520600" cy="316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to call me?</a:t>
            </a:r>
            <a:endParaRPr dirty="0"/>
          </a:p>
          <a:p>
            <a:pPr marL="0" lvl="0" indent="0" algn="l" rtl="0">
              <a:spcBef>
                <a:spcPts val="1600"/>
              </a:spcBef>
              <a:spcAft>
                <a:spcPts val="0"/>
              </a:spcAft>
              <a:buNone/>
            </a:pPr>
            <a:r>
              <a:rPr lang="en" dirty="0"/>
              <a:t>Lots of options, but…</a:t>
            </a:r>
            <a:endParaRPr dirty="0"/>
          </a:p>
          <a:p>
            <a:pPr marL="0" lvl="0" indent="0" algn="l" rtl="0">
              <a:spcBef>
                <a:spcPts val="1600"/>
              </a:spcBef>
              <a:spcAft>
                <a:spcPts val="0"/>
              </a:spcAft>
              <a:buNone/>
            </a:pPr>
            <a:r>
              <a:rPr lang="en" dirty="0"/>
              <a:t>Dr. </a:t>
            </a:r>
            <a:r>
              <a:rPr lang="en-US" dirty="0"/>
              <a:t>Brian, Dr. Donnelly, really anything…</a:t>
            </a:r>
            <a:endParaRPr dirty="0"/>
          </a:p>
          <a:p>
            <a:pPr marL="0" lvl="0" indent="0" algn="l" rtl="0">
              <a:spcBef>
                <a:spcPts val="1600"/>
              </a:spcBef>
              <a:spcAft>
                <a:spcPts val="0"/>
              </a:spcAft>
              <a:buNone/>
            </a:pPr>
            <a:endParaRPr dirty="0"/>
          </a:p>
          <a:p>
            <a:pPr marL="0" lvl="0" indent="0" algn="l" rtl="0">
              <a:spcBef>
                <a:spcPts val="1600"/>
              </a:spcBef>
              <a:spcAft>
                <a:spcPts val="0"/>
              </a:spcAft>
              <a:buNone/>
            </a:pPr>
            <a:r>
              <a:rPr lang="en" dirty="0"/>
              <a:t>How to get ahold of me?</a:t>
            </a:r>
            <a:endParaRPr dirty="0"/>
          </a:p>
          <a:p>
            <a:pPr marL="0" lvl="0" indent="457200" algn="l" rtl="0">
              <a:spcBef>
                <a:spcPts val="1600"/>
              </a:spcBef>
              <a:spcAft>
                <a:spcPts val="1600"/>
              </a:spcAft>
              <a:buNone/>
            </a:pPr>
            <a:r>
              <a:rPr lang="en" dirty="0"/>
              <a:t>bdonnelly2@</a:t>
            </a:r>
            <a:r>
              <a:rPr lang="en-US" dirty="0"/>
              <a:t>b</a:t>
            </a:r>
            <a:r>
              <a:rPr lang="en" dirty="0" err="1"/>
              <a:t>rynmawr.edu</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1277231" y="-109406"/>
            <a:ext cx="6172200" cy="754425"/>
          </a:xfrm>
          <a:prstGeom prst="rect">
            <a:avLst/>
          </a:prstGeom>
          <a:noFill/>
          <a:ln>
            <a:noFill/>
          </a:ln>
        </p:spPr>
        <p:txBody>
          <a:bodyPr spcFirstLastPara="1" wrap="square" lIns="68569" tIns="34275" rIns="68569" bIns="34275" anchor="ctr" anchorCtr="0">
            <a:noAutofit/>
          </a:bodyPr>
          <a:lstStyle/>
          <a:p>
            <a:pPr algn="ctr"/>
            <a:r>
              <a:rPr lang="en-US"/>
              <a:t>Introduction</a:t>
            </a:r>
            <a:endParaRPr/>
          </a:p>
        </p:txBody>
      </p:sp>
      <p:sp>
        <p:nvSpPr>
          <p:cNvPr id="73" name="Google Shape;73;p14"/>
          <p:cNvSpPr txBox="1">
            <a:spLocks noGrp="1"/>
          </p:cNvSpPr>
          <p:nvPr>
            <p:ph type="body" idx="1"/>
          </p:nvPr>
        </p:nvSpPr>
        <p:spPr>
          <a:xfrm>
            <a:off x="1316813" y="515777"/>
            <a:ext cx="6172200" cy="4494825"/>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US" b="0" u="sng"/>
              <a:t>What is Environmental Science?</a:t>
            </a:r>
            <a:endParaRPr b="0" u="sng"/>
          </a:p>
          <a:p>
            <a:pPr marL="0" indent="0">
              <a:spcBef>
                <a:spcPts val="0"/>
              </a:spcBef>
              <a:buNone/>
            </a:pPr>
            <a:endParaRPr u="sng"/>
          </a:p>
          <a:p>
            <a:pPr marL="0" indent="0">
              <a:spcBef>
                <a:spcPts val="0"/>
              </a:spcBef>
              <a:buNone/>
            </a:pPr>
            <a:r>
              <a:rPr lang="en-US" b="0"/>
              <a:t>Environmental Science</a:t>
            </a:r>
            <a:endParaRPr b="0"/>
          </a:p>
          <a:p>
            <a:pPr marL="342900" indent="-342900">
              <a:spcBef>
                <a:spcPts val="0"/>
              </a:spcBef>
              <a:buSzPts val="2400"/>
              <a:buFont typeface="Arial"/>
              <a:buChar char="•"/>
            </a:pPr>
            <a:r>
              <a:rPr lang="en-US"/>
              <a:t>A</a:t>
            </a:r>
            <a:r>
              <a:rPr lang="en-US" b="0"/>
              <a:t>n interdisciplinary field that combines knowledge from </a:t>
            </a:r>
            <a:r>
              <a:rPr lang="en-US" b="1"/>
              <a:t>biology, chemistry, geology</a:t>
            </a:r>
            <a:r>
              <a:rPr lang="en-US" b="0"/>
              <a:t>, and </a:t>
            </a:r>
            <a:r>
              <a:rPr lang="en-US" b="1"/>
              <a:t>other sciences</a:t>
            </a:r>
            <a:r>
              <a:rPr lang="en-US" b="0"/>
              <a:t>. </a:t>
            </a:r>
            <a:endParaRPr b="0"/>
          </a:p>
          <a:p>
            <a:pPr marL="257175" indent="0">
              <a:spcBef>
                <a:spcPts val="0"/>
              </a:spcBef>
              <a:buNone/>
            </a:pPr>
            <a:endParaRPr/>
          </a:p>
          <a:p>
            <a:pPr marL="257175" indent="-257175">
              <a:spcBef>
                <a:spcPts val="0"/>
              </a:spcBef>
              <a:buSzPts val="2400"/>
              <a:buChar char="•"/>
            </a:pPr>
            <a:r>
              <a:rPr lang="en-US"/>
              <a:t>How does this differ from: </a:t>
            </a:r>
            <a:endParaRPr/>
          </a:p>
          <a:p>
            <a:pPr marL="557213" lvl="1" indent="-214313">
              <a:spcBef>
                <a:spcPts val="0"/>
              </a:spcBef>
              <a:buSzPts val="1800"/>
              <a:buChar char="–"/>
            </a:pPr>
            <a:r>
              <a:rPr lang="en-US"/>
              <a:t>Biology: Study of organisms</a:t>
            </a:r>
            <a:endParaRPr/>
          </a:p>
          <a:p>
            <a:pPr marL="557213" lvl="1" indent="-214313">
              <a:spcBef>
                <a:spcPts val="0"/>
              </a:spcBef>
              <a:buSzPts val="1800"/>
              <a:buChar char="–"/>
            </a:pPr>
            <a:r>
              <a:rPr lang="en-US"/>
              <a:t>Ecology: relationship between organisms &amp; their environment</a:t>
            </a:r>
            <a:endParaRPr/>
          </a:p>
          <a:p>
            <a:pPr marL="257175" indent="0">
              <a:spcBef>
                <a:spcPts val="0"/>
              </a:spcBef>
              <a:buNone/>
            </a:pPr>
            <a:endParaRPr/>
          </a:p>
          <a:p>
            <a:pPr marL="342900" indent="-342900">
              <a:spcBef>
                <a:spcPts val="0"/>
              </a:spcBef>
              <a:buSzPts val="2400"/>
              <a:buFont typeface="Arial"/>
              <a:buChar char="•"/>
            </a:pPr>
            <a:r>
              <a:rPr lang="en-US" b="0"/>
              <a:t>It is also very helpful to have a background in overlapping disciplines such as </a:t>
            </a:r>
            <a:r>
              <a:rPr lang="en-US" b="1"/>
              <a:t>politics, ethics, economics</a:t>
            </a:r>
            <a:r>
              <a:rPr lang="en-US" b="0"/>
              <a:t>, and others </a:t>
            </a:r>
            <a:r>
              <a:rPr lang="en-US" b="0">
                <a:solidFill>
                  <a:srgbClr val="0000FF"/>
                </a:solidFill>
              </a:rPr>
              <a:t>in order to better understand the societal component of environmental problems and solutions.</a:t>
            </a:r>
            <a:endParaRPr>
              <a:solidFill>
                <a:srgbClr val="0000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body" idx="1"/>
          </p:nvPr>
        </p:nvSpPr>
        <p:spPr>
          <a:xfrm>
            <a:off x="1285088" y="152644"/>
            <a:ext cx="6172200" cy="3714750"/>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US" b="1" u="sng" dirty="0"/>
              <a:t>What is sustainability?</a:t>
            </a:r>
            <a:endParaRPr b="1" u="sng" dirty="0"/>
          </a:p>
          <a:p>
            <a:pPr marL="0" indent="0">
              <a:spcBef>
                <a:spcPts val="0"/>
              </a:spcBef>
              <a:buNone/>
            </a:pPr>
            <a:endParaRPr dirty="0"/>
          </a:p>
          <a:p>
            <a:pPr marL="0" indent="0">
              <a:spcBef>
                <a:spcPts val="0"/>
              </a:spcBef>
              <a:buNone/>
            </a:pPr>
            <a:r>
              <a:rPr lang="en-US" b="0" dirty="0"/>
              <a:t>Sustainability </a:t>
            </a:r>
            <a:endParaRPr b="0" dirty="0"/>
          </a:p>
          <a:p>
            <a:pPr marL="342900" indent="-342900">
              <a:spcBef>
                <a:spcPts val="0"/>
              </a:spcBef>
              <a:buSzPts val="2400"/>
              <a:buChar char="•"/>
            </a:pPr>
            <a:r>
              <a:rPr lang="en-US" b="1" dirty="0"/>
              <a:t>meeting the needs of the current generation without sacrificing the needs of future generations.</a:t>
            </a:r>
            <a:endParaRPr b="1" dirty="0"/>
          </a:p>
          <a:p>
            <a:pPr marL="257175" indent="0">
              <a:spcBef>
                <a:spcPts val="0"/>
              </a:spcBef>
              <a:buNone/>
            </a:pPr>
            <a:endParaRPr dirty="0"/>
          </a:p>
          <a:p>
            <a:pPr marL="0" indent="0">
              <a:spcBef>
                <a:spcPts val="0"/>
              </a:spcBef>
              <a:buNone/>
            </a:pPr>
            <a:r>
              <a:rPr lang="en-US" dirty="0"/>
              <a:t>What does this really mean?</a:t>
            </a:r>
            <a:endParaRPr dirty="0"/>
          </a:p>
          <a:p>
            <a:pPr marL="257175" indent="0">
              <a:spcBef>
                <a:spcPts val="0"/>
              </a:spcBef>
              <a:buNone/>
            </a:pPr>
            <a:endParaRPr dirty="0"/>
          </a:p>
          <a:p>
            <a:pPr marL="257175" indent="0">
              <a:spcBef>
                <a:spcPts val="0"/>
              </a:spcBef>
              <a:buNone/>
            </a:pPr>
            <a:r>
              <a:rPr lang="en-US" dirty="0"/>
              <a:t>How much does a McDonalds Cheeseburger cost?</a:t>
            </a:r>
            <a:endParaRPr dirty="0"/>
          </a:p>
          <a:p>
            <a:pPr marL="257175" indent="0">
              <a:spcBef>
                <a:spcPts val="0"/>
              </a:spcBef>
              <a:buNone/>
            </a:pPr>
            <a:endParaRPr dirty="0"/>
          </a:p>
          <a:p>
            <a:pPr marL="257175" indent="0">
              <a:spcBef>
                <a:spcPts val="0"/>
              </a:spcBef>
              <a:buNone/>
            </a:pPr>
            <a:r>
              <a:rPr lang="en-US" dirty="0"/>
              <a:t>What are the actual costs?</a:t>
            </a:r>
            <a:endParaRPr dirty="0"/>
          </a:p>
        </p:txBody>
      </p:sp>
      <p:pic>
        <p:nvPicPr>
          <p:cNvPr id="79" name="Google Shape;79;p15"/>
          <p:cNvPicPr preferRelativeResize="0"/>
          <p:nvPr/>
        </p:nvPicPr>
        <p:blipFill>
          <a:blip r:embed="rId3">
            <a:alphaModFix/>
          </a:blip>
          <a:stretch>
            <a:fillRect/>
          </a:stretch>
        </p:blipFill>
        <p:spPr>
          <a:xfrm>
            <a:off x="3343613" y="3019013"/>
            <a:ext cx="5350368" cy="249174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1457325" y="27638"/>
            <a:ext cx="6172200" cy="754425"/>
          </a:xfrm>
          <a:prstGeom prst="rect">
            <a:avLst/>
          </a:prstGeom>
          <a:noFill/>
          <a:ln>
            <a:noFill/>
          </a:ln>
        </p:spPr>
        <p:txBody>
          <a:bodyPr spcFirstLastPara="1" wrap="square" lIns="68569" tIns="34275" rIns="68569" bIns="34275" anchor="ctr" anchorCtr="0">
            <a:noAutofit/>
          </a:bodyPr>
          <a:lstStyle/>
          <a:p>
            <a:pPr algn="ctr"/>
            <a:r>
              <a:rPr lang="en-US"/>
              <a:t>The Two Causes of </a:t>
            </a:r>
            <a:br>
              <a:rPr lang="en-US"/>
            </a:br>
            <a:r>
              <a:rPr lang="en-US"/>
              <a:t>Environmental Problems</a:t>
            </a:r>
            <a:endParaRPr/>
          </a:p>
        </p:txBody>
      </p:sp>
      <p:sp>
        <p:nvSpPr>
          <p:cNvPr id="85" name="Google Shape;85;p16"/>
          <p:cNvSpPr txBox="1">
            <a:spLocks noGrp="1"/>
          </p:cNvSpPr>
          <p:nvPr>
            <p:ph type="body" idx="1"/>
          </p:nvPr>
        </p:nvSpPr>
        <p:spPr>
          <a:xfrm>
            <a:off x="1303163" y="925556"/>
            <a:ext cx="6674625" cy="3451725"/>
          </a:xfrm>
          <a:prstGeom prst="rect">
            <a:avLst/>
          </a:prstGeom>
          <a:noFill/>
          <a:ln>
            <a:noFill/>
          </a:ln>
        </p:spPr>
        <p:txBody>
          <a:bodyPr spcFirstLastPara="1" wrap="square" lIns="68569" tIns="34275" rIns="68569" bIns="34275" anchor="t" anchorCtr="0">
            <a:noAutofit/>
          </a:bodyPr>
          <a:lstStyle/>
          <a:p>
            <a:pPr marL="342900" indent="-342900">
              <a:spcBef>
                <a:spcPts val="0"/>
              </a:spcBef>
              <a:buSzPts val="2400"/>
              <a:buFont typeface="Arial"/>
              <a:buChar char="•"/>
            </a:pPr>
            <a:r>
              <a:rPr lang="en-US" b="0"/>
              <a:t>Environment is a source and sink for the matter and energy that flow through society.</a:t>
            </a:r>
            <a:endParaRPr/>
          </a:p>
          <a:p>
            <a:pPr marL="342900" indent="-342900">
              <a:spcBef>
                <a:spcPts val="0"/>
              </a:spcBef>
              <a:buSzPts val="2400"/>
              <a:buFont typeface="Arial"/>
              <a:buChar char="•"/>
            </a:pPr>
            <a:r>
              <a:rPr lang="en-US" b="0">
                <a:solidFill>
                  <a:srgbClr val="0000FF"/>
                </a:solidFill>
              </a:rPr>
              <a:t>Population</a:t>
            </a:r>
            <a:r>
              <a:rPr lang="en-US" b="0"/>
              <a:t> and </a:t>
            </a:r>
            <a:r>
              <a:rPr lang="en-US" b="0">
                <a:solidFill>
                  <a:srgbClr val="0000FF"/>
                </a:solidFill>
              </a:rPr>
              <a:t>consumption</a:t>
            </a:r>
            <a:r>
              <a:rPr lang="en-US" b="0"/>
              <a:t> accelerate the flow, leading to resource depletion and pollution.</a:t>
            </a:r>
            <a:endParaRPr/>
          </a:p>
        </p:txBody>
      </p:sp>
      <p:sp>
        <p:nvSpPr>
          <p:cNvPr id="86" name="Google Shape;86;p16"/>
          <p:cNvSpPr txBox="1"/>
          <p:nvPr/>
        </p:nvSpPr>
        <p:spPr>
          <a:xfrm>
            <a:off x="1360313" y="4658916"/>
            <a:ext cx="6115050" cy="484650"/>
          </a:xfrm>
          <a:prstGeom prst="rect">
            <a:avLst/>
          </a:prstGeom>
          <a:noFill/>
          <a:ln>
            <a:noFill/>
          </a:ln>
        </p:spPr>
        <p:txBody>
          <a:bodyPr spcFirstLastPara="1" wrap="square" lIns="68569" tIns="34275" rIns="68569" bIns="34275" anchor="t" anchorCtr="0">
            <a:noAutofit/>
          </a:bodyPr>
          <a:lstStyle/>
          <a:p>
            <a:endParaRPr sz="1125">
              <a:solidFill>
                <a:schemeClr val="dk1"/>
              </a:solidFill>
            </a:endParaRPr>
          </a:p>
        </p:txBody>
      </p:sp>
      <p:pic>
        <p:nvPicPr>
          <p:cNvPr id="87" name="Google Shape;87;p16"/>
          <p:cNvPicPr preferRelativeResize="0"/>
          <p:nvPr/>
        </p:nvPicPr>
        <p:blipFill rotWithShape="1">
          <a:blip r:embed="rId3">
            <a:alphaModFix/>
          </a:blip>
          <a:srcRect/>
          <a:stretch/>
        </p:blipFill>
        <p:spPr>
          <a:xfrm>
            <a:off x="1143000" y="2176350"/>
            <a:ext cx="6858000" cy="2321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1529588" y="118669"/>
            <a:ext cx="6172200" cy="571500"/>
          </a:xfrm>
          <a:prstGeom prst="rect">
            <a:avLst/>
          </a:prstGeom>
          <a:noFill/>
          <a:ln>
            <a:noFill/>
          </a:ln>
        </p:spPr>
        <p:txBody>
          <a:bodyPr spcFirstLastPara="1" wrap="square" lIns="68569" tIns="34275" rIns="68569" bIns="34275" anchor="ctr" anchorCtr="0">
            <a:noAutofit/>
          </a:bodyPr>
          <a:lstStyle/>
          <a:p>
            <a:pPr algn="ctr"/>
            <a:r>
              <a:rPr lang="en-US" sz="2700"/>
              <a:t>What Is Environmental Impact?</a:t>
            </a:r>
            <a:endParaRPr/>
          </a:p>
        </p:txBody>
      </p:sp>
      <p:sp>
        <p:nvSpPr>
          <p:cNvPr id="93" name="Google Shape;93;p17"/>
          <p:cNvSpPr txBox="1">
            <a:spLocks noGrp="1"/>
          </p:cNvSpPr>
          <p:nvPr>
            <p:ph type="body" idx="1"/>
          </p:nvPr>
        </p:nvSpPr>
        <p:spPr>
          <a:xfrm>
            <a:off x="1485900" y="730575"/>
            <a:ext cx="6172200" cy="3566025"/>
          </a:xfrm>
          <a:prstGeom prst="rect">
            <a:avLst/>
          </a:prstGeom>
          <a:noFill/>
          <a:ln>
            <a:noFill/>
          </a:ln>
        </p:spPr>
        <p:txBody>
          <a:bodyPr spcFirstLastPara="1" wrap="square" lIns="68569" tIns="34275" rIns="68569" bIns="34275" anchor="t" anchorCtr="0">
            <a:noAutofit/>
          </a:bodyPr>
          <a:lstStyle/>
          <a:p>
            <a:pPr marL="342900" indent="-342900">
              <a:spcBef>
                <a:spcPts val="0"/>
              </a:spcBef>
              <a:buSzPts val="2400"/>
              <a:buFont typeface="Arial"/>
              <a:buChar char="•"/>
            </a:pPr>
            <a:r>
              <a:rPr lang="en-US"/>
              <a:t>Environmental impact </a:t>
            </a:r>
            <a:r>
              <a:rPr lang="en-US" b="0"/>
              <a:t>refers to the alteration of the natural environment by human activity.</a:t>
            </a:r>
            <a:endParaRPr b="0"/>
          </a:p>
          <a:p>
            <a:pPr marL="257175" indent="0">
              <a:spcBef>
                <a:spcPts val="0"/>
              </a:spcBef>
              <a:buNone/>
            </a:pPr>
            <a:endParaRPr/>
          </a:p>
          <a:p>
            <a:pPr marL="342900" indent="-342900">
              <a:spcBef>
                <a:spcPts val="0"/>
              </a:spcBef>
              <a:buClr>
                <a:srgbClr val="FF0000"/>
              </a:buClr>
              <a:buSzPts val="2400"/>
              <a:buFont typeface="Arial"/>
              <a:buChar char="•"/>
            </a:pPr>
            <a:r>
              <a:rPr lang="en-US" u="sng">
                <a:solidFill>
                  <a:srgbClr val="FF0000"/>
                </a:solidFill>
              </a:rPr>
              <a:t>I</a:t>
            </a:r>
            <a:r>
              <a:rPr lang="en-US">
                <a:solidFill>
                  <a:srgbClr val="FF0000"/>
                </a:solidFill>
              </a:rPr>
              <a:t>mpact = </a:t>
            </a:r>
            <a:r>
              <a:rPr lang="en-US" u="sng">
                <a:solidFill>
                  <a:srgbClr val="FF0000"/>
                </a:solidFill>
              </a:rPr>
              <a:t>P</a:t>
            </a:r>
            <a:r>
              <a:rPr lang="en-US">
                <a:solidFill>
                  <a:srgbClr val="FF0000"/>
                </a:solidFill>
              </a:rPr>
              <a:t>opulation x </a:t>
            </a:r>
            <a:r>
              <a:rPr lang="en-US" u="sng">
                <a:solidFill>
                  <a:srgbClr val="FF0000"/>
                </a:solidFill>
              </a:rPr>
              <a:t>C</a:t>
            </a:r>
            <a:r>
              <a:rPr lang="en-US">
                <a:solidFill>
                  <a:srgbClr val="FF0000"/>
                </a:solidFill>
              </a:rPr>
              <a:t>onsumption</a:t>
            </a:r>
            <a:endParaRPr>
              <a:solidFill>
                <a:srgbClr val="FF0000"/>
              </a:solidFill>
            </a:endParaRPr>
          </a:p>
          <a:p>
            <a:pPr marL="342900" indent="-342900">
              <a:spcBef>
                <a:spcPts val="0"/>
              </a:spcBef>
              <a:buClr>
                <a:srgbClr val="FF0000"/>
              </a:buClr>
              <a:buSzPts val="2400"/>
              <a:buChar char="•"/>
            </a:pPr>
            <a:r>
              <a:rPr lang="en-US" b="1">
                <a:solidFill>
                  <a:srgbClr val="FF0000"/>
                </a:solidFill>
              </a:rPr>
              <a:t>I = P x C</a:t>
            </a:r>
            <a:endParaRPr b="1">
              <a:solidFill>
                <a:srgbClr val="FF0000"/>
              </a:solidFill>
            </a:endParaRPr>
          </a:p>
          <a:p>
            <a:pPr marL="257175" indent="0">
              <a:spcBef>
                <a:spcPts val="0"/>
              </a:spcBef>
              <a:buNone/>
            </a:pPr>
            <a:endParaRPr/>
          </a:p>
          <a:p>
            <a:pPr marL="342900" indent="-342900">
              <a:spcBef>
                <a:spcPts val="0"/>
              </a:spcBef>
              <a:buSzPts val="2400"/>
              <a:buFont typeface="Arial"/>
              <a:buChar char="•"/>
            </a:pPr>
            <a:r>
              <a:rPr lang="en-US" b="0"/>
              <a:t>Rates of population growth, resource consumption, pollution generation all affect impact.</a:t>
            </a:r>
            <a:endParaRPr/>
          </a:p>
          <a:p>
            <a:pPr marL="257175" indent="0">
              <a:spcBef>
                <a:spcPts val="0"/>
              </a:spcBef>
              <a:buNone/>
            </a:pPr>
            <a:endParaRPr/>
          </a:p>
          <a:p>
            <a:pPr marL="342900" indent="-342900">
              <a:spcBef>
                <a:spcPts val="0"/>
              </a:spcBef>
              <a:buSzPts val="2400"/>
              <a:buFont typeface="Arial"/>
              <a:buChar char="•"/>
            </a:pPr>
            <a:r>
              <a:rPr lang="en-US" b="0"/>
              <a:t>Environmental impact is </a:t>
            </a:r>
            <a:r>
              <a:rPr lang="en-US" b="0" u="sng"/>
              <a:t>exponential</a:t>
            </a:r>
            <a:r>
              <a:rPr lang="en-US" b="0"/>
              <a:t> with increasing population and industrial development.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4"/>
          <p:cNvSpPr txBox="1">
            <a:spLocks noGrp="1"/>
          </p:cNvSpPr>
          <p:nvPr>
            <p:ph type="title"/>
          </p:nvPr>
        </p:nvSpPr>
        <p:spPr>
          <a:xfrm>
            <a:off x="1485900" y="342900"/>
            <a:ext cx="6172200" cy="754380"/>
          </a:xfrm>
          <a:prstGeom prst="rect">
            <a:avLst/>
          </a:prstGeom>
          <a:noFill/>
          <a:ln>
            <a:noFill/>
          </a:ln>
        </p:spPr>
        <p:txBody>
          <a:bodyPr spcFirstLastPara="1" wrap="square" lIns="68569" tIns="34275" rIns="68569" bIns="34275" anchor="ctr" anchorCtr="0">
            <a:noAutofit/>
          </a:bodyPr>
          <a:lstStyle/>
          <a:p>
            <a:pPr algn="ctr"/>
            <a:r>
              <a:rPr lang="en-US" sz="2700" dirty="0"/>
              <a:t>History of Environmental Impact</a:t>
            </a:r>
            <a:endParaRPr sz="1350" dirty="0"/>
          </a:p>
        </p:txBody>
      </p:sp>
      <p:sp>
        <p:nvSpPr>
          <p:cNvPr id="141" name="Google Shape;141;p24"/>
          <p:cNvSpPr txBox="1">
            <a:spLocks noGrp="1"/>
          </p:cNvSpPr>
          <p:nvPr>
            <p:ph type="body" idx="1"/>
          </p:nvPr>
        </p:nvSpPr>
        <p:spPr>
          <a:xfrm>
            <a:off x="1283513" y="1200150"/>
            <a:ext cx="6645150" cy="3566025"/>
          </a:xfrm>
          <a:prstGeom prst="rect">
            <a:avLst/>
          </a:prstGeom>
          <a:noFill/>
          <a:ln>
            <a:noFill/>
          </a:ln>
        </p:spPr>
        <p:txBody>
          <a:bodyPr spcFirstLastPara="1" wrap="square" lIns="68569" tIns="34275" rIns="68569" bIns="34275" anchor="t" anchorCtr="0">
            <a:noAutofit/>
          </a:bodyPr>
          <a:lstStyle/>
          <a:p>
            <a:pPr marL="342900" indent="-342900">
              <a:spcBef>
                <a:spcPts val="0"/>
              </a:spcBef>
              <a:buSzPts val="2400"/>
              <a:buFont typeface="Arial"/>
              <a:buChar char="•"/>
            </a:pPr>
            <a:r>
              <a:rPr lang="en-US" u="sng"/>
              <a:t>F</a:t>
            </a:r>
            <a:r>
              <a:rPr lang="en-US" b="0" u="sng"/>
              <a:t>ive basic stages of  environmental interaction</a:t>
            </a:r>
            <a:r>
              <a:rPr lang="en-US" b="0"/>
              <a:t> </a:t>
            </a:r>
            <a:endParaRPr/>
          </a:p>
          <a:p>
            <a:pPr marL="257175" indent="0">
              <a:spcBef>
                <a:spcPts val="0"/>
              </a:spcBef>
              <a:buNone/>
            </a:pPr>
            <a:endParaRPr/>
          </a:p>
          <a:p>
            <a:pPr marL="685800" lvl="1" indent="-342900">
              <a:lnSpc>
                <a:spcPct val="115000"/>
              </a:lnSpc>
              <a:spcBef>
                <a:spcPts val="0"/>
              </a:spcBef>
              <a:buSzPts val="2200"/>
              <a:buFont typeface="Arial"/>
              <a:buChar char="–"/>
            </a:pPr>
            <a:r>
              <a:rPr lang="en-US" sz="1650"/>
              <a:t>Gathering and hunting (low population; localized impact)</a:t>
            </a:r>
            <a:endParaRPr/>
          </a:p>
          <a:p>
            <a:pPr marL="685800" lvl="1" indent="-342900">
              <a:lnSpc>
                <a:spcPct val="115000"/>
              </a:lnSpc>
              <a:spcBef>
                <a:spcPts val="0"/>
              </a:spcBef>
              <a:buSzPts val="2200"/>
              <a:buFont typeface="Arial"/>
              <a:buChar char="–"/>
            </a:pPr>
            <a:r>
              <a:rPr lang="en-US" sz="1650"/>
              <a:t>Agriculture and conservationism (increased population size; widening impact)</a:t>
            </a:r>
            <a:endParaRPr/>
          </a:p>
          <a:p>
            <a:pPr marL="685800" lvl="1" indent="-342900">
              <a:lnSpc>
                <a:spcPct val="115000"/>
              </a:lnSpc>
              <a:spcBef>
                <a:spcPts val="0"/>
              </a:spcBef>
              <a:buSzPts val="2200"/>
              <a:buFont typeface="Arial"/>
              <a:buChar char="–"/>
            </a:pPr>
            <a:r>
              <a:rPr lang="en-US" sz="1650"/>
              <a:t>Industry and environmentalism (faster population growth; increased pollution)</a:t>
            </a:r>
            <a:endParaRPr/>
          </a:p>
          <a:p>
            <a:pPr marL="685800" lvl="1" indent="-342900">
              <a:lnSpc>
                <a:spcPct val="115000"/>
              </a:lnSpc>
              <a:spcBef>
                <a:spcPts val="0"/>
              </a:spcBef>
              <a:buSzPts val="2200"/>
              <a:buFont typeface="Arial"/>
              <a:buChar char="–"/>
            </a:pPr>
            <a:r>
              <a:rPr lang="en-US" sz="1650" b="1" i="1"/>
              <a:t>Transition and sustainability</a:t>
            </a:r>
            <a:r>
              <a:rPr lang="en-US" sz="1650"/>
              <a:t> (current stage; increased awareness of underlying issues)</a:t>
            </a:r>
            <a:endParaRPr/>
          </a:p>
          <a:p>
            <a:pPr marL="685800" lvl="1" indent="-342900">
              <a:lnSpc>
                <a:spcPct val="115000"/>
              </a:lnSpc>
              <a:spcBef>
                <a:spcPts val="0"/>
              </a:spcBef>
              <a:buSzPts val="2200"/>
              <a:buFont typeface="Arial"/>
              <a:buChar char="–"/>
            </a:pPr>
            <a:r>
              <a:rPr lang="en-US" sz="1650"/>
              <a:t>Post-industrial stage—the future (</a:t>
            </a:r>
            <a:r>
              <a:rPr lang="en-US" sz="1650">
                <a:solidFill>
                  <a:srgbClr val="0000FF"/>
                </a:solidFill>
              </a:rPr>
              <a:t>sustainability or overshoot?</a:t>
            </a:r>
            <a:r>
              <a:rPr lang="en-US" sz="1650"/>
              <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1447688" y="-104831"/>
            <a:ext cx="6172200" cy="754425"/>
          </a:xfrm>
          <a:prstGeom prst="rect">
            <a:avLst/>
          </a:prstGeom>
          <a:noFill/>
          <a:ln>
            <a:noFill/>
          </a:ln>
        </p:spPr>
        <p:txBody>
          <a:bodyPr spcFirstLastPara="1" wrap="square" lIns="68569" tIns="34275" rIns="68569" bIns="34275" anchor="ctr" anchorCtr="0">
            <a:noAutofit/>
          </a:bodyPr>
          <a:lstStyle/>
          <a:p>
            <a:pPr algn="ctr"/>
            <a:r>
              <a:rPr lang="en-US" sz="2700"/>
              <a:t>Examining Impact</a:t>
            </a:r>
            <a:endParaRPr/>
          </a:p>
        </p:txBody>
      </p:sp>
      <p:pic>
        <p:nvPicPr>
          <p:cNvPr id="147" name="Google Shape;147;p25"/>
          <p:cNvPicPr preferRelativeResize="0"/>
          <p:nvPr/>
        </p:nvPicPr>
        <p:blipFill rotWithShape="1">
          <a:blip r:embed="rId3">
            <a:alphaModFix/>
          </a:blip>
          <a:srcRect/>
          <a:stretch/>
        </p:blipFill>
        <p:spPr>
          <a:xfrm>
            <a:off x="1219162" y="425176"/>
            <a:ext cx="6693356" cy="4585463"/>
          </a:xfrm>
          <a:prstGeom prst="rect">
            <a:avLst/>
          </a:prstGeom>
          <a:noFill/>
          <a:ln>
            <a:noFill/>
          </a:ln>
        </p:spPr>
      </p:pic>
      <p:sp>
        <p:nvSpPr>
          <p:cNvPr id="148" name="Google Shape;148;p25"/>
          <p:cNvSpPr txBox="1"/>
          <p:nvPr/>
        </p:nvSpPr>
        <p:spPr>
          <a:xfrm>
            <a:off x="4930463" y="649500"/>
            <a:ext cx="480600" cy="692475"/>
          </a:xfrm>
          <a:prstGeom prst="rect">
            <a:avLst/>
          </a:prstGeom>
          <a:noFill/>
          <a:ln>
            <a:noFill/>
          </a:ln>
        </p:spPr>
        <p:txBody>
          <a:bodyPr spcFirstLastPara="1" wrap="square" lIns="68569" tIns="68569" rIns="68569" bIns="68569" anchor="t" anchorCtr="0">
            <a:spAutoFit/>
          </a:bodyPr>
          <a:lstStyle/>
          <a:p>
            <a:r>
              <a:rPr lang="en-US" sz="3600" b="1">
                <a:solidFill>
                  <a:srgbClr val="FF0000"/>
                </a:solidFill>
              </a:rPr>
              <a:t>?</a:t>
            </a:r>
            <a:endParaRPr sz="3600" b="1">
              <a:solidFill>
                <a:srgbClr val="FF0000"/>
              </a:solidFill>
            </a:endParaRPr>
          </a:p>
        </p:txBody>
      </p:sp>
      <p:cxnSp>
        <p:nvCxnSpPr>
          <p:cNvPr id="149" name="Google Shape;149;p25"/>
          <p:cNvCxnSpPr/>
          <p:nvPr/>
        </p:nvCxnSpPr>
        <p:spPr>
          <a:xfrm rot="10800000" flipH="1">
            <a:off x="5384119" y="649500"/>
            <a:ext cx="1550700" cy="364275"/>
          </a:xfrm>
          <a:prstGeom prst="straightConnector1">
            <a:avLst/>
          </a:prstGeom>
          <a:noFill/>
          <a:ln w="9525" cap="flat" cmpd="sng">
            <a:solidFill>
              <a:srgbClr val="FF0000"/>
            </a:solidFill>
            <a:prstDash val="solid"/>
            <a:round/>
            <a:headEnd type="none" w="med" len="med"/>
            <a:tailEnd type="triangle" w="med" len="med"/>
          </a:ln>
        </p:spPr>
      </p:cxnSp>
      <p:cxnSp>
        <p:nvCxnSpPr>
          <p:cNvPr id="150" name="Google Shape;150;p25"/>
          <p:cNvCxnSpPr/>
          <p:nvPr/>
        </p:nvCxnSpPr>
        <p:spPr>
          <a:xfrm>
            <a:off x="5411063" y="1013775"/>
            <a:ext cx="1349100" cy="98325"/>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a:off x="1363294" y="50981"/>
            <a:ext cx="6172200" cy="754425"/>
          </a:xfrm>
          <a:prstGeom prst="rect">
            <a:avLst/>
          </a:prstGeom>
          <a:noFill/>
          <a:ln>
            <a:noFill/>
          </a:ln>
        </p:spPr>
        <p:txBody>
          <a:bodyPr spcFirstLastPara="1" wrap="square" lIns="68569" tIns="34275" rIns="68569" bIns="34275" anchor="ctr" anchorCtr="0">
            <a:noAutofit/>
          </a:bodyPr>
          <a:lstStyle/>
          <a:p>
            <a:pPr algn="ctr"/>
            <a:r>
              <a:rPr lang="en-US"/>
              <a:t>Population Trends Show </a:t>
            </a:r>
            <a:br>
              <a:rPr lang="en-US"/>
            </a:br>
            <a:r>
              <a:rPr lang="en-US"/>
              <a:t>Increasing Impact</a:t>
            </a:r>
            <a:endParaRPr/>
          </a:p>
        </p:txBody>
      </p:sp>
      <p:sp>
        <p:nvSpPr>
          <p:cNvPr id="135" name="Google Shape;135;p23"/>
          <p:cNvSpPr txBox="1">
            <a:spLocks noGrp="1"/>
          </p:cNvSpPr>
          <p:nvPr>
            <p:ph type="body" idx="1"/>
          </p:nvPr>
        </p:nvSpPr>
        <p:spPr>
          <a:xfrm>
            <a:off x="1328269" y="1013344"/>
            <a:ext cx="6172200" cy="3566025"/>
          </a:xfrm>
          <a:prstGeom prst="rect">
            <a:avLst/>
          </a:prstGeom>
          <a:noFill/>
          <a:ln>
            <a:noFill/>
          </a:ln>
        </p:spPr>
        <p:txBody>
          <a:bodyPr spcFirstLastPara="1" wrap="square" lIns="68569" tIns="34275" rIns="68569" bIns="34275" anchor="t" anchorCtr="0">
            <a:noAutofit/>
          </a:bodyPr>
          <a:lstStyle/>
          <a:p>
            <a:pPr marL="342900" indent="-342900">
              <a:spcBef>
                <a:spcPts val="0"/>
              </a:spcBef>
              <a:buSzPts val="2400"/>
              <a:buFont typeface="Arial"/>
              <a:buChar char="•"/>
            </a:pPr>
            <a:r>
              <a:rPr lang="en-US" b="0"/>
              <a:t>Currently the world population experiences a net gain of 77 million people (equivalent to one-third U.S. population).</a:t>
            </a:r>
            <a:endParaRPr/>
          </a:p>
          <a:p>
            <a:pPr marL="342900" indent="-342900">
              <a:spcBef>
                <a:spcPts val="0"/>
              </a:spcBef>
              <a:buClr>
                <a:srgbClr val="FF0000"/>
              </a:buClr>
              <a:buSzPts val="2400"/>
              <a:buFont typeface="Arial"/>
              <a:buChar char="•"/>
            </a:pPr>
            <a:r>
              <a:rPr lang="en-US" b="0">
                <a:solidFill>
                  <a:srgbClr val="FF0000"/>
                </a:solidFill>
              </a:rPr>
              <a:t>Over the last 50 years world population has grown more than in the entire history of human existence.</a:t>
            </a:r>
            <a:endParaRPr>
              <a:solidFill>
                <a:srgbClr val="FF0000"/>
              </a:solidFill>
            </a:endParaRPr>
          </a:p>
          <a:p>
            <a:pPr marL="257175" indent="0">
              <a:spcBef>
                <a:spcPts val="0"/>
              </a:spcBef>
              <a:buNone/>
            </a:pPr>
            <a:endParaRPr/>
          </a:p>
          <a:p>
            <a:pPr marL="342900" indent="-342900">
              <a:spcBef>
                <a:spcPts val="0"/>
              </a:spcBef>
              <a:buSzPts val="2400"/>
              <a:buFont typeface="Arial"/>
              <a:buChar char="•"/>
            </a:pPr>
            <a:r>
              <a:rPr lang="en-US" b="0"/>
              <a:t>Even if world population stabilizes by 2050, the increase will be approximately 30% more than the 2011 population, resulting in 9 billion people.</a:t>
            </a:r>
            <a:endParaRPr/>
          </a:p>
          <a:p>
            <a:pPr marL="257175" indent="0">
              <a:spcBef>
                <a:spcPts val="0"/>
              </a:spcBef>
              <a:buNone/>
            </a:pPr>
            <a:endParaRPr/>
          </a:p>
          <a:p>
            <a:pPr marL="342900" indent="-342900">
              <a:spcBef>
                <a:spcPts val="0"/>
              </a:spcBef>
              <a:buSzPts val="2400"/>
              <a:buFont typeface="Arial"/>
              <a:buChar char="•"/>
            </a:pPr>
            <a:r>
              <a:rPr lang="en-US" b="0"/>
              <a:t>At the same time, Earth’s resources are being consumed at rates never before seen, which make consequences difficult to predict.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1485900" y="342900"/>
            <a:ext cx="6172200" cy="754380"/>
          </a:xfrm>
          <a:prstGeom prst="rect">
            <a:avLst/>
          </a:prstGeom>
          <a:noFill/>
          <a:ln>
            <a:noFill/>
          </a:ln>
        </p:spPr>
        <p:txBody>
          <a:bodyPr spcFirstLastPara="1" wrap="square" lIns="68569" tIns="34275" rIns="68569" bIns="34275" anchor="ctr" anchorCtr="0">
            <a:noAutofit/>
          </a:bodyPr>
          <a:lstStyle/>
          <a:p>
            <a:pPr algn="ctr"/>
            <a:r>
              <a:rPr lang="en-US" sz="2700"/>
              <a:t>Strategies to Reduce Impact (I)</a:t>
            </a:r>
            <a:endParaRPr/>
          </a:p>
        </p:txBody>
      </p:sp>
      <p:sp>
        <p:nvSpPr>
          <p:cNvPr id="99" name="Google Shape;99;p18"/>
          <p:cNvSpPr txBox="1">
            <a:spLocks noGrp="1"/>
          </p:cNvSpPr>
          <p:nvPr>
            <p:ph type="body" idx="1"/>
          </p:nvPr>
        </p:nvSpPr>
        <p:spPr>
          <a:xfrm>
            <a:off x="1485900" y="1200150"/>
            <a:ext cx="6172200" cy="3429001"/>
          </a:xfrm>
          <a:prstGeom prst="rect">
            <a:avLst/>
          </a:prstGeom>
          <a:noFill/>
          <a:ln>
            <a:noFill/>
          </a:ln>
        </p:spPr>
        <p:txBody>
          <a:bodyPr spcFirstLastPara="1" wrap="square" lIns="68569" tIns="34275" rIns="68569" bIns="34275" anchor="t" anchorCtr="0">
            <a:noAutofit/>
          </a:bodyPr>
          <a:lstStyle/>
          <a:p>
            <a:pPr marL="257175" indent="0">
              <a:spcBef>
                <a:spcPts val="0"/>
              </a:spcBef>
              <a:buNone/>
            </a:pPr>
            <a:r>
              <a:rPr lang="en-US" sz="2100"/>
              <a:t>Impact (I) = Population (P) x Consumption (C)</a:t>
            </a:r>
            <a:endParaRPr sz="2100"/>
          </a:p>
          <a:p>
            <a:pPr marL="257175" indent="0">
              <a:spcBef>
                <a:spcPts val="0"/>
              </a:spcBef>
              <a:buNone/>
            </a:pPr>
            <a:endParaRPr sz="2100"/>
          </a:p>
          <a:p>
            <a:pPr marL="342900" indent="-342900">
              <a:spcBef>
                <a:spcPts val="0"/>
              </a:spcBef>
              <a:buSzPts val="2800"/>
              <a:buFont typeface="Arial"/>
              <a:buChar char="•"/>
            </a:pPr>
            <a:r>
              <a:rPr lang="en-US" sz="2100"/>
              <a:t>Strategies to reduce consumption (C) include:</a:t>
            </a:r>
            <a:endParaRPr/>
          </a:p>
          <a:p>
            <a:pPr marL="685800" indent="-342900">
              <a:spcBef>
                <a:spcPts val="0"/>
              </a:spcBef>
              <a:buSzPts val="2200"/>
              <a:buFont typeface="Arial"/>
              <a:buChar char="−"/>
            </a:pPr>
            <a:r>
              <a:rPr lang="en-US" sz="1650"/>
              <a:t>Reduce materials needed</a:t>
            </a:r>
            <a:endParaRPr/>
          </a:p>
          <a:p>
            <a:pPr marL="685800" indent="-342900">
              <a:spcBef>
                <a:spcPts val="0"/>
              </a:spcBef>
              <a:buSzPts val="2200"/>
              <a:buFont typeface="Arial"/>
              <a:buChar char="−"/>
            </a:pPr>
            <a:r>
              <a:rPr lang="en-US" sz="1650"/>
              <a:t>Use less or more efficient technology to meet needs</a:t>
            </a:r>
            <a:endParaRPr/>
          </a:p>
          <a:p>
            <a:pPr marL="685800" indent="-342900">
              <a:spcBef>
                <a:spcPts val="0"/>
              </a:spcBef>
              <a:buSzPts val="2200"/>
              <a:buFont typeface="Arial"/>
              <a:buChar char="−"/>
            </a:pPr>
            <a:r>
              <a:rPr lang="en-US" sz="1650"/>
              <a:t>Choose sustainable technology when possible</a:t>
            </a:r>
            <a:endParaRPr/>
          </a:p>
          <a:p>
            <a:pPr marL="257175" indent="0">
              <a:spcBef>
                <a:spcPts val="0"/>
              </a:spcBef>
              <a:buNone/>
            </a:pPr>
            <a:endParaRPr sz="2100"/>
          </a:p>
          <a:p>
            <a:pPr marL="342900" indent="-342900">
              <a:spcBef>
                <a:spcPts val="0"/>
              </a:spcBef>
              <a:buSzPts val="2800"/>
              <a:buFont typeface="Arial"/>
              <a:buChar char="•"/>
            </a:pPr>
            <a:r>
              <a:rPr lang="en-US" sz="2100"/>
              <a:t>Strategies to reduce population (P) and its impact include:</a:t>
            </a:r>
            <a:endParaRPr/>
          </a:p>
          <a:p>
            <a:pPr marL="685800" lvl="1" indent="-342900">
              <a:spcBef>
                <a:spcPts val="0"/>
              </a:spcBef>
              <a:buSzPts val="2200"/>
              <a:buFont typeface="Arial"/>
              <a:buChar char="–"/>
            </a:pPr>
            <a:r>
              <a:rPr lang="en-US" sz="1650"/>
              <a:t>Economic development and education</a:t>
            </a:r>
            <a:endParaRPr/>
          </a:p>
          <a:p>
            <a:pPr marL="685800" lvl="1" indent="-342900">
              <a:spcBef>
                <a:spcPts val="0"/>
              </a:spcBef>
              <a:buSzPts val="2200"/>
              <a:buFont typeface="Arial"/>
              <a:buChar char="–"/>
            </a:pPr>
            <a:r>
              <a:rPr lang="en-US" sz="1650"/>
              <a:t>Paying the true costs of environmental services</a:t>
            </a:r>
            <a:endParaRPr/>
          </a:p>
          <a:p>
            <a:pPr marL="685800" lvl="1" indent="-342900">
              <a:spcBef>
                <a:spcPts val="0"/>
              </a:spcBef>
              <a:buSzPts val="2200"/>
              <a:buFont typeface="Arial"/>
              <a:buChar char="–"/>
            </a:pPr>
            <a:r>
              <a:rPr lang="en-US" sz="1650"/>
              <a:t>Paying the true costs of imported resources</a:t>
            </a:r>
            <a:endParaRPr/>
          </a:p>
          <a:p>
            <a:pPr marL="257175" indent="-142875">
              <a:spcBef>
                <a:spcPts val="0"/>
              </a:spcBef>
              <a:buSzPts val="24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46ADC-E111-978D-B252-34DC0DA0177E}"/>
              </a:ext>
            </a:extLst>
          </p:cNvPr>
          <p:cNvSpPr>
            <a:spLocks noGrp="1"/>
          </p:cNvSpPr>
          <p:nvPr>
            <p:ph type="title"/>
          </p:nvPr>
        </p:nvSpPr>
        <p:spPr/>
        <p:txBody>
          <a:bodyPr/>
          <a:lstStyle/>
          <a:p>
            <a:r>
              <a:rPr lang="en-US" dirty="0"/>
              <a:t>Group Project and Assignments</a:t>
            </a:r>
          </a:p>
        </p:txBody>
      </p:sp>
      <p:sp>
        <p:nvSpPr>
          <p:cNvPr id="3" name="Text Placeholder 2">
            <a:extLst>
              <a:ext uri="{FF2B5EF4-FFF2-40B4-BE49-F238E27FC236}">
                <a16:creationId xmlns:a16="http://schemas.microsoft.com/office/drawing/2014/main" id="{B804A2C0-75F9-19C9-B374-66EDD8F72D6C}"/>
              </a:ext>
            </a:extLst>
          </p:cNvPr>
          <p:cNvSpPr>
            <a:spLocks noGrp="1"/>
          </p:cNvSpPr>
          <p:nvPr>
            <p:ph type="body" idx="1"/>
          </p:nvPr>
        </p:nvSpPr>
        <p:spPr/>
        <p:txBody>
          <a:bodyPr/>
          <a:lstStyle/>
          <a:p>
            <a:r>
              <a:rPr lang="en-US" dirty="0"/>
              <a:t>Objective: Complete a semester long research project resulting in a final scientific paper where you will:</a:t>
            </a:r>
          </a:p>
          <a:p>
            <a:pPr lvl="1"/>
            <a:r>
              <a:rPr lang="en-US" dirty="0"/>
              <a:t>Choose a topic</a:t>
            </a:r>
          </a:p>
          <a:p>
            <a:pPr lvl="1"/>
            <a:r>
              <a:rPr lang="en-US" dirty="0"/>
              <a:t>Review the current literature to form a hypothesis</a:t>
            </a:r>
          </a:p>
          <a:p>
            <a:pPr lvl="1"/>
            <a:r>
              <a:rPr lang="en-US" dirty="0"/>
              <a:t>Conduct the study by collecting data</a:t>
            </a:r>
          </a:p>
          <a:p>
            <a:pPr lvl="1"/>
            <a:r>
              <a:rPr lang="en-US" dirty="0"/>
              <a:t>Analyze the data you collected using statistics and generate figures to display your data</a:t>
            </a:r>
          </a:p>
          <a:p>
            <a:pPr lvl="1"/>
            <a:r>
              <a:rPr lang="en-US" dirty="0"/>
              <a:t>Synthesize the data and find broader impacts and next steps</a:t>
            </a:r>
          </a:p>
        </p:txBody>
      </p:sp>
    </p:spTree>
    <p:extLst>
      <p:ext uri="{BB962C8B-B14F-4D97-AF65-F5344CB8AC3E}">
        <p14:creationId xmlns:p14="http://schemas.microsoft.com/office/powerpoint/2010/main" val="301410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19"/>
          <p:cNvPicPr preferRelativeResize="0"/>
          <p:nvPr/>
        </p:nvPicPr>
        <p:blipFill rotWithShape="1">
          <a:blip r:embed="rId3">
            <a:alphaModFix/>
          </a:blip>
          <a:srcRect/>
          <a:stretch/>
        </p:blipFill>
        <p:spPr>
          <a:xfrm>
            <a:off x="1338431" y="902662"/>
            <a:ext cx="4757756" cy="4268906"/>
          </a:xfrm>
          <a:prstGeom prst="rect">
            <a:avLst/>
          </a:prstGeom>
          <a:noFill/>
          <a:ln>
            <a:noFill/>
          </a:ln>
        </p:spPr>
      </p:pic>
      <p:sp>
        <p:nvSpPr>
          <p:cNvPr id="105" name="Google Shape;105;p19"/>
          <p:cNvSpPr txBox="1">
            <a:spLocks noGrp="1"/>
          </p:cNvSpPr>
          <p:nvPr>
            <p:ph type="body" idx="1"/>
          </p:nvPr>
        </p:nvSpPr>
        <p:spPr>
          <a:xfrm>
            <a:off x="1143000" y="435638"/>
            <a:ext cx="6803775" cy="3566025"/>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US" sz="1650"/>
              <a:t>The scientific method requires observation and the collection of evidence that is visible, reliable, and testable. </a:t>
            </a:r>
            <a:endParaRPr sz="1650"/>
          </a:p>
        </p:txBody>
      </p:sp>
      <p:sp>
        <p:nvSpPr>
          <p:cNvPr id="106" name="Google Shape;106;p19"/>
          <p:cNvSpPr txBox="1">
            <a:spLocks noGrp="1"/>
          </p:cNvSpPr>
          <p:nvPr>
            <p:ph type="title"/>
          </p:nvPr>
        </p:nvSpPr>
        <p:spPr>
          <a:xfrm>
            <a:off x="1143000" y="-114300"/>
            <a:ext cx="3186000" cy="754425"/>
          </a:xfrm>
          <a:prstGeom prst="rect">
            <a:avLst/>
          </a:prstGeom>
          <a:noFill/>
          <a:ln>
            <a:noFill/>
          </a:ln>
        </p:spPr>
        <p:txBody>
          <a:bodyPr spcFirstLastPara="1" wrap="square" lIns="68569" tIns="34275" rIns="68569" bIns="34275" anchor="ctr" anchorCtr="0">
            <a:noAutofit/>
          </a:bodyPr>
          <a:lstStyle/>
          <a:p>
            <a:pPr algn="ctr"/>
            <a:r>
              <a:rPr lang="en-US"/>
              <a:t>Scientific Method</a:t>
            </a:r>
            <a:endParaRPr/>
          </a:p>
        </p:txBody>
      </p:sp>
      <p:sp>
        <p:nvSpPr>
          <p:cNvPr id="107" name="Google Shape;107;p19"/>
          <p:cNvSpPr txBox="1">
            <a:spLocks noGrp="1"/>
          </p:cNvSpPr>
          <p:nvPr>
            <p:ph type="body" idx="1"/>
          </p:nvPr>
        </p:nvSpPr>
        <p:spPr>
          <a:xfrm>
            <a:off x="6159731" y="835688"/>
            <a:ext cx="1874475" cy="3566025"/>
          </a:xfrm>
          <a:prstGeom prst="rect">
            <a:avLst/>
          </a:prstGeom>
          <a:noFill/>
          <a:ln>
            <a:noFill/>
          </a:ln>
        </p:spPr>
        <p:txBody>
          <a:bodyPr spcFirstLastPara="1" wrap="square" lIns="68569" tIns="34275" rIns="68569" bIns="34275" anchor="t" anchorCtr="0">
            <a:noAutofit/>
          </a:bodyPr>
          <a:lstStyle/>
          <a:p>
            <a:pPr marL="0" indent="0">
              <a:lnSpc>
                <a:spcPct val="100000"/>
              </a:lnSpc>
              <a:spcBef>
                <a:spcPts val="0"/>
              </a:spcBef>
              <a:buNone/>
            </a:pPr>
            <a:r>
              <a:rPr lang="en-US" sz="1275"/>
              <a:t>1. Beaver really change the landscape!</a:t>
            </a:r>
            <a:endParaRPr sz="1275"/>
          </a:p>
          <a:p>
            <a:pPr marL="0" indent="0">
              <a:lnSpc>
                <a:spcPct val="100000"/>
              </a:lnSpc>
              <a:spcBef>
                <a:spcPts val="450"/>
              </a:spcBef>
              <a:buNone/>
            </a:pPr>
            <a:r>
              <a:rPr lang="en-US" sz="1275"/>
              <a:t>2. Could they store enough water to offset climate impacts?</a:t>
            </a:r>
            <a:endParaRPr sz="1275"/>
          </a:p>
          <a:p>
            <a:pPr marL="0" indent="0">
              <a:lnSpc>
                <a:spcPct val="100000"/>
              </a:lnSpc>
              <a:spcBef>
                <a:spcPts val="450"/>
              </a:spcBef>
              <a:buNone/>
            </a:pPr>
            <a:r>
              <a:rPr lang="en-US" sz="1275"/>
              <a:t>3. Literature search</a:t>
            </a:r>
            <a:endParaRPr sz="1275"/>
          </a:p>
          <a:p>
            <a:pPr marL="0" indent="0">
              <a:lnSpc>
                <a:spcPct val="100000"/>
              </a:lnSpc>
              <a:spcBef>
                <a:spcPts val="450"/>
              </a:spcBef>
              <a:buNone/>
            </a:pPr>
            <a:r>
              <a:rPr lang="en-US" sz="1275"/>
              <a:t>4. </a:t>
            </a:r>
            <a:r>
              <a:rPr lang="en-US" sz="1275">
                <a:solidFill>
                  <a:srgbClr val="0000FF"/>
                </a:solidFill>
              </a:rPr>
              <a:t>Hyp: Beaver can store water and cool streams</a:t>
            </a:r>
            <a:endParaRPr sz="1275">
              <a:solidFill>
                <a:srgbClr val="0000FF"/>
              </a:solidFill>
            </a:endParaRPr>
          </a:p>
          <a:p>
            <a:pPr marL="0" indent="0">
              <a:lnSpc>
                <a:spcPct val="100000"/>
              </a:lnSpc>
              <a:spcBef>
                <a:spcPts val="450"/>
              </a:spcBef>
              <a:buNone/>
            </a:pPr>
            <a:r>
              <a:rPr lang="en-US" sz="1275"/>
              <a:t>5. Beaver relocation study</a:t>
            </a:r>
            <a:endParaRPr sz="1275"/>
          </a:p>
          <a:p>
            <a:pPr marL="0" indent="0">
              <a:lnSpc>
                <a:spcPct val="100000"/>
              </a:lnSpc>
              <a:spcBef>
                <a:spcPts val="450"/>
              </a:spcBef>
              <a:buNone/>
            </a:pPr>
            <a:r>
              <a:rPr lang="en-US" sz="1275"/>
              <a:t>6. Compare with what is already known</a:t>
            </a:r>
            <a:endParaRPr sz="1275"/>
          </a:p>
          <a:p>
            <a:pPr marL="0" indent="0">
              <a:lnSpc>
                <a:spcPct val="100000"/>
              </a:lnSpc>
              <a:spcBef>
                <a:spcPts val="450"/>
              </a:spcBef>
              <a:buNone/>
            </a:pPr>
            <a:r>
              <a:rPr lang="en-US" sz="1275"/>
              <a:t>7. Data analysis</a:t>
            </a:r>
            <a:endParaRPr sz="1275"/>
          </a:p>
          <a:p>
            <a:pPr marL="0" indent="0">
              <a:lnSpc>
                <a:spcPct val="100000"/>
              </a:lnSpc>
              <a:spcBef>
                <a:spcPts val="450"/>
              </a:spcBef>
              <a:buNone/>
            </a:pPr>
            <a:r>
              <a:rPr lang="en-US" sz="1275"/>
              <a:t>8. Peer review - check this out!</a:t>
            </a:r>
            <a:endParaRPr sz="1275"/>
          </a:p>
          <a:p>
            <a:pPr marL="0" indent="0">
              <a:lnSpc>
                <a:spcPct val="100000"/>
              </a:lnSpc>
              <a:spcBef>
                <a:spcPts val="450"/>
              </a:spcBef>
              <a:buNone/>
            </a:pPr>
            <a:r>
              <a:rPr lang="en-US" sz="1275"/>
              <a:t>9. Beaver are amazing. Read all about it. </a:t>
            </a:r>
            <a:endParaRPr sz="1275"/>
          </a:p>
          <a:p>
            <a:pPr marL="0" indent="0">
              <a:lnSpc>
                <a:spcPct val="100000"/>
              </a:lnSpc>
              <a:spcBef>
                <a:spcPts val="450"/>
              </a:spcBef>
              <a:spcAft>
                <a:spcPts val="450"/>
              </a:spcAft>
              <a:buNone/>
            </a:pPr>
            <a:endParaRPr sz="1275"/>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DEDD"/>
        </a:solidFill>
        <a:effectLst/>
      </p:bgPr>
    </p:bg>
    <p:spTree>
      <p:nvGrpSpPr>
        <p:cNvPr id="1" name="Shape 83"/>
        <p:cNvGrpSpPr/>
        <p:nvPr/>
      </p:nvGrpSpPr>
      <p:grpSpPr>
        <a:xfrm>
          <a:off x="0" y="0"/>
          <a:ext cx="0" cy="0"/>
          <a:chOff x="0" y="0"/>
          <a:chExt cx="0" cy="0"/>
        </a:xfrm>
      </p:grpSpPr>
      <p:pic>
        <p:nvPicPr>
          <p:cNvPr id="3" name="Picture 2" descr="A map of the united states&#10;&#10;AI-generated content may be incorrect.">
            <a:extLst>
              <a:ext uri="{FF2B5EF4-FFF2-40B4-BE49-F238E27FC236}">
                <a16:creationId xmlns:a16="http://schemas.microsoft.com/office/drawing/2014/main" id="{0A996481-DDFB-3046-A4AE-96B180B5BFCA}"/>
              </a:ext>
            </a:extLst>
          </p:cNvPr>
          <p:cNvPicPr>
            <a:picLocks noChangeAspect="1"/>
          </p:cNvPicPr>
          <p:nvPr/>
        </p:nvPicPr>
        <p:blipFill>
          <a:blip r:embed="rId3"/>
          <a:stretch>
            <a:fillRect/>
          </a:stretch>
        </p:blipFill>
        <p:spPr>
          <a:xfrm>
            <a:off x="0" y="-188305"/>
            <a:ext cx="6684309" cy="5721769"/>
          </a:xfrm>
          <a:prstGeom prst="rect">
            <a:avLst/>
          </a:prstGeom>
        </p:spPr>
      </p:pic>
      <p:sp>
        <p:nvSpPr>
          <p:cNvPr id="88" name="Google Shape;88;p18"/>
          <p:cNvSpPr txBox="1">
            <a:spLocks noGrp="1"/>
          </p:cNvSpPr>
          <p:nvPr>
            <p:ph type="title"/>
          </p:nvPr>
        </p:nvSpPr>
        <p:spPr>
          <a:xfrm>
            <a:off x="355095" y="453944"/>
            <a:ext cx="5829900" cy="8979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 b="1" dirty="0"/>
              <a:t>Biography</a:t>
            </a:r>
            <a:endParaRPr b="1" dirty="0"/>
          </a:p>
        </p:txBody>
      </p:sp>
      <p:sp>
        <p:nvSpPr>
          <p:cNvPr id="4" name="5-Point Star 3">
            <a:extLst>
              <a:ext uri="{FF2B5EF4-FFF2-40B4-BE49-F238E27FC236}">
                <a16:creationId xmlns:a16="http://schemas.microsoft.com/office/drawing/2014/main" id="{D7A875F6-BC62-4D8C-527D-A8CAA861482A}"/>
              </a:ext>
            </a:extLst>
          </p:cNvPr>
          <p:cNvSpPr/>
          <p:nvPr/>
        </p:nvSpPr>
        <p:spPr>
          <a:xfrm>
            <a:off x="4615544" y="2841171"/>
            <a:ext cx="108857" cy="9797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88;p18">
            <a:extLst>
              <a:ext uri="{FF2B5EF4-FFF2-40B4-BE49-F238E27FC236}">
                <a16:creationId xmlns:a16="http://schemas.microsoft.com/office/drawing/2014/main" id="{F7DAEC0B-231D-CF52-8E08-7B6D0AA647B6}"/>
              </a:ext>
            </a:extLst>
          </p:cNvPr>
          <p:cNvSpPr txBox="1">
            <a:spLocks/>
          </p:cNvSpPr>
          <p:nvPr/>
        </p:nvSpPr>
        <p:spPr>
          <a:xfrm>
            <a:off x="4749313" y="2462979"/>
            <a:ext cx="5829900" cy="8979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ts val="3300"/>
              <a:buFont typeface="Calibri"/>
              <a:buNone/>
            </a:pPr>
            <a:r>
              <a:rPr lang="en-US" sz="1600" b="1" dirty="0"/>
              <a:t>Grew up in Beverly, MA</a:t>
            </a:r>
          </a:p>
        </p:txBody>
      </p:sp>
      <p:sp>
        <p:nvSpPr>
          <p:cNvPr id="6" name="5-Point Star 5">
            <a:extLst>
              <a:ext uri="{FF2B5EF4-FFF2-40B4-BE49-F238E27FC236}">
                <a16:creationId xmlns:a16="http://schemas.microsoft.com/office/drawing/2014/main" id="{ECD8B52B-E5A4-9080-BC09-3FEF96B5E04C}"/>
              </a:ext>
            </a:extLst>
          </p:cNvPr>
          <p:cNvSpPr/>
          <p:nvPr/>
        </p:nvSpPr>
        <p:spPr>
          <a:xfrm>
            <a:off x="2667002" y="4267202"/>
            <a:ext cx="108857" cy="9797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88;p18">
            <a:extLst>
              <a:ext uri="{FF2B5EF4-FFF2-40B4-BE49-F238E27FC236}">
                <a16:creationId xmlns:a16="http://schemas.microsoft.com/office/drawing/2014/main" id="{325DF624-8C20-F2EC-6375-4BA49250F347}"/>
              </a:ext>
            </a:extLst>
          </p:cNvPr>
          <p:cNvSpPr txBox="1">
            <a:spLocks/>
          </p:cNvSpPr>
          <p:nvPr/>
        </p:nvSpPr>
        <p:spPr>
          <a:xfrm>
            <a:off x="2808634" y="3867238"/>
            <a:ext cx="5829900" cy="8979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ts val="3300"/>
              <a:buFont typeface="Calibri"/>
              <a:buNone/>
            </a:pPr>
            <a:r>
              <a:rPr lang="en-US" sz="1600" b="1" dirty="0"/>
              <a:t>BS in Environmental Science and</a:t>
            </a:r>
          </a:p>
          <a:p>
            <a:pPr>
              <a:buSzPts val="3300"/>
              <a:buFont typeface="Calibri"/>
              <a:buNone/>
            </a:pPr>
            <a:r>
              <a:rPr lang="en-US" sz="1600" b="1" dirty="0"/>
              <a:t>Laboratory Technician at Villanova University</a:t>
            </a:r>
          </a:p>
        </p:txBody>
      </p:sp>
      <p:sp>
        <p:nvSpPr>
          <p:cNvPr id="8" name="5-Point Star 7">
            <a:extLst>
              <a:ext uri="{FF2B5EF4-FFF2-40B4-BE49-F238E27FC236}">
                <a16:creationId xmlns:a16="http://schemas.microsoft.com/office/drawing/2014/main" id="{407ADF79-BCCE-E5C5-7CE9-903B18B42203}"/>
              </a:ext>
            </a:extLst>
          </p:cNvPr>
          <p:cNvSpPr/>
          <p:nvPr/>
        </p:nvSpPr>
        <p:spPr>
          <a:xfrm>
            <a:off x="4615544" y="2699662"/>
            <a:ext cx="108857" cy="9797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88;p18">
            <a:extLst>
              <a:ext uri="{FF2B5EF4-FFF2-40B4-BE49-F238E27FC236}">
                <a16:creationId xmlns:a16="http://schemas.microsoft.com/office/drawing/2014/main" id="{64535086-FBEF-EDB4-9D1E-62247EDE6632}"/>
              </a:ext>
            </a:extLst>
          </p:cNvPr>
          <p:cNvSpPr txBox="1">
            <a:spLocks/>
          </p:cNvSpPr>
          <p:nvPr/>
        </p:nvSpPr>
        <p:spPr>
          <a:xfrm>
            <a:off x="4749313" y="2299698"/>
            <a:ext cx="5829900" cy="8979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ts val="3300"/>
              <a:buFont typeface="Calibri"/>
              <a:buNone/>
            </a:pPr>
            <a:r>
              <a:rPr lang="en-US" sz="1600" b="1" dirty="0"/>
              <a:t>Coastal Wetland Research in</a:t>
            </a:r>
          </a:p>
          <a:p>
            <a:pPr>
              <a:buSzPts val="3300"/>
              <a:buFont typeface="Calibri"/>
              <a:buNone/>
            </a:pPr>
            <a:r>
              <a:rPr lang="en-US" sz="1600" b="1" dirty="0"/>
              <a:t>Plum Island, MA</a:t>
            </a:r>
          </a:p>
        </p:txBody>
      </p:sp>
      <p:sp>
        <p:nvSpPr>
          <p:cNvPr id="10" name="5-Point Star 9">
            <a:extLst>
              <a:ext uri="{FF2B5EF4-FFF2-40B4-BE49-F238E27FC236}">
                <a16:creationId xmlns:a16="http://schemas.microsoft.com/office/drawing/2014/main" id="{E63B20FB-3C25-8EDC-69F0-D67B9183B155}"/>
              </a:ext>
            </a:extLst>
          </p:cNvPr>
          <p:cNvSpPr/>
          <p:nvPr/>
        </p:nvSpPr>
        <p:spPr>
          <a:xfrm>
            <a:off x="4506687" y="2993572"/>
            <a:ext cx="108857" cy="9797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88;p18">
            <a:extLst>
              <a:ext uri="{FF2B5EF4-FFF2-40B4-BE49-F238E27FC236}">
                <a16:creationId xmlns:a16="http://schemas.microsoft.com/office/drawing/2014/main" id="{519DA6F5-D898-6610-AFF9-C5A4A7E73901}"/>
              </a:ext>
            </a:extLst>
          </p:cNvPr>
          <p:cNvSpPr txBox="1">
            <a:spLocks/>
          </p:cNvSpPr>
          <p:nvPr/>
        </p:nvSpPr>
        <p:spPr>
          <a:xfrm>
            <a:off x="4615544" y="2642594"/>
            <a:ext cx="5829900" cy="8979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ts val="3300"/>
              <a:buFont typeface="Calibri"/>
              <a:buNone/>
            </a:pPr>
            <a:r>
              <a:rPr lang="en-US" sz="1600" b="1" dirty="0"/>
              <a:t>Ph.D. in Marine Science from </a:t>
            </a:r>
          </a:p>
          <a:p>
            <a:pPr>
              <a:buSzPts val="3300"/>
              <a:buFont typeface="Calibri"/>
              <a:buNone/>
            </a:pPr>
            <a:r>
              <a:rPr lang="en-US" sz="1600" b="1" dirty="0"/>
              <a:t>Northeastern University</a:t>
            </a:r>
          </a:p>
        </p:txBody>
      </p:sp>
      <p:sp>
        <p:nvSpPr>
          <p:cNvPr id="12" name="Google Shape;88;p18">
            <a:extLst>
              <a:ext uri="{FF2B5EF4-FFF2-40B4-BE49-F238E27FC236}">
                <a16:creationId xmlns:a16="http://schemas.microsoft.com/office/drawing/2014/main" id="{E29CA3DC-17F2-6E8B-E133-F313B6144549}"/>
              </a:ext>
            </a:extLst>
          </p:cNvPr>
          <p:cNvSpPr txBox="1">
            <a:spLocks/>
          </p:cNvSpPr>
          <p:nvPr/>
        </p:nvSpPr>
        <p:spPr>
          <a:xfrm>
            <a:off x="2808634" y="3883390"/>
            <a:ext cx="5829900" cy="8979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ts val="3300"/>
              <a:buFont typeface="Calibri"/>
              <a:buNone/>
            </a:pPr>
            <a:r>
              <a:rPr lang="en-US" sz="1600" b="1" dirty="0"/>
              <a:t>Postdoctoral Researcher at </a:t>
            </a:r>
          </a:p>
          <a:p>
            <a:pPr>
              <a:buSzPts val="3300"/>
              <a:buFont typeface="Calibri"/>
              <a:buNone/>
            </a:pPr>
            <a:r>
              <a:rPr lang="en-US" sz="1600" b="1" dirty="0"/>
              <a:t>Bryn Mawr College</a:t>
            </a:r>
          </a:p>
        </p:txBody>
      </p:sp>
      <p:pic>
        <p:nvPicPr>
          <p:cNvPr id="14" name="Picture 13" descr="A remote control boat on a muddy beach&#10;&#10;AI-generated content may be incorrect.">
            <a:extLst>
              <a:ext uri="{FF2B5EF4-FFF2-40B4-BE49-F238E27FC236}">
                <a16:creationId xmlns:a16="http://schemas.microsoft.com/office/drawing/2014/main" id="{F6C4FD2F-4C9B-2A82-EA3C-6044245F7E8D}"/>
              </a:ext>
            </a:extLst>
          </p:cNvPr>
          <p:cNvPicPr>
            <a:picLocks noChangeAspect="1"/>
          </p:cNvPicPr>
          <p:nvPr/>
        </p:nvPicPr>
        <p:blipFill>
          <a:blip r:embed="rId4"/>
          <a:stretch>
            <a:fillRect/>
          </a:stretch>
        </p:blipFill>
        <p:spPr>
          <a:xfrm rot="5400000">
            <a:off x="3816530" y="394014"/>
            <a:ext cx="2302327" cy="1726745"/>
          </a:xfrm>
          <a:prstGeom prst="rect">
            <a:avLst/>
          </a:prstGeom>
        </p:spPr>
      </p:pic>
      <p:pic>
        <p:nvPicPr>
          <p:cNvPr id="16" name="Picture 15" descr="A person standing on a boat&#10;&#10;AI-generated content may be incorrect.">
            <a:extLst>
              <a:ext uri="{FF2B5EF4-FFF2-40B4-BE49-F238E27FC236}">
                <a16:creationId xmlns:a16="http://schemas.microsoft.com/office/drawing/2014/main" id="{11F00110-9372-7F16-3CE8-9E8E55E1DE61}"/>
              </a:ext>
            </a:extLst>
          </p:cNvPr>
          <p:cNvPicPr>
            <a:picLocks noChangeAspect="1"/>
          </p:cNvPicPr>
          <p:nvPr/>
        </p:nvPicPr>
        <p:blipFill>
          <a:blip r:embed="rId5"/>
          <a:stretch>
            <a:fillRect/>
          </a:stretch>
        </p:blipFill>
        <p:spPr>
          <a:xfrm>
            <a:off x="6208917" y="378362"/>
            <a:ext cx="2579988" cy="1932620"/>
          </a:xfrm>
          <a:prstGeom prst="rect">
            <a:avLst/>
          </a:prstGeom>
        </p:spPr>
      </p:pic>
      <p:pic>
        <p:nvPicPr>
          <p:cNvPr id="18" name="Picture 17" descr="A person kneeling in a grassy field&#10;&#10;AI-generated content may be incorrect.">
            <a:extLst>
              <a:ext uri="{FF2B5EF4-FFF2-40B4-BE49-F238E27FC236}">
                <a16:creationId xmlns:a16="http://schemas.microsoft.com/office/drawing/2014/main" id="{3DCC1D9C-389A-7083-B555-8CFBDA3A32D6}"/>
              </a:ext>
            </a:extLst>
          </p:cNvPr>
          <p:cNvPicPr>
            <a:picLocks noChangeAspect="1"/>
          </p:cNvPicPr>
          <p:nvPr/>
        </p:nvPicPr>
        <p:blipFill>
          <a:blip r:embed="rId6"/>
          <a:stretch>
            <a:fillRect/>
          </a:stretch>
        </p:blipFill>
        <p:spPr>
          <a:xfrm>
            <a:off x="4104321" y="-54372"/>
            <a:ext cx="1890456" cy="2521477"/>
          </a:xfrm>
          <a:prstGeom prst="rect">
            <a:avLst/>
          </a:prstGeom>
        </p:spPr>
      </p:pic>
      <p:pic>
        <p:nvPicPr>
          <p:cNvPr id="20" name="Picture 19" descr="A person on a boat&#10;&#10;AI-generated content may be incorrect.">
            <a:extLst>
              <a:ext uri="{FF2B5EF4-FFF2-40B4-BE49-F238E27FC236}">
                <a16:creationId xmlns:a16="http://schemas.microsoft.com/office/drawing/2014/main" id="{E8074B67-28AF-D85F-5BBB-D4D079A1CA75}"/>
              </a:ext>
            </a:extLst>
          </p:cNvPr>
          <p:cNvPicPr>
            <a:picLocks noChangeAspect="1"/>
          </p:cNvPicPr>
          <p:nvPr/>
        </p:nvPicPr>
        <p:blipFill>
          <a:blip r:embed="rId7"/>
          <a:stretch>
            <a:fillRect/>
          </a:stretch>
        </p:blipFill>
        <p:spPr>
          <a:xfrm>
            <a:off x="1693223" y="868104"/>
            <a:ext cx="2322760" cy="2602351"/>
          </a:xfrm>
          <a:prstGeom prst="rect">
            <a:avLst/>
          </a:prstGeom>
        </p:spPr>
      </p:pic>
      <p:pic>
        <p:nvPicPr>
          <p:cNvPr id="22" name="Picture 21" descr="A selfie of a person in a field with people in the background&#10;&#10;AI-generated content may be incorrect.">
            <a:extLst>
              <a:ext uri="{FF2B5EF4-FFF2-40B4-BE49-F238E27FC236}">
                <a16:creationId xmlns:a16="http://schemas.microsoft.com/office/drawing/2014/main" id="{FFFD3176-8CA7-5C01-E790-8E08E3E90E9D}"/>
              </a:ext>
            </a:extLst>
          </p:cNvPr>
          <p:cNvPicPr>
            <a:picLocks noChangeAspect="1"/>
          </p:cNvPicPr>
          <p:nvPr/>
        </p:nvPicPr>
        <p:blipFill>
          <a:blip r:embed="rId8"/>
          <a:stretch>
            <a:fillRect/>
          </a:stretch>
        </p:blipFill>
        <p:spPr>
          <a:xfrm>
            <a:off x="6083115" y="217659"/>
            <a:ext cx="2894758" cy="2170320"/>
          </a:xfrm>
          <a:prstGeom prst="rect">
            <a:avLst/>
          </a:prstGeom>
        </p:spPr>
      </p:pic>
      <p:pic>
        <p:nvPicPr>
          <p:cNvPr id="24" name="Picture 23" descr="A water treatment plant in a marsh&#10;&#10;AI-generated content may be incorrect.">
            <a:extLst>
              <a:ext uri="{FF2B5EF4-FFF2-40B4-BE49-F238E27FC236}">
                <a16:creationId xmlns:a16="http://schemas.microsoft.com/office/drawing/2014/main" id="{607C4386-2DD6-0EE5-1606-EBD38E82FDDD}"/>
              </a:ext>
            </a:extLst>
          </p:cNvPr>
          <p:cNvPicPr>
            <a:picLocks noChangeAspect="1"/>
          </p:cNvPicPr>
          <p:nvPr/>
        </p:nvPicPr>
        <p:blipFill>
          <a:blip r:embed="rId9"/>
          <a:stretch>
            <a:fillRect/>
          </a:stretch>
        </p:blipFill>
        <p:spPr>
          <a:xfrm>
            <a:off x="2648938" y="1480302"/>
            <a:ext cx="3211507" cy="2407800"/>
          </a:xfrm>
          <a:prstGeom prst="rect">
            <a:avLst/>
          </a:prstGeom>
        </p:spPr>
      </p:pic>
      <p:pic>
        <p:nvPicPr>
          <p:cNvPr id="26" name="Picture 25" descr="A group of people posing for a picture&#10;&#10;AI-generated content may be incorrect.">
            <a:extLst>
              <a:ext uri="{FF2B5EF4-FFF2-40B4-BE49-F238E27FC236}">
                <a16:creationId xmlns:a16="http://schemas.microsoft.com/office/drawing/2014/main" id="{2AAFA043-1823-5E6A-B26B-1D44F65A0A98}"/>
              </a:ext>
            </a:extLst>
          </p:cNvPr>
          <p:cNvPicPr>
            <a:picLocks noChangeAspect="1"/>
          </p:cNvPicPr>
          <p:nvPr/>
        </p:nvPicPr>
        <p:blipFill>
          <a:blip r:embed="rId10"/>
          <a:stretch>
            <a:fillRect/>
          </a:stretch>
        </p:blipFill>
        <p:spPr>
          <a:xfrm rot="10800000">
            <a:off x="6083115" y="1726180"/>
            <a:ext cx="2935941" cy="2201956"/>
          </a:xfrm>
          <a:prstGeom prst="rect">
            <a:avLst/>
          </a:prstGeom>
        </p:spPr>
      </p:pic>
      <p:pic>
        <p:nvPicPr>
          <p:cNvPr id="28" name="Picture 27" descr="A plant in a room&#10;&#10;AI-generated content may be incorrect.">
            <a:extLst>
              <a:ext uri="{FF2B5EF4-FFF2-40B4-BE49-F238E27FC236}">
                <a16:creationId xmlns:a16="http://schemas.microsoft.com/office/drawing/2014/main" id="{DA6D603C-D85A-C53D-1B06-F6BDC313B3A0}"/>
              </a:ext>
            </a:extLst>
          </p:cNvPr>
          <p:cNvPicPr>
            <a:picLocks noChangeAspect="1"/>
          </p:cNvPicPr>
          <p:nvPr/>
        </p:nvPicPr>
        <p:blipFill>
          <a:blip r:embed="rId11"/>
          <a:stretch>
            <a:fillRect/>
          </a:stretch>
        </p:blipFill>
        <p:spPr>
          <a:xfrm rot="5400000">
            <a:off x="109322" y="2036625"/>
            <a:ext cx="2334144" cy="17506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4"/>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xit" presetSubtype="0" fill="hold" nodeType="withEffect">
                                  <p:stCondLst>
                                    <p:cond delay="0"/>
                                  </p:stCondLst>
                                  <p:childTnLst>
                                    <p:set>
                                      <p:cBhvr>
                                        <p:cTn id="42" dur="1" fill="hold">
                                          <p:stCondLst>
                                            <p:cond delay="0"/>
                                          </p:stCondLst>
                                        </p:cTn>
                                        <p:tgtEl>
                                          <p:spTgt spid="1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6"/>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6"/>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7"/>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9"/>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par>
                                <p:cTn id="59" presetID="1" presetClass="exit" presetSubtype="0" fill="hold" grpId="1" nodeType="withEffect">
                                  <p:stCondLst>
                                    <p:cond delay="0"/>
                                  </p:stCondLst>
                                  <p:childTnLst>
                                    <p:set>
                                      <p:cBhvr>
                                        <p:cTn id="60" dur="1" fill="hold">
                                          <p:stCondLst>
                                            <p:cond delay="0"/>
                                          </p:stCondLst>
                                        </p:cTn>
                                        <p:tgtEl>
                                          <p:spTgt spid="10"/>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11"/>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20"/>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18"/>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22"/>
                                        </p:tgtEl>
                                        <p:attrNameLst>
                                          <p:attrName>style.visibility</p:attrName>
                                        </p:attrNameLst>
                                      </p:cBhvr>
                                      <p:to>
                                        <p:strVal val="hidden"/>
                                      </p:to>
                                    </p:set>
                                  </p:childTnLst>
                                </p:cTn>
                              </p:par>
                              <p:par>
                                <p:cTn id="69" presetID="1" presetClass="entr" presetSubtype="0" fill="hold" nodeType="withEffect">
                                  <p:stCondLst>
                                    <p:cond delay="0"/>
                                  </p:stCondLst>
                                  <p:childTnLst>
                                    <p:set>
                                      <p:cBhvr>
                                        <p:cTn id="70" dur="1" fill="hold">
                                          <p:stCondLst>
                                            <p:cond delay="0"/>
                                          </p:stCondLst>
                                        </p:cTn>
                                        <p:tgtEl>
                                          <p:spTgt spid="2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P spid="5" grpId="1"/>
      <p:bldP spid="6" grpId="0" animBg="1"/>
      <p:bldP spid="6" grpId="1" animBg="1"/>
      <p:bldP spid="6" grpId="2" animBg="1"/>
      <p:bldP spid="7" grpId="0"/>
      <p:bldP spid="7" grpId="1"/>
      <p:bldP spid="8" grpId="0" animBg="1"/>
      <p:bldP spid="8" grpId="1" animBg="1"/>
      <p:bldP spid="9" grpId="1"/>
      <p:bldP spid="9" grpId="2"/>
      <p:bldP spid="10" grpId="0" animBg="1"/>
      <p:bldP spid="10" grpId="1" animBg="1"/>
      <p:bldP spid="11" grpId="0"/>
      <p:bldP spid="11" grpId="1"/>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13CAD-C4BF-2C7C-36A0-991E961815CA}"/>
              </a:ext>
            </a:extLst>
          </p:cNvPr>
          <p:cNvSpPr>
            <a:spLocks noGrp="1"/>
          </p:cNvSpPr>
          <p:nvPr>
            <p:ph type="title"/>
          </p:nvPr>
        </p:nvSpPr>
        <p:spPr/>
        <p:txBody>
          <a:bodyPr/>
          <a:lstStyle/>
          <a:p>
            <a:r>
              <a:rPr lang="en-US" dirty="0"/>
              <a:t>Randomly Assigned Groups</a:t>
            </a:r>
          </a:p>
        </p:txBody>
      </p:sp>
      <p:sp>
        <p:nvSpPr>
          <p:cNvPr id="3" name="Text Placeholder 2">
            <a:extLst>
              <a:ext uri="{FF2B5EF4-FFF2-40B4-BE49-F238E27FC236}">
                <a16:creationId xmlns:a16="http://schemas.microsoft.com/office/drawing/2014/main" id="{6921C96D-5736-C413-1174-F3DC73027CF3}"/>
              </a:ext>
            </a:extLst>
          </p:cNvPr>
          <p:cNvSpPr>
            <a:spLocks noGrp="1"/>
          </p:cNvSpPr>
          <p:nvPr>
            <p:ph type="body" idx="1"/>
          </p:nvPr>
        </p:nvSpPr>
        <p:spPr/>
        <p:txBody>
          <a:bodyPr/>
          <a:lstStyle/>
          <a:p>
            <a:r>
              <a:rPr lang="en-US" b="1" dirty="0"/>
              <a:t>Group A:</a:t>
            </a:r>
            <a:r>
              <a:rPr lang="en-US" dirty="0"/>
              <a:t> Nadav Gilad-Muth, Jason Zhou, Ariana Gaebe</a:t>
            </a:r>
          </a:p>
          <a:p>
            <a:r>
              <a:rPr lang="en-US" b="1" dirty="0"/>
              <a:t>Group B:</a:t>
            </a:r>
            <a:r>
              <a:rPr lang="en-US" dirty="0"/>
              <a:t> Willa Hollinger, True Garcia, Isabelle Cervasio-Dyer</a:t>
            </a:r>
          </a:p>
          <a:p>
            <a:r>
              <a:rPr lang="en-US" b="1" dirty="0"/>
              <a:t>Group C:</a:t>
            </a:r>
            <a:r>
              <a:rPr lang="en-US" dirty="0"/>
              <a:t> Mila Munoz-Mazurkiewicz, Olivia Celestin, Uma Garcia</a:t>
            </a:r>
          </a:p>
          <a:p>
            <a:r>
              <a:rPr lang="en-US" b="1" dirty="0"/>
              <a:t>Group D</a:t>
            </a:r>
            <a:r>
              <a:rPr lang="en-US" dirty="0"/>
              <a:t>: Tarini Patel, Sam Clare, Jack McCurry, Abigail Reichart </a:t>
            </a:r>
          </a:p>
          <a:p>
            <a:r>
              <a:rPr lang="en-US" dirty="0"/>
              <a:t>Find your group and take some time to discuss what kind of research topics you’d like to study on/off campus.</a:t>
            </a:r>
          </a:p>
          <a:p>
            <a:r>
              <a:rPr lang="en-US" dirty="0"/>
              <a:t>By the end of class on Thursday, email me a list of four potential research projects ranked from most desired to least desired (bdonnelly2@brynmawr.edu)</a:t>
            </a:r>
          </a:p>
        </p:txBody>
      </p:sp>
    </p:spTree>
    <p:extLst>
      <p:ext uri="{BB962C8B-B14F-4D97-AF65-F5344CB8AC3E}">
        <p14:creationId xmlns:p14="http://schemas.microsoft.com/office/powerpoint/2010/main" val="3034608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B7D3F-263B-9B5F-6D93-CE22D7BDA26D}"/>
              </a:ext>
            </a:extLst>
          </p:cNvPr>
          <p:cNvSpPr>
            <a:spLocks noGrp="1"/>
          </p:cNvSpPr>
          <p:nvPr>
            <p:ph type="title"/>
          </p:nvPr>
        </p:nvSpPr>
        <p:spPr/>
        <p:txBody>
          <a:bodyPr/>
          <a:lstStyle/>
          <a:p>
            <a:r>
              <a:rPr lang="en-US" dirty="0"/>
              <a:t>Some potential ideas</a:t>
            </a:r>
          </a:p>
        </p:txBody>
      </p:sp>
      <p:sp>
        <p:nvSpPr>
          <p:cNvPr id="3" name="Text Placeholder 2">
            <a:extLst>
              <a:ext uri="{FF2B5EF4-FFF2-40B4-BE49-F238E27FC236}">
                <a16:creationId xmlns:a16="http://schemas.microsoft.com/office/drawing/2014/main" id="{82E10BAC-5CE8-FD37-4768-AC8ED6D34278}"/>
              </a:ext>
            </a:extLst>
          </p:cNvPr>
          <p:cNvSpPr>
            <a:spLocks noGrp="1"/>
          </p:cNvSpPr>
          <p:nvPr>
            <p:ph type="body" idx="1"/>
          </p:nvPr>
        </p:nvSpPr>
        <p:spPr/>
        <p:txBody>
          <a:bodyPr/>
          <a:lstStyle/>
          <a:p>
            <a:r>
              <a:rPr lang="en-US" dirty="0"/>
              <a:t>Nutrient dynamics in local streams/BMC pond</a:t>
            </a:r>
          </a:p>
          <a:p>
            <a:r>
              <a:rPr lang="en-US" dirty="0"/>
              <a:t>Conductivity/salinity measurements over time in local streams/BMC pond</a:t>
            </a:r>
          </a:p>
          <a:p>
            <a:r>
              <a:rPr lang="en-US" dirty="0"/>
              <a:t>Bird populations on and around campus</a:t>
            </a:r>
          </a:p>
          <a:p>
            <a:r>
              <a:rPr lang="en-US" dirty="0"/>
              <a:t>De-icing salt usage across campus</a:t>
            </a:r>
          </a:p>
          <a:p>
            <a:r>
              <a:rPr lang="en-US" dirty="0"/>
              <a:t>Air Quality in the Greater Philadelphia area</a:t>
            </a:r>
          </a:p>
        </p:txBody>
      </p:sp>
    </p:spTree>
    <p:extLst>
      <p:ext uri="{BB962C8B-B14F-4D97-AF65-F5344CB8AC3E}">
        <p14:creationId xmlns:p14="http://schemas.microsoft.com/office/powerpoint/2010/main" val="3133149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a:extLst>
            <a:ext uri="{FF2B5EF4-FFF2-40B4-BE49-F238E27FC236}">
              <a16:creationId xmlns:a16="http://schemas.microsoft.com/office/drawing/2014/main" id="{0B5D3C65-066C-8F18-87BA-6101D14F542C}"/>
            </a:ext>
          </a:extLst>
        </p:cNvPr>
        <p:cNvGrpSpPr/>
        <p:nvPr/>
      </p:nvGrpSpPr>
      <p:grpSpPr>
        <a:xfrm>
          <a:off x="0" y="0"/>
          <a:ext cx="0" cy="0"/>
          <a:chOff x="0" y="0"/>
          <a:chExt cx="0" cy="0"/>
        </a:xfrm>
      </p:grpSpPr>
      <p:sp>
        <p:nvSpPr>
          <p:cNvPr id="77" name="Google Shape;77;p17">
            <a:extLst>
              <a:ext uri="{FF2B5EF4-FFF2-40B4-BE49-F238E27FC236}">
                <a16:creationId xmlns:a16="http://schemas.microsoft.com/office/drawing/2014/main" id="{AB92AE8E-F12D-A9A2-484A-D650C94D5212}"/>
              </a:ext>
            </a:extLst>
          </p:cNvPr>
          <p:cNvSpPr txBox="1">
            <a:spLocks noGrp="1"/>
          </p:cNvSpPr>
          <p:nvPr>
            <p:ph type="title"/>
          </p:nvPr>
        </p:nvSpPr>
        <p:spPr>
          <a:xfrm>
            <a:off x="311700" y="4845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Let’s get to know you!</a:t>
            </a:r>
            <a:br>
              <a:rPr lang="en" dirty="0"/>
            </a:br>
            <a:endParaRPr dirty="0"/>
          </a:p>
        </p:txBody>
      </p:sp>
      <p:sp>
        <p:nvSpPr>
          <p:cNvPr id="78" name="Google Shape;78;p17">
            <a:extLst>
              <a:ext uri="{FF2B5EF4-FFF2-40B4-BE49-F238E27FC236}">
                <a16:creationId xmlns:a16="http://schemas.microsoft.com/office/drawing/2014/main" id="{FAAF59BA-9365-0D0D-D33C-FB16E369868A}"/>
              </a:ext>
            </a:extLst>
          </p:cNvPr>
          <p:cNvSpPr txBox="1">
            <a:spLocks noGrp="1"/>
          </p:cNvSpPr>
          <p:nvPr>
            <p:ph type="body" idx="1"/>
          </p:nvPr>
        </p:nvSpPr>
        <p:spPr>
          <a:xfrm>
            <a:off x="311700" y="1405675"/>
            <a:ext cx="8520600" cy="316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Name (First and Last)?</a:t>
            </a:r>
          </a:p>
          <a:p>
            <a:pPr marL="0" lvl="0" indent="0" algn="l" rtl="0">
              <a:spcBef>
                <a:spcPts val="0"/>
              </a:spcBef>
              <a:spcAft>
                <a:spcPts val="0"/>
              </a:spcAft>
              <a:buNone/>
            </a:pPr>
            <a:r>
              <a:rPr lang="en-US" dirty="0"/>
              <a:t>Pronouns?</a:t>
            </a:r>
          </a:p>
          <a:p>
            <a:pPr marL="0" lvl="0" indent="0" algn="l" rtl="0">
              <a:spcBef>
                <a:spcPts val="0"/>
              </a:spcBef>
              <a:spcAft>
                <a:spcPts val="0"/>
              </a:spcAft>
              <a:buNone/>
            </a:pPr>
            <a:r>
              <a:rPr lang="en-US" dirty="0"/>
              <a:t>Class Year/Major?</a:t>
            </a:r>
          </a:p>
          <a:p>
            <a:pPr marL="0" lvl="0" indent="0" algn="l" rtl="0">
              <a:spcBef>
                <a:spcPts val="0"/>
              </a:spcBef>
              <a:spcAft>
                <a:spcPts val="0"/>
              </a:spcAft>
              <a:buNone/>
            </a:pPr>
            <a:r>
              <a:rPr lang="en-US" dirty="0"/>
              <a:t>Hometown?</a:t>
            </a:r>
          </a:p>
          <a:p>
            <a:pPr marL="0" lvl="0" indent="0" algn="l" rtl="0">
              <a:spcBef>
                <a:spcPts val="0"/>
              </a:spcBef>
              <a:spcAft>
                <a:spcPts val="0"/>
              </a:spcAft>
              <a:buNone/>
            </a:pPr>
            <a:r>
              <a:rPr lang="en-US" dirty="0"/>
              <a:t>Something funny or uniquely weird </a:t>
            </a:r>
          </a:p>
          <a:p>
            <a:pPr marL="0" lvl="0" indent="0" algn="l" rtl="0">
              <a:spcBef>
                <a:spcPts val="0"/>
              </a:spcBef>
              <a:spcAft>
                <a:spcPts val="0"/>
              </a:spcAft>
              <a:buNone/>
            </a:pPr>
            <a:r>
              <a:rPr lang="en-US" dirty="0"/>
              <a:t>about your hometown?</a:t>
            </a:r>
            <a:endParaRPr dirty="0"/>
          </a:p>
        </p:txBody>
      </p:sp>
      <p:pic>
        <p:nvPicPr>
          <p:cNvPr id="3" name="Picture 2" descr="A seal in water with text above it&#10;&#10;AI-generated content may be incorrect.">
            <a:extLst>
              <a:ext uri="{FF2B5EF4-FFF2-40B4-BE49-F238E27FC236}">
                <a16:creationId xmlns:a16="http://schemas.microsoft.com/office/drawing/2014/main" id="{99F2B21E-3605-EDFD-8757-20A325CB4703}"/>
              </a:ext>
            </a:extLst>
          </p:cNvPr>
          <p:cNvPicPr>
            <a:picLocks noChangeAspect="1"/>
          </p:cNvPicPr>
          <p:nvPr/>
        </p:nvPicPr>
        <p:blipFill>
          <a:blip r:embed="rId3"/>
          <a:stretch>
            <a:fillRect/>
          </a:stretch>
        </p:blipFill>
        <p:spPr>
          <a:xfrm>
            <a:off x="3913059" y="484575"/>
            <a:ext cx="4919241" cy="4275129"/>
          </a:xfrm>
          <a:prstGeom prst="rect">
            <a:avLst/>
          </a:prstGeom>
        </p:spPr>
      </p:pic>
      <p:pic>
        <p:nvPicPr>
          <p:cNvPr id="5" name="Picture 4" descr="A map of a parking lot&#10;&#10;AI-generated content may be incorrect.">
            <a:extLst>
              <a:ext uri="{FF2B5EF4-FFF2-40B4-BE49-F238E27FC236}">
                <a16:creationId xmlns:a16="http://schemas.microsoft.com/office/drawing/2014/main" id="{0729B7F4-7954-F941-C7A6-7DDA85D3F5DF}"/>
              </a:ext>
            </a:extLst>
          </p:cNvPr>
          <p:cNvPicPr>
            <a:picLocks noChangeAspect="1"/>
          </p:cNvPicPr>
          <p:nvPr/>
        </p:nvPicPr>
        <p:blipFill>
          <a:blip r:embed="rId4"/>
          <a:stretch>
            <a:fillRect/>
          </a:stretch>
        </p:blipFill>
        <p:spPr>
          <a:xfrm>
            <a:off x="4016363" y="1108641"/>
            <a:ext cx="4735781" cy="3550284"/>
          </a:xfrm>
          <a:prstGeom prst="rect">
            <a:avLst/>
          </a:prstGeom>
        </p:spPr>
      </p:pic>
      <p:pic>
        <p:nvPicPr>
          <p:cNvPr id="7" name="Picture 6" descr="An aerial view of a city&#10;&#10;AI-generated content may be incorrect.">
            <a:extLst>
              <a:ext uri="{FF2B5EF4-FFF2-40B4-BE49-F238E27FC236}">
                <a16:creationId xmlns:a16="http://schemas.microsoft.com/office/drawing/2014/main" id="{4D333B3D-A796-A895-D1D6-82B6CD3FED4F}"/>
              </a:ext>
            </a:extLst>
          </p:cNvPr>
          <p:cNvPicPr>
            <a:picLocks noChangeAspect="1"/>
          </p:cNvPicPr>
          <p:nvPr/>
        </p:nvPicPr>
        <p:blipFill>
          <a:blip r:embed="rId5"/>
          <a:stretch>
            <a:fillRect/>
          </a:stretch>
        </p:blipFill>
        <p:spPr>
          <a:xfrm>
            <a:off x="4826210" y="0"/>
            <a:ext cx="3092935" cy="5143500"/>
          </a:xfrm>
          <a:prstGeom prst="rect">
            <a:avLst/>
          </a:prstGeom>
        </p:spPr>
      </p:pic>
      <p:pic>
        <p:nvPicPr>
          <p:cNvPr id="9" name="Picture 8" descr="A yellow sign with a seal on it&#10;&#10;AI-generated content may be incorrect.">
            <a:extLst>
              <a:ext uri="{FF2B5EF4-FFF2-40B4-BE49-F238E27FC236}">
                <a16:creationId xmlns:a16="http://schemas.microsoft.com/office/drawing/2014/main" id="{4CCCCF4E-C876-CE20-47F1-C869D10C9B2F}"/>
              </a:ext>
            </a:extLst>
          </p:cNvPr>
          <p:cNvPicPr>
            <a:picLocks noChangeAspect="1"/>
          </p:cNvPicPr>
          <p:nvPr/>
        </p:nvPicPr>
        <p:blipFill>
          <a:blip r:embed="rId6"/>
          <a:stretch>
            <a:fillRect/>
          </a:stretch>
        </p:blipFill>
        <p:spPr>
          <a:xfrm>
            <a:off x="4364703" y="1214846"/>
            <a:ext cx="4015947" cy="2909586"/>
          </a:xfrm>
          <a:prstGeom prst="rect">
            <a:avLst/>
          </a:prstGeom>
        </p:spPr>
      </p:pic>
    </p:spTree>
    <p:extLst>
      <p:ext uri="{BB962C8B-B14F-4D97-AF65-F5344CB8AC3E}">
        <p14:creationId xmlns:p14="http://schemas.microsoft.com/office/powerpoint/2010/main" val="54485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9"/>
          <p:cNvSpPr txBox="1">
            <a:spLocks noGrp="1"/>
          </p:cNvSpPr>
          <p:nvPr>
            <p:ph type="title"/>
          </p:nvPr>
        </p:nvSpPr>
        <p:spPr>
          <a:xfrm>
            <a:off x="0" y="1541500"/>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a:t>Class Overview &amp; </a:t>
            </a:r>
            <a:endParaRPr sz="4400"/>
          </a:p>
          <a:p>
            <a:pPr marL="0" lvl="0" indent="0" algn="ctr" rtl="0">
              <a:spcBef>
                <a:spcPts val="0"/>
              </a:spcBef>
              <a:spcAft>
                <a:spcPts val="0"/>
              </a:spcAft>
              <a:buNone/>
            </a:pPr>
            <a:r>
              <a:rPr lang="en" sz="4400"/>
              <a:t>Review Syllabus</a:t>
            </a:r>
            <a:endParaRPr sz="4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10E6D-F11D-5BC1-B713-13E3D9C6EF8B}"/>
              </a:ext>
            </a:extLst>
          </p:cNvPr>
          <p:cNvSpPr>
            <a:spLocks noGrp="1"/>
          </p:cNvSpPr>
          <p:nvPr>
            <p:ph type="title"/>
          </p:nvPr>
        </p:nvSpPr>
        <p:spPr/>
        <p:txBody>
          <a:bodyPr/>
          <a:lstStyle/>
          <a:p>
            <a:r>
              <a:rPr lang="en-US" dirty="0"/>
              <a:t>Basic Info</a:t>
            </a:r>
          </a:p>
        </p:txBody>
      </p:sp>
      <p:sp>
        <p:nvSpPr>
          <p:cNvPr id="3" name="Text Placeholder 2">
            <a:extLst>
              <a:ext uri="{FF2B5EF4-FFF2-40B4-BE49-F238E27FC236}">
                <a16:creationId xmlns:a16="http://schemas.microsoft.com/office/drawing/2014/main" id="{684E1C96-6CB0-1CB9-BE33-23FF9F572768}"/>
              </a:ext>
            </a:extLst>
          </p:cNvPr>
          <p:cNvSpPr>
            <a:spLocks noGrp="1"/>
          </p:cNvSpPr>
          <p:nvPr>
            <p:ph type="body" idx="1"/>
          </p:nvPr>
        </p:nvSpPr>
        <p:spPr/>
        <p:txBody>
          <a:bodyPr/>
          <a:lstStyle/>
          <a:p>
            <a:r>
              <a:rPr lang="en-US" b="1" dirty="0"/>
              <a:t>Time</a:t>
            </a:r>
            <a:r>
              <a:rPr lang="en-US" dirty="0"/>
              <a:t>: Lecture: Tu/Th 10:10am-11:30am in Park 159</a:t>
            </a:r>
          </a:p>
          <a:p>
            <a:pPr marL="114300" indent="0">
              <a:buNone/>
            </a:pPr>
            <a:r>
              <a:rPr lang="en-US" dirty="0"/>
              <a:t>                Lab: M 1:10pm-4:00pm in Park 100 (Scheduling conflicts before/after 			lab?)</a:t>
            </a:r>
          </a:p>
          <a:p>
            <a:r>
              <a:rPr lang="en-US" b="1" dirty="0"/>
              <a:t>Website</a:t>
            </a:r>
            <a:r>
              <a:rPr lang="en-US" dirty="0"/>
              <a:t>: Moodle</a:t>
            </a:r>
          </a:p>
          <a:p>
            <a:r>
              <a:rPr lang="en-US" b="1" dirty="0"/>
              <a:t>Office Hours</a:t>
            </a:r>
            <a:r>
              <a:rPr lang="en-US" dirty="0"/>
              <a:t>: Wednesdays 12pm-2pm in Park 103 (or by appointment)</a:t>
            </a:r>
          </a:p>
          <a:p>
            <a:r>
              <a:rPr lang="en-US" b="1" dirty="0"/>
              <a:t>Textbook</a:t>
            </a:r>
            <a:r>
              <a:rPr lang="en-US" dirty="0"/>
              <a:t>: </a:t>
            </a:r>
            <a:r>
              <a:rPr lang="en-US" i="1" dirty="0"/>
              <a:t>Environmental Science: Systems and Solutions </a:t>
            </a:r>
            <a:r>
              <a:rPr lang="en-US" dirty="0"/>
              <a:t>6</a:t>
            </a:r>
            <a:r>
              <a:rPr lang="en-US" baseline="30000" dirty="0"/>
              <a:t>th</a:t>
            </a:r>
            <a:r>
              <a:rPr lang="en-US" dirty="0"/>
              <a:t> Edition by </a:t>
            </a:r>
            <a:r>
              <a:rPr lang="en-US" dirty="0" err="1"/>
              <a:t>McKinner</a:t>
            </a:r>
            <a:r>
              <a:rPr lang="en-US" dirty="0"/>
              <a:t>, Schoch, </a:t>
            </a:r>
            <a:r>
              <a:rPr lang="en-US" dirty="0" err="1"/>
              <a:t>Yonavjak</a:t>
            </a:r>
            <a:r>
              <a:rPr lang="en-US" dirty="0"/>
              <a:t> and Mincy. Jones &amp; Bartlett Learning. 2019.</a:t>
            </a:r>
          </a:p>
          <a:p>
            <a:pPr marL="114300" indent="0">
              <a:buNone/>
            </a:pPr>
            <a:endParaRPr lang="en-US" dirty="0"/>
          </a:p>
          <a:p>
            <a:pPr marL="114300" indent="0">
              <a:buNone/>
            </a:pPr>
            <a:r>
              <a:rPr lang="en-US" dirty="0"/>
              <a:t>	 </a:t>
            </a:r>
          </a:p>
        </p:txBody>
      </p:sp>
    </p:spTree>
    <p:extLst>
      <p:ext uri="{BB962C8B-B14F-4D97-AF65-F5344CB8AC3E}">
        <p14:creationId xmlns:p14="http://schemas.microsoft.com/office/powerpoint/2010/main" val="2255634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E0A6D-E163-9A67-1428-832969961082}"/>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062F2963-4F4D-58BA-2F54-D87E59DFBEFF}"/>
              </a:ext>
            </a:extLst>
          </p:cNvPr>
          <p:cNvSpPr>
            <a:spLocks noGrp="1"/>
          </p:cNvSpPr>
          <p:nvPr>
            <p:ph type="body" idx="1"/>
          </p:nvPr>
        </p:nvSpPr>
        <p:spPr/>
        <p:txBody>
          <a:bodyPr/>
          <a:lstStyle/>
          <a:p>
            <a:pPr lvl="0" fontAlgn="base"/>
            <a:r>
              <a:rPr lang="en-US" dirty="0"/>
              <a:t>Identify the breadth of fields that are necessary to tackle the challenges facing the global environment.</a:t>
            </a:r>
          </a:p>
          <a:p>
            <a:pPr lvl="0" fontAlgn="base"/>
            <a:r>
              <a:rPr lang="en-US" dirty="0"/>
              <a:t>Quantitatively describe the chemical, physical, and ecological underpinnings of important environmental challenges.</a:t>
            </a:r>
          </a:p>
          <a:p>
            <a:pPr lvl="0" fontAlgn="base"/>
            <a:r>
              <a:rPr lang="en-US" dirty="0"/>
              <a:t>Assess the various perspectives held on environmental challenges and recommend actions to counter misperception and move toward solutions.</a:t>
            </a:r>
          </a:p>
          <a:p>
            <a:pPr lvl="0" fontAlgn="base"/>
            <a:r>
              <a:rPr lang="en-US" dirty="0"/>
              <a:t>Understand the scientific method from idea generation, data collection, data analysis, and scientific writing</a:t>
            </a:r>
          </a:p>
          <a:p>
            <a:pPr marL="114300" indent="0">
              <a:buNone/>
            </a:pPr>
            <a:endParaRPr lang="en-US" dirty="0"/>
          </a:p>
        </p:txBody>
      </p:sp>
    </p:spTree>
    <p:extLst>
      <p:ext uri="{BB962C8B-B14F-4D97-AF65-F5344CB8AC3E}">
        <p14:creationId xmlns:p14="http://schemas.microsoft.com/office/powerpoint/2010/main" val="1611060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A1432-B2C5-FA4B-5B2D-19967A409626}"/>
              </a:ext>
            </a:extLst>
          </p:cNvPr>
          <p:cNvSpPr>
            <a:spLocks noGrp="1"/>
          </p:cNvSpPr>
          <p:nvPr>
            <p:ph type="title"/>
          </p:nvPr>
        </p:nvSpPr>
        <p:spPr>
          <a:xfrm>
            <a:off x="311699" y="-114321"/>
            <a:ext cx="8520600" cy="572700"/>
          </a:xfrm>
        </p:spPr>
        <p:txBody>
          <a:bodyPr/>
          <a:lstStyle/>
          <a:p>
            <a:r>
              <a:rPr lang="en-US" dirty="0"/>
              <a:t>Class Schedule</a:t>
            </a:r>
          </a:p>
        </p:txBody>
      </p:sp>
      <p:sp>
        <p:nvSpPr>
          <p:cNvPr id="5" name="Rectangle 1">
            <a:extLst>
              <a:ext uri="{FF2B5EF4-FFF2-40B4-BE49-F238E27FC236}">
                <a16:creationId xmlns:a16="http://schemas.microsoft.com/office/drawing/2014/main" id="{98196D39-6F3F-9E87-8120-480D2AF7BD4D}"/>
              </a:ext>
            </a:extLst>
          </p:cNvPr>
          <p:cNvSpPr>
            <a:spLocks noChangeArrowheads="1"/>
          </p:cNvSpPr>
          <p:nvPr/>
        </p:nvSpPr>
        <p:spPr bwMode="auto">
          <a:xfrm>
            <a:off x="2662238" y="1134904"/>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891239DC-D074-3F6D-BF9C-3456457DE974}"/>
              </a:ext>
            </a:extLst>
          </p:cNvPr>
          <p:cNvPicPr>
            <a:picLocks noChangeAspect="1"/>
          </p:cNvPicPr>
          <p:nvPr/>
        </p:nvPicPr>
        <p:blipFill>
          <a:blip r:embed="rId2"/>
          <a:stretch>
            <a:fillRect/>
          </a:stretch>
        </p:blipFill>
        <p:spPr>
          <a:xfrm>
            <a:off x="2113980" y="576184"/>
            <a:ext cx="4916039" cy="4361128"/>
          </a:xfrm>
          <a:prstGeom prst="rect">
            <a:avLst/>
          </a:prstGeom>
        </p:spPr>
      </p:pic>
    </p:spTree>
    <p:extLst>
      <p:ext uri="{BB962C8B-B14F-4D97-AF65-F5344CB8AC3E}">
        <p14:creationId xmlns:p14="http://schemas.microsoft.com/office/powerpoint/2010/main" val="3549871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FBA61-8E53-DBB0-27C1-9BB5D595B1FD}"/>
              </a:ext>
            </a:extLst>
          </p:cNvPr>
          <p:cNvSpPr>
            <a:spLocks noGrp="1"/>
          </p:cNvSpPr>
          <p:nvPr>
            <p:ph type="title"/>
          </p:nvPr>
        </p:nvSpPr>
        <p:spPr/>
        <p:txBody>
          <a:bodyPr/>
          <a:lstStyle/>
          <a:p>
            <a:r>
              <a:rPr lang="en-US" dirty="0"/>
              <a:t>Grading Criteria</a:t>
            </a:r>
          </a:p>
        </p:txBody>
      </p:sp>
      <p:sp>
        <p:nvSpPr>
          <p:cNvPr id="7" name="TextBox 6">
            <a:extLst>
              <a:ext uri="{FF2B5EF4-FFF2-40B4-BE49-F238E27FC236}">
                <a16:creationId xmlns:a16="http://schemas.microsoft.com/office/drawing/2014/main" id="{3B07699E-9A5F-0D1F-B9C8-A61BF40304E2}"/>
              </a:ext>
            </a:extLst>
          </p:cNvPr>
          <p:cNvSpPr txBox="1"/>
          <p:nvPr/>
        </p:nvSpPr>
        <p:spPr>
          <a:xfrm>
            <a:off x="219919" y="3713590"/>
            <a:ext cx="8404865" cy="984885"/>
          </a:xfrm>
          <a:prstGeom prst="rect">
            <a:avLst/>
          </a:prstGeom>
          <a:noFill/>
        </p:spPr>
        <p:txBody>
          <a:bodyPr wrap="none" rtlCol="0">
            <a:spAutoFit/>
          </a:bodyPr>
          <a:lstStyle/>
          <a:p>
            <a:r>
              <a:rPr lang="en-US" sz="1100" b="1" dirty="0"/>
              <a:t>Grading Scale: </a:t>
            </a:r>
            <a:r>
              <a:rPr lang="en-US" sz="1100" dirty="0"/>
              <a:t>Minimum letter grades are guaranteed for the following percentage points (but an upward curve is always possible):</a:t>
            </a:r>
          </a:p>
          <a:p>
            <a:r>
              <a:rPr lang="en-US" sz="1100" dirty="0"/>
              <a:t>		B+   87%		C+  77%		D+   67%</a:t>
            </a:r>
          </a:p>
          <a:p>
            <a:r>
              <a:rPr lang="en-US" sz="1100" dirty="0"/>
              <a:t>A   94%		B.    84%		C    74%		D     64%</a:t>
            </a:r>
          </a:p>
          <a:p>
            <a:r>
              <a:rPr lang="en-US" sz="1100" dirty="0"/>
              <a:t>A-  90%		B-    80%		C-   70%		D-    60%</a:t>
            </a:r>
          </a:p>
          <a:p>
            <a:endParaRPr lang="en-US" dirty="0"/>
          </a:p>
        </p:txBody>
      </p:sp>
      <p:pic>
        <p:nvPicPr>
          <p:cNvPr id="4" name="Picture 3">
            <a:extLst>
              <a:ext uri="{FF2B5EF4-FFF2-40B4-BE49-F238E27FC236}">
                <a16:creationId xmlns:a16="http://schemas.microsoft.com/office/drawing/2014/main" id="{EFDA44EB-A601-BE96-A4B7-14FEC38BCBD2}"/>
              </a:ext>
            </a:extLst>
          </p:cNvPr>
          <p:cNvPicPr>
            <a:picLocks noChangeAspect="1"/>
          </p:cNvPicPr>
          <p:nvPr/>
        </p:nvPicPr>
        <p:blipFill>
          <a:blip r:embed="rId2"/>
          <a:stretch>
            <a:fillRect/>
          </a:stretch>
        </p:blipFill>
        <p:spPr>
          <a:xfrm>
            <a:off x="1600013" y="1148115"/>
            <a:ext cx="5943974" cy="2435085"/>
          </a:xfrm>
          <a:prstGeom prst="rect">
            <a:avLst/>
          </a:prstGeom>
        </p:spPr>
      </p:pic>
    </p:spTree>
    <p:extLst>
      <p:ext uri="{BB962C8B-B14F-4D97-AF65-F5344CB8AC3E}">
        <p14:creationId xmlns:p14="http://schemas.microsoft.com/office/powerpoint/2010/main" val="280492247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6253</TotalTime>
  <Words>1603</Words>
  <Application>Microsoft Macintosh PowerPoint</Application>
  <PresentationFormat>On-screen Show (16:9)</PresentationFormat>
  <Paragraphs>205</Paragraphs>
  <Slides>31</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Simple Light</vt:lpstr>
      <vt:lpstr>Welcome to Laboratory in Environmental Science ENVS B201</vt:lpstr>
      <vt:lpstr>Dr. Brian Donnelly- Info &amp; background</vt:lpstr>
      <vt:lpstr>Biography</vt:lpstr>
      <vt:lpstr>Let’s get to know you! </vt:lpstr>
      <vt:lpstr>Class Overview &amp;  Review Syllabus</vt:lpstr>
      <vt:lpstr>Basic Info</vt:lpstr>
      <vt:lpstr>Learning Objectives</vt:lpstr>
      <vt:lpstr>Class Schedule</vt:lpstr>
      <vt:lpstr>Grading Criteria</vt:lpstr>
      <vt:lpstr>Typical Lecture</vt:lpstr>
      <vt:lpstr>Reading Check-ins </vt:lpstr>
      <vt:lpstr>Lectures</vt:lpstr>
      <vt:lpstr>Lecture Group Activities</vt:lpstr>
      <vt:lpstr>Exams</vt:lpstr>
      <vt:lpstr>PowerPoint Presentation</vt:lpstr>
      <vt:lpstr>Late &amp; Absence policy</vt:lpstr>
      <vt:lpstr>How to study for this class... and maybe all classes</vt:lpstr>
      <vt:lpstr>Other thoughts</vt:lpstr>
      <vt:lpstr>PowerPoint Presentation</vt:lpstr>
      <vt:lpstr>Introduction</vt:lpstr>
      <vt:lpstr>PowerPoint Presentation</vt:lpstr>
      <vt:lpstr>The Two Causes of  Environmental Problems</vt:lpstr>
      <vt:lpstr>What Is Environmental Impact?</vt:lpstr>
      <vt:lpstr>History of Environmental Impact</vt:lpstr>
      <vt:lpstr>Examining Impact</vt:lpstr>
      <vt:lpstr>Population Trends Show  Increasing Impact</vt:lpstr>
      <vt:lpstr>Strategies to Reduce Impact (I)</vt:lpstr>
      <vt:lpstr>Group Project and Assignments</vt:lpstr>
      <vt:lpstr>Scientific Method</vt:lpstr>
      <vt:lpstr>Randomly Assigned Groups</vt:lpstr>
      <vt:lpstr>Some potential ideas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Brian Donnelly</cp:lastModifiedBy>
  <cp:revision>7</cp:revision>
  <dcterms:modified xsi:type="dcterms:W3CDTF">2026-09-01T13:06:26Z</dcterms:modified>
</cp:coreProperties>
</file>