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630" r:id="rId3"/>
    <p:sldId id="650" r:id="rId4"/>
    <p:sldId id="651" r:id="rId5"/>
    <p:sldId id="636" r:id="rId6"/>
    <p:sldId id="640" r:id="rId7"/>
    <p:sldId id="645" r:id="rId8"/>
    <p:sldId id="644" r:id="rId9"/>
    <p:sldId id="646" r:id="rId10"/>
    <p:sldId id="288" r:id="rId11"/>
    <p:sldId id="64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71FAC-575D-72FA-8327-5A2A9762B7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205034-E16A-9ED0-B4DA-7E6772EA83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DD9D8D-7629-2DED-02D8-74DF37367D37}"/>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5" name="Footer Placeholder 4">
            <a:extLst>
              <a:ext uri="{FF2B5EF4-FFF2-40B4-BE49-F238E27FC236}">
                <a16:creationId xmlns:a16="http://schemas.microsoft.com/office/drawing/2014/main" id="{6415DB07-404D-6869-156D-518C1AAE58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3326E8-BD58-CE0E-0DB8-ED94D9F33F14}"/>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8435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367BD-C74F-4B23-F4CF-FEF0E2E7CE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70F829-EFCF-ABF1-8047-1E8B3A7A97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A12481-60CC-C58E-5FB3-66911F1FD3C7}"/>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5" name="Footer Placeholder 4">
            <a:extLst>
              <a:ext uri="{FF2B5EF4-FFF2-40B4-BE49-F238E27FC236}">
                <a16:creationId xmlns:a16="http://schemas.microsoft.com/office/drawing/2014/main" id="{31367472-6C94-3389-18B4-410A52EDBC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71C20F-56E7-FFD5-13FA-59B5B8192DE7}"/>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67167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41AFDF-6E7E-95FC-72D9-07F0C9C7D9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D38FB1-CCFB-6E61-D9A5-83A8AF25E9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25A9B3-55C3-E3C3-085D-2E28A386D7F0}"/>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5" name="Footer Placeholder 4">
            <a:extLst>
              <a:ext uri="{FF2B5EF4-FFF2-40B4-BE49-F238E27FC236}">
                <a16:creationId xmlns:a16="http://schemas.microsoft.com/office/drawing/2014/main" id="{145BA455-4CA0-23A4-1CC7-41CBF84176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34DE2-8E71-5C43-00C8-E706B5A1EDA0}"/>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363217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C9682-F957-A8AE-F8F4-9793E68CED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9CC8D9-297D-A903-F24A-90DEA8D4A3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C324D6-AF0A-F0F3-BBD8-0F1E3DAD4EA5}"/>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5" name="Footer Placeholder 4">
            <a:extLst>
              <a:ext uri="{FF2B5EF4-FFF2-40B4-BE49-F238E27FC236}">
                <a16:creationId xmlns:a16="http://schemas.microsoft.com/office/drawing/2014/main" id="{2954BF04-A6B4-F8D7-95EF-5B5059CD09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861BF1-FD8B-EBAD-7559-DAEB6F33BBD7}"/>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158991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54F23-4EEA-CABC-91C2-62581EC3AC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2B11300-AEC7-996C-734B-E002736F3D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E49D3D-EA02-613A-4A60-043734C98F6D}"/>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5" name="Footer Placeholder 4">
            <a:extLst>
              <a:ext uri="{FF2B5EF4-FFF2-40B4-BE49-F238E27FC236}">
                <a16:creationId xmlns:a16="http://schemas.microsoft.com/office/drawing/2014/main" id="{541340FE-E72F-A5A7-F2AF-FCF7BF555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5D2F1A-31B8-D0A9-9C6D-F6B5F1AE6B7D}"/>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413120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7D82E-E5CC-B670-A12B-AD02D674D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84B6D-5D32-55B6-067A-D5E6345E04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7FE2FB-9959-1833-B011-7C317FB537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605F30-9046-1492-E7D8-133FAA937C8C}"/>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6" name="Footer Placeholder 5">
            <a:extLst>
              <a:ext uri="{FF2B5EF4-FFF2-40B4-BE49-F238E27FC236}">
                <a16:creationId xmlns:a16="http://schemas.microsoft.com/office/drawing/2014/main" id="{35D448D7-2DC2-48C6-DEEF-448B70A7BC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5E537C-7ABA-C0DD-A6DB-C7CAB98B8F22}"/>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421378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61980-B30D-C0B5-B72B-3C2CF58D8D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C17A81-094A-06C1-CEA6-8BEFA0CB6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69752B-59EC-8651-DC11-C3148A6CC1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1364DB-DF08-97CB-801B-1917F879BC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27E5D3-E9CF-36D6-E77B-43537188BD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D1ECFD-6AF6-876A-273E-4B9537B4F35B}"/>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8" name="Footer Placeholder 7">
            <a:extLst>
              <a:ext uri="{FF2B5EF4-FFF2-40B4-BE49-F238E27FC236}">
                <a16:creationId xmlns:a16="http://schemas.microsoft.com/office/drawing/2014/main" id="{EF23EE81-4C44-2367-26B7-D44B92D49F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235E64-D25A-F508-544C-B498181DAC6B}"/>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25711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298F-EAC8-D801-8381-B569298019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EF9CD6-290F-D2D6-A28D-C1D40E49292A}"/>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4" name="Footer Placeholder 3">
            <a:extLst>
              <a:ext uri="{FF2B5EF4-FFF2-40B4-BE49-F238E27FC236}">
                <a16:creationId xmlns:a16="http://schemas.microsoft.com/office/drawing/2014/main" id="{B883720F-56D5-BD43-8502-2F3675DCD9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C9443F-9970-D004-1E62-ABC3F25603FB}"/>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258857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E53D94-5EA6-025E-0798-D8E6BF69D7BC}"/>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3" name="Footer Placeholder 2">
            <a:extLst>
              <a:ext uri="{FF2B5EF4-FFF2-40B4-BE49-F238E27FC236}">
                <a16:creationId xmlns:a16="http://schemas.microsoft.com/office/drawing/2014/main" id="{0B2EC4AE-B571-C98A-33B7-B1985B8690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D97421-6D1C-3540-BCB3-2D90C88209FE}"/>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191460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261B6-89E3-1744-0E4B-072D2B9A45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CF066E-9143-54FA-402E-CE93F266AB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6BBA89-4A48-2977-952A-F97602977F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C9C278-79A0-057E-17D6-220DACB96076}"/>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6" name="Footer Placeholder 5">
            <a:extLst>
              <a:ext uri="{FF2B5EF4-FFF2-40B4-BE49-F238E27FC236}">
                <a16:creationId xmlns:a16="http://schemas.microsoft.com/office/drawing/2014/main" id="{9B260C88-66B3-5BFD-9C12-7864C21765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CB03A-2942-E29C-B7DA-54C9A60D8282}"/>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2334298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45390-B01A-2D14-86F3-85F9045D1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442896-9C79-30A1-4658-6C87AA1AE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F65DE1-7E47-1A40-4B61-BAC581035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2C6A03-3878-44CB-1BB4-989F9F3FA579}"/>
              </a:ext>
            </a:extLst>
          </p:cNvPr>
          <p:cNvSpPr>
            <a:spLocks noGrp="1"/>
          </p:cNvSpPr>
          <p:nvPr>
            <p:ph type="dt" sz="half" idx="10"/>
          </p:nvPr>
        </p:nvSpPr>
        <p:spPr/>
        <p:txBody>
          <a:bodyPr/>
          <a:lstStyle/>
          <a:p>
            <a:fld id="{04EBFC1E-0461-4346-88C1-455EF82BED52}" type="datetimeFigureOut">
              <a:rPr lang="en-US" smtClean="0"/>
              <a:t>9/9/2026</a:t>
            </a:fld>
            <a:endParaRPr lang="en-US"/>
          </a:p>
        </p:txBody>
      </p:sp>
      <p:sp>
        <p:nvSpPr>
          <p:cNvPr id="6" name="Footer Placeholder 5">
            <a:extLst>
              <a:ext uri="{FF2B5EF4-FFF2-40B4-BE49-F238E27FC236}">
                <a16:creationId xmlns:a16="http://schemas.microsoft.com/office/drawing/2014/main" id="{78D08D76-BE9D-901A-EB32-487DD7C8D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A94FF0-00AF-E415-F1CE-637C01CD2AFE}"/>
              </a:ext>
            </a:extLst>
          </p:cNvPr>
          <p:cNvSpPr>
            <a:spLocks noGrp="1"/>
          </p:cNvSpPr>
          <p:nvPr>
            <p:ph type="sldNum" sz="quarter" idx="12"/>
          </p:nvPr>
        </p:nvSpPr>
        <p:spPr/>
        <p:txBody>
          <a:bodyPr/>
          <a:lstStyle/>
          <a:p>
            <a:fld id="{6467F65B-3A7A-4F8C-8C30-6E3334B03C59}" type="slidenum">
              <a:rPr lang="en-US" smtClean="0"/>
              <a:t>‹#›</a:t>
            </a:fld>
            <a:endParaRPr lang="en-US"/>
          </a:p>
        </p:txBody>
      </p:sp>
    </p:spTree>
    <p:extLst>
      <p:ext uri="{BB962C8B-B14F-4D97-AF65-F5344CB8AC3E}">
        <p14:creationId xmlns:p14="http://schemas.microsoft.com/office/powerpoint/2010/main" val="1737426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A32D9-B88B-FE65-74A1-94E575448D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807E83-1F3B-6752-DE50-02F6497C48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116E06-0D5E-163F-F624-550B437B12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BFC1E-0461-4346-88C1-455EF82BED52}" type="datetimeFigureOut">
              <a:rPr lang="en-US" smtClean="0"/>
              <a:t>9/9/2026</a:t>
            </a:fld>
            <a:endParaRPr lang="en-US"/>
          </a:p>
        </p:txBody>
      </p:sp>
      <p:sp>
        <p:nvSpPr>
          <p:cNvPr id="5" name="Footer Placeholder 4">
            <a:extLst>
              <a:ext uri="{FF2B5EF4-FFF2-40B4-BE49-F238E27FC236}">
                <a16:creationId xmlns:a16="http://schemas.microsoft.com/office/drawing/2014/main" id="{BDCDE5DC-73F0-0DCE-236D-61C48890E7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4ECF73-947C-29E3-D2CA-93069788F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7F65B-3A7A-4F8C-8C30-6E3334B03C59}" type="slidenum">
              <a:rPr lang="en-US" smtClean="0"/>
              <a:t>‹#›</a:t>
            </a:fld>
            <a:endParaRPr lang="en-US"/>
          </a:p>
        </p:txBody>
      </p:sp>
    </p:spTree>
    <p:extLst>
      <p:ext uri="{BB962C8B-B14F-4D97-AF65-F5344CB8AC3E}">
        <p14:creationId xmlns:p14="http://schemas.microsoft.com/office/powerpoint/2010/main" val="4004184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Yi_Wanyong"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CxxpFegNLik"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zoom.us/wb/doc/mSIbko9YT_WPQvJ1mcSIDA"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Yi_Wanyong"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hyperlink" Target="https://www.youtube.com/watch?v=IGApzI-M2VU"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Russo-Japanese_War" TargetMode="External"/><Relationship Id="rId2" Type="http://schemas.openxmlformats.org/officeDocument/2006/relationships/hyperlink" Target="https://en.wikipedia.org/wiki/First_Sino-Japanese_War"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FAFB99-263D-2F0A-9871-A18EB0D56CF9}"/>
              </a:ext>
            </a:extLst>
          </p:cNvPr>
          <p:cNvSpPr txBox="1"/>
          <p:nvPr/>
        </p:nvSpPr>
        <p:spPr>
          <a:xfrm>
            <a:off x="989053" y="559850"/>
            <a:ext cx="9741159" cy="1077218"/>
          </a:xfrm>
          <a:prstGeom prst="rect">
            <a:avLst/>
          </a:prstGeom>
          <a:noFill/>
        </p:spPr>
        <p:txBody>
          <a:bodyPr wrap="square" rtlCol="0">
            <a:spAutoFit/>
          </a:bodyPr>
          <a:lstStyle/>
          <a:p>
            <a:pPr algn="ctr"/>
            <a:r>
              <a:rPr lang="en-US" sz="3200" dirty="0"/>
              <a:t>Introduction to Korean Culture and Society</a:t>
            </a:r>
          </a:p>
          <a:p>
            <a:pPr algn="ctr"/>
            <a:r>
              <a:rPr lang="en-US" sz="3200" dirty="0"/>
              <a:t>Fall 2026</a:t>
            </a:r>
          </a:p>
        </p:txBody>
      </p:sp>
      <p:sp>
        <p:nvSpPr>
          <p:cNvPr id="3" name="TextBox 2">
            <a:extLst>
              <a:ext uri="{FF2B5EF4-FFF2-40B4-BE49-F238E27FC236}">
                <a16:creationId xmlns:a16="http://schemas.microsoft.com/office/drawing/2014/main" id="{56E9D7EA-9CE8-719F-5182-7CD190DA2B0E}"/>
              </a:ext>
            </a:extLst>
          </p:cNvPr>
          <p:cNvSpPr txBox="1"/>
          <p:nvPr/>
        </p:nvSpPr>
        <p:spPr>
          <a:xfrm>
            <a:off x="4653642" y="1795844"/>
            <a:ext cx="3201956" cy="1446550"/>
          </a:xfrm>
          <a:prstGeom prst="rect">
            <a:avLst/>
          </a:prstGeom>
          <a:noFill/>
        </p:spPr>
        <p:txBody>
          <a:bodyPr wrap="square" rtlCol="0">
            <a:spAutoFit/>
          </a:bodyPr>
          <a:lstStyle/>
          <a:p>
            <a:r>
              <a:rPr lang="en-US" sz="8800" dirty="0"/>
              <a:t>Hello!</a:t>
            </a:r>
          </a:p>
        </p:txBody>
      </p:sp>
      <p:sp>
        <p:nvSpPr>
          <p:cNvPr id="4" name="TextBox 3">
            <a:extLst>
              <a:ext uri="{FF2B5EF4-FFF2-40B4-BE49-F238E27FC236}">
                <a16:creationId xmlns:a16="http://schemas.microsoft.com/office/drawing/2014/main" id="{3DDDE232-9856-6D8B-7A6C-F7595327ECCB}"/>
              </a:ext>
            </a:extLst>
          </p:cNvPr>
          <p:cNvSpPr txBox="1"/>
          <p:nvPr/>
        </p:nvSpPr>
        <p:spPr>
          <a:xfrm>
            <a:off x="3067439" y="3363683"/>
            <a:ext cx="7121590" cy="1446550"/>
          </a:xfrm>
          <a:prstGeom prst="rect">
            <a:avLst/>
          </a:prstGeom>
          <a:noFill/>
        </p:spPr>
        <p:txBody>
          <a:bodyPr wrap="square" rtlCol="0">
            <a:spAutoFit/>
          </a:bodyPr>
          <a:lstStyle/>
          <a:p>
            <a:r>
              <a:rPr lang="ko-KR" altLang="en-US" sz="8800" dirty="0"/>
              <a:t>안녕하세요</a:t>
            </a:r>
            <a:r>
              <a:rPr lang="en-US" altLang="ko-KR" sz="8800" dirty="0"/>
              <a:t>!</a:t>
            </a:r>
            <a:endParaRPr lang="en-US" sz="8800" dirty="0"/>
          </a:p>
        </p:txBody>
      </p:sp>
      <p:sp>
        <p:nvSpPr>
          <p:cNvPr id="5" name="TextBox 4">
            <a:extLst>
              <a:ext uri="{FF2B5EF4-FFF2-40B4-BE49-F238E27FC236}">
                <a16:creationId xmlns:a16="http://schemas.microsoft.com/office/drawing/2014/main" id="{15B9C677-7D28-B181-0438-2C78BD76F37F}"/>
              </a:ext>
            </a:extLst>
          </p:cNvPr>
          <p:cNvSpPr txBox="1"/>
          <p:nvPr/>
        </p:nvSpPr>
        <p:spPr>
          <a:xfrm>
            <a:off x="2611016" y="4931522"/>
            <a:ext cx="9378821" cy="1107996"/>
          </a:xfrm>
          <a:prstGeom prst="rect">
            <a:avLst/>
          </a:prstGeom>
          <a:noFill/>
        </p:spPr>
        <p:txBody>
          <a:bodyPr wrap="square" rtlCol="0">
            <a:spAutoFit/>
          </a:bodyPr>
          <a:lstStyle/>
          <a:p>
            <a:r>
              <a:rPr lang="en-US" sz="6600" b="1" dirty="0">
                <a:effectLst/>
                <a:latin typeface="Times New Roman" panose="02020603050405020304" pitchFamily="18" charset="0"/>
                <a:ea typeface="Batang" panose="02030600000101010101" pitchFamily="18" charset="-127"/>
              </a:rPr>
              <a:t>[An-</a:t>
            </a:r>
            <a:r>
              <a:rPr lang="en-US" sz="6600" b="1" dirty="0" err="1">
                <a:effectLst/>
                <a:latin typeface="Times New Roman" panose="02020603050405020304" pitchFamily="18" charset="0"/>
                <a:ea typeface="Batang" panose="02030600000101010101" pitchFamily="18" charset="-127"/>
              </a:rPr>
              <a:t>nyŏng</a:t>
            </a:r>
            <a:r>
              <a:rPr lang="en-US" sz="6600" b="1" dirty="0">
                <a:effectLst/>
                <a:latin typeface="Times New Roman" panose="02020603050405020304" pitchFamily="18" charset="0"/>
                <a:ea typeface="Batang" panose="02030600000101010101" pitchFamily="18" charset="-127"/>
              </a:rPr>
              <a:t>-ha-</a:t>
            </a:r>
            <a:r>
              <a:rPr lang="en-US" sz="6600" b="1" dirty="0" err="1">
                <a:effectLst/>
                <a:latin typeface="Times New Roman" panose="02020603050405020304" pitchFamily="18" charset="0"/>
                <a:ea typeface="Batang" panose="02030600000101010101" pitchFamily="18" charset="-127"/>
              </a:rPr>
              <a:t>seyo</a:t>
            </a:r>
            <a:r>
              <a:rPr lang="en-US" sz="6600" b="1" dirty="0">
                <a:latin typeface="Times New Roman" panose="02020603050405020304" pitchFamily="18" charset="0"/>
                <a:ea typeface="Batang" panose="02030600000101010101" pitchFamily="18" charset="-127"/>
              </a:rPr>
              <a:t>]</a:t>
            </a:r>
            <a:endParaRPr lang="en-US" sz="6600" dirty="0"/>
          </a:p>
        </p:txBody>
      </p:sp>
    </p:spTree>
    <p:extLst>
      <p:ext uri="{BB962C8B-B14F-4D97-AF65-F5344CB8AC3E}">
        <p14:creationId xmlns:p14="http://schemas.microsoft.com/office/powerpoint/2010/main" val="3242609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BA6A47-D13C-BBD6-9B7B-242E5605B02C}"/>
              </a:ext>
            </a:extLst>
          </p:cNvPr>
          <p:cNvSpPr txBox="1"/>
          <p:nvPr/>
        </p:nvSpPr>
        <p:spPr>
          <a:xfrm>
            <a:off x="4018383" y="410547"/>
            <a:ext cx="4743061" cy="646331"/>
          </a:xfrm>
          <a:prstGeom prst="rect">
            <a:avLst/>
          </a:prstGeom>
          <a:noFill/>
        </p:spPr>
        <p:txBody>
          <a:bodyPr wrap="square" rtlCol="0">
            <a:spAutoFit/>
          </a:bodyPr>
          <a:lstStyle/>
          <a:p>
            <a:r>
              <a:rPr lang="en-US" sz="3600" dirty="0"/>
              <a:t>Pro-Japan / Anti-Japan</a:t>
            </a:r>
          </a:p>
        </p:txBody>
      </p:sp>
      <p:pic>
        <p:nvPicPr>
          <p:cNvPr id="5" name="Picture 4" descr="A group of men in different poses&#10;&#10;Description automatically generated">
            <a:extLst>
              <a:ext uri="{FF2B5EF4-FFF2-40B4-BE49-F238E27FC236}">
                <a16:creationId xmlns:a16="http://schemas.microsoft.com/office/drawing/2014/main" id="{F072A94C-ABA0-4607-0104-0773268F6E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77" y="1633537"/>
            <a:ext cx="5842909" cy="3590925"/>
          </a:xfrm>
          <a:prstGeom prst="rect">
            <a:avLst/>
          </a:prstGeom>
        </p:spPr>
      </p:pic>
      <p:pic>
        <p:nvPicPr>
          <p:cNvPr id="7" name="Picture 6" descr="A collage of a person&#10;&#10;Description automatically generated">
            <a:extLst>
              <a:ext uri="{FF2B5EF4-FFF2-40B4-BE49-F238E27FC236}">
                <a16:creationId xmlns:a16="http://schemas.microsoft.com/office/drawing/2014/main" id="{988E21B9-0214-C8F2-9813-83E02BD91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33537"/>
            <a:ext cx="5959151" cy="4335583"/>
          </a:xfrm>
          <a:prstGeom prst="rect">
            <a:avLst/>
          </a:prstGeom>
        </p:spPr>
      </p:pic>
    </p:spTree>
    <p:extLst>
      <p:ext uri="{BB962C8B-B14F-4D97-AF65-F5344CB8AC3E}">
        <p14:creationId xmlns:p14="http://schemas.microsoft.com/office/powerpoint/2010/main" val="2805201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BF0DB-8955-1FBF-5F51-A3A029E0298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7049BF-49F9-4FE3-533D-F4881BCDB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835" y="1282758"/>
            <a:ext cx="3186693" cy="4114800"/>
          </a:xfrm>
          <a:prstGeom prst="rect">
            <a:avLst/>
          </a:prstGeom>
        </p:spPr>
      </p:pic>
      <p:sp>
        <p:nvSpPr>
          <p:cNvPr id="4" name="TextBox 3">
            <a:extLst>
              <a:ext uri="{FF2B5EF4-FFF2-40B4-BE49-F238E27FC236}">
                <a16:creationId xmlns:a16="http://schemas.microsoft.com/office/drawing/2014/main" id="{6B631EE7-1BB6-42A4-81B2-CFAF51D79D2C}"/>
              </a:ext>
            </a:extLst>
          </p:cNvPr>
          <p:cNvSpPr txBox="1"/>
          <p:nvPr/>
        </p:nvSpPr>
        <p:spPr>
          <a:xfrm>
            <a:off x="625152" y="429207"/>
            <a:ext cx="6904653" cy="1015663"/>
          </a:xfrm>
          <a:prstGeom prst="rect">
            <a:avLst/>
          </a:prstGeom>
          <a:noFill/>
        </p:spPr>
        <p:txBody>
          <a:bodyPr wrap="square" rtlCol="0">
            <a:spAutoFit/>
          </a:bodyPr>
          <a:lstStyle/>
          <a:p>
            <a:r>
              <a:rPr lang="en-US" sz="2400" b="1" dirty="0"/>
              <a:t>Yi </a:t>
            </a:r>
            <a:r>
              <a:rPr lang="en-US" sz="2400" b="1" dirty="0" err="1"/>
              <a:t>Wanyong</a:t>
            </a:r>
            <a:r>
              <a:rPr lang="en-US" sz="2400" b="1" dirty="0"/>
              <a:t> (1858-1926)</a:t>
            </a:r>
          </a:p>
          <a:p>
            <a:r>
              <a:rPr lang="en-US" dirty="0">
                <a:hlinkClick r:id="rId3"/>
              </a:rPr>
              <a:t>https://en.wikipedia.org/wiki/Yi_Wanyong</a:t>
            </a:r>
            <a:endParaRPr lang="en-US" dirty="0"/>
          </a:p>
          <a:p>
            <a:endParaRPr lang="en-US" dirty="0"/>
          </a:p>
        </p:txBody>
      </p:sp>
      <p:sp>
        <p:nvSpPr>
          <p:cNvPr id="2" name="TextBox 1">
            <a:extLst>
              <a:ext uri="{FF2B5EF4-FFF2-40B4-BE49-F238E27FC236}">
                <a16:creationId xmlns:a16="http://schemas.microsoft.com/office/drawing/2014/main" id="{1EFC1804-0A43-34C8-CC95-1FF631047F20}"/>
              </a:ext>
            </a:extLst>
          </p:cNvPr>
          <p:cNvSpPr txBox="1"/>
          <p:nvPr/>
        </p:nvSpPr>
        <p:spPr>
          <a:xfrm>
            <a:off x="4077478" y="1300044"/>
            <a:ext cx="7707086" cy="2677656"/>
          </a:xfrm>
          <a:prstGeom prst="rect">
            <a:avLst/>
          </a:prstGeom>
          <a:noFill/>
        </p:spPr>
        <p:txBody>
          <a:bodyPr wrap="square" rtlCol="0">
            <a:spAutoFit/>
          </a:bodyPr>
          <a:lstStyle/>
          <a:p>
            <a:r>
              <a:rPr lang="en-US" sz="2400" dirty="0"/>
              <a:t>Q1. Yi </a:t>
            </a:r>
            <a:r>
              <a:rPr lang="en-US" sz="2400" dirty="0" err="1"/>
              <a:t>Wanyong</a:t>
            </a:r>
            <a:r>
              <a:rPr lang="en-US" sz="2400" dirty="0"/>
              <a:t> chose to cooperate with Japan, arguing that this was the most practical choice for Korea. Can a decision be justified because it seems practical or realistic? Why or why not?</a:t>
            </a:r>
          </a:p>
          <a:p>
            <a:endParaRPr lang="en-US" sz="2400" dirty="0"/>
          </a:p>
          <a:p>
            <a:endParaRPr lang="en-US" sz="2400" dirty="0"/>
          </a:p>
          <a:p>
            <a:endParaRPr lang="en-US" sz="2400" dirty="0"/>
          </a:p>
        </p:txBody>
      </p:sp>
    </p:spTree>
    <p:extLst>
      <p:ext uri="{BB962C8B-B14F-4D97-AF65-F5344CB8AC3E}">
        <p14:creationId xmlns:p14="http://schemas.microsoft.com/office/powerpoint/2010/main" val="84018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DB2CFF-06CA-209E-62FB-2CB2E778E233}"/>
              </a:ext>
            </a:extLst>
          </p:cNvPr>
          <p:cNvSpPr txBox="1"/>
          <p:nvPr/>
        </p:nvSpPr>
        <p:spPr>
          <a:xfrm>
            <a:off x="382556" y="317242"/>
            <a:ext cx="10954138" cy="3108543"/>
          </a:xfrm>
          <a:prstGeom prst="rect">
            <a:avLst/>
          </a:prstGeom>
          <a:noFill/>
        </p:spPr>
        <p:txBody>
          <a:bodyPr wrap="square" rtlCol="0">
            <a:spAutoFit/>
          </a:bodyPr>
          <a:lstStyle/>
          <a:p>
            <a:r>
              <a:rPr lang="en-US" sz="2800" b="1" dirty="0"/>
              <a:t>Reading Response #1 </a:t>
            </a:r>
          </a:p>
          <a:p>
            <a:endParaRPr lang="en-US" sz="2400" b="1" dirty="0"/>
          </a:p>
          <a:p>
            <a:pPr marL="285750" indent="-285750">
              <a:buFontTx/>
              <a:buChar char="-"/>
            </a:pPr>
            <a:r>
              <a:rPr lang="en-US" sz="2400" dirty="0"/>
              <a:t>Now available on Moodle (Due </a:t>
            </a:r>
            <a:r>
              <a:rPr lang="en-US" sz="2400" b="1" dirty="0">
                <a:solidFill>
                  <a:srgbClr val="FF0000"/>
                </a:solidFill>
              </a:rPr>
              <a:t>Tuesday, September 8</a:t>
            </a:r>
            <a:r>
              <a:rPr lang="en-US" sz="2400" dirty="0"/>
              <a:t>, at 11:59 PM)</a:t>
            </a:r>
          </a:p>
          <a:p>
            <a:pPr marL="285750" indent="-285750">
              <a:buFontTx/>
              <a:buChar char="-"/>
            </a:pPr>
            <a:r>
              <a:rPr lang="en-US" sz="2400" i="1" dirty="0"/>
              <a:t>Relational approaches to personal autonomy </a:t>
            </a:r>
            <a:r>
              <a:rPr lang="en-US" sz="2400" dirty="0"/>
              <a:t>(2023)</a:t>
            </a:r>
          </a:p>
          <a:p>
            <a:pPr marL="285750" indent="-285750">
              <a:buFontTx/>
              <a:buChar char="-"/>
            </a:pPr>
            <a:r>
              <a:rPr lang="en-US" sz="2400" dirty="0"/>
              <a:t>5 Points</a:t>
            </a:r>
          </a:p>
          <a:p>
            <a:r>
              <a:rPr lang="en-US" sz="2400" dirty="0"/>
              <a:t>    Please select at least </a:t>
            </a:r>
            <a:r>
              <a:rPr lang="en-US" sz="2400" b="1" dirty="0"/>
              <a:t>three passages</a:t>
            </a:r>
            <a:r>
              <a:rPr lang="en-US" sz="2400" dirty="0"/>
              <a:t> that resonate with you most. Post the selected passages on Moodle, along with a thoughtful comment for </a:t>
            </a:r>
            <a:r>
              <a:rPr lang="en-US" sz="2400" b="1" dirty="0"/>
              <a:t>each passage</a:t>
            </a:r>
            <a:r>
              <a:rPr lang="en-US" sz="2400" dirty="0"/>
              <a:t> explaining </a:t>
            </a:r>
            <a:r>
              <a:rPr lang="en-US" sz="2400" dirty="0">
                <a:highlight>
                  <a:srgbClr val="FFFF00"/>
                </a:highlight>
              </a:rPr>
              <a:t>what resonates with you</a:t>
            </a:r>
            <a:r>
              <a:rPr lang="en-US" sz="2400" dirty="0"/>
              <a:t>.    </a:t>
            </a:r>
          </a:p>
        </p:txBody>
      </p:sp>
    </p:spTree>
    <p:extLst>
      <p:ext uri="{BB962C8B-B14F-4D97-AF65-F5344CB8AC3E}">
        <p14:creationId xmlns:p14="http://schemas.microsoft.com/office/powerpoint/2010/main" val="1399806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D1241-CA38-2D68-2ABD-4BE06AAAFA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6CCAA3-F5AC-F410-4B5A-5BFEA3CCD6DF}"/>
              </a:ext>
            </a:extLst>
          </p:cNvPr>
          <p:cNvSpPr txBox="1"/>
          <p:nvPr/>
        </p:nvSpPr>
        <p:spPr>
          <a:xfrm>
            <a:off x="634482" y="391886"/>
            <a:ext cx="10776858" cy="584775"/>
          </a:xfrm>
          <a:prstGeom prst="rect">
            <a:avLst/>
          </a:prstGeom>
          <a:noFill/>
        </p:spPr>
        <p:txBody>
          <a:bodyPr wrap="square" rtlCol="0">
            <a:spAutoFit/>
          </a:bodyPr>
          <a:lstStyle/>
          <a:p>
            <a:r>
              <a:rPr lang="en-US" sz="3200" dirty="0"/>
              <a:t>Short Essay #1: </a:t>
            </a:r>
            <a:r>
              <a:rPr lang="en-US" sz="3200" dirty="0">
                <a:solidFill>
                  <a:srgbClr val="FF0000"/>
                </a:solidFill>
              </a:rPr>
              <a:t>Due on Sunday (9/13) </a:t>
            </a:r>
            <a:r>
              <a:rPr lang="en-US" sz="3200" dirty="0"/>
              <a:t>by 11:59 PM via Moodle</a:t>
            </a:r>
          </a:p>
        </p:txBody>
      </p:sp>
      <p:sp>
        <p:nvSpPr>
          <p:cNvPr id="4" name="TextBox 3">
            <a:extLst>
              <a:ext uri="{FF2B5EF4-FFF2-40B4-BE49-F238E27FC236}">
                <a16:creationId xmlns:a16="http://schemas.microsoft.com/office/drawing/2014/main" id="{120F3176-3B10-2642-B52F-6457F971892C}"/>
              </a:ext>
            </a:extLst>
          </p:cNvPr>
          <p:cNvSpPr txBox="1"/>
          <p:nvPr/>
        </p:nvSpPr>
        <p:spPr>
          <a:xfrm>
            <a:off x="634482" y="1179989"/>
            <a:ext cx="11000792" cy="4955203"/>
          </a:xfrm>
          <a:prstGeom prst="rect">
            <a:avLst/>
          </a:prstGeom>
          <a:noFill/>
        </p:spPr>
        <p:txBody>
          <a:bodyPr wrap="square">
            <a:spAutoFit/>
          </a:bodyPr>
          <a:lstStyle/>
          <a:p>
            <a:r>
              <a:rPr lang="en-US" sz="2400" dirty="0"/>
              <a:t>Option 1)</a:t>
            </a:r>
          </a:p>
          <a:p>
            <a:r>
              <a:rPr lang="en-US" sz="2400" dirty="0"/>
              <a:t>Describe a situation in your life when you had to choose between what seemed practical and what you believed was right or consistent with your principles. What did you decide, and why? Looking back, how do you evaluate that decision now? What did you learn from this experience, and what would you like your readers to understand from your experience?</a:t>
            </a:r>
          </a:p>
          <a:p>
            <a:endParaRPr lang="en-US" sz="2800" dirty="0"/>
          </a:p>
          <a:p>
            <a:r>
              <a:rPr lang="en-US" sz="2400" dirty="0"/>
              <a:t>Option 2)</a:t>
            </a:r>
            <a:r>
              <a:rPr lang="en-US" sz="2400" b="1" dirty="0"/>
              <a:t> </a:t>
            </a:r>
          </a:p>
          <a:p>
            <a:r>
              <a:rPr lang="en-US" sz="2400" dirty="0"/>
              <a:t>People respond to change in different ways. Some people tend to actively embrace and adapt to change, while others tend to resist change and prefer stability and familiarity. Which type of person are you? What do you want your readers to understand about embracing change or resisting change? Use specific experiences from your own life to develop and support your argument.</a:t>
            </a:r>
          </a:p>
        </p:txBody>
      </p:sp>
    </p:spTree>
    <p:extLst>
      <p:ext uri="{BB962C8B-B14F-4D97-AF65-F5344CB8AC3E}">
        <p14:creationId xmlns:p14="http://schemas.microsoft.com/office/powerpoint/2010/main" val="3275324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C836A-784D-FD2E-E741-F82E4B6852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9EFF17-761E-A080-B670-F28D22B4E97D}"/>
              </a:ext>
            </a:extLst>
          </p:cNvPr>
          <p:cNvSpPr txBox="1"/>
          <p:nvPr/>
        </p:nvSpPr>
        <p:spPr>
          <a:xfrm>
            <a:off x="4422711" y="382554"/>
            <a:ext cx="3965510" cy="769441"/>
          </a:xfrm>
          <a:prstGeom prst="rect">
            <a:avLst/>
          </a:prstGeom>
          <a:noFill/>
        </p:spPr>
        <p:txBody>
          <a:bodyPr wrap="square" rtlCol="0">
            <a:spAutoFit/>
          </a:bodyPr>
          <a:lstStyle/>
          <a:p>
            <a:r>
              <a:rPr lang="en-US" sz="4400" dirty="0"/>
              <a:t>Writing Criteria</a:t>
            </a:r>
          </a:p>
        </p:txBody>
      </p:sp>
      <p:sp>
        <p:nvSpPr>
          <p:cNvPr id="3" name="TextBox 2">
            <a:extLst>
              <a:ext uri="{FF2B5EF4-FFF2-40B4-BE49-F238E27FC236}">
                <a16:creationId xmlns:a16="http://schemas.microsoft.com/office/drawing/2014/main" id="{4665019A-0F45-9FD9-9B95-6CCDFC302E1F}"/>
              </a:ext>
            </a:extLst>
          </p:cNvPr>
          <p:cNvSpPr txBox="1"/>
          <p:nvPr/>
        </p:nvSpPr>
        <p:spPr>
          <a:xfrm>
            <a:off x="650236" y="1294551"/>
            <a:ext cx="10462319" cy="2677656"/>
          </a:xfrm>
          <a:prstGeom prst="rect">
            <a:avLst/>
          </a:prstGeom>
          <a:noFill/>
        </p:spPr>
        <p:txBody>
          <a:bodyPr wrap="square" rtlCol="0">
            <a:spAutoFit/>
          </a:bodyPr>
          <a:lstStyle/>
          <a:p>
            <a:r>
              <a:rPr lang="en-US" sz="2800" dirty="0"/>
              <a:t>● Length (1 point)</a:t>
            </a:r>
          </a:p>
          <a:p>
            <a:r>
              <a:rPr lang="en-US" sz="2800" dirty="0"/>
              <a:t>    Your essay should have </a:t>
            </a:r>
            <a:r>
              <a:rPr lang="en-US" sz="2800" b="1" dirty="0">
                <a:solidFill>
                  <a:srgbClr val="FF0000"/>
                </a:solidFill>
              </a:rPr>
              <a:t>at</a:t>
            </a:r>
            <a:r>
              <a:rPr lang="ko-KR" altLang="en-US" sz="2800" b="1" dirty="0">
                <a:solidFill>
                  <a:srgbClr val="FF0000"/>
                </a:solidFill>
              </a:rPr>
              <a:t> </a:t>
            </a:r>
            <a:r>
              <a:rPr lang="en-US" altLang="ko-KR" sz="2800" b="1" dirty="0">
                <a:solidFill>
                  <a:srgbClr val="FF0000"/>
                </a:solidFill>
              </a:rPr>
              <a:t>least</a:t>
            </a:r>
            <a:r>
              <a:rPr lang="ko-KR" altLang="en-US" sz="2800" b="1" dirty="0">
                <a:solidFill>
                  <a:srgbClr val="FF0000"/>
                </a:solidFill>
              </a:rPr>
              <a:t> </a:t>
            </a:r>
            <a:r>
              <a:rPr lang="en-US" altLang="ko-KR" sz="2800" b="1" dirty="0">
                <a:solidFill>
                  <a:srgbClr val="FF0000"/>
                </a:solidFill>
              </a:rPr>
              <a:t>3</a:t>
            </a:r>
            <a:r>
              <a:rPr lang="en-US" sz="2800" b="1" dirty="0">
                <a:solidFill>
                  <a:srgbClr val="FF0000"/>
                </a:solidFill>
              </a:rPr>
              <a:t> paragraphs</a:t>
            </a:r>
            <a:r>
              <a:rPr lang="en-US" sz="2800" dirty="0"/>
              <a:t>.</a:t>
            </a:r>
          </a:p>
          <a:p>
            <a:r>
              <a:rPr lang="en-US" sz="2800" dirty="0"/>
              <a:t>    Paragraph should have </a:t>
            </a:r>
            <a:r>
              <a:rPr lang="en-US" sz="2800" b="1" dirty="0">
                <a:solidFill>
                  <a:srgbClr val="FF0000"/>
                </a:solidFill>
              </a:rPr>
              <a:t>at least 5 sentences</a:t>
            </a:r>
            <a:r>
              <a:rPr lang="en-US" sz="2800" dirty="0"/>
              <a:t>. </a:t>
            </a:r>
          </a:p>
          <a:p>
            <a:r>
              <a:rPr lang="en-US" sz="2800" dirty="0"/>
              <a:t>● Argument (1.5 points)</a:t>
            </a:r>
          </a:p>
          <a:p>
            <a:r>
              <a:rPr lang="en-US" sz="2800" dirty="0"/>
              <a:t>● Personal relevance (1.5 points)</a:t>
            </a:r>
          </a:p>
          <a:p>
            <a:r>
              <a:rPr lang="en-US" sz="2800" dirty="0"/>
              <a:t>● Comment on 3 peers’ essays due on Wednesday (1 point)</a:t>
            </a:r>
          </a:p>
        </p:txBody>
      </p:sp>
    </p:spTree>
    <p:extLst>
      <p:ext uri="{BB962C8B-B14F-4D97-AF65-F5344CB8AC3E}">
        <p14:creationId xmlns:p14="http://schemas.microsoft.com/office/powerpoint/2010/main" val="1434665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A8E896-FA4A-BE4F-2A2B-90E46DD5B589}"/>
              </a:ext>
            </a:extLst>
          </p:cNvPr>
          <p:cNvSpPr txBox="1"/>
          <p:nvPr/>
        </p:nvSpPr>
        <p:spPr>
          <a:xfrm>
            <a:off x="5029200" y="195943"/>
            <a:ext cx="3937518" cy="1015663"/>
          </a:xfrm>
          <a:prstGeom prst="rect">
            <a:avLst/>
          </a:prstGeom>
          <a:noFill/>
        </p:spPr>
        <p:txBody>
          <a:bodyPr wrap="square" rtlCol="0">
            <a:spAutoFit/>
          </a:bodyPr>
          <a:lstStyle/>
          <a:p>
            <a:r>
              <a:rPr lang="en-US" sz="6000" i="1" dirty="0"/>
              <a:t>Arirang</a:t>
            </a:r>
          </a:p>
        </p:txBody>
      </p:sp>
      <p:sp>
        <p:nvSpPr>
          <p:cNvPr id="5" name="TextBox 4">
            <a:extLst>
              <a:ext uri="{FF2B5EF4-FFF2-40B4-BE49-F238E27FC236}">
                <a16:creationId xmlns:a16="http://schemas.microsoft.com/office/drawing/2014/main" id="{C6DB2774-4E4B-ECA3-F982-2B5DD9034C34}"/>
              </a:ext>
            </a:extLst>
          </p:cNvPr>
          <p:cNvSpPr txBox="1"/>
          <p:nvPr/>
        </p:nvSpPr>
        <p:spPr>
          <a:xfrm>
            <a:off x="363893" y="1211606"/>
            <a:ext cx="9500895" cy="400110"/>
          </a:xfrm>
          <a:prstGeom prst="rect">
            <a:avLst/>
          </a:prstGeom>
          <a:noFill/>
        </p:spPr>
        <p:txBody>
          <a:bodyPr wrap="square">
            <a:spAutoFit/>
          </a:bodyPr>
          <a:lstStyle/>
          <a:p>
            <a:r>
              <a:rPr lang="en-US" sz="2000" dirty="0">
                <a:hlinkClick r:id="rId2"/>
              </a:rPr>
              <a:t>https://www.youtube.com/watch?v=CxxpFegNLik</a:t>
            </a:r>
            <a:endParaRPr lang="en-US" sz="2000" dirty="0"/>
          </a:p>
        </p:txBody>
      </p:sp>
    </p:spTree>
    <p:extLst>
      <p:ext uri="{BB962C8B-B14F-4D97-AF65-F5344CB8AC3E}">
        <p14:creationId xmlns:p14="http://schemas.microsoft.com/office/powerpoint/2010/main" val="1689850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BF6F2-33D8-BF76-8ABA-1BA5BBD38C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6EBB993-7EFE-B97B-321F-8844FE1402A2}"/>
              </a:ext>
            </a:extLst>
          </p:cNvPr>
          <p:cNvSpPr txBox="1"/>
          <p:nvPr/>
        </p:nvSpPr>
        <p:spPr>
          <a:xfrm>
            <a:off x="363892" y="158621"/>
            <a:ext cx="3620279" cy="584775"/>
          </a:xfrm>
          <a:prstGeom prst="rect">
            <a:avLst/>
          </a:prstGeom>
          <a:noFill/>
        </p:spPr>
        <p:txBody>
          <a:bodyPr wrap="square" rtlCol="0">
            <a:spAutoFit/>
          </a:bodyPr>
          <a:lstStyle/>
          <a:p>
            <a:r>
              <a:rPr lang="en-US" sz="3200" i="1" dirty="0"/>
              <a:t>The Fortress </a:t>
            </a:r>
            <a:r>
              <a:rPr lang="en-US" sz="3200" dirty="0"/>
              <a:t>(2017)</a:t>
            </a:r>
          </a:p>
        </p:txBody>
      </p:sp>
      <p:pic>
        <p:nvPicPr>
          <p:cNvPr id="6" name="Picture 5" descr="A movie poster of a person with long beards&#10;&#10;AI-generated content may be incorrect.">
            <a:extLst>
              <a:ext uri="{FF2B5EF4-FFF2-40B4-BE49-F238E27FC236}">
                <a16:creationId xmlns:a16="http://schemas.microsoft.com/office/drawing/2014/main" id="{3EE8BE5F-1124-E91D-3062-E25044C1F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05" y="776513"/>
            <a:ext cx="4180462" cy="5304973"/>
          </a:xfrm>
          <a:prstGeom prst="rect">
            <a:avLst/>
          </a:prstGeom>
        </p:spPr>
      </p:pic>
      <p:sp>
        <p:nvSpPr>
          <p:cNvPr id="3" name="TextBox 2">
            <a:extLst>
              <a:ext uri="{FF2B5EF4-FFF2-40B4-BE49-F238E27FC236}">
                <a16:creationId xmlns:a16="http://schemas.microsoft.com/office/drawing/2014/main" id="{7386A520-CBCB-C319-CF59-716C0B2C256E}"/>
              </a:ext>
            </a:extLst>
          </p:cNvPr>
          <p:cNvSpPr txBox="1"/>
          <p:nvPr/>
        </p:nvSpPr>
        <p:spPr>
          <a:xfrm>
            <a:off x="503505" y="6093869"/>
            <a:ext cx="5150846" cy="646331"/>
          </a:xfrm>
          <a:prstGeom prst="rect">
            <a:avLst/>
          </a:prstGeom>
          <a:noFill/>
        </p:spPr>
        <p:txBody>
          <a:bodyPr wrap="square" rtlCol="0">
            <a:spAutoFit/>
          </a:bodyPr>
          <a:lstStyle/>
          <a:p>
            <a:r>
              <a:rPr lang="en-US" dirty="0"/>
              <a:t>Beginning-6:00; 1:38:00-1:42:00; 1:58:50-End</a:t>
            </a:r>
          </a:p>
          <a:p>
            <a:endParaRPr lang="en-US" dirty="0"/>
          </a:p>
        </p:txBody>
      </p:sp>
      <p:sp>
        <p:nvSpPr>
          <p:cNvPr id="2" name="TextBox 1">
            <a:extLst>
              <a:ext uri="{FF2B5EF4-FFF2-40B4-BE49-F238E27FC236}">
                <a16:creationId xmlns:a16="http://schemas.microsoft.com/office/drawing/2014/main" id="{A6679D8E-5B2C-391C-74CA-C7286204E499}"/>
              </a:ext>
            </a:extLst>
          </p:cNvPr>
          <p:cNvSpPr txBox="1"/>
          <p:nvPr/>
        </p:nvSpPr>
        <p:spPr>
          <a:xfrm>
            <a:off x="4876800" y="603437"/>
            <a:ext cx="7249886" cy="5262979"/>
          </a:xfrm>
          <a:prstGeom prst="rect">
            <a:avLst/>
          </a:prstGeom>
          <a:noFill/>
        </p:spPr>
        <p:txBody>
          <a:bodyPr wrap="square" rtlCol="0">
            <a:spAutoFit/>
          </a:bodyPr>
          <a:lstStyle/>
          <a:p>
            <a:r>
              <a:rPr lang="en-US" sz="2800" dirty="0"/>
              <a:t>Discussion</a:t>
            </a:r>
          </a:p>
          <a:p>
            <a:endParaRPr lang="en-US" sz="2800" dirty="0"/>
          </a:p>
          <a:p>
            <a:r>
              <a:rPr lang="en-US" sz="2800" dirty="0"/>
              <a:t>Q1. Do you think the decision to surrender was the right decision? Why or why not?</a:t>
            </a:r>
          </a:p>
          <a:p>
            <a:endParaRPr lang="en-US" sz="2800" dirty="0"/>
          </a:p>
          <a:p>
            <a:r>
              <a:rPr lang="en-US" sz="2800" dirty="0"/>
              <a:t>Q2. Throughout history, there have been many people who chose to fight until the end rather than surrender, even when the chances of victory were very small. Can we say that they made the wrong decision simply because surrender might have been more practical? Why or why not?</a:t>
            </a:r>
          </a:p>
        </p:txBody>
      </p:sp>
      <p:sp>
        <p:nvSpPr>
          <p:cNvPr id="7" name="TextBox 6">
            <a:extLst>
              <a:ext uri="{FF2B5EF4-FFF2-40B4-BE49-F238E27FC236}">
                <a16:creationId xmlns:a16="http://schemas.microsoft.com/office/drawing/2014/main" id="{B850B64A-E868-A887-B540-4926DA04D01C}"/>
              </a:ext>
            </a:extLst>
          </p:cNvPr>
          <p:cNvSpPr txBox="1"/>
          <p:nvPr/>
        </p:nvSpPr>
        <p:spPr>
          <a:xfrm>
            <a:off x="6658947" y="6093868"/>
            <a:ext cx="5237584" cy="646331"/>
          </a:xfrm>
          <a:prstGeom prst="rect">
            <a:avLst/>
          </a:prstGeom>
          <a:noFill/>
        </p:spPr>
        <p:txBody>
          <a:bodyPr wrap="square" rtlCol="0">
            <a:spAutoFit/>
          </a:bodyPr>
          <a:lstStyle/>
          <a:p>
            <a:r>
              <a:rPr lang="en-US" dirty="0"/>
              <a:t>Whiteboard</a:t>
            </a:r>
          </a:p>
          <a:p>
            <a:r>
              <a:rPr lang="en-US" u="sng" dirty="0">
                <a:hlinkClick r:id="rId3"/>
              </a:rPr>
              <a:t>https://zoom.us/wb/doc/mSIbko9YT_WPQvJ1mcSIDA</a:t>
            </a:r>
            <a:endParaRPr lang="en-US" dirty="0"/>
          </a:p>
        </p:txBody>
      </p:sp>
    </p:spTree>
    <p:extLst>
      <p:ext uri="{BB962C8B-B14F-4D97-AF65-F5344CB8AC3E}">
        <p14:creationId xmlns:p14="http://schemas.microsoft.com/office/powerpoint/2010/main" val="283453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FE33FF-9C46-4A68-9F0E-C0AB64B46A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835" y="1282758"/>
            <a:ext cx="3186693" cy="4114800"/>
          </a:xfrm>
          <a:prstGeom prst="rect">
            <a:avLst/>
          </a:prstGeom>
        </p:spPr>
      </p:pic>
      <p:sp>
        <p:nvSpPr>
          <p:cNvPr id="4" name="TextBox 3">
            <a:extLst>
              <a:ext uri="{FF2B5EF4-FFF2-40B4-BE49-F238E27FC236}">
                <a16:creationId xmlns:a16="http://schemas.microsoft.com/office/drawing/2014/main" id="{13C084FE-6406-63F4-00E9-1EB0D2B3E279}"/>
              </a:ext>
            </a:extLst>
          </p:cNvPr>
          <p:cNvSpPr txBox="1"/>
          <p:nvPr/>
        </p:nvSpPr>
        <p:spPr>
          <a:xfrm>
            <a:off x="625152" y="429207"/>
            <a:ext cx="6904653" cy="1015663"/>
          </a:xfrm>
          <a:prstGeom prst="rect">
            <a:avLst/>
          </a:prstGeom>
          <a:noFill/>
        </p:spPr>
        <p:txBody>
          <a:bodyPr wrap="square" rtlCol="0">
            <a:spAutoFit/>
          </a:bodyPr>
          <a:lstStyle/>
          <a:p>
            <a:r>
              <a:rPr lang="en-US" sz="2400" b="1" dirty="0"/>
              <a:t>Yi </a:t>
            </a:r>
            <a:r>
              <a:rPr lang="en-US" sz="2400" b="1" dirty="0" err="1"/>
              <a:t>Wanyong</a:t>
            </a:r>
            <a:r>
              <a:rPr lang="en-US" sz="2400" b="1" dirty="0"/>
              <a:t> (1858-1926)</a:t>
            </a:r>
          </a:p>
          <a:p>
            <a:r>
              <a:rPr lang="en-US" dirty="0">
                <a:hlinkClick r:id="rId3"/>
              </a:rPr>
              <a:t>https://en.wikipedia.org/wiki/Yi_Wanyong</a:t>
            </a:r>
            <a:endParaRPr lang="en-US" dirty="0"/>
          </a:p>
          <a:p>
            <a:endParaRPr lang="en-US" dirty="0"/>
          </a:p>
        </p:txBody>
      </p:sp>
      <p:sp>
        <p:nvSpPr>
          <p:cNvPr id="6" name="TextBox 5">
            <a:extLst>
              <a:ext uri="{FF2B5EF4-FFF2-40B4-BE49-F238E27FC236}">
                <a16:creationId xmlns:a16="http://schemas.microsoft.com/office/drawing/2014/main" id="{17E04E87-DDFC-F0BC-72AE-72B60C650CBC}"/>
              </a:ext>
            </a:extLst>
          </p:cNvPr>
          <p:cNvSpPr txBox="1"/>
          <p:nvPr/>
        </p:nvSpPr>
        <p:spPr>
          <a:xfrm>
            <a:off x="4139681" y="1214037"/>
            <a:ext cx="7427167" cy="1477328"/>
          </a:xfrm>
          <a:prstGeom prst="rect">
            <a:avLst/>
          </a:prstGeom>
          <a:noFill/>
        </p:spPr>
        <p:txBody>
          <a:bodyPr wrap="square" rtlCol="0">
            <a:spAutoFit/>
          </a:bodyPr>
          <a:lstStyle/>
          <a:p>
            <a:r>
              <a:rPr lang="en-US" sz="2400" i="1" dirty="0"/>
              <a:t>Yi Wan-</a:t>
            </a:r>
            <a:r>
              <a:rPr lang="en-US" sz="2400" i="1" dirty="0" err="1"/>
              <a:t>yong</a:t>
            </a:r>
            <a:r>
              <a:rPr lang="en-US" sz="2400" i="1" dirty="0"/>
              <a:t>: How Did an Opportunist Become a Traitor?</a:t>
            </a:r>
          </a:p>
          <a:p>
            <a:r>
              <a:rPr lang="en-US" sz="2400" dirty="0">
                <a:hlinkClick r:id="rId4"/>
              </a:rPr>
              <a:t>https://www.youtube.com/watch?v=IGApzI-M2VU</a:t>
            </a:r>
            <a:endParaRPr lang="en-US" sz="2400" dirty="0"/>
          </a:p>
          <a:p>
            <a:r>
              <a:rPr lang="en-US" dirty="0"/>
              <a:t>16:00-37:00; 40:00-45:00</a:t>
            </a:r>
          </a:p>
          <a:p>
            <a:endParaRPr lang="en-US" sz="2400" dirty="0"/>
          </a:p>
        </p:txBody>
      </p:sp>
    </p:spTree>
    <p:extLst>
      <p:ext uri="{BB962C8B-B14F-4D97-AF65-F5344CB8AC3E}">
        <p14:creationId xmlns:p14="http://schemas.microsoft.com/office/powerpoint/2010/main" val="455576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8406C-B5FA-5178-F285-232C349C85FD}"/>
            </a:ext>
          </a:extLst>
        </p:cNvPr>
        <p:cNvGrpSpPr/>
        <p:nvPr/>
      </p:nvGrpSpPr>
      <p:grpSpPr>
        <a:xfrm>
          <a:off x="0" y="0"/>
          <a:ext cx="0" cy="0"/>
          <a:chOff x="0" y="0"/>
          <a:chExt cx="0" cy="0"/>
        </a:xfrm>
      </p:grpSpPr>
      <p:pic>
        <p:nvPicPr>
          <p:cNvPr id="3" name="Picture 2" descr="A diagram of a different way&#10;&#10;Description automatically generated with medium confidence">
            <a:extLst>
              <a:ext uri="{FF2B5EF4-FFF2-40B4-BE49-F238E27FC236}">
                <a16:creationId xmlns:a16="http://schemas.microsoft.com/office/drawing/2014/main" id="{7FB11641-8D14-337C-E8E7-54520787586D}"/>
              </a:ext>
            </a:extLst>
          </p:cNvPr>
          <p:cNvPicPr>
            <a:picLocks noChangeAspect="1"/>
          </p:cNvPicPr>
          <p:nvPr/>
        </p:nvPicPr>
        <p:blipFill>
          <a:blip r:embed="rId2">
            <a:extLst>
              <a:ext uri="{28A0092B-C50C-407E-A947-70E740481C1C}">
                <a14:useLocalDpi xmlns:a14="http://schemas.microsoft.com/office/drawing/2010/main" val="0"/>
              </a:ext>
            </a:extLst>
          </a:blip>
          <a:srcRect t="32562" b="28292"/>
          <a:stretch>
            <a:fillRect/>
          </a:stretch>
        </p:blipFill>
        <p:spPr>
          <a:xfrm>
            <a:off x="345232" y="2261119"/>
            <a:ext cx="11663265" cy="2052734"/>
          </a:xfrm>
          <a:prstGeom prst="rect">
            <a:avLst/>
          </a:prstGeom>
        </p:spPr>
      </p:pic>
      <p:cxnSp>
        <p:nvCxnSpPr>
          <p:cNvPr id="5" name="Straight Connector 4">
            <a:extLst>
              <a:ext uri="{FF2B5EF4-FFF2-40B4-BE49-F238E27FC236}">
                <a16:creationId xmlns:a16="http://schemas.microsoft.com/office/drawing/2014/main" id="{854CCA12-737D-1BF6-0C9A-7DE87A9275FE}"/>
              </a:ext>
            </a:extLst>
          </p:cNvPr>
          <p:cNvCxnSpPr/>
          <p:nvPr/>
        </p:nvCxnSpPr>
        <p:spPr>
          <a:xfrm>
            <a:off x="6273281" y="1785263"/>
            <a:ext cx="0" cy="3144416"/>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1803C72-3B31-B383-0BF5-C10FCBB717B9}"/>
              </a:ext>
            </a:extLst>
          </p:cNvPr>
          <p:cNvCxnSpPr/>
          <p:nvPr/>
        </p:nvCxnSpPr>
        <p:spPr>
          <a:xfrm>
            <a:off x="6546980" y="1785263"/>
            <a:ext cx="0" cy="3144416"/>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893D685-CA31-0D7A-9334-6534AEA20BDA}"/>
              </a:ext>
            </a:extLst>
          </p:cNvPr>
          <p:cNvSpPr txBox="1"/>
          <p:nvPr/>
        </p:nvSpPr>
        <p:spPr>
          <a:xfrm>
            <a:off x="4086810" y="998962"/>
            <a:ext cx="5728994" cy="646331"/>
          </a:xfrm>
          <a:prstGeom prst="rect">
            <a:avLst/>
          </a:prstGeom>
          <a:noFill/>
        </p:spPr>
        <p:txBody>
          <a:bodyPr wrap="square" rtlCol="0">
            <a:spAutoFit/>
          </a:bodyPr>
          <a:lstStyle/>
          <a:p>
            <a:r>
              <a:rPr lang="en-US" sz="3600" dirty="0"/>
              <a:t>Korean Empire (1897-1910)</a:t>
            </a:r>
          </a:p>
        </p:txBody>
      </p:sp>
    </p:spTree>
    <p:extLst>
      <p:ext uri="{BB962C8B-B14F-4D97-AF65-F5344CB8AC3E}">
        <p14:creationId xmlns:p14="http://schemas.microsoft.com/office/powerpoint/2010/main" val="466152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B7F2A11-742D-C6E9-33B4-50DBEB6D5AC8}"/>
              </a:ext>
            </a:extLst>
          </p:cNvPr>
          <p:cNvCxnSpPr/>
          <p:nvPr/>
        </p:nvCxnSpPr>
        <p:spPr>
          <a:xfrm>
            <a:off x="849086" y="1558212"/>
            <a:ext cx="10412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DE27484-7F66-BF06-BBBF-9D929B788575}"/>
              </a:ext>
            </a:extLst>
          </p:cNvPr>
          <p:cNvCxnSpPr/>
          <p:nvPr/>
        </p:nvCxnSpPr>
        <p:spPr>
          <a:xfrm>
            <a:off x="2939143" y="1222310"/>
            <a:ext cx="0" cy="90507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5867A07-5011-A2B1-0EC3-0720E1E07859}"/>
              </a:ext>
            </a:extLst>
          </p:cNvPr>
          <p:cNvSpPr txBox="1"/>
          <p:nvPr/>
        </p:nvSpPr>
        <p:spPr>
          <a:xfrm>
            <a:off x="1623527" y="2267338"/>
            <a:ext cx="3181739" cy="1477328"/>
          </a:xfrm>
          <a:prstGeom prst="rect">
            <a:avLst/>
          </a:prstGeom>
          <a:noFill/>
        </p:spPr>
        <p:txBody>
          <a:bodyPr wrap="square" rtlCol="0">
            <a:spAutoFit/>
          </a:bodyPr>
          <a:lstStyle/>
          <a:p>
            <a:r>
              <a:rPr lang="en-US" b="1" dirty="0"/>
              <a:t>First Sino-Japanese War</a:t>
            </a:r>
            <a:r>
              <a:rPr lang="en-US" dirty="0"/>
              <a:t> </a:t>
            </a:r>
          </a:p>
          <a:p>
            <a:r>
              <a:rPr lang="en-US" dirty="0"/>
              <a:t>(25 Jul. 1894 – 17 Apr. 1895)</a:t>
            </a:r>
          </a:p>
          <a:p>
            <a:r>
              <a:rPr lang="en-US" dirty="0">
                <a:hlinkClick r:id="rId2"/>
              </a:rPr>
              <a:t>https://en.wikipedia.org/wiki/First_Sino-Japanese_War</a:t>
            </a:r>
            <a:endParaRPr lang="en-US" dirty="0"/>
          </a:p>
          <a:p>
            <a:endParaRPr lang="en-US" dirty="0"/>
          </a:p>
        </p:txBody>
      </p:sp>
      <p:sp>
        <p:nvSpPr>
          <p:cNvPr id="7" name="TextBox 6">
            <a:extLst>
              <a:ext uri="{FF2B5EF4-FFF2-40B4-BE49-F238E27FC236}">
                <a16:creationId xmlns:a16="http://schemas.microsoft.com/office/drawing/2014/main" id="{AC671F77-FFBF-30A5-E845-4A5057C6B565}"/>
              </a:ext>
            </a:extLst>
          </p:cNvPr>
          <p:cNvSpPr txBox="1"/>
          <p:nvPr/>
        </p:nvSpPr>
        <p:spPr>
          <a:xfrm>
            <a:off x="5654351" y="2253541"/>
            <a:ext cx="4226767" cy="1477328"/>
          </a:xfrm>
          <a:prstGeom prst="rect">
            <a:avLst/>
          </a:prstGeom>
          <a:noFill/>
        </p:spPr>
        <p:txBody>
          <a:bodyPr wrap="square" rtlCol="0">
            <a:spAutoFit/>
          </a:bodyPr>
          <a:lstStyle/>
          <a:p>
            <a:r>
              <a:rPr lang="en-US" b="1" dirty="0"/>
              <a:t>Russo-Japanese War</a:t>
            </a:r>
            <a:r>
              <a:rPr lang="en-US" dirty="0"/>
              <a:t> </a:t>
            </a:r>
          </a:p>
          <a:p>
            <a:r>
              <a:rPr lang="en-US" dirty="0"/>
              <a:t>(8 Feb. 1904 – 5 Sep. 1905)</a:t>
            </a:r>
          </a:p>
          <a:p>
            <a:r>
              <a:rPr lang="en-US" dirty="0">
                <a:hlinkClick r:id="rId3"/>
              </a:rPr>
              <a:t>https://en.wikipedia.org/wiki/Russo-Japanese_War</a:t>
            </a:r>
            <a:endParaRPr lang="en-US" dirty="0"/>
          </a:p>
          <a:p>
            <a:r>
              <a:rPr lang="en-US" dirty="0"/>
              <a:t> </a:t>
            </a:r>
          </a:p>
        </p:txBody>
      </p:sp>
      <p:cxnSp>
        <p:nvCxnSpPr>
          <p:cNvPr id="9" name="Straight Connector 8">
            <a:extLst>
              <a:ext uri="{FF2B5EF4-FFF2-40B4-BE49-F238E27FC236}">
                <a16:creationId xmlns:a16="http://schemas.microsoft.com/office/drawing/2014/main" id="{D5AA5792-B2A2-3063-5139-45B7D34DFD1E}"/>
              </a:ext>
            </a:extLst>
          </p:cNvPr>
          <p:cNvCxnSpPr/>
          <p:nvPr/>
        </p:nvCxnSpPr>
        <p:spPr>
          <a:xfrm>
            <a:off x="6226629" y="1160106"/>
            <a:ext cx="0" cy="9050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3B05F94-9793-537B-3625-8797AA70752A}"/>
              </a:ext>
            </a:extLst>
          </p:cNvPr>
          <p:cNvCxnSpPr>
            <a:cxnSpLocks/>
          </p:cNvCxnSpPr>
          <p:nvPr/>
        </p:nvCxnSpPr>
        <p:spPr>
          <a:xfrm>
            <a:off x="4435150" y="584725"/>
            <a:ext cx="0" cy="1536435"/>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9BD8D0-C8A1-FEC2-349C-02B1495DAF40}"/>
              </a:ext>
            </a:extLst>
          </p:cNvPr>
          <p:cNvCxnSpPr>
            <a:cxnSpLocks/>
          </p:cNvCxnSpPr>
          <p:nvPr/>
        </p:nvCxnSpPr>
        <p:spPr>
          <a:xfrm>
            <a:off x="8329126" y="584725"/>
            <a:ext cx="0" cy="1536435"/>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14AC54E-940C-7490-339F-0D1432435A4C}"/>
              </a:ext>
            </a:extLst>
          </p:cNvPr>
          <p:cNvSpPr txBox="1"/>
          <p:nvPr/>
        </p:nvSpPr>
        <p:spPr>
          <a:xfrm>
            <a:off x="5289291" y="211697"/>
            <a:ext cx="2185694" cy="461665"/>
          </a:xfrm>
          <a:prstGeom prst="rect">
            <a:avLst/>
          </a:prstGeom>
          <a:noFill/>
        </p:spPr>
        <p:txBody>
          <a:bodyPr wrap="square">
            <a:spAutoFit/>
          </a:bodyPr>
          <a:lstStyle/>
          <a:p>
            <a:r>
              <a:rPr lang="en-US" sz="2400" dirty="0"/>
              <a:t>Korean Empire </a:t>
            </a:r>
          </a:p>
        </p:txBody>
      </p:sp>
      <p:sp>
        <p:nvSpPr>
          <p:cNvPr id="15" name="TextBox 14">
            <a:extLst>
              <a:ext uri="{FF2B5EF4-FFF2-40B4-BE49-F238E27FC236}">
                <a16:creationId xmlns:a16="http://schemas.microsoft.com/office/drawing/2014/main" id="{516408D4-EDD0-124C-817E-A63E667FD98E}"/>
              </a:ext>
            </a:extLst>
          </p:cNvPr>
          <p:cNvSpPr txBox="1"/>
          <p:nvPr/>
        </p:nvSpPr>
        <p:spPr>
          <a:xfrm>
            <a:off x="4086807" y="261851"/>
            <a:ext cx="951721" cy="369332"/>
          </a:xfrm>
          <a:prstGeom prst="rect">
            <a:avLst/>
          </a:prstGeom>
          <a:noFill/>
        </p:spPr>
        <p:txBody>
          <a:bodyPr wrap="square" rtlCol="0">
            <a:spAutoFit/>
          </a:bodyPr>
          <a:lstStyle/>
          <a:p>
            <a:r>
              <a:rPr lang="en-US" dirty="0"/>
              <a:t>1897</a:t>
            </a:r>
          </a:p>
        </p:txBody>
      </p:sp>
      <p:sp>
        <p:nvSpPr>
          <p:cNvPr id="17" name="TextBox 16">
            <a:extLst>
              <a:ext uri="{FF2B5EF4-FFF2-40B4-BE49-F238E27FC236}">
                <a16:creationId xmlns:a16="http://schemas.microsoft.com/office/drawing/2014/main" id="{E09D419B-FD73-A3C5-D915-213A9279C00F}"/>
              </a:ext>
            </a:extLst>
          </p:cNvPr>
          <p:cNvSpPr txBox="1"/>
          <p:nvPr/>
        </p:nvSpPr>
        <p:spPr>
          <a:xfrm>
            <a:off x="7954343" y="261851"/>
            <a:ext cx="951721" cy="369332"/>
          </a:xfrm>
          <a:prstGeom prst="rect">
            <a:avLst/>
          </a:prstGeom>
          <a:noFill/>
        </p:spPr>
        <p:txBody>
          <a:bodyPr wrap="square" rtlCol="0">
            <a:spAutoFit/>
          </a:bodyPr>
          <a:lstStyle/>
          <a:p>
            <a:r>
              <a:rPr lang="en-US" dirty="0"/>
              <a:t>1910</a:t>
            </a:r>
          </a:p>
        </p:txBody>
      </p:sp>
      <p:sp>
        <p:nvSpPr>
          <p:cNvPr id="19" name="TextBox 18">
            <a:extLst>
              <a:ext uri="{FF2B5EF4-FFF2-40B4-BE49-F238E27FC236}">
                <a16:creationId xmlns:a16="http://schemas.microsoft.com/office/drawing/2014/main" id="{26066685-73F6-473A-0F4B-E5C77B204635}"/>
              </a:ext>
            </a:extLst>
          </p:cNvPr>
          <p:cNvSpPr txBox="1"/>
          <p:nvPr/>
        </p:nvSpPr>
        <p:spPr>
          <a:xfrm>
            <a:off x="8657258" y="257863"/>
            <a:ext cx="2711702" cy="369332"/>
          </a:xfrm>
          <a:prstGeom prst="rect">
            <a:avLst/>
          </a:prstGeom>
          <a:noFill/>
        </p:spPr>
        <p:txBody>
          <a:bodyPr wrap="square">
            <a:spAutoFit/>
          </a:bodyPr>
          <a:lstStyle/>
          <a:p>
            <a:r>
              <a:rPr lang="en-US" sz="1800" b="1" u="none" strike="noStrike" dirty="0">
                <a:effectLst/>
                <a:latin typeface="+mn-lt"/>
              </a:rPr>
              <a:t>Japan-Korea Annexation</a:t>
            </a:r>
            <a:r>
              <a:rPr lang="en-US" dirty="0"/>
              <a:t> </a:t>
            </a:r>
          </a:p>
        </p:txBody>
      </p:sp>
    </p:spTree>
    <p:extLst>
      <p:ext uri="{BB962C8B-B14F-4D97-AF65-F5344CB8AC3E}">
        <p14:creationId xmlns:p14="http://schemas.microsoft.com/office/powerpoint/2010/main" val="3332369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2264</TotalTime>
  <Words>571</Words>
  <Application>Microsoft Office PowerPoint</Application>
  <PresentationFormat>Widescreen</PresentationFormat>
  <Paragraphs>57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Joo Won</dc:creator>
  <cp:lastModifiedBy>Youngji Son</cp:lastModifiedBy>
  <cp:revision>39</cp:revision>
  <dcterms:created xsi:type="dcterms:W3CDTF">2023-08-25T16:49:45Z</dcterms:created>
  <dcterms:modified xsi:type="dcterms:W3CDTF">2026-09-09T19:42:42Z</dcterms:modified>
</cp:coreProperties>
</file>