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754" r:id="rId2"/>
    <p:sldId id="1277" r:id="rId3"/>
    <p:sldId id="1445" r:id="rId4"/>
    <p:sldId id="990" r:id="rId5"/>
    <p:sldId id="1274" r:id="rId6"/>
    <p:sldId id="570" r:id="rId7"/>
    <p:sldId id="939" r:id="rId8"/>
    <p:sldId id="949" r:id="rId9"/>
    <p:sldId id="1275" r:id="rId10"/>
    <p:sldId id="953" r:id="rId11"/>
    <p:sldId id="1276" r:id="rId12"/>
    <p:sldId id="1248" r:id="rId13"/>
    <p:sldId id="1249" r:id="rId14"/>
    <p:sldId id="1246" r:id="rId15"/>
    <p:sldId id="1444" r:id="rId16"/>
    <p:sldId id="1252" r:id="rId17"/>
    <p:sldId id="992" r:id="rId18"/>
    <p:sldId id="1013" r:id="rId19"/>
    <p:sldId id="1253" r:id="rId20"/>
    <p:sldId id="1254" r:id="rId21"/>
    <p:sldId id="952" r:id="rId22"/>
    <p:sldId id="1255" r:id="rId23"/>
    <p:sldId id="1015" r:id="rId24"/>
    <p:sldId id="1256" r:id="rId25"/>
    <p:sldId id="1257" r:id="rId26"/>
    <p:sldId id="1258" r:id="rId27"/>
    <p:sldId id="1259" r:id="rId28"/>
    <p:sldId id="1260" r:id="rId29"/>
    <p:sldId id="1261" r:id="rId30"/>
    <p:sldId id="1016" r:id="rId31"/>
    <p:sldId id="1262" r:id="rId32"/>
    <p:sldId id="1265" r:id="rId33"/>
    <p:sldId id="1266" r:id="rId34"/>
    <p:sldId id="1267" r:id="rId35"/>
    <p:sldId id="533" r:id="rId36"/>
    <p:sldId id="1018" r:id="rId37"/>
    <p:sldId id="1263" r:id="rId38"/>
    <p:sldId id="399" r:id="rId39"/>
    <p:sldId id="1268" r:id="rId40"/>
    <p:sldId id="1278" r:id="rId41"/>
    <p:sldId id="1019" r:id="rId42"/>
    <p:sldId id="1269" r:id="rId43"/>
    <p:sldId id="1020" r:id="rId44"/>
    <p:sldId id="1270" r:id="rId45"/>
    <p:sldId id="1271" r:id="rId46"/>
    <p:sldId id="1272" r:id="rId47"/>
    <p:sldId id="1022"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p:cViewPr varScale="1">
        <p:scale>
          <a:sx n="74" d="100"/>
          <a:sy n="74" d="100"/>
        </p:scale>
        <p:origin x="54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6FA984-3687-468F-ABC1-F7F1E7121D7F}"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A716AD-6ECC-40CA-A1F6-6A283A50F1BB}" type="slidenum">
              <a:rPr lang="en-US" smtClean="0"/>
              <a:t>‹#›</a:t>
            </a:fld>
            <a:endParaRPr lang="en-US"/>
          </a:p>
        </p:txBody>
      </p:sp>
    </p:spTree>
    <p:extLst>
      <p:ext uri="{BB962C8B-B14F-4D97-AF65-F5344CB8AC3E}">
        <p14:creationId xmlns:p14="http://schemas.microsoft.com/office/powerpoint/2010/main" val="3991380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29B1D2-4D57-416E-8BD1-3DACB5B914DA}" type="slidenum">
              <a:rPr lang="en-US" smtClean="0"/>
              <a:pPr/>
              <a:t>8</a:t>
            </a:fld>
            <a:endParaRPr lang="en-US"/>
          </a:p>
        </p:txBody>
      </p:sp>
    </p:spTree>
    <p:extLst>
      <p:ext uri="{BB962C8B-B14F-4D97-AF65-F5344CB8AC3E}">
        <p14:creationId xmlns:p14="http://schemas.microsoft.com/office/powerpoint/2010/main" val="4101521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-Imperial</a:t>
            </a:r>
            <a:r>
              <a:rPr lang="en-US" baseline="0" dirty="0"/>
              <a:t> capital and administrative center</a:t>
            </a:r>
          </a:p>
          <a:p>
            <a:pPr>
              <a:buFontTx/>
              <a:buChar char="-"/>
            </a:pPr>
            <a:r>
              <a:rPr lang="en-US" baseline="0" dirty="0"/>
              <a:t>Character as a residential city remains unknown</a:t>
            </a:r>
          </a:p>
          <a:p>
            <a:pPr>
              <a:buFontTx/>
              <a:buChar char="-"/>
            </a:pPr>
            <a:r>
              <a:rPr lang="en-US" baseline="0" dirty="0"/>
              <a:t>Previous work focused exclusively on the </a:t>
            </a:r>
            <a:r>
              <a:rPr lang="en-US" baseline="0" dirty="0" err="1"/>
              <a:t>Takht</a:t>
            </a:r>
            <a:r>
              <a:rPr lang="en-US" baseline="0" dirty="0"/>
              <a:t> (seen here), where there are monumental buildings such as palaces and pavilions</a:t>
            </a:r>
          </a:p>
          <a:p>
            <a:pPr>
              <a:buFontTx/>
              <a:buChar char="-"/>
            </a:pPr>
            <a:r>
              <a:rPr lang="en-US" baseline="0" dirty="0"/>
              <a:t>Recent work has focused on areas off the </a:t>
            </a:r>
            <a:r>
              <a:rPr lang="en-US" baseline="0" dirty="0" err="1"/>
              <a:t>Takht</a:t>
            </a:r>
            <a:endParaRPr lang="en-US" baseline="0" dirty="0"/>
          </a:p>
          <a:p>
            <a:pPr>
              <a:buFontTx/>
              <a:buChar char="-"/>
            </a:pPr>
            <a:r>
              <a:rPr lang="en-US" baseline="0" dirty="0"/>
              <a:t>They show much promise but are as yet inconclusive on this topic</a:t>
            </a:r>
          </a:p>
          <a:p>
            <a:pPr>
              <a:buFontTx/>
              <a:buChar char="-"/>
            </a:pPr>
            <a:r>
              <a:rPr lang="en-US" baseline="0" dirty="0"/>
              <a:t>This paper introduces PFS corpus as evidence for the residential nature of Persepolis</a:t>
            </a:r>
          </a:p>
        </p:txBody>
      </p:sp>
      <p:sp>
        <p:nvSpPr>
          <p:cNvPr id="4" name="Slide Number Placeholder 3"/>
          <p:cNvSpPr>
            <a:spLocks noGrp="1"/>
          </p:cNvSpPr>
          <p:nvPr>
            <p:ph type="sldNum" sz="quarter" idx="10"/>
          </p:nvPr>
        </p:nvSpPr>
        <p:spPr/>
        <p:txBody>
          <a:bodyPr/>
          <a:lstStyle/>
          <a:p>
            <a:fld id="{CAB9F53C-6E71-46D9-A7C2-12EF86C3BB3C}" type="slidenum">
              <a:rPr lang="en-US" smtClean="0"/>
              <a:pPr/>
              <a:t>35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DD6844A-1625-4A19-B9DC-529A05C8C6F8}"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664444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140785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67186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406692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D6844A-1625-4A19-B9DC-529A05C8C6F8}"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3380297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D6844A-1625-4A19-B9DC-529A05C8C6F8}"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594970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D6844A-1625-4A19-B9DC-529A05C8C6F8}" type="datetimeFigureOut">
              <a:rPr lang="en-US" smtClean="0"/>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284193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D6844A-1625-4A19-B9DC-529A05C8C6F8}" type="datetimeFigureOut">
              <a:rPr lang="en-US" smtClean="0"/>
              <a:t>9/2/2026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700935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D6844A-1625-4A19-B9DC-529A05C8C6F8}" type="datetimeFigureOut">
              <a:rPr lang="en-US" smtClean="0"/>
              <a:t>9/2/2026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93358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D6844A-1625-4A19-B9DC-529A05C8C6F8}"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3438613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D6844A-1625-4A19-B9DC-529A05C8C6F8}"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790464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bg1"/>
                </a:solidFill>
                <a:latin typeface="Candara" panose="020E0502030303020204" pitchFamily="34" charset="0"/>
              </a:defRPr>
            </a:lvl1pPr>
          </a:lstStyle>
          <a:p>
            <a:fld id="{5DD6844A-1625-4A19-B9DC-529A05C8C6F8}" type="datetimeFigureOut">
              <a:rPr lang="en-US" smtClean="0"/>
              <a:t>9/2/2026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bg1"/>
                </a:solidFill>
                <a:latin typeface="Candara" panose="020E0502030303020204" pitchFamily="34" charset="0"/>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bg1"/>
                </a:solidFill>
                <a:latin typeface="Candara" panose="020E0502030303020204" pitchFamily="34" charset="0"/>
              </a:defRPr>
            </a:lvl1pPr>
          </a:lstStyle>
          <a:p>
            <a:fld id="{42C9CF69-7706-469D-8252-7BB7EB665F48}" type="slidenum">
              <a:rPr lang="en-US" smtClean="0"/>
              <a:t>‹#›</a:t>
            </a:fld>
            <a:endParaRPr lang="en-US"/>
          </a:p>
        </p:txBody>
      </p:sp>
    </p:spTree>
    <p:extLst>
      <p:ext uri="{BB962C8B-B14F-4D97-AF65-F5344CB8AC3E}">
        <p14:creationId xmlns:p14="http://schemas.microsoft.com/office/powerpoint/2010/main" val="22564336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4.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87CF2582-C2BA-BB9C-9F3D-5B08DD67A2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112" t="30297" r="61651" b="45588"/>
          <a:stretch>
            <a:fillRect/>
          </a:stretch>
        </p:blipFill>
        <p:spPr bwMode="auto">
          <a:xfrm>
            <a:off x="10675621" y="129956"/>
            <a:ext cx="1211578" cy="101505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5BD692F-FEBE-4581-B4E8-94789F25F28F}"/>
              </a:ext>
            </a:extLst>
          </p:cNvPr>
          <p:cNvSpPr>
            <a:spLocks noGrp="1"/>
          </p:cNvSpPr>
          <p:nvPr>
            <p:ph type="ctrTitle"/>
          </p:nvPr>
        </p:nvSpPr>
        <p:spPr/>
        <p:txBody>
          <a:bodyPr/>
          <a:lstStyle/>
          <a:p>
            <a:r>
              <a:rPr lang="en-US" dirty="0"/>
              <a:t>Alexander the Great and the Hellenistic World</a:t>
            </a:r>
            <a:endParaRPr lang="en-US" b="0" dirty="0"/>
          </a:p>
        </p:txBody>
      </p:sp>
      <p:sp>
        <p:nvSpPr>
          <p:cNvPr id="3" name="Subtitle 2">
            <a:extLst>
              <a:ext uri="{FF2B5EF4-FFF2-40B4-BE49-F238E27FC236}">
                <a16:creationId xmlns:a16="http://schemas.microsoft.com/office/drawing/2014/main" id="{02FB65C5-1C4D-49DE-9542-FF719C25B2D2}"/>
              </a:ext>
            </a:extLst>
          </p:cNvPr>
          <p:cNvSpPr>
            <a:spLocks noGrp="1"/>
          </p:cNvSpPr>
          <p:nvPr>
            <p:ph type="subTitle" idx="1"/>
          </p:nvPr>
        </p:nvSpPr>
        <p:spPr/>
        <p:txBody>
          <a:bodyPr/>
          <a:lstStyle/>
          <a:p>
            <a:r>
              <a:rPr lang="en-US" dirty="0">
                <a:solidFill>
                  <a:schemeClr val="bg1"/>
                </a:solidFill>
              </a:rPr>
              <a:t>September 2</a:t>
            </a:r>
          </a:p>
        </p:txBody>
      </p:sp>
      <p:sp>
        <p:nvSpPr>
          <p:cNvPr id="5" name="Title 3">
            <a:extLst>
              <a:ext uri="{FF2B5EF4-FFF2-40B4-BE49-F238E27FC236}">
                <a16:creationId xmlns:a16="http://schemas.microsoft.com/office/drawing/2014/main" id="{71B01575-313D-4768-A515-031E3EFF9EFB}"/>
              </a:ext>
            </a:extLst>
          </p:cNvPr>
          <p:cNvSpPr txBox="1">
            <a:spLocks/>
          </p:cNvSpPr>
          <p:nvPr/>
        </p:nvSpPr>
        <p:spPr>
          <a:xfrm>
            <a:off x="304801" y="139853"/>
            <a:ext cx="8490154" cy="868362"/>
          </a:xfrm>
          <a:prstGeom prst="rect">
            <a:avLst/>
          </a:prstGeom>
          <a:ln w="3175">
            <a:noFill/>
          </a:ln>
        </p:spPr>
        <p:txBody>
          <a:bodyPr vert="horz" lIns="91440" tIns="45720" rIns="91440" bIns="45720" rtlCol="0" anchor="t">
            <a:normAutofit/>
          </a:bodyPr>
          <a:lst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a:lstStyle>
          <a:p>
            <a:pPr algn="l"/>
            <a:r>
              <a:rPr lang="en-US" sz="2400"/>
              <a:t>ARCH B222 </a:t>
            </a:r>
            <a:r>
              <a:rPr lang="en-US" sz="2400" dirty="0"/>
              <a:t>– The Age of Alexander</a:t>
            </a:r>
            <a:br>
              <a:rPr lang="en-US" sz="2400" dirty="0"/>
            </a:br>
            <a:r>
              <a:rPr lang="en-US" sz="2400" dirty="0"/>
              <a:t>Fall 2026</a:t>
            </a:r>
          </a:p>
        </p:txBody>
      </p:sp>
      <p:cxnSp>
        <p:nvCxnSpPr>
          <p:cNvPr id="6" name="Straight Connector 5">
            <a:extLst>
              <a:ext uri="{FF2B5EF4-FFF2-40B4-BE49-F238E27FC236}">
                <a16:creationId xmlns:a16="http://schemas.microsoft.com/office/drawing/2014/main" id="{ECE755CD-7421-45A2-BB79-62B6ECFB96E8}"/>
              </a:ext>
            </a:extLst>
          </p:cNvPr>
          <p:cNvCxnSpPr>
            <a:cxnSpLocks/>
          </p:cNvCxnSpPr>
          <p:nvPr/>
        </p:nvCxnSpPr>
        <p:spPr>
          <a:xfrm>
            <a:off x="304801" y="1115376"/>
            <a:ext cx="11582399" cy="2963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708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5992368" cy="1143000"/>
          </a:xfrm>
        </p:spPr>
        <p:txBody>
          <a:bodyPr/>
          <a:lstStyle/>
          <a:p>
            <a:r>
              <a:rPr lang="en-US" b="1" cap="small" dirty="0"/>
              <a:t>Battle of Chaeronea</a:t>
            </a:r>
            <a:endParaRPr lang="en-US" dirty="0"/>
          </a:p>
        </p:txBody>
      </p:sp>
      <p:sp>
        <p:nvSpPr>
          <p:cNvPr id="3" name="Content Placeholder 2"/>
          <p:cNvSpPr>
            <a:spLocks noGrp="1"/>
          </p:cNvSpPr>
          <p:nvPr>
            <p:ph sz="half" idx="1"/>
          </p:nvPr>
        </p:nvSpPr>
        <p:spPr>
          <a:xfrm>
            <a:off x="609601" y="1600200"/>
            <a:ext cx="5992368" cy="4983162"/>
          </a:xfrm>
        </p:spPr>
        <p:txBody>
          <a:bodyPr>
            <a:normAutofit fontScale="77500" lnSpcReduction="20000"/>
          </a:bodyPr>
          <a:lstStyle/>
          <a:p>
            <a:r>
              <a:rPr lang="en-US" dirty="0"/>
              <a:t>338 BCE</a:t>
            </a:r>
          </a:p>
          <a:p>
            <a:r>
              <a:rPr lang="en-US" dirty="0"/>
              <a:t>Athenians opposed Macedonian expansion; after Philip took control of Thessaly</a:t>
            </a:r>
          </a:p>
          <a:p>
            <a:r>
              <a:rPr lang="en-US" dirty="0"/>
              <a:t>Demosthenes convinced them to form an alliance with the Thebans</a:t>
            </a:r>
          </a:p>
          <a:p>
            <a:r>
              <a:rPr lang="en-US" dirty="0"/>
              <a:t>Macedonians defeated this alliance at Chaeronea in Boeotia</a:t>
            </a:r>
          </a:p>
          <a:p>
            <a:r>
              <a:rPr lang="en-US" dirty="0"/>
              <a:t>Thebans later erected the Lion of Chaeronea</a:t>
            </a:r>
          </a:p>
          <a:p>
            <a:pPr lvl="1"/>
            <a:r>
              <a:rPr lang="en-US" dirty="0"/>
              <a:t>Excavations discovered the skeletons of 254 men laid out in seven rows</a:t>
            </a:r>
          </a:p>
          <a:p>
            <a:pPr lvl="1"/>
            <a:r>
              <a:rPr lang="en-US" dirty="0"/>
              <a:t>The casualties of the Sacred Band?</a:t>
            </a:r>
          </a:p>
          <a:p>
            <a:r>
              <a:rPr lang="en-US" dirty="0"/>
              <a:t> After this no one remained in Greece who could oppose Philip</a:t>
            </a:r>
          </a:p>
          <a:p>
            <a:r>
              <a:rPr lang="en-US" dirty="0"/>
              <a:t>League of Corinth was formed as a </a:t>
            </a:r>
            <a:r>
              <a:rPr lang="en-US" dirty="0" err="1"/>
              <a:t>panhellenic</a:t>
            </a:r>
            <a:r>
              <a:rPr lang="en-US" dirty="0"/>
              <a:t> alliance with Philip as its leader, with the goal of invading the Persian Empire</a:t>
            </a:r>
          </a:p>
        </p:txBody>
      </p:sp>
      <p:sp>
        <p:nvSpPr>
          <p:cNvPr id="6" name="TextBox 5"/>
          <p:cNvSpPr txBox="1"/>
          <p:nvPr/>
        </p:nvSpPr>
        <p:spPr>
          <a:xfrm>
            <a:off x="7282543" y="6172199"/>
            <a:ext cx="3886200"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The Lion of Chaeronea in 1914</a:t>
            </a:r>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84293" y="1600200"/>
            <a:ext cx="3282701" cy="4525963"/>
          </a:xfrm>
        </p:spPr>
      </p:pic>
      <p:pic>
        <p:nvPicPr>
          <p:cNvPr id="1026" name="Picture 2">
            <a:extLst>
              <a:ext uri="{FF2B5EF4-FFF2-40B4-BE49-F238E27FC236}">
                <a16:creationId xmlns:a16="http://schemas.microsoft.com/office/drawing/2014/main" id="{2BD35D2D-ADD8-4D0B-8240-A94F7C2DA1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0563" y="0"/>
            <a:ext cx="51514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1943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11630" y="252867"/>
            <a:ext cx="7793540" cy="6238730"/>
          </a:xfrm>
        </p:spPr>
      </p:pic>
      <p:sp>
        <p:nvSpPr>
          <p:cNvPr id="4" name="Title 1">
            <a:extLst>
              <a:ext uri="{FF2B5EF4-FFF2-40B4-BE49-F238E27FC236}">
                <a16:creationId xmlns:a16="http://schemas.microsoft.com/office/drawing/2014/main" id="{407CD02C-08FF-4981-A74E-3AFC35AD0589}"/>
              </a:ext>
            </a:extLst>
          </p:cNvPr>
          <p:cNvSpPr txBox="1">
            <a:spLocks/>
          </p:cNvSpPr>
          <p:nvPr/>
        </p:nvSpPr>
        <p:spPr>
          <a:xfrm>
            <a:off x="8588830" y="274638"/>
            <a:ext cx="299356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a:lstStyle>
          <a:p>
            <a:r>
              <a:rPr lang="en-US" dirty="0"/>
              <a:t>Macedon</a:t>
            </a:r>
          </a:p>
        </p:txBody>
      </p:sp>
      <p:sp>
        <p:nvSpPr>
          <p:cNvPr id="6" name="Content Placeholder 3">
            <a:extLst>
              <a:ext uri="{FF2B5EF4-FFF2-40B4-BE49-F238E27FC236}">
                <a16:creationId xmlns:a16="http://schemas.microsoft.com/office/drawing/2014/main" id="{6362706B-771C-4723-8A1E-BEFF57BDCEE0}"/>
              </a:ext>
            </a:extLst>
          </p:cNvPr>
          <p:cNvSpPr>
            <a:spLocks noGrp="1"/>
          </p:cNvSpPr>
          <p:nvPr>
            <p:ph sz="half" idx="2"/>
          </p:nvPr>
        </p:nvSpPr>
        <p:spPr>
          <a:xfrm>
            <a:off x="8588830" y="1760231"/>
            <a:ext cx="2991648" cy="4967140"/>
          </a:xfrm>
        </p:spPr>
        <p:txBody>
          <a:bodyPr>
            <a:normAutofit fontScale="92500" lnSpcReduction="20000"/>
          </a:bodyPr>
          <a:lstStyle/>
          <a:p>
            <a:r>
              <a:rPr lang="en-US" sz="2200" dirty="0"/>
              <a:t>Kingdom in the northern Greek mainland</a:t>
            </a:r>
          </a:p>
          <a:p>
            <a:r>
              <a:rPr lang="en-US" sz="2200" dirty="0"/>
              <a:t>Consisted of the plain around Pella and the mountains to the west</a:t>
            </a:r>
          </a:p>
          <a:p>
            <a:r>
              <a:rPr lang="en-US" sz="2200" dirty="0"/>
              <a:t>Beginning in the 7</a:t>
            </a:r>
            <a:r>
              <a:rPr lang="en-US" sz="2200" baseline="30000" dirty="0"/>
              <a:t>th</a:t>
            </a:r>
            <a:r>
              <a:rPr lang="en-US" sz="2200" dirty="0"/>
              <a:t> cen. BCE kings in the plain began to conquer tribes to the east and west</a:t>
            </a:r>
          </a:p>
          <a:p>
            <a:r>
              <a:rPr lang="en-US" sz="2200" dirty="0"/>
              <a:t>Spoke a dialect of Greek</a:t>
            </a:r>
          </a:p>
          <a:p>
            <a:r>
              <a:rPr lang="en-US" sz="2200" dirty="0"/>
              <a:t>Considered themselves Greek, and kings claimed descent from Hercules</a:t>
            </a:r>
          </a:p>
        </p:txBody>
      </p:sp>
    </p:spTree>
    <p:extLst>
      <p:ext uri="{BB962C8B-B14F-4D97-AF65-F5344CB8AC3E}">
        <p14:creationId xmlns:p14="http://schemas.microsoft.com/office/powerpoint/2010/main" val="1800033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90B36-7814-4999-9AC8-498864F30291}"/>
              </a:ext>
            </a:extLst>
          </p:cNvPr>
          <p:cNvSpPr>
            <a:spLocks noGrp="1"/>
          </p:cNvSpPr>
          <p:nvPr>
            <p:ph type="title"/>
          </p:nvPr>
        </p:nvSpPr>
        <p:spPr/>
        <p:txBody>
          <a:bodyPr/>
          <a:lstStyle/>
          <a:p>
            <a:r>
              <a:rPr lang="en-US" dirty="0"/>
              <a:t>Olympias</a:t>
            </a:r>
          </a:p>
        </p:txBody>
      </p:sp>
      <p:sp>
        <p:nvSpPr>
          <p:cNvPr id="3" name="Content Placeholder 2">
            <a:extLst>
              <a:ext uri="{FF2B5EF4-FFF2-40B4-BE49-F238E27FC236}">
                <a16:creationId xmlns:a16="http://schemas.microsoft.com/office/drawing/2014/main" id="{82EFC280-D37E-4279-97C6-285247918BBC}"/>
              </a:ext>
            </a:extLst>
          </p:cNvPr>
          <p:cNvSpPr>
            <a:spLocks noGrp="1"/>
          </p:cNvSpPr>
          <p:nvPr>
            <p:ph sz="half" idx="1"/>
          </p:nvPr>
        </p:nvSpPr>
        <p:spPr/>
        <p:txBody>
          <a:bodyPr anchor="ctr"/>
          <a:lstStyle/>
          <a:p>
            <a:r>
              <a:rPr lang="en-US" dirty="0"/>
              <a:t>Mother of Alexander</a:t>
            </a:r>
          </a:p>
          <a:p>
            <a:r>
              <a:rPr lang="en-US" dirty="0"/>
              <a:t>Daughter of the king of the Molossians</a:t>
            </a:r>
          </a:p>
          <a:p>
            <a:r>
              <a:rPr lang="en-US" dirty="0"/>
              <a:t>One of Philip’s seven wives</a:t>
            </a:r>
          </a:p>
        </p:txBody>
      </p:sp>
      <p:pic>
        <p:nvPicPr>
          <p:cNvPr id="2050" name="Picture 2" descr="Medallion with Olympias">
            <a:extLst>
              <a:ext uri="{FF2B5EF4-FFF2-40B4-BE49-F238E27FC236}">
                <a16:creationId xmlns:a16="http://schemas.microsoft.com/office/drawing/2014/main" id="{BB08A4FB-2900-4488-999C-781FAEC1A5C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27018" y="1600200"/>
            <a:ext cx="4525963" cy="452596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A1A8D67-F941-4395-9C69-E88CC32684D8}"/>
              </a:ext>
            </a:extLst>
          </p:cNvPr>
          <p:cNvSpPr txBox="1"/>
          <p:nvPr/>
        </p:nvSpPr>
        <p:spPr>
          <a:xfrm>
            <a:off x="6308043" y="6126163"/>
            <a:ext cx="5163911"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Roman medallion depicting Olympias</a:t>
            </a:r>
          </a:p>
          <a:p>
            <a:pPr algn="ctr"/>
            <a:r>
              <a:rPr lang="en-US" dirty="0">
                <a:solidFill>
                  <a:schemeClr val="bg1"/>
                </a:solidFill>
                <a:latin typeface="Candara" panose="020E0502030303020204" pitchFamily="34" charset="0"/>
              </a:rPr>
              <a:t>(Museum of Thessaloniki)</a:t>
            </a:r>
          </a:p>
        </p:txBody>
      </p:sp>
    </p:spTree>
    <p:extLst>
      <p:ext uri="{BB962C8B-B14F-4D97-AF65-F5344CB8AC3E}">
        <p14:creationId xmlns:p14="http://schemas.microsoft.com/office/powerpoint/2010/main" val="2193800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0DD8A-FAB6-4D57-B95F-1B61BAF05870}"/>
              </a:ext>
            </a:extLst>
          </p:cNvPr>
          <p:cNvSpPr>
            <a:spLocks noGrp="1"/>
          </p:cNvSpPr>
          <p:nvPr>
            <p:ph type="title"/>
          </p:nvPr>
        </p:nvSpPr>
        <p:spPr/>
        <p:txBody>
          <a:bodyPr/>
          <a:lstStyle/>
          <a:p>
            <a:r>
              <a:rPr lang="en-US" dirty="0"/>
              <a:t>Aristotle</a:t>
            </a:r>
          </a:p>
        </p:txBody>
      </p:sp>
      <p:sp>
        <p:nvSpPr>
          <p:cNvPr id="4" name="Content Placeholder 3">
            <a:extLst>
              <a:ext uri="{FF2B5EF4-FFF2-40B4-BE49-F238E27FC236}">
                <a16:creationId xmlns:a16="http://schemas.microsoft.com/office/drawing/2014/main" id="{A088112F-F6E2-45AE-99F7-C66C28C33F20}"/>
              </a:ext>
            </a:extLst>
          </p:cNvPr>
          <p:cNvSpPr>
            <a:spLocks noGrp="1"/>
          </p:cNvSpPr>
          <p:nvPr>
            <p:ph sz="half" idx="2"/>
          </p:nvPr>
        </p:nvSpPr>
        <p:spPr/>
        <p:txBody>
          <a:bodyPr>
            <a:normAutofit fontScale="85000" lnSpcReduction="10000"/>
          </a:bodyPr>
          <a:lstStyle/>
          <a:p>
            <a:r>
              <a:rPr lang="en-US" dirty="0"/>
              <a:t>384-322 BCE</a:t>
            </a:r>
          </a:p>
          <a:p>
            <a:r>
              <a:rPr lang="en-US" dirty="0"/>
              <a:t>Born in northern Greece</a:t>
            </a:r>
          </a:p>
          <a:p>
            <a:r>
              <a:rPr lang="en-US" dirty="0"/>
              <a:t>Studied with Plato at the Academy</a:t>
            </a:r>
          </a:p>
          <a:p>
            <a:r>
              <a:rPr lang="en-US" dirty="0"/>
              <a:t>His research covered a vast range of topics, including physics, geology, </a:t>
            </a:r>
            <a:r>
              <a:rPr lang="en-US" dirty="0" err="1"/>
              <a:t>meterology</a:t>
            </a:r>
            <a:r>
              <a:rPr lang="en-US" dirty="0"/>
              <a:t>, biology, zoology, metaphysics, logic, ethics, aesthetics, poetry, theater, music, rhetoric, psychology, linguistics, economics, politics, government</a:t>
            </a:r>
          </a:p>
          <a:p>
            <a:r>
              <a:rPr lang="en-US" dirty="0"/>
              <a:t>Invited to Macedonia to teach Alexander in 343/2 BCE</a:t>
            </a:r>
          </a:p>
        </p:txBody>
      </p:sp>
      <p:pic>
        <p:nvPicPr>
          <p:cNvPr id="3074" name="Picture 2">
            <a:extLst>
              <a:ext uri="{FF2B5EF4-FFF2-40B4-BE49-F238E27FC236}">
                <a16:creationId xmlns:a16="http://schemas.microsoft.com/office/drawing/2014/main" id="{A4FBBE78-C366-4446-A5A7-4BA18706382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05294" y="1600200"/>
            <a:ext cx="3393411" cy="452596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E8B131E-FD37-4A9C-B614-475826BDC8D5}"/>
              </a:ext>
            </a:extLst>
          </p:cNvPr>
          <p:cNvSpPr txBox="1"/>
          <p:nvPr/>
        </p:nvSpPr>
        <p:spPr>
          <a:xfrm>
            <a:off x="720043" y="6126163"/>
            <a:ext cx="5163911"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Roman bust of Aristotle, 1</a:t>
            </a:r>
            <a:r>
              <a:rPr lang="en-US" baseline="30000" dirty="0">
                <a:solidFill>
                  <a:schemeClr val="bg1"/>
                </a:solidFill>
                <a:latin typeface="Candara" panose="020E0502030303020204" pitchFamily="34" charset="0"/>
              </a:rPr>
              <a:t>st</a:t>
            </a:r>
            <a:r>
              <a:rPr lang="en-US" dirty="0">
                <a:solidFill>
                  <a:schemeClr val="bg1"/>
                </a:solidFill>
                <a:latin typeface="Candara" panose="020E0502030303020204" pitchFamily="34" charset="0"/>
              </a:rPr>
              <a:t>-2</a:t>
            </a:r>
            <a:r>
              <a:rPr lang="en-US" baseline="30000" dirty="0">
                <a:solidFill>
                  <a:schemeClr val="bg1"/>
                </a:solidFill>
                <a:latin typeface="Candara" panose="020E0502030303020204" pitchFamily="34" charset="0"/>
              </a:rPr>
              <a:t>nd</a:t>
            </a:r>
            <a:r>
              <a:rPr lang="en-US" dirty="0">
                <a:solidFill>
                  <a:schemeClr val="bg1"/>
                </a:solidFill>
                <a:latin typeface="Candara" panose="020E0502030303020204" pitchFamily="34" charset="0"/>
              </a:rPr>
              <a:t> cen. CE</a:t>
            </a:r>
          </a:p>
          <a:p>
            <a:pPr algn="ctr"/>
            <a:r>
              <a:rPr lang="en-US" dirty="0">
                <a:solidFill>
                  <a:schemeClr val="bg1"/>
                </a:solidFill>
                <a:latin typeface="Candara" panose="020E0502030303020204" pitchFamily="34" charset="0"/>
              </a:rPr>
              <a:t>(Louvre)</a:t>
            </a:r>
          </a:p>
        </p:txBody>
      </p:sp>
    </p:spTree>
    <p:extLst>
      <p:ext uri="{BB962C8B-B14F-4D97-AF65-F5344CB8AC3E}">
        <p14:creationId xmlns:p14="http://schemas.microsoft.com/office/powerpoint/2010/main" val="3220339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3EE81-3514-43F5-AE39-7BABF39663EA}"/>
              </a:ext>
            </a:extLst>
          </p:cNvPr>
          <p:cNvSpPr>
            <a:spLocks noGrp="1"/>
          </p:cNvSpPr>
          <p:nvPr>
            <p:ph type="title"/>
          </p:nvPr>
        </p:nvSpPr>
        <p:spPr/>
        <p:txBody>
          <a:bodyPr/>
          <a:lstStyle/>
          <a:p>
            <a:r>
              <a:rPr lang="en-US" dirty="0"/>
              <a:t>Let’s All Go Fight the Persians</a:t>
            </a:r>
          </a:p>
        </p:txBody>
      </p:sp>
      <p:sp>
        <p:nvSpPr>
          <p:cNvPr id="3" name="Content Placeholder 2">
            <a:extLst>
              <a:ext uri="{FF2B5EF4-FFF2-40B4-BE49-F238E27FC236}">
                <a16:creationId xmlns:a16="http://schemas.microsoft.com/office/drawing/2014/main" id="{E819126E-712B-457C-BAD1-1CD32E21E7AA}"/>
              </a:ext>
            </a:extLst>
          </p:cNvPr>
          <p:cNvSpPr>
            <a:spLocks noGrp="1"/>
          </p:cNvSpPr>
          <p:nvPr>
            <p:ph idx="1"/>
          </p:nvPr>
        </p:nvSpPr>
        <p:spPr/>
        <p:txBody>
          <a:bodyPr>
            <a:normAutofit fontScale="92500"/>
          </a:bodyPr>
          <a:lstStyle/>
          <a:p>
            <a:pPr marL="174625" indent="-174625">
              <a:buNone/>
            </a:pPr>
            <a:r>
              <a:rPr lang="en-US" dirty="0"/>
              <a:t>“I assert that it is incumbent upon you to work for the good of the Hellenes, to reign as king over the Macedonians, and to extend your power over the greatest possible number of the barbarians. For if you do these things, all men will be grateful to you: the Hellenes for your kindness to them; the Macedonians if you reign over them, not like a tyrant, but like a king; and the rest of the nations, if by your hands they are delivered from barbaric despotism and are brought under the protection of Hellas.”</a:t>
            </a:r>
          </a:p>
          <a:p>
            <a:pPr marL="0" indent="0" algn="r">
              <a:buNone/>
            </a:pPr>
            <a:r>
              <a:rPr lang="en-US" dirty="0"/>
              <a:t>- Isocrates, </a:t>
            </a:r>
            <a:r>
              <a:rPr lang="en-US" i="1" dirty="0"/>
              <a:t>Letter to Philip </a:t>
            </a:r>
            <a:r>
              <a:rPr lang="en-US" dirty="0"/>
              <a:t>154</a:t>
            </a:r>
          </a:p>
        </p:txBody>
      </p:sp>
    </p:spTree>
    <p:extLst>
      <p:ext uri="{BB962C8B-B14F-4D97-AF65-F5344CB8AC3E}">
        <p14:creationId xmlns:p14="http://schemas.microsoft.com/office/powerpoint/2010/main" val="3079170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地图&#10;&#10;AI 生成的内容可能不正确。">
            <a:extLst>
              <a:ext uri="{FF2B5EF4-FFF2-40B4-BE49-F238E27FC236}">
                <a16:creationId xmlns:a16="http://schemas.microsoft.com/office/drawing/2014/main" id="{BA4E7824-F21D-1169-57D5-DAB58C1BA2BF}"/>
              </a:ext>
            </a:extLst>
          </p:cNvPr>
          <p:cNvPicPr>
            <a:picLocks noChangeAspect="1"/>
          </p:cNvPicPr>
          <p:nvPr/>
        </p:nvPicPr>
        <p:blipFill>
          <a:blip r:embed="rId2"/>
          <a:stretch>
            <a:fillRect/>
          </a:stretch>
        </p:blipFill>
        <p:spPr>
          <a:xfrm>
            <a:off x="1520687" y="0"/>
            <a:ext cx="9150626" cy="6862970"/>
          </a:xfrm>
          <a:prstGeom prst="rect">
            <a:avLst/>
          </a:prstGeom>
        </p:spPr>
      </p:pic>
      <p:sp>
        <p:nvSpPr>
          <p:cNvPr id="8" name="TextBox 7">
            <a:extLst>
              <a:ext uri="{FF2B5EF4-FFF2-40B4-BE49-F238E27FC236}">
                <a16:creationId xmlns:a16="http://schemas.microsoft.com/office/drawing/2014/main" id="{DBFA9895-BA4E-A88D-BEEA-1C08A8DF1EF3}"/>
              </a:ext>
            </a:extLst>
          </p:cNvPr>
          <p:cNvSpPr txBox="1"/>
          <p:nvPr/>
        </p:nvSpPr>
        <p:spPr>
          <a:xfrm>
            <a:off x="4572000" y="132080"/>
            <a:ext cx="5770880" cy="1754326"/>
          </a:xfrm>
          <a:prstGeom prst="rect">
            <a:avLst/>
          </a:prstGeom>
          <a:solidFill>
            <a:schemeClr val="bg1">
              <a:alpha val="65000"/>
            </a:schemeClr>
          </a:solidFill>
        </p:spPr>
        <p:txBody>
          <a:bodyPr wrap="square" numCol="2" rtlCol="0">
            <a:spAutoFit/>
          </a:bodyPr>
          <a:lstStyle/>
          <a:p>
            <a:pPr marL="285750" indent="-285750">
              <a:buFont typeface="Arial" panose="020B0604020202020204" pitchFamily="34" charset="0"/>
              <a:buChar char="•"/>
            </a:pPr>
            <a:r>
              <a:rPr lang="en-US" dirty="0">
                <a:latin typeface="Candara" panose="020E0502030303020204" pitchFamily="34" charset="0"/>
              </a:rPr>
              <a:t>Cyrus (r. ca. 559-530 BCE)</a:t>
            </a:r>
          </a:p>
          <a:p>
            <a:pPr marL="285750" indent="-285750">
              <a:buFont typeface="Arial" panose="020B0604020202020204" pitchFamily="34" charset="0"/>
              <a:buChar char="•"/>
            </a:pPr>
            <a:r>
              <a:rPr lang="en-US" dirty="0">
                <a:latin typeface="Candara" panose="020E0502030303020204" pitchFamily="34" charset="0"/>
              </a:rPr>
              <a:t>Cambyses (r. 530-522 BCE)</a:t>
            </a:r>
          </a:p>
          <a:p>
            <a:pPr marL="285750" indent="-285750">
              <a:buFont typeface="Arial" panose="020B0604020202020204" pitchFamily="34" charset="0"/>
              <a:buChar char="•"/>
            </a:pPr>
            <a:r>
              <a:rPr lang="en-US" dirty="0">
                <a:latin typeface="Candara" panose="020E0502030303020204" pitchFamily="34" charset="0"/>
              </a:rPr>
              <a:t>Darius I (r. 522-486 BCE)</a:t>
            </a:r>
          </a:p>
          <a:p>
            <a:pPr marL="285750" indent="-285750">
              <a:buFont typeface="Arial" panose="020B0604020202020204" pitchFamily="34" charset="0"/>
              <a:buChar char="•"/>
            </a:pPr>
            <a:r>
              <a:rPr lang="en-US" dirty="0">
                <a:latin typeface="Candara" panose="020E0502030303020204" pitchFamily="34" charset="0"/>
              </a:rPr>
              <a:t>Xerxes (r. 486-465 BCE)</a:t>
            </a:r>
          </a:p>
          <a:p>
            <a:pPr marL="285750" indent="-285750">
              <a:buFont typeface="Arial" panose="020B0604020202020204" pitchFamily="34" charset="0"/>
              <a:buChar char="•"/>
            </a:pPr>
            <a:r>
              <a:rPr lang="en-US" dirty="0">
                <a:latin typeface="Candara" panose="020E0502030303020204" pitchFamily="34" charset="0"/>
              </a:rPr>
              <a:t>Artaxerxes I (r. 465-424)</a:t>
            </a:r>
          </a:p>
          <a:p>
            <a:pPr marL="285750" indent="-285750">
              <a:buFont typeface="Arial" panose="020B0604020202020204" pitchFamily="34" charset="0"/>
              <a:buChar char="•"/>
            </a:pPr>
            <a:r>
              <a:rPr lang="en-US" dirty="0">
                <a:latin typeface="Candara" panose="020E0502030303020204" pitchFamily="34" charset="0"/>
              </a:rPr>
              <a:t>Darius II (r. 423-404)</a:t>
            </a:r>
          </a:p>
          <a:p>
            <a:pPr marL="285750" indent="-285750">
              <a:buFont typeface="Arial" panose="020B0604020202020204" pitchFamily="34" charset="0"/>
              <a:buChar char="•"/>
            </a:pPr>
            <a:r>
              <a:rPr lang="en-US" dirty="0">
                <a:latin typeface="Candara" panose="020E0502030303020204" pitchFamily="34" charset="0"/>
              </a:rPr>
              <a:t>Artaxerxes II (r. 404-359)</a:t>
            </a:r>
          </a:p>
          <a:p>
            <a:pPr marL="285750" indent="-285750">
              <a:buFont typeface="Arial" panose="020B0604020202020204" pitchFamily="34" charset="0"/>
              <a:buChar char="•"/>
            </a:pPr>
            <a:r>
              <a:rPr lang="en-US" dirty="0">
                <a:latin typeface="Candara" panose="020E0502030303020204" pitchFamily="34" charset="0"/>
              </a:rPr>
              <a:t>Artaxerxes III (r. 359-338)</a:t>
            </a:r>
          </a:p>
          <a:p>
            <a:pPr marL="285750" indent="-285750">
              <a:buFont typeface="Arial" panose="020B0604020202020204" pitchFamily="34" charset="0"/>
              <a:buChar char="•"/>
            </a:pPr>
            <a:r>
              <a:rPr lang="en-US" dirty="0">
                <a:latin typeface="Candara" panose="020E0502030303020204" pitchFamily="34" charset="0"/>
              </a:rPr>
              <a:t>Artaxerxes IV (r. 338-336)</a:t>
            </a:r>
          </a:p>
          <a:p>
            <a:pPr marL="285750" indent="-285750">
              <a:buFont typeface="Arial" panose="020B0604020202020204" pitchFamily="34" charset="0"/>
              <a:buChar char="•"/>
            </a:pPr>
            <a:r>
              <a:rPr lang="en-US" dirty="0">
                <a:latin typeface="Candara" panose="020E0502030303020204" pitchFamily="34" charset="0"/>
              </a:rPr>
              <a:t>Darius III (r. 336-330)</a:t>
            </a:r>
          </a:p>
        </p:txBody>
      </p:sp>
      <p:grpSp>
        <p:nvGrpSpPr>
          <p:cNvPr id="13" name="Group 12">
            <a:extLst>
              <a:ext uri="{FF2B5EF4-FFF2-40B4-BE49-F238E27FC236}">
                <a16:creationId xmlns:a16="http://schemas.microsoft.com/office/drawing/2014/main" id="{A9978B80-226E-C9D0-0836-A5043CEF95AB}"/>
              </a:ext>
            </a:extLst>
          </p:cNvPr>
          <p:cNvGrpSpPr/>
          <p:nvPr/>
        </p:nvGrpSpPr>
        <p:grpSpPr>
          <a:xfrm>
            <a:off x="6664960" y="3972560"/>
            <a:ext cx="2231939" cy="550704"/>
            <a:chOff x="6664960" y="3972560"/>
            <a:chExt cx="2231939" cy="550704"/>
          </a:xfrm>
        </p:grpSpPr>
        <p:sp>
          <p:nvSpPr>
            <p:cNvPr id="14" name="Oval 13">
              <a:extLst>
                <a:ext uri="{FF2B5EF4-FFF2-40B4-BE49-F238E27FC236}">
                  <a16:creationId xmlns:a16="http://schemas.microsoft.com/office/drawing/2014/main" id="{9D86D9ED-69A8-2B36-2240-A602F96ED2E6}"/>
                </a:ext>
              </a:extLst>
            </p:cNvPr>
            <p:cNvSpPr/>
            <p:nvPr/>
          </p:nvSpPr>
          <p:spPr>
            <a:xfrm>
              <a:off x="6664960" y="3972560"/>
              <a:ext cx="355600" cy="355600"/>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22B1E2A7-873C-F8FC-049A-D0A2419FF7A6}"/>
                </a:ext>
              </a:extLst>
            </p:cNvPr>
            <p:cNvCxnSpPr>
              <a:endCxn id="14" idx="6"/>
            </p:cNvCxnSpPr>
            <p:nvPr/>
          </p:nvCxnSpPr>
          <p:spPr>
            <a:xfrm flipH="1" flipV="1">
              <a:off x="7020560" y="4150360"/>
              <a:ext cx="670560" cy="17780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357BF93-593F-9CEB-1491-6F6702E4C138}"/>
                </a:ext>
              </a:extLst>
            </p:cNvPr>
            <p:cNvSpPr txBox="1"/>
            <p:nvPr/>
          </p:nvSpPr>
          <p:spPr>
            <a:xfrm>
              <a:off x="7691120" y="4153932"/>
              <a:ext cx="1205779" cy="369332"/>
            </a:xfrm>
            <a:prstGeom prst="rect">
              <a:avLst/>
            </a:prstGeom>
            <a:noFill/>
          </p:spPr>
          <p:txBody>
            <a:bodyPr wrap="none" rtlCol="0">
              <a:spAutoFit/>
            </a:bodyPr>
            <a:lstStyle/>
            <a:p>
              <a:r>
                <a:rPr lang="en-US" b="1" dirty="0">
                  <a:solidFill>
                    <a:srgbClr val="0070C0"/>
                  </a:solidFill>
                  <a:latin typeface="Candara" panose="020E0502030303020204" pitchFamily="34" charset="0"/>
                </a:rPr>
                <a:t>Persepolis</a:t>
              </a:r>
            </a:p>
          </p:txBody>
        </p:sp>
      </p:grpSp>
      <p:sp>
        <p:nvSpPr>
          <p:cNvPr id="18" name="Oval 17">
            <a:extLst>
              <a:ext uri="{FF2B5EF4-FFF2-40B4-BE49-F238E27FC236}">
                <a16:creationId xmlns:a16="http://schemas.microsoft.com/office/drawing/2014/main" id="{11F6F6DE-5D2B-D1CC-6BB5-A6209711A617}"/>
              </a:ext>
            </a:extLst>
          </p:cNvPr>
          <p:cNvSpPr/>
          <p:nvPr/>
        </p:nvSpPr>
        <p:spPr>
          <a:xfrm>
            <a:off x="5916706" y="3608308"/>
            <a:ext cx="355600" cy="355600"/>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a:extLst>
              <a:ext uri="{FF2B5EF4-FFF2-40B4-BE49-F238E27FC236}">
                <a16:creationId xmlns:a16="http://schemas.microsoft.com/office/drawing/2014/main" id="{2C791D62-4BDA-4DE1-0CB3-8E75AADF719C}"/>
              </a:ext>
            </a:extLst>
          </p:cNvPr>
          <p:cNvCxnSpPr>
            <a:cxnSpLocks/>
            <a:stCxn id="20" idx="0"/>
          </p:cNvCxnSpPr>
          <p:nvPr/>
        </p:nvCxnSpPr>
        <p:spPr>
          <a:xfrm flipV="1">
            <a:off x="5625572" y="3910357"/>
            <a:ext cx="291134" cy="302049"/>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1C203E8-901E-ED05-638F-D5132A423AFF}"/>
              </a:ext>
            </a:extLst>
          </p:cNvPr>
          <p:cNvSpPr txBox="1"/>
          <p:nvPr/>
        </p:nvSpPr>
        <p:spPr>
          <a:xfrm>
            <a:off x="5305612" y="4212406"/>
            <a:ext cx="639919" cy="369332"/>
          </a:xfrm>
          <a:prstGeom prst="rect">
            <a:avLst/>
          </a:prstGeom>
          <a:noFill/>
        </p:spPr>
        <p:txBody>
          <a:bodyPr wrap="none" rtlCol="0">
            <a:spAutoFit/>
          </a:bodyPr>
          <a:lstStyle/>
          <a:p>
            <a:pPr algn="ctr"/>
            <a:r>
              <a:rPr lang="en-US" b="1" dirty="0">
                <a:solidFill>
                  <a:srgbClr val="0070C0"/>
                </a:solidFill>
                <a:latin typeface="Candara" panose="020E0502030303020204" pitchFamily="34" charset="0"/>
              </a:rPr>
              <a:t>Susa</a:t>
            </a:r>
          </a:p>
        </p:txBody>
      </p:sp>
      <p:sp>
        <p:nvSpPr>
          <p:cNvPr id="23" name="Oval 22">
            <a:extLst>
              <a:ext uri="{FF2B5EF4-FFF2-40B4-BE49-F238E27FC236}">
                <a16:creationId xmlns:a16="http://schemas.microsoft.com/office/drawing/2014/main" id="{EFC383DA-F111-2361-3667-EB6797FDF684}"/>
              </a:ext>
            </a:extLst>
          </p:cNvPr>
          <p:cNvSpPr/>
          <p:nvPr/>
        </p:nvSpPr>
        <p:spPr>
          <a:xfrm>
            <a:off x="5548990" y="3265673"/>
            <a:ext cx="355600" cy="355600"/>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a:extLst>
              <a:ext uri="{FF2B5EF4-FFF2-40B4-BE49-F238E27FC236}">
                <a16:creationId xmlns:a16="http://schemas.microsoft.com/office/drawing/2014/main" id="{96F40C02-4A4E-2DC9-0714-B4C899C024A5}"/>
              </a:ext>
            </a:extLst>
          </p:cNvPr>
          <p:cNvCxnSpPr>
            <a:cxnSpLocks/>
            <a:stCxn id="25" idx="1"/>
          </p:cNvCxnSpPr>
          <p:nvPr/>
        </p:nvCxnSpPr>
        <p:spPr>
          <a:xfrm flipH="1">
            <a:off x="5904590" y="3265673"/>
            <a:ext cx="215990" cy="53551"/>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ED4FD3D9-E4D9-60AE-980E-628B38FBC7EF}"/>
              </a:ext>
            </a:extLst>
          </p:cNvPr>
          <p:cNvSpPr txBox="1"/>
          <p:nvPr/>
        </p:nvSpPr>
        <p:spPr>
          <a:xfrm>
            <a:off x="6120580" y="3081007"/>
            <a:ext cx="1088760" cy="369332"/>
          </a:xfrm>
          <a:prstGeom prst="rect">
            <a:avLst/>
          </a:prstGeom>
          <a:noFill/>
        </p:spPr>
        <p:txBody>
          <a:bodyPr wrap="none" rtlCol="0">
            <a:spAutoFit/>
          </a:bodyPr>
          <a:lstStyle/>
          <a:p>
            <a:r>
              <a:rPr lang="en-US" b="1" dirty="0">
                <a:solidFill>
                  <a:srgbClr val="0070C0"/>
                </a:solidFill>
                <a:latin typeface="Candara" panose="020E0502030303020204" pitchFamily="34" charset="0"/>
              </a:rPr>
              <a:t>Ecbatana</a:t>
            </a:r>
          </a:p>
        </p:txBody>
      </p:sp>
      <p:sp>
        <p:nvSpPr>
          <p:cNvPr id="29" name="Oval 28">
            <a:extLst>
              <a:ext uri="{FF2B5EF4-FFF2-40B4-BE49-F238E27FC236}">
                <a16:creationId xmlns:a16="http://schemas.microsoft.com/office/drawing/2014/main" id="{BA59A516-5E00-6DD0-72FB-37D502B920F8}"/>
              </a:ext>
            </a:extLst>
          </p:cNvPr>
          <p:cNvSpPr/>
          <p:nvPr/>
        </p:nvSpPr>
        <p:spPr>
          <a:xfrm>
            <a:off x="5305612" y="3579442"/>
            <a:ext cx="355600" cy="355600"/>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98F35586-F8B2-0C58-D2DB-A7CE0763F148}"/>
              </a:ext>
            </a:extLst>
          </p:cNvPr>
          <p:cNvCxnSpPr>
            <a:cxnSpLocks/>
          </p:cNvCxnSpPr>
          <p:nvPr/>
        </p:nvCxnSpPr>
        <p:spPr>
          <a:xfrm flipV="1">
            <a:off x="4996384" y="3843074"/>
            <a:ext cx="273588" cy="184666"/>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DE340FD5-0868-D8C0-C5C2-D19C8EF17693}"/>
              </a:ext>
            </a:extLst>
          </p:cNvPr>
          <p:cNvSpPr txBox="1"/>
          <p:nvPr/>
        </p:nvSpPr>
        <p:spPr>
          <a:xfrm>
            <a:off x="4038360" y="3843074"/>
            <a:ext cx="990977" cy="369332"/>
          </a:xfrm>
          <a:prstGeom prst="rect">
            <a:avLst/>
          </a:prstGeom>
          <a:noFill/>
        </p:spPr>
        <p:txBody>
          <a:bodyPr wrap="none" rtlCol="0">
            <a:spAutoFit/>
          </a:bodyPr>
          <a:lstStyle/>
          <a:p>
            <a:pPr algn="r"/>
            <a:r>
              <a:rPr lang="en-US" b="1" dirty="0">
                <a:solidFill>
                  <a:srgbClr val="0070C0"/>
                </a:solidFill>
                <a:latin typeface="Candara" panose="020E0502030303020204" pitchFamily="34" charset="0"/>
              </a:rPr>
              <a:t>Babylon</a:t>
            </a:r>
          </a:p>
        </p:txBody>
      </p:sp>
    </p:spTree>
    <p:extLst>
      <p:ext uri="{BB962C8B-B14F-4D97-AF65-F5344CB8AC3E}">
        <p14:creationId xmlns:p14="http://schemas.microsoft.com/office/powerpoint/2010/main" val="1492457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11A5-194F-4510-85FF-90F9B08D90A4}"/>
              </a:ext>
            </a:extLst>
          </p:cNvPr>
          <p:cNvSpPr>
            <a:spLocks noGrp="1"/>
          </p:cNvSpPr>
          <p:nvPr>
            <p:ph type="title"/>
          </p:nvPr>
        </p:nvSpPr>
        <p:spPr/>
        <p:txBody>
          <a:bodyPr/>
          <a:lstStyle/>
          <a:p>
            <a:r>
              <a:rPr lang="en-US" dirty="0"/>
              <a:t>The Burning of Thebes</a:t>
            </a:r>
          </a:p>
        </p:txBody>
      </p:sp>
      <p:sp>
        <p:nvSpPr>
          <p:cNvPr id="5" name="Content Placeholder 4">
            <a:extLst>
              <a:ext uri="{FF2B5EF4-FFF2-40B4-BE49-F238E27FC236}">
                <a16:creationId xmlns:a16="http://schemas.microsoft.com/office/drawing/2014/main" id="{A7F84220-295F-4D9E-965B-414C29898F23}"/>
              </a:ext>
            </a:extLst>
          </p:cNvPr>
          <p:cNvSpPr>
            <a:spLocks noGrp="1"/>
          </p:cNvSpPr>
          <p:nvPr>
            <p:ph idx="1"/>
          </p:nvPr>
        </p:nvSpPr>
        <p:spPr/>
        <p:txBody>
          <a:bodyPr/>
          <a:lstStyle/>
          <a:p>
            <a:r>
              <a:rPr lang="en-US" dirty="0"/>
              <a:t>Revolted against Alexander in 335 BCE</a:t>
            </a:r>
          </a:p>
          <a:p>
            <a:r>
              <a:rPr lang="en-US" dirty="0"/>
              <a:t>Alexander ordered the League of Corinth to condemn them for ‘joining’ the Persians in 480</a:t>
            </a:r>
          </a:p>
          <a:p>
            <a:r>
              <a:rPr lang="en-US" dirty="0"/>
              <a:t>The entire city was burned down</a:t>
            </a:r>
          </a:p>
        </p:txBody>
      </p:sp>
    </p:spTree>
    <p:extLst>
      <p:ext uri="{BB962C8B-B14F-4D97-AF65-F5344CB8AC3E}">
        <p14:creationId xmlns:p14="http://schemas.microsoft.com/office/powerpoint/2010/main" val="1933075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796" y="528592"/>
            <a:ext cx="12138409" cy="5800816"/>
          </a:xfrm>
        </p:spPr>
      </p:pic>
    </p:spTree>
    <p:extLst>
      <p:ext uri="{BB962C8B-B14F-4D97-AF65-F5344CB8AC3E}">
        <p14:creationId xmlns:p14="http://schemas.microsoft.com/office/powerpoint/2010/main" val="355608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Troy</a:t>
            </a:r>
            <a:endParaRPr lang="en-US" dirty="0"/>
          </a:p>
        </p:txBody>
      </p:sp>
      <p:sp>
        <p:nvSpPr>
          <p:cNvPr id="4" name="Content Placeholder 3"/>
          <p:cNvSpPr>
            <a:spLocks noGrp="1"/>
          </p:cNvSpPr>
          <p:nvPr>
            <p:ph sz="half" idx="2"/>
          </p:nvPr>
        </p:nvSpPr>
        <p:spPr/>
        <p:txBody>
          <a:bodyPr>
            <a:normAutofit fontScale="92500" lnSpcReduction="10000"/>
          </a:bodyPr>
          <a:lstStyle/>
          <a:p>
            <a:r>
              <a:rPr lang="en-US" dirty="0"/>
              <a:t>Upon crossing the Hellespont, Alexander threw a spear into Asia and declared it a gift from the gods</a:t>
            </a:r>
          </a:p>
          <a:p>
            <a:r>
              <a:rPr lang="en-US" dirty="0"/>
              <a:t>Stopped at Troy to make offerings to </a:t>
            </a:r>
            <a:r>
              <a:rPr lang="en-US" dirty="0" err="1"/>
              <a:t>Protesilaus</a:t>
            </a:r>
            <a:endParaRPr lang="en-US" dirty="0"/>
          </a:p>
          <a:p>
            <a:pPr lvl="1"/>
            <a:r>
              <a:rPr lang="en-US" dirty="0"/>
              <a:t>“The first man who dared to leap ashore when the Greek fleet touched the land of Troy” (Pausanias 4.2.5)</a:t>
            </a:r>
          </a:p>
          <a:p>
            <a:pPr lvl="1"/>
            <a:r>
              <a:rPr lang="en-US" dirty="0"/>
              <a:t>And the first Greek to die there</a:t>
            </a:r>
          </a:p>
          <a:p>
            <a:pPr lvl="1"/>
            <a:r>
              <a:rPr lang="en-US" dirty="0"/>
              <a:t>Also sacrificed to Achilles and Patroclus</a:t>
            </a:r>
          </a:p>
        </p:txBody>
      </p:sp>
      <p:pic>
        <p:nvPicPr>
          <p:cNvPr id="9" name="Picture 2">
            <a:extLst>
              <a:ext uri="{FF2B5EF4-FFF2-40B4-BE49-F238E27FC236}">
                <a16:creationId xmlns:a16="http://schemas.microsoft.com/office/drawing/2014/main" id="{D05BE27A-4EB2-40B9-9588-423DC32B585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178" r="25281"/>
          <a:stretch/>
        </p:blipFill>
        <p:spPr bwMode="auto">
          <a:xfrm>
            <a:off x="524049" y="1751868"/>
            <a:ext cx="5470351" cy="335426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68CD8533-32DA-420E-8767-E397F68B802B}"/>
              </a:ext>
            </a:extLst>
          </p:cNvPr>
          <p:cNvSpPr txBox="1"/>
          <p:nvPr/>
        </p:nvSpPr>
        <p:spPr>
          <a:xfrm>
            <a:off x="524049" y="5151432"/>
            <a:ext cx="5470351"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The walls of Troy VI, destroyed ca. 1280 BCE?</a:t>
            </a:r>
          </a:p>
        </p:txBody>
      </p:sp>
    </p:spTree>
    <p:extLst>
      <p:ext uri="{BB962C8B-B14F-4D97-AF65-F5344CB8AC3E}">
        <p14:creationId xmlns:p14="http://schemas.microsoft.com/office/powerpoint/2010/main" val="1524962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796" y="528592"/>
            <a:ext cx="12138409" cy="5800816"/>
          </a:xfrm>
        </p:spPr>
      </p:pic>
      <p:sp>
        <p:nvSpPr>
          <p:cNvPr id="2" name="Oval 1">
            <a:extLst>
              <a:ext uri="{FF2B5EF4-FFF2-40B4-BE49-F238E27FC236}">
                <a16:creationId xmlns:a16="http://schemas.microsoft.com/office/drawing/2014/main" id="{D83A4754-15BF-48C9-92F0-8D5D95F39498}"/>
              </a:ext>
            </a:extLst>
          </p:cNvPr>
          <p:cNvSpPr/>
          <p:nvPr/>
        </p:nvSpPr>
        <p:spPr>
          <a:xfrm>
            <a:off x="3135085" y="2438400"/>
            <a:ext cx="228600" cy="228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8290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E2BC2-EED2-FFE9-C167-4B93CAAA5899}"/>
              </a:ext>
            </a:extLst>
          </p:cNvPr>
          <p:cNvSpPr>
            <a:spLocks noGrp="1"/>
          </p:cNvSpPr>
          <p:nvPr>
            <p:ph type="title"/>
          </p:nvPr>
        </p:nvSpPr>
        <p:spPr/>
        <p:txBody>
          <a:bodyPr/>
          <a:lstStyle/>
          <a:p>
            <a:r>
              <a:rPr lang="en-US" dirty="0"/>
              <a:t>Looking Ahead</a:t>
            </a:r>
          </a:p>
        </p:txBody>
      </p:sp>
      <p:sp>
        <p:nvSpPr>
          <p:cNvPr id="3" name="Content Placeholder 2">
            <a:extLst>
              <a:ext uri="{FF2B5EF4-FFF2-40B4-BE49-F238E27FC236}">
                <a16:creationId xmlns:a16="http://schemas.microsoft.com/office/drawing/2014/main" id="{DDB06DD8-E840-245C-F104-086E6F5A724B}"/>
              </a:ext>
            </a:extLst>
          </p:cNvPr>
          <p:cNvSpPr>
            <a:spLocks noGrp="1"/>
          </p:cNvSpPr>
          <p:nvPr>
            <p:ph idx="1"/>
          </p:nvPr>
        </p:nvSpPr>
        <p:spPr/>
        <p:txBody>
          <a:bodyPr/>
          <a:lstStyle/>
          <a:p>
            <a:r>
              <a:rPr lang="en-US" dirty="0"/>
              <a:t>Mon 9/7: Labor Day (no class)</a:t>
            </a:r>
          </a:p>
        </p:txBody>
      </p:sp>
    </p:spTree>
    <p:extLst>
      <p:ext uri="{BB962C8B-B14F-4D97-AF65-F5344CB8AC3E}">
        <p14:creationId xmlns:p14="http://schemas.microsoft.com/office/powerpoint/2010/main" val="1117993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BC7C3-0712-46E0-9895-9E0CEB25CAC3}"/>
              </a:ext>
            </a:extLst>
          </p:cNvPr>
          <p:cNvSpPr>
            <a:spLocks noGrp="1"/>
          </p:cNvSpPr>
          <p:nvPr>
            <p:ph type="title"/>
          </p:nvPr>
        </p:nvSpPr>
        <p:spPr/>
        <p:txBody>
          <a:bodyPr/>
          <a:lstStyle/>
          <a:p>
            <a:r>
              <a:rPr lang="en-US" dirty="0"/>
              <a:t>The Battle of the Granicus</a:t>
            </a:r>
          </a:p>
        </p:txBody>
      </p:sp>
      <p:sp>
        <p:nvSpPr>
          <p:cNvPr id="3" name="Content Placeholder 2">
            <a:extLst>
              <a:ext uri="{FF2B5EF4-FFF2-40B4-BE49-F238E27FC236}">
                <a16:creationId xmlns:a16="http://schemas.microsoft.com/office/drawing/2014/main" id="{A24A68BB-5565-49CA-BA03-1D9EAA90ED27}"/>
              </a:ext>
            </a:extLst>
          </p:cNvPr>
          <p:cNvSpPr>
            <a:spLocks noGrp="1"/>
          </p:cNvSpPr>
          <p:nvPr>
            <p:ph sz="half" idx="1"/>
          </p:nvPr>
        </p:nvSpPr>
        <p:spPr/>
        <p:txBody>
          <a:bodyPr>
            <a:normAutofit fontScale="92500"/>
          </a:bodyPr>
          <a:lstStyle/>
          <a:p>
            <a:r>
              <a:rPr lang="en-US" dirty="0"/>
              <a:t>334 BCE</a:t>
            </a:r>
          </a:p>
          <a:p>
            <a:r>
              <a:rPr lang="en-US" dirty="0"/>
              <a:t>First major battle of Alexander’s invasion</a:t>
            </a:r>
          </a:p>
          <a:p>
            <a:r>
              <a:rPr lang="en-US" dirty="0"/>
              <a:t>Competing accounts of the battle</a:t>
            </a:r>
          </a:p>
          <a:p>
            <a:r>
              <a:rPr lang="en-US" dirty="0"/>
              <a:t>Persians held the high ground on the east bank of the Granicus River</a:t>
            </a:r>
          </a:p>
          <a:p>
            <a:r>
              <a:rPr lang="en-US" dirty="0"/>
              <a:t>Greeks used a feint to divert Persian attention while crossing</a:t>
            </a:r>
          </a:p>
          <a:p>
            <a:r>
              <a:rPr lang="en-US" dirty="0"/>
              <a:t>Alexander nearly killed in battle</a:t>
            </a:r>
          </a:p>
        </p:txBody>
      </p:sp>
      <p:pic>
        <p:nvPicPr>
          <p:cNvPr id="4098" name="Picture 2">
            <a:extLst>
              <a:ext uri="{FF2B5EF4-FFF2-40B4-BE49-F238E27FC236}">
                <a16:creationId xmlns:a16="http://schemas.microsoft.com/office/drawing/2014/main" id="{1B1C5824-08D0-49ED-9383-821A41EBCD5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97600" y="1843881"/>
            <a:ext cx="5384800" cy="4038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637E79E-A070-467F-9D0B-09DFC1A56EB2}"/>
              </a:ext>
            </a:extLst>
          </p:cNvPr>
          <p:cNvSpPr txBox="1"/>
          <p:nvPr/>
        </p:nvSpPr>
        <p:spPr>
          <a:xfrm>
            <a:off x="6197600" y="5882470"/>
            <a:ext cx="5384800"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The Biga </a:t>
            </a:r>
            <a:r>
              <a:rPr lang="en-US" dirty="0" err="1">
                <a:solidFill>
                  <a:schemeClr val="bg1"/>
                </a:solidFill>
                <a:latin typeface="Candara" panose="020E0502030303020204" pitchFamily="34" charset="0"/>
              </a:rPr>
              <a:t>Çayı</a:t>
            </a:r>
            <a:r>
              <a:rPr lang="en-US" dirty="0">
                <a:solidFill>
                  <a:schemeClr val="bg1"/>
                </a:solidFill>
                <a:latin typeface="Candara" panose="020E0502030303020204" pitchFamily="34" charset="0"/>
              </a:rPr>
              <a:t> in Turkey</a:t>
            </a:r>
          </a:p>
        </p:txBody>
      </p:sp>
    </p:spTree>
    <p:extLst>
      <p:ext uri="{BB962C8B-B14F-4D97-AF65-F5344CB8AC3E}">
        <p14:creationId xmlns:p14="http://schemas.microsoft.com/office/powerpoint/2010/main" val="6950704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The </a:t>
            </a:r>
            <a:r>
              <a:rPr lang="en-US" b="1" cap="small" dirty="0" err="1"/>
              <a:t>Sarissa</a:t>
            </a:r>
            <a:endParaRPr lang="en-US" dirty="0"/>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53886" y="1600201"/>
            <a:ext cx="4677998" cy="2965851"/>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199" y="1985046"/>
            <a:ext cx="5448973" cy="2094669"/>
          </a:xfrm>
        </p:spPr>
      </p:pic>
      <p:sp>
        <p:nvSpPr>
          <p:cNvPr id="8" name="TextBox 7"/>
          <p:cNvSpPr txBox="1"/>
          <p:nvPr/>
        </p:nvSpPr>
        <p:spPr>
          <a:xfrm>
            <a:off x="6172199" y="4079718"/>
            <a:ext cx="5410201"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Macedonian phalanx armed with the ‘</a:t>
            </a:r>
            <a:r>
              <a:rPr lang="en-US" dirty="0" err="1">
                <a:solidFill>
                  <a:schemeClr val="bg1"/>
                </a:solidFill>
                <a:latin typeface="Candara" panose="020E0502030303020204" pitchFamily="34" charset="0"/>
              </a:rPr>
              <a:t>sarissa</a:t>
            </a:r>
            <a:r>
              <a:rPr lang="en-US" dirty="0">
                <a:solidFill>
                  <a:schemeClr val="bg1"/>
                </a:solidFill>
                <a:latin typeface="Candara" panose="020E0502030303020204" pitchFamily="34" charset="0"/>
              </a:rPr>
              <a:t>,’ a very long spear</a:t>
            </a:r>
          </a:p>
        </p:txBody>
      </p:sp>
      <p:sp>
        <p:nvSpPr>
          <p:cNvPr id="9" name="TextBox 8"/>
          <p:cNvSpPr txBox="1"/>
          <p:nvPr/>
        </p:nvSpPr>
        <p:spPr>
          <a:xfrm>
            <a:off x="1153886" y="4199460"/>
            <a:ext cx="4677998" cy="369332"/>
          </a:xfrm>
          <a:prstGeom prst="rect">
            <a:avLst/>
          </a:prstGeom>
          <a:noFill/>
        </p:spPr>
        <p:txBody>
          <a:bodyPr wrap="square" rtlCol="0">
            <a:spAutoFit/>
          </a:bodyPr>
          <a:lstStyle/>
          <a:p>
            <a:pPr algn="ctr"/>
            <a:r>
              <a:rPr lang="en-US" dirty="0">
                <a:latin typeface="Candara" panose="020E0502030303020204" pitchFamily="34" charset="0"/>
              </a:rPr>
              <a:t>Typical Greek phalanx</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400" y="4876800"/>
            <a:ext cx="5791200" cy="1833880"/>
          </a:xfrm>
          <a:prstGeom prst="rect">
            <a:avLst/>
          </a:prstGeom>
        </p:spPr>
      </p:pic>
    </p:spTree>
    <p:extLst>
      <p:ext uri="{BB962C8B-B14F-4D97-AF65-F5344CB8AC3E}">
        <p14:creationId xmlns:p14="http://schemas.microsoft.com/office/powerpoint/2010/main" val="3151214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9EBE9-A561-4BA9-A56E-783170FCE3D0}"/>
              </a:ext>
            </a:extLst>
          </p:cNvPr>
          <p:cNvSpPr>
            <a:spLocks noGrp="1"/>
          </p:cNvSpPr>
          <p:nvPr>
            <p:ph type="title"/>
          </p:nvPr>
        </p:nvSpPr>
        <p:spPr/>
        <p:txBody>
          <a:bodyPr/>
          <a:lstStyle/>
          <a:p>
            <a:r>
              <a:rPr lang="en-US" dirty="0"/>
              <a:t>The Companion Cavalry</a:t>
            </a:r>
          </a:p>
        </p:txBody>
      </p:sp>
      <p:sp>
        <p:nvSpPr>
          <p:cNvPr id="4" name="Content Placeholder 3">
            <a:extLst>
              <a:ext uri="{FF2B5EF4-FFF2-40B4-BE49-F238E27FC236}">
                <a16:creationId xmlns:a16="http://schemas.microsoft.com/office/drawing/2014/main" id="{86F0B11D-3190-4BBE-AD2F-20352E687F28}"/>
              </a:ext>
            </a:extLst>
          </p:cNvPr>
          <p:cNvSpPr>
            <a:spLocks noGrp="1"/>
          </p:cNvSpPr>
          <p:nvPr>
            <p:ph sz="half" idx="2"/>
          </p:nvPr>
        </p:nvSpPr>
        <p:spPr/>
        <p:txBody>
          <a:bodyPr/>
          <a:lstStyle/>
          <a:p>
            <a:r>
              <a:rPr lang="en-US" dirty="0"/>
              <a:t>‘Companions’ = Macedonian nobleman</a:t>
            </a:r>
          </a:p>
          <a:p>
            <a:r>
              <a:rPr lang="en-US" dirty="0"/>
              <a:t>Cavalry unit commanded by Alexander</a:t>
            </a:r>
          </a:p>
          <a:p>
            <a:r>
              <a:rPr lang="en-US" dirty="0"/>
              <a:t>Forces also included Thessalian cavalry</a:t>
            </a:r>
          </a:p>
          <a:p>
            <a:pPr lvl="1"/>
            <a:r>
              <a:rPr lang="en-US" dirty="0"/>
              <a:t>Unlike the rest of Greece, Macedonia and Thessaly had large tracts of grazing land for horses</a:t>
            </a:r>
          </a:p>
        </p:txBody>
      </p:sp>
      <p:pic>
        <p:nvPicPr>
          <p:cNvPr id="5122" name="Picture 2">
            <a:extLst>
              <a:ext uri="{FF2B5EF4-FFF2-40B4-BE49-F238E27FC236}">
                <a16:creationId xmlns:a16="http://schemas.microsoft.com/office/drawing/2014/main" id="{00E53A6D-96D4-4DA1-BF09-C4F5BB51837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544547" y="1600200"/>
            <a:ext cx="3514906"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275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6150428" cy="1143000"/>
          </a:xfrm>
        </p:spPr>
        <p:txBody>
          <a:bodyPr/>
          <a:lstStyle/>
          <a:p>
            <a:r>
              <a:rPr lang="en-US" b="1" cap="small" dirty="0"/>
              <a:t>The Gordian Knot</a:t>
            </a:r>
            <a:endParaRPr lang="en-US" dirty="0"/>
          </a:p>
        </p:txBody>
      </p:sp>
      <p:sp>
        <p:nvSpPr>
          <p:cNvPr id="3" name="Content Placeholder 2"/>
          <p:cNvSpPr>
            <a:spLocks noGrp="1"/>
          </p:cNvSpPr>
          <p:nvPr>
            <p:ph sz="half" idx="1"/>
          </p:nvPr>
        </p:nvSpPr>
        <p:spPr>
          <a:xfrm>
            <a:off x="787399" y="1600201"/>
            <a:ext cx="5896429" cy="4525963"/>
          </a:xfrm>
        </p:spPr>
        <p:txBody>
          <a:bodyPr anchor="ctr"/>
          <a:lstStyle/>
          <a:p>
            <a:r>
              <a:rPr lang="en-US" dirty="0"/>
              <a:t>Phrygian myth</a:t>
            </a:r>
          </a:p>
          <a:p>
            <a:r>
              <a:rPr lang="en-US" dirty="0"/>
              <a:t>Intricate knot at </a:t>
            </a:r>
            <a:r>
              <a:rPr lang="en-US" dirty="0" err="1"/>
              <a:t>Gordion</a:t>
            </a:r>
            <a:endParaRPr lang="en-US" dirty="0"/>
          </a:p>
          <a:p>
            <a:r>
              <a:rPr lang="en-US" dirty="0"/>
              <a:t>Oracle had declared that whoever untied it would rule all Asia</a:t>
            </a:r>
          </a:p>
          <a:p>
            <a:r>
              <a:rPr lang="en-US" dirty="0"/>
              <a:t>So Alexander cut it in half with his sword</a:t>
            </a:r>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945086" y="591210"/>
            <a:ext cx="4003278" cy="5226211"/>
          </a:xfrm>
        </p:spPr>
      </p:pic>
      <p:sp>
        <p:nvSpPr>
          <p:cNvPr id="7" name="TextBox 6"/>
          <p:cNvSpPr txBox="1"/>
          <p:nvPr/>
        </p:nvSpPr>
        <p:spPr>
          <a:xfrm>
            <a:off x="6945085" y="5817421"/>
            <a:ext cx="4776163"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Jean-Fran</a:t>
            </a:r>
            <a:r>
              <a:rPr lang="tr-TR" dirty="0">
                <a:solidFill>
                  <a:schemeClr val="bg1"/>
                </a:solidFill>
                <a:latin typeface="Candara" panose="020E0502030303020204" pitchFamily="34" charset="0"/>
              </a:rPr>
              <a:t>ç</a:t>
            </a:r>
            <a:r>
              <a:rPr lang="en-US" dirty="0" err="1">
                <a:solidFill>
                  <a:schemeClr val="bg1"/>
                </a:solidFill>
                <a:latin typeface="Candara" panose="020E0502030303020204" pitchFamily="34" charset="0"/>
              </a:rPr>
              <a:t>ois</a:t>
            </a:r>
            <a:r>
              <a:rPr lang="en-US" dirty="0">
                <a:solidFill>
                  <a:schemeClr val="bg1"/>
                </a:solidFill>
                <a:latin typeface="Candara" panose="020E0502030303020204" pitchFamily="34" charset="0"/>
              </a:rPr>
              <a:t> </a:t>
            </a:r>
            <a:r>
              <a:rPr lang="en-US" dirty="0" err="1">
                <a:solidFill>
                  <a:schemeClr val="bg1"/>
                </a:solidFill>
                <a:latin typeface="Candara" panose="020E0502030303020204" pitchFamily="34" charset="0"/>
              </a:rPr>
              <a:t>Godefroy</a:t>
            </a:r>
            <a:r>
              <a:rPr lang="en-US" dirty="0">
                <a:solidFill>
                  <a:schemeClr val="bg1"/>
                </a:solidFill>
                <a:latin typeface="Candara" panose="020E0502030303020204" pitchFamily="34" charset="0"/>
              </a:rPr>
              <a:t>, </a:t>
            </a:r>
            <a:r>
              <a:rPr lang="en-US" i="1" dirty="0">
                <a:solidFill>
                  <a:schemeClr val="bg1"/>
                </a:solidFill>
                <a:latin typeface="Candara" panose="020E0502030303020204" pitchFamily="34" charset="0"/>
              </a:rPr>
              <a:t>Alexander Cutting the Gordian Knot</a:t>
            </a:r>
            <a:r>
              <a:rPr lang="en-US" dirty="0">
                <a:solidFill>
                  <a:schemeClr val="bg1"/>
                </a:solidFill>
                <a:latin typeface="Candara" panose="020E0502030303020204" pitchFamily="34" charset="0"/>
              </a:rPr>
              <a:t> (1767) </a:t>
            </a:r>
          </a:p>
        </p:txBody>
      </p:sp>
    </p:spTree>
    <p:extLst>
      <p:ext uri="{BB962C8B-B14F-4D97-AF65-F5344CB8AC3E}">
        <p14:creationId xmlns:p14="http://schemas.microsoft.com/office/powerpoint/2010/main" val="16824192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796" y="528592"/>
            <a:ext cx="12138409" cy="5800816"/>
          </a:xfrm>
        </p:spPr>
      </p:pic>
      <p:sp>
        <p:nvSpPr>
          <p:cNvPr id="2" name="Oval 1">
            <a:extLst>
              <a:ext uri="{FF2B5EF4-FFF2-40B4-BE49-F238E27FC236}">
                <a16:creationId xmlns:a16="http://schemas.microsoft.com/office/drawing/2014/main" id="{D83A4754-15BF-48C9-92F0-8D5D95F39498}"/>
              </a:ext>
            </a:extLst>
          </p:cNvPr>
          <p:cNvSpPr/>
          <p:nvPr/>
        </p:nvSpPr>
        <p:spPr>
          <a:xfrm>
            <a:off x="4484914" y="3298371"/>
            <a:ext cx="228600" cy="228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15281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8FEE-1869-40DC-86D0-F984C32A95CE}"/>
              </a:ext>
            </a:extLst>
          </p:cNvPr>
          <p:cNvSpPr>
            <a:spLocks noGrp="1"/>
          </p:cNvSpPr>
          <p:nvPr>
            <p:ph type="title"/>
          </p:nvPr>
        </p:nvSpPr>
        <p:spPr/>
        <p:txBody>
          <a:bodyPr/>
          <a:lstStyle/>
          <a:p>
            <a:r>
              <a:rPr lang="en-US" dirty="0"/>
              <a:t>The Battle of Issus</a:t>
            </a:r>
          </a:p>
        </p:txBody>
      </p:sp>
      <p:sp>
        <p:nvSpPr>
          <p:cNvPr id="4" name="Content Placeholder 3">
            <a:extLst>
              <a:ext uri="{FF2B5EF4-FFF2-40B4-BE49-F238E27FC236}">
                <a16:creationId xmlns:a16="http://schemas.microsoft.com/office/drawing/2014/main" id="{A17EC62D-2F13-49A3-A2D2-5EA7DDD81819}"/>
              </a:ext>
            </a:extLst>
          </p:cNvPr>
          <p:cNvSpPr>
            <a:spLocks noGrp="1"/>
          </p:cNvSpPr>
          <p:nvPr>
            <p:ph sz="half" idx="2"/>
          </p:nvPr>
        </p:nvSpPr>
        <p:spPr/>
        <p:txBody>
          <a:bodyPr>
            <a:normAutofit fontScale="92500" lnSpcReduction="10000"/>
          </a:bodyPr>
          <a:lstStyle/>
          <a:p>
            <a:r>
              <a:rPr lang="en-US" dirty="0"/>
              <a:t>333 BCE</a:t>
            </a:r>
          </a:p>
          <a:p>
            <a:r>
              <a:rPr lang="en-US" dirty="0"/>
              <a:t>Near modern Iskenderun, Turkey</a:t>
            </a:r>
          </a:p>
          <a:p>
            <a:r>
              <a:rPr lang="en-US" dirty="0"/>
              <a:t>Persian army was commanded by Darius III</a:t>
            </a:r>
          </a:p>
          <a:p>
            <a:r>
              <a:rPr lang="en-US" dirty="0"/>
              <a:t>Darius outflanked Alexander and cut off his supply lines</a:t>
            </a:r>
          </a:p>
          <a:p>
            <a:r>
              <a:rPr lang="en-US" dirty="0"/>
              <a:t>Alexander moved north to meet Darius</a:t>
            </a:r>
          </a:p>
          <a:p>
            <a:r>
              <a:rPr lang="en-US" dirty="0"/>
              <a:t>Parmenion held the Greek left flank while Alexander charged with the right</a:t>
            </a:r>
          </a:p>
        </p:txBody>
      </p:sp>
      <p:pic>
        <p:nvPicPr>
          <p:cNvPr id="7170" name="Picture 2">
            <a:extLst>
              <a:ext uri="{FF2B5EF4-FFF2-40B4-BE49-F238E27FC236}">
                <a16:creationId xmlns:a16="http://schemas.microsoft.com/office/drawing/2014/main" id="{8BE66D13-735A-4029-ADFF-392F3C0D0BE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09600" y="1809223"/>
            <a:ext cx="5384800" cy="4107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926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FC783B0F-F8C1-4B8D-BE45-0999E52FB6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888" y="0"/>
            <a:ext cx="1145222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DD301D2-E7B6-77F2-5FA7-82699C1A413D}"/>
              </a:ext>
            </a:extLst>
          </p:cNvPr>
          <p:cNvSpPr txBox="1"/>
          <p:nvPr/>
        </p:nvSpPr>
        <p:spPr>
          <a:xfrm>
            <a:off x="53156" y="72733"/>
            <a:ext cx="457200" cy="461665"/>
          </a:xfrm>
          <a:prstGeom prst="rect">
            <a:avLst/>
          </a:prstGeom>
          <a:noFill/>
        </p:spPr>
        <p:txBody>
          <a:bodyPr wrap="square" rtlCol="0">
            <a:spAutoFit/>
          </a:bodyPr>
          <a:lstStyle/>
          <a:p>
            <a:r>
              <a:rPr lang="en-US" sz="2400" b="1" dirty="0">
                <a:solidFill>
                  <a:schemeClr val="bg1"/>
                </a:solidFill>
                <a:latin typeface="Candara" panose="020E0502030303020204" pitchFamily="34" charset="0"/>
              </a:rPr>
              <a:t>*</a:t>
            </a:r>
          </a:p>
        </p:txBody>
      </p:sp>
      <p:sp>
        <p:nvSpPr>
          <p:cNvPr id="3" name="TextBox 2">
            <a:extLst>
              <a:ext uri="{FF2B5EF4-FFF2-40B4-BE49-F238E27FC236}">
                <a16:creationId xmlns:a16="http://schemas.microsoft.com/office/drawing/2014/main" id="{E52D26BD-5EBC-9981-C59B-77280DD951BF}"/>
              </a:ext>
            </a:extLst>
          </p:cNvPr>
          <p:cNvSpPr txBox="1"/>
          <p:nvPr/>
        </p:nvSpPr>
        <p:spPr>
          <a:xfrm>
            <a:off x="2199258" y="6488668"/>
            <a:ext cx="7793484" cy="369332"/>
          </a:xfrm>
          <a:prstGeom prst="rect">
            <a:avLst/>
          </a:prstGeom>
          <a:noFill/>
        </p:spPr>
        <p:txBody>
          <a:bodyPr wrap="square" rtlCol="0">
            <a:spAutoFit/>
          </a:bodyPr>
          <a:lstStyle/>
          <a:p>
            <a:pPr algn="ctr"/>
            <a:r>
              <a:rPr lang="en-US" dirty="0">
                <a:latin typeface="Candara" panose="020E0502030303020204" pitchFamily="34" charset="0"/>
              </a:rPr>
              <a:t>Roman mosaic from Pompeii, ca. 100 BCE, depicting the Battle </a:t>
            </a:r>
            <a:r>
              <a:rPr lang="en-US">
                <a:latin typeface="Candara" panose="020E0502030303020204" pitchFamily="34" charset="0"/>
              </a:rPr>
              <a:t>of Issus</a:t>
            </a:r>
            <a:endParaRPr lang="en-US" dirty="0">
              <a:latin typeface="Candara" panose="020E0502030303020204" pitchFamily="34" charset="0"/>
            </a:endParaRPr>
          </a:p>
        </p:txBody>
      </p:sp>
    </p:spTree>
    <p:extLst>
      <p:ext uri="{BB962C8B-B14F-4D97-AF65-F5344CB8AC3E}">
        <p14:creationId xmlns:p14="http://schemas.microsoft.com/office/powerpoint/2010/main" val="1215288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796" y="528592"/>
            <a:ext cx="12138409" cy="5800816"/>
          </a:xfrm>
        </p:spPr>
      </p:pic>
      <p:sp>
        <p:nvSpPr>
          <p:cNvPr id="2" name="Oval 1">
            <a:extLst>
              <a:ext uri="{FF2B5EF4-FFF2-40B4-BE49-F238E27FC236}">
                <a16:creationId xmlns:a16="http://schemas.microsoft.com/office/drawing/2014/main" id="{D83A4754-15BF-48C9-92F0-8D5D95F39498}"/>
              </a:ext>
            </a:extLst>
          </p:cNvPr>
          <p:cNvSpPr/>
          <p:nvPr/>
        </p:nvSpPr>
        <p:spPr>
          <a:xfrm>
            <a:off x="4321626" y="4082141"/>
            <a:ext cx="228600" cy="228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FD1DF4E7-888D-42F0-9C94-240C1CD47263}"/>
              </a:ext>
            </a:extLst>
          </p:cNvPr>
          <p:cNvSpPr/>
          <p:nvPr/>
        </p:nvSpPr>
        <p:spPr>
          <a:xfrm>
            <a:off x="4125686" y="4419600"/>
            <a:ext cx="228600" cy="228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29217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19F7C-5B3E-46ED-9EAD-E3F2FA0E5093}"/>
              </a:ext>
            </a:extLst>
          </p:cNvPr>
          <p:cNvSpPr>
            <a:spLocks noGrp="1"/>
          </p:cNvSpPr>
          <p:nvPr>
            <p:ph type="title"/>
          </p:nvPr>
        </p:nvSpPr>
        <p:spPr/>
        <p:txBody>
          <a:bodyPr/>
          <a:lstStyle/>
          <a:p>
            <a:r>
              <a:rPr lang="en-US" dirty="0" err="1"/>
              <a:t>Tyre</a:t>
            </a:r>
            <a:r>
              <a:rPr lang="en-US" dirty="0"/>
              <a:t> and Gaza</a:t>
            </a:r>
          </a:p>
        </p:txBody>
      </p:sp>
      <p:sp>
        <p:nvSpPr>
          <p:cNvPr id="3" name="Text Placeholder 2">
            <a:extLst>
              <a:ext uri="{FF2B5EF4-FFF2-40B4-BE49-F238E27FC236}">
                <a16:creationId xmlns:a16="http://schemas.microsoft.com/office/drawing/2014/main" id="{E93B6205-860C-4CCC-B625-758C973F560F}"/>
              </a:ext>
            </a:extLst>
          </p:cNvPr>
          <p:cNvSpPr>
            <a:spLocks noGrp="1"/>
          </p:cNvSpPr>
          <p:nvPr>
            <p:ph type="body" idx="1"/>
          </p:nvPr>
        </p:nvSpPr>
        <p:spPr/>
        <p:txBody>
          <a:bodyPr anchor="ctr"/>
          <a:lstStyle/>
          <a:p>
            <a:pPr algn="ctr"/>
            <a:r>
              <a:rPr lang="en-US" dirty="0" err="1"/>
              <a:t>Tyre</a:t>
            </a:r>
            <a:endParaRPr lang="en-US" dirty="0"/>
          </a:p>
        </p:txBody>
      </p:sp>
      <p:sp>
        <p:nvSpPr>
          <p:cNvPr id="4" name="Content Placeholder 3">
            <a:extLst>
              <a:ext uri="{FF2B5EF4-FFF2-40B4-BE49-F238E27FC236}">
                <a16:creationId xmlns:a16="http://schemas.microsoft.com/office/drawing/2014/main" id="{ECD889B0-821A-431F-8D0A-BA51BDC63A2A}"/>
              </a:ext>
            </a:extLst>
          </p:cNvPr>
          <p:cNvSpPr>
            <a:spLocks noGrp="1"/>
          </p:cNvSpPr>
          <p:nvPr>
            <p:ph sz="half" idx="2"/>
          </p:nvPr>
        </p:nvSpPr>
        <p:spPr/>
        <p:txBody>
          <a:bodyPr/>
          <a:lstStyle/>
          <a:p>
            <a:r>
              <a:rPr lang="en-US" dirty="0"/>
              <a:t>City in Phoenicia (modern Lebanon)</a:t>
            </a:r>
          </a:p>
          <a:p>
            <a:r>
              <a:rPr lang="en-US" dirty="0"/>
              <a:t>Originally an island off the coast; Alexander built a causeway to it</a:t>
            </a:r>
          </a:p>
          <a:p>
            <a:r>
              <a:rPr lang="en-US" dirty="0"/>
              <a:t>Besieged the city for seven months before capturing it</a:t>
            </a:r>
          </a:p>
          <a:p>
            <a:r>
              <a:rPr lang="en-US" dirty="0"/>
              <a:t>Crucified two thousand of its inhabitants</a:t>
            </a:r>
          </a:p>
        </p:txBody>
      </p:sp>
      <p:sp>
        <p:nvSpPr>
          <p:cNvPr id="5" name="Text Placeholder 4">
            <a:extLst>
              <a:ext uri="{FF2B5EF4-FFF2-40B4-BE49-F238E27FC236}">
                <a16:creationId xmlns:a16="http://schemas.microsoft.com/office/drawing/2014/main" id="{FB72037A-CDFC-43AA-BBA3-C02136CABEED}"/>
              </a:ext>
            </a:extLst>
          </p:cNvPr>
          <p:cNvSpPr>
            <a:spLocks noGrp="1"/>
          </p:cNvSpPr>
          <p:nvPr>
            <p:ph type="body" sz="quarter" idx="3"/>
          </p:nvPr>
        </p:nvSpPr>
        <p:spPr/>
        <p:txBody>
          <a:bodyPr anchor="ctr"/>
          <a:lstStyle/>
          <a:p>
            <a:pPr algn="ctr"/>
            <a:r>
              <a:rPr lang="en-US" dirty="0"/>
              <a:t>Gaza</a:t>
            </a:r>
          </a:p>
        </p:txBody>
      </p:sp>
      <p:sp>
        <p:nvSpPr>
          <p:cNvPr id="6" name="Content Placeholder 5">
            <a:extLst>
              <a:ext uri="{FF2B5EF4-FFF2-40B4-BE49-F238E27FC236}">
                <a16:creationId xmlns:a16="http://schemas.microsoft.com/office/drawing/2014/main" id="{246F662E-ACB7-4622-B27F-85E9CF4FB40E}"/>
              </a:ext>
            </a:extLst>
          </p:cNvPr>
          <p:cNvSpPr>
            <a:spLocks noGrp="1"/>
          </p:cNvSpPr>
          <p:nvPr>
            <p:ph sz="quarter" idx="4"/>
          </p:nvPr>
        </p:nvSpPr>
        <p:spPr/>
        <p:txBody>
          <a:bodyPr/>
          <a:lstStyle/>
          <a:p>
            <a:r>
              <a:rPr lang="en-US" dirty="0"/>
              <a:t>Coastal city in the Gaza Strip</a:t>
            </a:r>
          </a:p>
          <a:p>
            <a:r>
              <a:rPr lang="en-US" dirty="0"/>
              <a:t>Besieged by Alexander for two months</a:t>
            </a:r>
          </a:p>
          <a:p>
            <a:r>
              <a:rPr lang="en-US" dirty="0"/>
              <a:t>Dragged the commander of the Persian garrison to his death behind a chariot</a:t>
            </a:r>
          </a:p>
        </p:txBody>
      </p:sp>
    </p:spTree>
    <p:extLst>
      <p:ext uri="{BB962C8B-B14F-4D97-AF65-F5344CB8AC3E}">
        <p14:creationId xmlns:p14="http://schemas.microsoft.com/office/powerpoint/2010/main" val="35122397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796" y="528592"/>
            <a:ext cx="12138409" cy="5800816"/>
          </a:xfrm>
        </p:spPr>
      </p:pic>
      <p:sp>
        <p:nvSpPr>
          <p:cNvPr id="4" name="Oval 3">
            <a:extLst>
              <a:ext uri="{FF2B5EF4-FFF2-40B4-BE49-F238E27FC236}">
                <a16:creationId xmlns:a16="http://schemas.microsoft.com/office/drawing/2014/main" id="{FD1DF4E7-888D-42F0-9C94-240C1CD47263}"/>
              </a:ext>
            </a:extLst>
          </p:cNvPr>
          <p:cNvSpPr/>
          <p:nvPr/>
        </p:nvSpPr>
        <p:spPr>
          <a:xfrm>
            <a:off x="2394858" y="4735285"/>
            <a:ext cx="228600" cy="228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3EDAA2FE-FCFF-40A1-80E5-9B6A38EECC5E}"/>
              </a:ext>
            </a:extLst>
          </p:cNvPr>
          <p:cNvSpPr/>
          <p:nvPr/>
        </p:nvSpPr>
        <p:spPr>
          <a:xfrm>
            <a:off x="3265716" y="4419598"/>
            <a:ext cx="228600" cy="228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5136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345B7-BD82-6454-127F-AFCEDB32BAE7}"/>
              </a:ext>
            </a:extLst>
          </p:cNvPr>
          <p:cNvSpPr>
            <a:spLocks noGrp="1"/>
          </p:cNvSpPr>
          <p:nvPr>
            <p:ph type="title"/>
          </p:nvPr>
        </p:nvSpPr>
        <p:spPr>
          <a:xfrm>
            <a:off x="609600" y="274638"/>
            <a:ext cx="6414655" cy="1143000"/>
          </a:xfrm>
        </p:spPr>
        <p:txBody>
          <a:bodyPr anchor="ctr">
            <a:normAutofit/>
          </a:bodyPr>
          <a:lstStyle/>
          <a:p>
            <a:r>
              <a:rPr lang="en-US" dirty="0"/>
              <a:t>Sources for Alexander</a:t>
            </a:r>
          </a:p>
        </p:txBody>
      </p:sp>
      <p:sp>
        <p:nvSpPr>
          <p:cNvPr id="3" name="Content Placeholder 2">
            <a:extLst>
              <a:ext uri="{FF2B5EF4-FFF2-40B4-BE49-F238E27FC236}">
                <a16:creationId xmlns:a16="http://schemas.microsoft.com/office/drawing/2014/main" id="{9E0CB9F1-5D04-21DB-CB79-528325EA292A}"/>
              </a:ext>
            </a:extLst>
          </p:cNvPr>
          <p:cNvSpPr>
            <a:spLocks noGrp="1"/>
          </p:cNvSpPr>
          <p:nvPr>
            <p:ph sz="half" idx="1"/>
          </p:nvPr>
        </p:nvSpPr>
        <p:spPr>
          <a:xfrm>
            <a:off x="609600" y="1600201"/>
            <a:ext cx="6414654" cy="4525963"/>
          </a:xfrm>
        </p:spPr>
        <p:txBody>
          <a:bodyPr>
            <a:normAutofit fontScale="92500" lnSpcReduction="10000"/>
          </a:bodyPr>
          <a:lstStyle/>
          <a:p>
            <a:pPr>
              <a:lnSpc>
                <a:spcPct val="90000"/>
              </a:lnSpc>
            </a:pPr>
            <a:r>
              <a:rPr lang="en-US" sz="2200" dirty="0"/>
              <a:t>Arrian</a:t>
            </a:r>
          </a:p>
          <a:p>
            <a:pPr lvl="1">
              <a:lnSpc>
                <a:spcPct val="90000"/>
              </a:lnSpc>
            </a:pPr>
            <a:r>
              <a:rPr lang="en-US" sz="2200" dirty="0"/>
              <a:t>ca. 86/89-146/160 CE</a:t>
            </a:r>
          </a:p>
          <a:p>
            <a:pPr lvl="1">
              <a:lnSpc>
                <a:spcPct val="90000"/>
              </a:lnSpc>
            </a:pPr>
            <a:r>
              <a:rPr lang="en-US" sz="2200" dirty="0"/>
              <a:t>From Nicomedia in Bithynia (in modern Turkey)</a:t>
            </a:r>
          </a:p>
          <a:p>
            <a:pPr lvl="1">
              <a:lnSpc>
                <a:spcPct val="90000"/>
              </a:lnSpc>
            </a:pPr>
            <a:r>
              <a:rPr lang="en-US" sz="2200" dirty="0"/>
              <a:t>Author </a:t>
            </a:r>
            <a:r>
              <a:rPr lang="en-US" sz="2200" i="1" dirty="0"/>
              <a:t>Anabasis of Alexander </a:t>
            </a:r>
            <a:r>
              <a:rPr lang="en-US" sz="2200" dirty="0"/>
              <a:t>(</a:t>
            </a:r>
            <a:r>
              <a:rPr lang="en-US" sz="2200" i="1" dirty="0"/>
              <a:t>anabasis </a:t>
            </a:r>
            <a:r>
              <a:rPr lang="en-US" sz="2200" dirty="0"/>
              <a:t>= “going upcountry”)</a:t>
            </a:r>
          </a:p>
          <a:p>
            <a:pPr>
              <a:lnSpc>
                <a:spcPct val="90000"/>
              </a:lnSpc>
            </a:pPr>
            <a:r>
              <a:rPr lang="en-US" sz="2200" dirty="0"/>
              <a:t>Plutarch</a:t>
            </a:r>
          </a:p>
          <a:p>
            <a:pPr lvl="1">
              <a:lnSpc>
                <a:spcPct val="90000"/>
              </a:lnSpc>
            </a:pPr>
            <a:r>
              <a:rPr lang="en-US" sz="2200" dirty="0"/>
              <a:t>ca. 50-120 CE</a:t>
            </a:r>
          </a:p>
          <a:p>
            <a:pPr lvl="1">
              <a:lnSpc>
                <a:spcPct val="90000"/>
              </a:lnSpc>
            </a:pPr>
            <a:r>
              <a:rPr lang="en-US" sz="2200" dirty="0"/>
              <a:t>Priest from Chaeronea in Greece</a:t>
            </a:r>
          </a:p>
          <a:p>
            <a:pPr lvl="1">
              <a:lnSpc>
                <a:spcPct val="90000"/>
              </a:lnSpc>
            </a:pPr>
            <a:r>
              <a:rPr lang="en-US" sz="2200" dirty="0"/>
              <a:t>Author of numerous biographies and essays, including a biography of Alexander</a:t>
            </a:r>
          </a:p>
          <a:p>
            <a:pPr>
              <a:lnSpc>
                <a:spcPct val="90000"/>
              </a:lnSpc>
            </a:pPr>
            <a:r>
              <a:rPr lang="en-US" sz="2200" dirty="0"/>
              <a:t>Quintus Curtius Rufus</a:t>
            </a:r>
          </a:p>
          <a:p>
            <a:pPr lvl="1">
              <a:lnSpc>
                <a:spcPct val="90000"/>
              </a:lnSpc>
            </a:pPr>
            <a:r>
              <a:rPr lang="en-US" sz="2200" dirty="0"/>
              <a:t>1</a:t>
            </a:r>
            <a:r>
              <a:rPr lang="en-US" sz="2200" baseline="30000" dirty="0"/>
              <a:t>st</a:t>
            </a:r>
            <a:r>
              <a:rPr lang="en-US" sz="2200" dirty="0"/>
              <a:t> cen. CE</a:t>
            </a:r>
          </a:p>
          <a:p>
            <a:pPr lvl="1">
              <a:lnSpc>
                <a:spcPct val="90000"/>
              </a:lnSpc>
            </a:pPr>
            <a:r>
              <a:rPr lang="en-US" sz="2200" dirty="0"/>
              <a:t>Roman historian</a:t>
            </a:r>
          </a:p>
          <a:p>
            <a:pPr lvl="1">
              <a:lnSpc>
                <a:spcPct val="90000"/>
              </a:lnSpc>
            </a:pPr>
            <a:r>
              <a:rPr lang="en-US" sz="2200" dirty="0"/>
              <a:t>Author of </a:t>
            </a:r>
            <a:r>
              <a:rPr lang="en-US" sz="2200" i="1" dirty="0"/>
              <a:t>Historiae </a:t>
            </a:r>
            <a:r>
              <a:rPr lang="en-US" sz="2200" i="1" dirty="0" err="1"/>
              <a:t>Alexandri</a:t>
            </a:r>
            <a:r>
              <a:rPr lang="en-US" sz="2200" i="1" dirty="0"/>
              <a:t> Magni</a:t>
            </a:r>
            <a:r>
              <a:rPr lang="en-US" sz="2200" dirty="0"/>
              <a:t> (“Histories of Alexaner the Great”)</a:t>
            </a:r>
            <a:endParaRPr lang="en-US" sz="2200" i="1" dirty="0"/>
          </a:p>
        </p:txBody>
      </p:sp>
      <p:pic>
        <p:nvPicPr>
          <p:cNvPr id="1026" name="Picture 2">
            <a:extLst>
              <a:ext uri="{FF2B5EF4-FFF2-40B4-BE49-F238E27FC236}">
                <a16:creationId xmlns:a16="http://schemas.microsoft.com/office/drawing/2014/main" id="{17AF1F97-EC33-50D5-8A38-BAB242F5775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p:blipFill>
        <p:spPr bwMode="auto">
          <a:xfrm>
            <a:off x="7387939" y="367087"/>
            <a:ext cx="3958936" cy="6359739"/>
          </a:xfrm>
          <a:prstGeom prst="rect">
            <a:avLst/>
          </a:prstGeom>
          <a:solidFill>
            <a:srgbClr val="FFFFFF"/>
          </a:solidFill>
        </p:spPr>
      </p:pic>
    </p:spTree>
    <p:extLst>
      <p:ext uri="{BB962C8B-B14F-4D97-AF65-F5344CB8AC3E}">
        <p14:creationId xmlns:p14="http://schemas.microsoft.com/office/powerpoint/2010/main" val="2068072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Alexander in Egypt</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 y="1676815"/>
            <a:ext cx="5290457" cy="3504369"/>
          </a:xfrm>
        </p:spPr>
      </p:pic>
      <p:sp>
        <p:nvSpPr>
          <p:cNvPr id="4" name="Content Placeholder 3"/>
          <p:cNvSpPr>
            <a:spLocks noGrp="1"/>
          </p:cNvSpPr>
          <p:nvPr>
            <p:ph sz="half" idx="2"/>
          </p:nvPr>
        </p:nvSpPr>
        <p:spPr/>
        <p:txBody>
          <a:bodyPr>
            <a:normAutofit fontScale="92500"/>
          </a:bodyPr>
          <a:lstStyle/>
          <a:p>
            <a:r>
              <a:rPr lang="en-US" dirty="0"/>
              <a:t>Entered Egypt in 332 BCE</a:t>
            </a:r>
          </a:p>
          <a:p>
            <a:r>
              <a:rPr lang="en-US" dirty="0"/>
              <a:t>Persians surrendered without a fight because the garrison had been defeated at Issus</a:t>
            </a:r>
          </a:p>
          <a:p>
            <a:r>
              <a:rPr lang="en-US" dirty="0"/>
              <a:t>Alexander went to the Temple of </a:t>
            </a:r>
            <a:r>
              <a:rPr lang="en-US" dirty="0" err="1"/>
              <a:t>Amun</a:t>
            </a:r>
            <a:r>
              <a:rPr lang="en-US" dirty="0"/>
              <a:t> in the </a:t>
            </a:r>
            <a:r>
              <a:rPr lang="en-US" dirty="0" err="1"/>
              <a:t>Siwa</a:t>
            </a:r>
            <a:r>
              <a:rPr lang="en-US" dirty="0"/>
              <a:t> Oasis</a:t>
            </a:r>
          </a:p>
          <a:p>
            <a:pPr lvl="1"/>
            <a:r>
              <a:rPr lang="en-US" dirty="0"/>
              <a:t>Greeted as ‘son of </a:t>
            </a:r>
            <a:r>
              <a:rPr lang="en-US" dirty="0" err="1"/>
              <a:t>Amun</a:t>
            </a:r>
            <a:r>
              <a:rPr lang="en-US" dirty="0"/>
              <a:t>’ by the priests</a:t>
            </a:r>
          </a:p>
          <a:p>
            <a:pPr lvl="1"/>
            <a:r>
              <a:rPr lang="en-US" dirty="0"/>
              <a:t>This is how all pharaohs were addressed</a:t>
            </a:r>
          </a:p>
          <a:p>
            <a:pPr lvl="1"/>
            <a:r>
              <a:rPr lang="en-US" dirty="0"/>
              <a:t>But the Macedonians didn’t care for it</a:t>
            </a:r>
          </a:p>
        </p:txBody>
      </p:sp>
    </p:spTree>
    <p:extLst>
      <p:ext uri="{BB962C8B-B14F-4D97-AF65-F5344CB8AC3E}">
        <p14:creationId xmlns:p14="http://schemas.microsoft.com/office/powerpoint/2010/main" val="1530317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90AC2-A3D5-41D9-A0C2-7A216A198115}"/>
              </a:ext>
            </a:extLst>
          </p:cNvPr>
          <p:cNvSpPr>
            <a:spLocks noGrp="1"/>
          </p:cNvSpPr>
          <p:nvPr>
            <p:ph type="title"/>
          </p:nvPr>
        </p:nvSpPr>
        <p:spPr/>
        <p:txBody>
          <a:bodyPr/>
          <a:lstStyle/>
          <a:p>
            <a:r>
              <a:rPr lang="en-US" dirty="0"/>
              <a:t>Amun</a:t>
            </a:r>
          </a:p>
        </p:txBody>
      </p:sp>
      <p:sp>
        <p:nvSpPr>
          <p:cNvPr id="3" name="Content Placeholder 2">
            <a:extLst>
              <a:ext uri="{FF2B5EF4-FFF2-40B4-BE49-F238E27FC236}">
                <a16:creationId xmlns:a16="http://schemas.microsoft.com/office/drawing/2014/main" id="{90D7E3C0-D7F3-42CB-A3C1-F64AA35A69A6}"/>
              </a:ext>
            </a:extLst>
          </p:cNvPr>
          <p:cNvSpPr>
            <a:spLocks noGrp="1"/>
          </p:cNvSpPr>
          <p:nvPr>
            <p:ph idx="1"/>
          </p:nvPr>
        </p:nvSpPr>
        <p:spPr/>
        <p:txBody>
          <a:bodyPr>
            <a:normAutofit fontScale="92500" lnSpcReduction="20000"/>
          </a:bodyPr>
          <a:lstStyle/>
          <a:p>
            <a:pPr marL="174625" indent="-174625">
              <a:buNone/>
            </a:pPr>
            <a:r>
              <a:rPr lang="en-US" dirty="0"/>
              <a:t>“At this point Alexander was seized with a longing to visit Ammon in Libya; his intention was to consult with the god, as the oracle of Ammon was reputed to be truthful and it was said that Perseus and Heracles had consulted it…Alexander wanted to rival Perseus and Heracles, since he was descended from them both, and was also seeking to trace his birth back to Ammon, just as mythology traces that of Heracles and Perseus back to Zeus. He therefore set out for Ammon in this frame of mind, with the intention of finding out more exactly about his origins, or of claiming he had found out.”</a:t>
            </a:r>
          </a:p>
          <a:p>
            <a:pPr marL="0" indent="0" algn="r">
              <a:buNone/>
            </a:pPr>
            <a:r>
              <a:rPr lang="en-US" dirty="0"/>
              <a:t>- Arrian, </a:t>
            </a:r>
            <a:r>
              <a:rPr lang="en-US" i="1" dirty="0"/>
              <a:t>Anabasis </a:t>
            </a:r>
            <a:r>
              <a:rPr lang="en-US" dirty="0"/>
              <a:t>3.3</a:t>
            </a:r>
          </a:p>
        </p:txBody>
      </p:sp>
    </p:spTree>
    <p:extLst>
      <p:ext uri="{BB962C8B-B14F-4D97-AF65-F5344CB8AC3E}">
        <p14:creationId xmlns:p14="http://schemas.microsoft.com/office/powerpoint/2010/main" val="22595089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796" y="528592"/>
            <a:ext cx="12138409" cy="5800816"/>
          </a:xfrm>
        </p:spPr>
      </p:pic>
      <p:sp>
        <p:nvSpPr>
          <p:cNvPr id="5" name="Oval 4">
            <a:extLst>
              <a:ext uri="{FF2B5EF4-FFF2-40B4-BE49-F238E27FC236}">
                <a16:creationId xmlns:a16="http://schemas.microsoft.com/office/drawing/2014/main" id="{3EDAA2FE-FCFF-40A1-80E5-9B6A38EECC5E}"/>
              </a:ext>
            </a:extLst>
          </p:cNvPr>
          <p:cNvSpPr/>
          <p:nvPr/>
        </p:nvSpPr>
        <p:spPr>
          <a:xfrm>
            <a:off x="5725888" y="3352798"/>
            <a:ext cx="228600" cy="228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78989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9EA9A-0426-4512-9727-9E95AA32D073}"/>
              </a:ext>
            </a:extLst>
          </p:cNvPr>
          <p:cNvSpPr>
            <a:spLocks noGrp="1"/>
          </p:cNvSpPr>
          <p:nvPr>
            <p:ph type="title"/>
          </p:nvPr>
        </p:nvSpPr>
        <p:spPr/>
        <p:txBody>
          <a:bodyPr/>
          <a:lstStyle/>
          <a:p>
            <a:r>
              <a:rPr lang="en-US" dirty="0"/>
              <a:t>Gaugamela</a:t>
            </a:r>
          </a:p>
        </p:txBody>
      </p:sp>
      <p:sp>
        <p:nvSpPr>
          <p:cNvPr id="3" name="Content Placeholder 2">
            <a:extLst>
              <a:ext uri="{FF2B5EF4-FFF2-40B4-BE49-F238E27FC236}">
                <a16:creationId xmlns:a16="http://schemas.microsoft.com/office/drawing/2014/main" id="{54A55516-690C-4312-B30C-0C7A4447D7D1}"/>
              </a:ext>
            </a:extLst>
          </p:cNvPr>
          <p:cNvSpPr>
            <a:spLocks noGrp="1"/>
          </p:cNvSpPr>
          <p:nvPr>
            <p:ph sz="half" idx="1"/>
          </p:nvPr>
        </p:nvSpPr>
        <p:spPr/>
        <p:txBody>
          <a:bodyPr/>
          <a:lstStyle/>
          <a:p>
            <a:r>
              <a:rPr lang="en-US" dirty="0"/>
              <a:t>October 1, 331 BCE</a:t>
            </a:r>
          </a:p>
          <a:p>
            <a:r>
              <a:rPr lang="en-US" dirty="0"/>
              <a:t>Near modern Arbela, Iraq</a:t>
            </a:r>
          </a:p>
          <a:p>
            <a:r>
              <a:rPr lang="en-US" dirty="0"/>
              <a:t>Persians had numerical superiority and attempted to encircle the Greek army</a:t>
            </a:r>
          </a:p>
          <a:p>
            <a:r>
              <a:rPr lang="en-US" dirty="0"/>
              <a:t>Parmenion held off the Persians long enough for Alexander to penetrate their lines</a:t>
            </a:r>
          </a:p>
        </p:txBody>
      </p:sp>
      <p:pic>
        <p:nvPicPr>
          <p:cNvPr id="9218" name="Picture 2">
            <a:extLst>
              <a:ext uri="{FF2B5EF4-FFF2-40B4-BE49-F238E27FC236}">
                <a16:creationId xmlns:a16="http://schemas.microsoft.com/office/drawing/2014/main" id="{8C629FE3-58C1-4551-BB67-82666B5AE8F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97600" y="1820542"/>
            <a:ext cx="5384800" cy="4085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6282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796" y="528592"/>
            <a:ext cx="12138409" cy="5800816"/>
          </a:xfrm>
        </p:spPr>
      </p:pic>
      <p:sp>
        <p:nvSpPr>
          <p:cNvPr id="5" name="Oval 4">
            <a:extLst>
              <a:ext uri="{FF2B5EF4-FFF2-40B4-BE49-F238E27FC236}">
                <a16:creationId xmlns:a16="http://schemas.microsoft.com/office/drawing/2014/main" id="{3EDAA2FE-FCFF-40A1-80E5-9B6A38EECC5E}"/>
              </a:ext>
            </a:extLst>
          </p:cNvPr>
          <p:cNvSpPr/>
          <p:nvPr/>
        </p:nvSpPr>
        <p:spPr>
          <a:xfrm>
            <a:off x="5965374" y="4234541"/>
            <a:ext cx="228600" cy="228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4735DDBF-5721-4D80-AA87-3AD0E7FE36FC}"/>
              </a:ext>
            </a:extLst>
          </p:cNvPr>
          <p:cNvSpPr/>
          <p:nvPr/>
        </p:nvSpPr>
        <p:spPr>
          <a:xfrm>
            <a:off x="6694714" y="4223656"/>
            <a:ext cx="228600" cy="228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D644997-5714-431C-969A-1E228C5ABF0E}"/>
              </a:ext>
            </a:extLst>
          </p:cNvPr>
          <p:cNvSpPr/>
          <p:nvPr/>
        </p:nvSpPr>
        <p:spPr>
          <a:xfrm>
            <a:off x="7598227" y="4615543"/>
            <a:ext cx="228600" cy="228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491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74058" y="1866356"/>
            <a:ext cx="9443884" cy="4582920"/>
          </a:xfrm>
        </p:spPr>
      </p:pic>
      <p:sp>
        <p:nvSpPr>
          <p:cNvPr id="2" name="Title 1"/>
          <p:cNvSpPr>
            <a:spLocks noGrp="1"/>
          </p:cNvSpPr>
          <p:nvPr>
            <p:ph type="title"/>
          </p:nvPr>
        </p:nvSpPr>
        <p:spPr/>
        <p:txBody>
          <a:bodyPr/>
          <a:lstStyle/>
          <a:p>
            <a:r>
              <a:rPr lang="en-US" b="1" cap="small" dirty="0"/>
              <a:t>Persepolis</a:t>
            </a:r>
            <a:endParaRPr lang="en-US" cap="small" dirty="0">
              <a:effectLst>
                <a:outerShdw blurRad="38100" dist="38100" dir="2700000" algn="tl">
                  <a:srgbClr val="000000">
                    <a:alpha val="43137"/>
                  </a:srgbClr>
                </a:outerShdw>
              </a:effectLst>
              <a:cs typeface="Cambria"/>
            </a:endParaRPr>
          </a:p>
        </p:txBody>
      </p:sp>
      <p:sp>
        <p:nvSpPr>
          <p:cNvPr id="5" name="TextBox 4">
            <a:extLst>
              <a:ext uri="{FF2B5EF4-FFF2-40B4-BE49-F238E27FC236}">
                <a16:creationId xmlns:a16="http://schemas.microsoft.com/office/drawing/2014/main" id="{55438868-768B-41FC-9276-27C091E0F883}"/>
              </a:ext>
            </a:extLst>
          </p:cNvPr>
          <p:cNvSpPr txBox="1"/>
          <p:nvPr/>
        </p:nvSpPr>
        <p:spPr>
          <a:xfrm>
            <a:off x="449515" y="6488668"/>
            <a:ext cx="11292969"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Aerial view of Persepolis</a:t>
            </a:r>
          </a:p>
        </p:txBody>
      </p:sp>
    </p:spTree>
    <p:extLst>
      <p:ext uri="{BB962C8B-B14F-4D97-AF65-F5344CB8AC3E}">
        <p14:creationId xmlns:p14="http://schemas.microsoft.com/office/powerpoint/2010/main" val="21157068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519863" y="1837444"/>
            <a:ext cx="4583566" cy="4191808"/>
          </a:xfrm>
          <a:prstGeom prst="rect">
            <a:avLst/>
          </a:prstGeom>
        </p:spPr>
      </p:pic>
      <p:sp>
        <p:nvSpPr>
          <p:cNvPr id="2" name="Title 1"/>
          <p:cNvSpPr>
            <a:spLocks noGrp="1"/>
          </p:cNvSpPr>
          <p:nvPr>
            <p:ph type="title"/>
          </p:nvPr>
        </p:nvSpPr>
        <p:spPr>
          <a:xfrm>
            <a:off x="5921149" y="184353"/>
            <a:ext cx="5585051" cy="1511181"/>
          </a:xfrm>
        </p:spPr>
        <p:txBody>
          <a:bodyPr>
            <a:normAutofit/>
          </a:bodyPr>
          <a:lstStyle/>
          <a:p>
            <a:r>
              <a:rPr lang="en-US" b="1" cap="small" dirty="0"/>
              <a:t>The Burning of Persepolis</a:t>
            </a:r>
            <a:endParaRPr lang="en-US" dirty="0"/>
          </a:p>
        </p:txBody>
      </p:sp>
      <p:pic>
        <p:nvPicPr>
          <p:cNvPr id="11" name="Content Placeholder 10"/>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85800" y="404706"/>
            <a:ext cx="4726508" cy="5624545"/>
          </a:xfrm>
        </p:spPr>
      </p:pic>
      <p:sp>
        <p:nvSpPr>
          <p:cNvPr id="12" name="TextBox 11"/>
          <p:cNvSpPr txBox="1"/>
          <p:nvPr/>
        </p:nvSpPr>
        <p:spPr>
          <a:xfrm>
            <a:off x="685800" y="6029251"/>
            <a:ext cx="4726508"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Georges </a:t>
            </a:r>
            <a:r>
              <a:rPr lang="en-US" dirty="0" err="1">
                <a:solidFill>
                  <a:schemeClr val="bg1"/>
                </a:solidFill>
                <a:latin typeface="Candara" panose="020E0502030303020204" pitchFamily="34" charset="0"/>
              </a:rPr>
              <a:t>Rochegrosse</a:t>
            </a:r>
            <a:r>
              <a:rPr lang="en-US" dirty="0">
                <a:solidFill>
                  <a:schemeClr val="bg1"/>
                </a:solidFill>
                <a:latin typeface="Candara" panose="020E0502030303020204" pitchFamily="34" charset="0"/>
              </a:rPr>
              <a:t>, </a:t>
            </a:r>
            <a:r>
              <a:rPr lang="en-US" i="1" dirty="0">
                <a:solidFill>
                  <a:schemeClr val="bg1"/>
                </a:solidFill>
                <a:latin typeface="Candara" panose="020E0502030303020204" pitchFamily="34" charset="0"/>
              </a:rPr>
              <a:t>The Burning of Persepolis</a:t>
            </a:r>
            <a:r>
              <a:rPr lang="en-US" dirty="0">
                <a:solidFill>
                  <a:schemeClr val="bg1"/>
                </a:solidFill>
                <a:latin typeface="Candara" panose="020E0502030303020204" pitchFamily="34" charset="0"/>
              </a:rPr>
              <a:t> (1914)</a:t>
            </a:r>
          </a:p>
        </p:txBody>
      </p:sp>
      <p:sp>
        <p:nvSpPr>
          <p:cNvPr id="13" name="TextBox 12"/>
          <p:cNvSpPr txBox="1"/>
          <p:nvPr/>
        </p:nvSpPr>
        <p:spPr>
          <a:xfrm>
            <a:off x="6264389" y="6029251"/>
            <a:ext cx="5094514"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Elamite tablet from the Persepolis Fortification Archive, bearing the impression of a cylinder seal</a:t>
            </a:r>
          </a:p>
        </p:txBody>
      </p:sp>
    </p:spTree>
    <p:extLst>
      <p:ext uri="{BB962C8B-B14F-4D97-AF65-F5344CB8AC3E}">
        <p14:creationId xmlns:p14="http://schemas.microsoft.com/office/powerpoint/2010/main" val="844278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7B3B6-AC52-424B-AAD5-2E09C88789EB}"/>
              </a:ext>
            </a:extLst>
          </p:cNvPr>
          <p:cNvSpPr>
            <a:spLocks noGrp="1"/>
          </p:cNvSpPr>
          <p:nvPr>
            <p:ph type="title"/>
          </p:nvPr>
        </p:nvSpPr>
        <p:spPr/>
        <p:txBody>
          <a:bodyPr/>
          <a:lstStyle/>
          <a:p>
            <a:r>
              <a:rPr lang="en-US" dirty="0"/>
              <a:t>Coins of Alexander</a:t>
            </a:r>
          </a:p>
        </p:txBody>
      </p:sp>
      <p:pic>
        <p:nvPicPr>
          <p:cNvPr id="8194" name="Picture 2">
            <a:extLst>
              <a:ext uri="{FF2B5EF4-FFF2-40B4-BE49-F238E27FC236}">
                <a16:creationId xmlns:a16="http://schemas.microsoft.com/office/drawing/2014/main" id="{BF2FBC66-49CA-462E-B3EB-B6290C5F1F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079578"/>
            <a:ext cx="2729467" cy="254230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72378548-B762-4C15-884C-C2452EA177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9067" y="2079578"/>
            <a:ext cx="2729468" cy="2557901"/>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8">
            <a:extLst>
              <a:ext uri="{FF2B5EF4-FFF2-40B4-BE49-F238E27FC236}">
                <a16:creationId xmlns:a16="http://schemas.microsoft.com/office/drawing/2014/main" id="{BFD2C724-754C-4C85-BB5D-72A6C34761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5939" y="2079578"/>
            <a:ext cx="4906461" cy="2557902"/>
          </a:xfrm>
          <a:prstGeom prst="rect">
            <a:avLst/>
          </a:prstGeom>
        </p:spPr>
      </p:pic>
      <p:sp>
        <p:nvSpPr>
          <p:cNvPr id="6" name="TextBox 6">
            <a:extLst>
              <a:ext uri="{FF2B5EF4-FFF2-40B4-BE49-F238E27FC236}">
                <a16:creationId xmlns:a16="http://schemas.microsoft.com/office/drawing/2014/main" id="{5AE02639-AF43-4257-88D7-E5F1A1C85389}"/>
              </a:ext>
            </a:extLst>
          </p:cNvPr>
          <p:cNvSpPr txBox="1"/>
          <p:nvPr/>
        </p:nvSpPr>
        <p:spPr>
          <a:xfrm>
            <a:off x="6675940" y="4637481"/>
            <a:ext cx="4906460" cy="2089483"/>
          </a:xfrm>
          <a:prstGeom prst="rect">
            <a:avLst/>
          </a:prstGeom>
          <a:noFill/>
        </p:spPr>
        <p:txBody>
          <a:bodyPr wrap="square"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latin typeface="Candara" panose="020E0502030303020204" pitchFamily="34" charset="0"/>
              </a:rPr>
              <a:t>Silver tetradrachm of Alexander, Babylon, Mesopotamia, ca. 325-323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head of Herakles r.; rev.: Zeus seated on throne l., holding eagle; legend: ‘of Alexander’</a:t>
            </a:r>
          </a:p>
        </p:txBody>
      </p:sp>
      <p:sp>
        <p:nvSpPr>
          <p:cNvPr id="7" name="TextBox 6">
            <a:extLst>
              <a:ext uri="{FF2B5EF4-FFF2-40B4-BE49-F238E27FC236}">
                <a16:creationId xmlns:a16="http://schemas.microsoft.com/office/drawing/2014/main" id="{A4D293D5-51AD-4333-A788-A506ACED1A49}"/>
              </a:ext>
            </a:extLst>
          </p:cNvPr>
          <p:cNvSpPr txBox="1"/>
          <p:nvPr/>
        </p:nvSpPr>
        <p:spPr>
          <a:xfrm>
            <a:off x="609600" y="4621881"/>
            <a:ext cx="5458935" cy="1800283"/>
          </a:xfrm>
          <a:prstGeom prst="rect">
            <a:avLst/>
          </a:prstGeom>
          <a:noFill/>
        </p:spPr>
        <p:txBody>
          <a:bodyPr wrap="square"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latin typeface="Candara" panose="020E0502030303020204" pitchFamily="34" charset="0"/>
              </a:rPr>
              <a:t>Silver tetradrachm of Alexander, Amphipolis, Macedonia, ca. 336-323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head of Herakles r.; rev.: Zeus seated on throne l., holding eagle; legend: ‘of Alexander’</a:t>
            </a:r>
          </a:p>
        </p:txBody>
      </p:sp>
    </p:spTree>
    <p:extLst>
      <p:ext uri="{BB962C8B-B14F-4D97-AF65-F5344CB8AC3E}">
        <p14:creationId xmlns:p14="http://schemas.microsoft.com/office/powerpoint/2010/main" val="12995521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2114144"/>
            <a:ext cx="5259421" cy="2629711"/>
          </a:xfrm>
        </p:spPr>
      </p:pic>
      <p:pic>
        <p:nvPicPr>
          <p:cNvPr id="13" name="Content Placeholder 12"/>
          <p:cNvPicPr>
            <a:picLocks noChangeAspect="1"/>
          </p:cNvPicPr>
          <p:nvPr/>
        </p:nvPicPr>
        <p:blipFill>
          <a:blip r:embed="rId3"/>
          <a:stretch>
            <a:fillRect/>
          </a:stretch>
        </p:blipFill>
        <p:spPr>
          <a:xfrm>
            <a:off x="6008650" y="2101155"/>
            <a:ext cx="5673743" cy="2950347"/>
          </a:xfrm>
          <a:prstGeom prst="rect">
            <a:avLst/>
          </a:prstGeom>
        </p:spPr>
      </p:pic>
      <p:sp>
        <p:nvSpPr>
          <p:cNvPr id="2" name="Title 1"/>
          <p:cNvSpPr>
            <a:spLocks noGrp="1"/>
          </p:cNvSpPr>
          <p:nvPr>
            <p:ph type="title"/>
          </p:nvPr>
        </p:nvSpPr>
        <p:spPr/>
        <p:txBody>
          <a:bodyPr/>
          <a:lstStyle/>
          <a:p>
            <a:r>
              <a:rPr lang="en-US" dirty="0"/>
              <a:t>Models for Alexander’s Coins</a:t>
            </a:r>
            <a:endParaRPr lang="en-US" b="1" cap="small" dirty="0">
              <a:cs typeface="Cambria"/>
            </a:endParaRPr>
          </a:p>
        </p:txBody>
      </p:sp>
      <p:sp>
        <p:nvSpPr>
          <p:cNvPr id="6" name="TextBox 5"/>
          <p:cNvSpPr txBox="1"/>
          <p:nvPr/>
        </p:nvSpPr>
        <p:spPr>
          <a:xfrm>
            <a:off x="628921" y="5051502"/>
            <a:ext cx="5276967" cy="1524968"/>
          </a:xfrm>
          <a:prstGeom prst="rect">
            <a:avLst/>
          </a:prstGeom>
          <a:noFill/>
        </p:spPr>
        <p:txBody>
          <a:bodyPr wrap="square" rtlCol="0">
            <a:normAutofit/>
          </a:bodyPr>
          <a:lstStyle/>
          <a:p>
            <a:r>
              <a:rPr lang="en-US" dirty="0">
                <a:solidFill>
                  <a:schemeClr val="bg1"/>
                </a:solidFill>
                <a:latin typeface="Candara" panose="020E0502030303020204" pitchFamily="34" charset="0"/>
              </a:rPr>
              <a:t>Gold ¼ stater, Pella, Greece, ca. 359-336 BCE; head of Herakles; rev.: club and bow; legend: ‘of Philip’</a:t>
            </a:r>
          </a:p>
        </p:txBody>
      </p:sp>
      <p:sp>
        <p:nvSpPr>
          <p:cNvPr id="14" name="TextBox 13"/>
          <p:cNvSpPr txBox="1"/>
          <p:nvPr/>
        </p:nvSpPr>
        <p:spPr>
          <a:xfrm>
            <a:off x="6008650" y="5051502"/>
            <a:ext cx="5673743" cy="1531860"/>
          </a:xfrm>
          <a:prstGeom prst="rect">
            <a:avLst/>
          </a:prstGeom>
          <a:noFill/>
        </p:spPr>
        <p:txBody>
          <a:bodyPr wrap="square" rtlCol="0">
            <a:normAutofit/>
          </a:bodyPr>
          <a:lstStyle/>
          <a:p>
            <a:r>
              <a:rPr lang="en-US" dirty="0">
                <a:solidFill>
                  <a:schemeClr val="bg1"/>
                </a:solidFill>
                <a:latin typeface="Candara" panose="020E0502030303020204" pitchFamily="34" charset="0"/>
              </a:rPr>
              <a:t>Silver stater, Tarsus, Cilicia, ca. 361-333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Baal sitting l. holding grape cluster, grain ear, and scepter; legend (Aramaic): Baal of Tarsus; rev.: lion attacking stag l., within linear circle; legend (Aramaic): </a:t>
            </a:r>
            <a:r>
              <a:rPr lang="en-US" dirty="0" err="1">
                <a:solidFill>
                  <a:schemeClr val="bg1"/>
                </a:solidFill>
                <a:latin typeface="Candara" panose="020E0502030303020204" pitchFamily="34" charset="0"/>
              </a:rPr>
              <a:t>Mazaeus</a:t>
            </a:r>
            <a:endParaRPr lang="en-US" dirty="0">
              <a:solidFill>
                <a:schemeClr val="bg1"/>
              </a:solidFill>
              <a:latin typeface="Candara" panose="020E0502030303020204" pitchFamily="34" charset="0"/>
            </a:endParaRPr>
          </a:p>
        </p:txBody>
      </p:sp>
    </p:spTree>
    <p:extLst>
      <p:ext uri="{BB962C8B-B14F-4D97-AF65-F5344CB8AC3E}">
        <p14:creationId xmlns:p14="http://schemas.microsoft.com/office/powerpoint/2010/main" val="7245928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796" y="528592"/>
            <a:ext cx="12138409" cy="5800816"/>
          </a:xfrm>
        </p:spPr>
      </p:pic>
      <p:sp>
        <p:nvSpPr>
          <p:cNvPr id="7" name="Oval 6">
            <a:extLst>
              <a:ext uri="{FF2B5EF4-FFF2-40B4-BE49-F238E27FC236}">
                <a16:creationId xmlns:a16="http://schemas.microsoft.com/office/drawing/2014/main" id="{0392CBD2-52B5-4046-A920-C1945DB9CFF1}"/>
              </a:ext>
            </a:extLst>
          </p:cNvPr>
          <p:cNvSpPr/>
          <p:nvPr/>
        </p:nvSpPr>
        <p:spPr>
          <a:xfrm>
            <a:off x="7696203" y="3200400"/>
            <a:ext cx="228600" cy="228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9758E94-698B-4319-9A6C-858B98A2305A}"/>
              </a:ext>
            </a:extLst>
          </p:cNvPr>
          <p:cNvSpPr/>
          <p:nvPr/>
        </p:nvSpPr>
        <p:spPr>
          <a:xfrm>
            <a:off x="6662060" y="3679369"/>
            <a:ext cx="228600" cy="228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9557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Alexander</a:t>
            </a:r>
            <a:endParaRPr lang="en-US" dirty="0"/>
          </a:p>
        </p:txBody>
      </p:sp>
      <p:sp>
        <p:nvSpPr>
          <p:cNvPr id="4" name="Content Placeholder 3"/>
          <p:cNvSpPr>
            <a:spLocks noGrp="1"/>
          </p:cNvSpPr>
          <p:nvPr>
            <p:ph sz="half" idx="2"/>
          </p:nvPr>
        </p:nvSpPr>
        <p:spPr/>
        <p:txBody>
          <a:bodyPr>
            <a:normAutofit fontScale="92500"/>
          </a:bodyPr>
          <a:lstStyle/>
          <a:p>
            <a:r>
              <a:rPr lang="en-US" dirty="0"/>
              <a:t>356-323 BCE</a:t>
            </a:r>
          </a:p>
          <a:p>
            <a:r>
              <a:rPr lang="en-US" dirty="0"/>
              <a:t>Succeeded his father as king of Macedon in 336 BCE</a:t>
            </a:r>
          </a:p>
          <a:p>
            <a:r>
              <a:rPr lang="en-US" dirty="0"/>
              <a:t>Invaded the Persian Empire in 334 BCE</a:t>
            </a:r>
          </a:p>
          <a:p>
            <a:pPr lvl="1"/>
            <a:r>
              <a:rPr lang="en-US" dirty="0"/>
              <a:t>Defeated the Persians at Granicus, Issus and </a:t>
            </a:r>
            <a:r>
              <a:rPr lang="en-US" dirty="0" err="1"/>
              <a:t>Gaugemela</a:t>
            </a:r>
            <a:endParaRPr lang="en-US" dirty="0"/>
          </a:p>
          <a:p>
            <a:pPr lvl="1"/>
            <a:r>
              <a:rPr lang="en-US" dirty="0"/>
              <a:t>Burned Persepolis</a:t>
            </a:r>
          </a:p>
          <a:p>
            <a:r>
              <a:rPr lang="en-US" dirty="0"/>
              <a:t>Went east to Afghanistan and India before returning to Babylon</a:t>
            </a:r>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91343" y="1600201"/>
            <a:ext cx="3484411" cy="4684922"/>
          </a:xfrm>
        </p:spPr>
      </p:pic>
      <p:sp>
        <p:nvSpPr>
          <p:cNvPr id="6" name="TextBox 5"/>
          <p:cNvSpPr txBox="1"/>
          <p:nvPr/>
        </p:nvSpPr>
        <p:spPr>
          <a:xfrm>
            <a:off x="651592" y="6211669"/>
            <a:ext cx="5163911"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The </a:t>
            </a:r>
            <a:r>
              <a:rPr lang="en-US" dirty="0" err="1">
                <a:solidFill>
                  <a:schemeClr val="bg1"/>
                </a:solidFill>
                <a:latin typeface="Candara" panose="020E0502030303020204" pitchFamily="34" charset="0"/>
              </a:rPr>
              <a:t>Azara</a:t>
            </a:r>
            <a:r>
              <a:rPr lang="en-US" dirty="0">
                <a:solidFill>
                  <a:schemeClr val="bg1"/>
                </a:solidFill>
                <a:latin typeface="Candara" panose="020E0502030303020204" pitchFamily="34" charset="0"/>
              </a:rPr>
              <a:t> Herm, with a Roman version of Lysippus’ statue of Alexander, ca. 335-320 BCE (Louvre)</a:t>
            </a:r>
          </a:p>
        </p:txBody>
      </p:sp>
      <p:sp>
        <p:nvSpPr>
          <p:cNvPr id="3" name="TextBox 2">
            <a:extLst>
              <a:ext uri="{FF2B5EF4-FFF2-40B4-BE49-F238E27FC236}">
                <a16:creationId xmlns:a16="http://schemas.microsoft.com/office/drawing/2014/main" id="{E4835BEB-0C7C-F7E1-43F6-75C344FD2AB7}"/>
              </a:ext>
            </a:extLst>
          </p:cNvPr>
          <p:cNvSpPr txBox="1"/>
          <p:nvPr/>
        </p:nvSpPr>
        <p:spPr>
          <a:xfrm>
            <a:off x="842868" y="1600201"/>
            <a:ext cx="457200" cy="461665"/>
          </a:xfrm>
          <a:prstGeom prst="rect">
            <a:avLst/>
          </a:prstGeom>
          <a:noFill/>
        </p:spPr>
        <p:txBody>
          <a:bodyPr wrap="square" rtlCol="0">
            <a:spAutoFit/>
          </a:bodyPr>
          <a:lstStyle/>
          <a:p>
            <a:r>
              <a:rPr lang="en-US" sz="2400" b="1" dirty="0">
                <a:solidFill>
                  <a:schemeClr val="bg1"/>
                </a:solidFill>
                <a:latin typeface="Candara" panose="020E0502030303020204" pitchFamily="34" charset="0"/>
              </a:rPr>
              <a:t>*</a:t>
            </a:r>
          </a:p>
        </p:txBody>
      </p:sp>
    </p:spTree>
    <p:extLst>
      <p:ext uri="{BB962C8B-B14F-4D97-AF65-F5344CB8AC3E}">
        <p14:creationId xmlns:p14="http://schemas.microsoft.com/office/powerpoint/2010/main" val="12401107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A4728-8B2A-4B53-908C-2A0AF4BF38E8}"/>
              </a:ext>
            </a:extLst>
          </p:cNvPr>
          <p:cNvSpPr>
            <a:spLocks noGrp="1"/>
          </p:cNvSpPr>
          <p:nvPr>
            <p:ph type="title"/>
          </p:nvPr>
        </p:nvSpPr>
        <p:spPr/>
        <p:txBody>
          <a:bodyPr/>
          <a:lstStyle/>
          <a:p>
            <a:r>
              <a:rPr lang="en-US" dirty="0"/>
              <a:t>(Some) </a:t>
            </a:r>
            <a:r>
              <a:rPr lang="en-US" dirty="0" err="1"/>
              <a:t>Alexandrias</a:t>
            </a:r>
            <a:endParaRPr lang="en-US" dirty="0"/>
          </a:p>
        </p:txBody>
      </p:sp>
      <p:sp>
        <p:nvSpPr>
          <p:cNvPr id="3" name="Content Placeholder 2">
            <a:extLst>
              <a:ext uri="{FF2B5EF4-FFF2-40B4-BE49-F238E27FC236}">
                <a16:creationId xmlns:a16="http://schemas.microsoft.com/office/drawing/2014/main" id="{EC680353-994B-4659-B697-D5491D391320}"/>
              </a:ext>
            </a:extLst>
          </p:cNvPr>
          <p:cNvSpPr>
            <a:spLocks noGrp="1"/>
          </p:cNvSpPr>
          <p:nvPr>
            <p:ph idx="1"/>
          </p:nvPr>
        </p:nvSpPr>
        <p:spPr/>
        <p:txBody>
          <a:bodyPr>
            <a:normAutofit fontScale="85000" lnSpcReduction="20000"/>
          </a:bodyPr>
          <a:lstStyle/>
          <a:p>
            <a:r>
              <a:rPr lang="en-US" dirty="0"/>
              <a:t>Alexandria in Troas (modern </a:t>
            </a:r>
            <a:r>
              <a:rPr lang="en-US" dirty="0" err="1"/>
              <a:t>Dalyan</a:t>
            </a:r>
            <a:r>
              <a:rPr lang="en-US" dirty="0"/>
              <a:t>, Türkiye)</a:t>
            </a:r>
          </a:p>
          <a:p>
            <a:r>
              <a:rPr lang="en-US" dirty="0"/>
              <a:t>Alexandria by the </a:t>
            </a:r>
            <a:r>
              <a:rPr lang="en-US" dirty="0" err="1"/>
              <a:t>Latmus</a:t>
            </a:r>
            <a:r>
              <a:rPr lang="en-US" dirty="0"/>
              <a:t> (near modern </a:t>
            </a:r>
            <a:r>
              <a:rPr lang="en-US" dirty="0" err="1"/>
              <a:t>Karpuzlu</a:t>
            </a:r>
            <a:r>
              <a:rPr lang="en-US" dirty="0"/>
              <a:t>, Türkiye)</a:t>
            </a:r>
          </a:p>
          <a:p>
            <a:r>
              <a:rPr lang="en-US" dirty="0"/>
              <a:t>Alexandria at Issus (modern İskenderun, Türkiye, formerly known as Alexandretta)</a:t>
            </a:r>
          </a:p>
          <a:p>
            <a:r>
              <a:rPr lang="en-US" dirty="0"/>
              <a:t>Alexandria in Egypt (still called Alexandria)</a:t>
            </a:r>
          </a:p>
          <a:p>
            <a:r>
              <a:rPr lang="en-US" dirty="0"/>
              <a:t>Alexandria Susiana (Jabal </a:t>
            </a:r>
            <a:r>
              <a:rPr lang="en-US" dirty="0" err="1"/>
              <a:t>Khayabar</a:t>
            </a:r>
            <a:r>
              <a:rPr lang="en-US" dirty="0"/>
              <a:t> in southern Iraq)</a:t>
            </a:r>
          </a:p>
          <a:p>
            <a:r>
              <a:rPr lang="en-US" dirty="0"/>
              <a:t>Alexandria Asiana and Alexandria Carmania (both in eastern Iran)</a:t>
            </a:r>
          </a:p>
          <a:p>
            <a:r>
              <a:rPr lang="en-US" dirty="0"/>
              <a:t>Alexandria </a:t>
            </a:r>
            <a:r>
              <a:rPr lang="en-US" dirty="0" err="1"/>
              <a:t>Arachosia</a:t>
            </a:r>
            <a:r>
              <a:rPr lang="en-US" dirty="0"/>
              <a:t> (modern Kandahar, Afghanistan)</a:t>
            </a:r>
          </a:p>
          <a:p>
            <a:r>
              <a:rPr lang="en-US" dirty="0"/>
              <a:t>Alexandria </a:t>
            </a:r>
            <a:r>
              <a:rPr lang="en-US" dirty="0" err="1"/>
              <a:t>Paropamisadai</a:t>
            </a:r>
            <a:r>
              <a:rPr lang="en-US" dirty="0"/>
              <a:t> (near modern </a:t>
            </a:r>
            <a:r>
              <a:rPr lang="en-US" dirty="0" err="1"/>
              <a:t>Begram</a:t>
            </a:r>
            <a:r>
              <a:rPr lang="en-US" dirty="0"/>
              <a:t>, Afghanistan)</a:t>
            </a:r>
          </a:p>
          <a:p>
            <a:r>
              <a:rPr lang="en-US" dirty="0"/>
              <a:t>Alexandria on the Indus (modern </a:t>
            </a:r>
            <a:r>
              <a:rPr lang="en-US" dirty="0" err="1"/>
              <a:t>Uch</a:t>
            </a:r>
            <a:r>
              <a:rPr lang="en-US" dirty="0"/>
              <a:t>, Pakistan?)</a:t>
            </a:r>
          </a:p>
          <a:p>
            <a:r>
              <a:rPr lang="en-US" dirty="0"/>
              <a:t>Alexandria the Furthest (near modern Khujand, Tajikistan)</a:t>
            </a:r>
          </a:p>
        </p:txBody>
      </p:sp>
    </p:spTree>
    <p:extLst>
      <p:ext uri="{BB962C8B-B14F-4D97-AF65-F5344CB8AC3E}">
        <p14:creationId xmlns:p14="http://schemas.microsoft.com/office/powerpoint/2010/main" val="38223865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The Death of Darius III</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7954" y="1600201"/>
            <a:ext cx="6818776" cy="4525963"/>
          </a:xfrm>
        </p:spPr>
      </p:pic>
      <p:sp>
        <p:nvSpPr>
          <p:cNvPr id="5" name="TextBox 4"/>
          <p:cNvSpPr txBox="1"/>
          <p:nvPr/>
        </p:nvSpPr>
        <p:spPr>
          <a:xfrm>
            <a:off x="367954" y="6126164"/>
            <a:ext cx="6818776"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The death of Darius III as depicted in a 15</a:t>
            </a:r>
            <a:r>
              <a:rPr lang="en-US" baseline="30000" dirty="0">
                <a:solidFill>
                  <a:schemeClr val="bg1"/>
                </a:solidFill>
                <a:latin typeface="Candara" panose="020E0502030303020204" pitchFamily="34" charset="0"/>
              </a:rPr>
              <a:t>th</a:t>
            </a:r>
            <a:r>
              <a:rPr lang="en-US" dirty="0">
                <a:solidFill>
                  <a:schemeClr val="bg1"/>
                </a:solidFill>
                <a:latin typeface="Candara" panose="020E0502030303020204" pitchFamily="34" charset="0"/>
              </a:rPr>
              <a:t> cen</a:t>
            </a:r>
            <a:r>
              <a:rPr lang="en-US">
                <a:solidFill>
                  <a:schemeClr val="bg1"/>
                </a:solidFill>
                <a:latin typeface="Candara" panose="020E0502030303020204" pitchFamily="34" charset="0"/>
              </a:rPr>
              <a:t>. </a:t>
            </a:r>
            <a:r>
              <a:rPr lang="en-US" dirty="0">
                <a:solidFill>
                  <a:schemeClr val="bg1"/>
                </a:solidFill>
                <a:latin typeface="Candara" panose="020E0502030303020204" pitchFamily="34" charset="0"/>
              </a:rPr>
              <a:t>manuscript</a:t>
            </a:r>
          </a:p>
        </p:txBody>
      </p:sp>
      <p:sp>
        <p:nvSpPr>
          <p:cNvPr id="6" name="Content Placeholder 3">
            <a:extLst>
              <a:ext uri="{FF2B5EF4-FFF2-40B4-BE49-F238E27FC236}">
                <a16:creationId xmlns:a16="http://schemas.microsoft.com/office/drawing/2014/main" id="{B4C43F34-ED68-4FF4-B206-BFC330068AEF}"/>
              </a:ext>
            </a:extLst>
          </p:cNvPr>
          <p:cNvSpPr txBox="1">
            <a:spLocks/>
          </p:cNvSpPr>
          <p:nvPr/>
        </p:nvSpPr>
        <p:spPr>
          <a:xfrm>
            <a:off x="7347856" y="1600201"/>
            <a:ext cx="4234543" cy="4525963"/>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After Gaugamela Darius retreated eastward into Iran with Bessus, satrap of Bactria (Afghanistan)</a:t>
            </a:r>
          </a:p>
          <a:p>
            <a:r>
              <a:rPr lang="en-US" dirty="0"/>
              <a:t>Murdered by Bessus in 330 BCE and left by the side of the road</a:t>
            </a:r>
          </a:p>
          <a:p>
            <a:r>
              <a:rPr lang="en-US" dirty="0"/>
              <a:t>Bessus set himself up as the legitimate successor to Darius</a:t>
            </a:r>
          </a:p>
          <a:p>
            <a:endParaRPr lang="en-US" dirty="0"/>
          </a:p>
        </p:txBody>
      </p:sp>
    </p:spTree>
    <p:extLst>
      <p:ext uri="{BB962C8B-B14F-4D97-AF65-F5344CB8AC3E}">
        <p14:creationId xmlns:p14="http://schemas.microsoft.com/office/powerpoint/2010/main" val="13521896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796" y="528592"/>
            <a:ext cx="12138409" cy="5800816"/>
          </a:xfrm>
        </p:spPr>
      </p:pic>
      <p:sp>
        <p:nvSpPr>
          <p:cNvPr id="7" name="Oval 6">
            <a:extLst>
              <a:ext uri="{FF2B5EF4-FFF2-40B4-BE49-F238E27FC236}">
                <a16:creationId xmlns:a16="http://schemas.microsoft.com/office/drawing/2014/main" id="{0392CBD2-52B5-4046-A920-C1945DB9CFF1}"/>
              </a:ext>
            </a:extLst>
          </p:cNvPr>
          <p:cNvSpPr/>
          <p:nvPr/>
        </p:nvSpPr>
        <p:spPr>
          <a:xfrm>
            <a:off x="9590316" y="1937656"/>
            <a:ext cx="805543" cy="80554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7533B354-8820-49C6-9EE1-92E67218B8EB}"/>
              </a:ext>
            </a:extLst>
          </p:cNvPr>
          <p:cNvSpPr/>
          <p:nvPr/>
        </p:nvSpPr>
        <p:spPr>
          <a:xfrm>
            <a:off x="11168746" y="3075214"/>
            <a:ext cx="228600" cy="228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21492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The Battle of the </a:t>
            </a:r>
            <a:r>
              <a:rPr lang="en-US" b="1" cap="small" dirty="0" err="1"/>
              <a:t>Hydaspes</a:t>
            </a:r>
            <a:endParaRPr lang="en-US" dirty="0"/>
          </a:p>
        </p:txBody>
      </p:sp>
      <p:sp>
        <p:nvSpPr>
          <p:cNvPr id="4" name="Content Placeholder 3"/>
          <p:cNvSpPr>
            <a:spLocks noGrp="1"/>
          </p:cNvSpPr>
          <p:nvPr>
            <p:ph sz="half" idx="1"/>
          </p:nvPr>
        </p:nvSpPr>
        <p:spPr>
          <a:xfrm>
            <a:off x="1164771" y="1600200"/>
            <a:ext cx="4452258" cy="4528457"/>
          </a:xfrm>
        </p:spPr>
        <p:txBody>
          <a:bodyPr>
            <a:normAutofit lnSpcReduction="10000"/>
          </a:bodyPr>
          <a:lstStyle/>
          <a:p>
            <a:r>
              <a:rPr lang="en-US" dirty="0"/>
              <a:t>Alexander demanded submission of all former Persian territories in the east</a:t>
            </a:r>
          </a:p>
          <a:p>
            <a:r>
              <a:rPr lang="en-US" dirty="0"/>
              <a:t>Defeated King Poros of the Punjab at the </a:t>
            </a:r>
            <a:r>
              <a:rPr lang="en-US" dirty="0" err="1"/>
              <a:t>Hydaspes</a:t>
            </a:r>
            <a:r>
              <a:rPr lang="en-US" dirty="0"/>
              <a:t> River (modern Jhelum) in 326 BCE</a:t>
            </a:r>
          </a:p>
          <a:p>
            <a:r>
              <a:rPr lang="en-US" dirty="0"/>
              <a:t>His army refused to go further east, so he returned to Persia</a:t>
            </a:r>
          </a:p>
          <a:p>
            <a:endParaRPr lang="en-US"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452316" y="1881639"/>
            <a:ext cx="4730852" cy="2347461"/>
          </a:xfrm>
        </p:spPr>
      </p:pic>
      <p:sp>
        <p:nvSpPr>
          <p:cNvPr id="9" name="TextBox 8"/>
          <p:cNvSpPr txBox="1"/>
          <p:nvPr/>
        </p:nvSpPr>
        <p:spPr>
          <a:xfrm>
            <a:off x="6452315" y="4349502"/>
            <a:ext cx="4730852" cy="1477328"/>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Silver ‘</a:t>
            </a:r>
            <a:r>
              <a:rPr lang="en-US" dirty="0" err="1">
                <a:solidFill>
                  <a:schemeClr val="bg1"/>
                </a:solidFill>
                <a:latin typeface="Candara" panose="020E0502030303020204" pitchFamily="34" charset="0"/>
              </a:rPr>
              <a:t>Porus</a:t>
            </a:r>
            <a:r>
              <a:rPr lang="en-US" dirty="0">
                <a:solidFill>
                  <a:schemeClr val="bg1"/>
                </a:solidFill>
                <a:latin typeface="Candara" panose="020E0502030303020204" pitchFamily="34" charset="0"/>
              </a:rPr>
              <a:t> Medallion’ (decadrachm) of Alexander, ca. 323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cavalryman attacking elephant with mounted warriors r.; rev.: Macedonian standing l. holding long spear and thunderbolt being crowned by Nike</a:t>
            </a:r>
          </a:p>
        </p:txBody>
      </p:sp>
      <p:sp>
        <p:nvSpPr>
          <p:cNvPr id="3" name="TextBox 2">
            <a:extLst>
              <a:ext uri="{FF2B5EF4-FFF2-40B4-BE49-F238E27FC236}">
                <a16:creationId xmlns:a16="http://schemas.microsoft.com/office/drawing/2014/main" id="{BF48F6CB-F42A-695D-92BE-69A0EB5F6931}"/>
              </a:ext>
            </a:extLst>
          </p:cNvPr>
          <p:cNvSpPr txBox="1"/>
          <p:nvPr/>
        </p:nvSpPr>
        <p:spPr>
          <a:xfrm>
            <a:off x="11353800" y="1881639"/>
            <a:ext cx="457200" cy="461665"/>
          </a:xfrm>
          <a:prstGeom prst="rect">
            <a:avLst/>
          </a:prstGeom>
          <a:noFill/>
        </p:spPr>
        <p:txBody>
          <a:bodyPr wrap="square" rtlCol="0">
            <a:spAutoFit/>
          </a:bodyPr>
          <a:lstStyle/>
          <a:p>
            <a:r>
              <a:rPr lang="en-US" sz="2400" b="1" dirty="0">
                <a:solidFill>
                  <a:schemeClr val="bg1"/>
                </a:solidFill>
                <a:latin typeface="Candara" panose="020E0502030303020204" pitchFamily="34" charset="0"/>
              </a:rPr>
              <a:t>*</a:t>
            </a:r>
          </a:p>
        </p:txBody>
      </p:sp>
    </p:spTree>
    <p:extLst>
      <p:ext uri="{BB962C8B-B14F-4D97-AF65-F5344CB8AC3E}">
        <p14:creationId xmlns:p14="http://schemas.microsoft.com/office/powerpoint/2010/main" val="13834234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A9FA3-487C-4E58-A5F2-A44E91826A89}"/>
              </a:ext>
            </a:extLst>
          </p:cNvPr>
          <p:cNvSpPr>
            <a:spLocks noGrp="1"/>
          </p:cNvSpPr>
          <p:nvPr>
            <p:ph type="title"/>
          </p:nvPr>
        </p:nvSpPr>
        <p:spPr/>
        <p:txBody>
          <a:bodyPr/>
          <a:lstStyle/>
          <a:p>
            <a:r>
              <a:rPr lang="en-US" dirty="0"/>
              <a:t>Mutiny!</a:t>
            </a:r>
          </a:p>
        </p:txBody>
      </p:sp>
      <p:sp>
        <p:nvSpPr>
          <p:cNvPr id="3" name="Content Placeholder 2">
            <a:extLst>
              <a:ext uri="{FF2B5EF4-FFF2-40B4-BE49-F238E27FC236}">
                <a16:creationId xmlns:a16="http://schemas.microsoft.com/office/drawing/2014/main" id="{3AA9F202-012C-4FC8-BE30-44F3FAA061AA}"/>
              </a:ext>
            </a:extLst>
          </p:cNvPr>
          <p:cNvSpPr>
            <a:spLocks noGrp="1"/>
          </p:cNvSpPr>
          <p:nvPr>
            <p:ph idx="1"/>
          </p:nvPr>
        </p:nvSpPr>
        <p:spPr/>
        <p:txBody>
          <a:bodyPr/>
          <a:lstStyle/>
          <a:p>
            <a:pPr marL="174625" indent="-174625">
              <a:buNone/>
            </a:pPr>
            <a:r>
              <a:rPr lang="en-US" dirty="0"/>
              <a:t>“Sir, if there is one thing above all others a successful man should know, it is when to stop. Assuredly for a commander like yourself, with an army like ours, there is nothing to fear from any enemy; but luck, remember, is an unpredictable thing, and against what it may bring no man has any defense.”</a:t>
            </a:r>
          </a:p>
          <a:p>
            <a:pPr marL="0" indent="0">
              <a:buNone/>
            </a:pPr>
            <a:endParaRPr lang="en-US" dirty="0"/>
          </a:p>
          <a:p>
            <a:pPr marL="0" indent="0" algn="r">
              <a:buNone/>
            </a:pPr>
            <a:r>
              <a:rPr lang="en-US" dirty="0"/>
              <a:t>- Arrian, </a:t>
            </a:r>
            <a:r>
              <a:rPr lang="en-US" i="1" dirty="0"/>
              <a:t>Anabasis </a:t>
            </a:r>
            <a:r>
              <a:rPr lang="en-US" dirty="0"/>
              <a:t>5.28</a:t>
            </a:r>
          </a:p>
        </p:txBody>
      </p:sp>
    </p:spTree>
    <p:extLst>
      <p:ext uri="{BB962C8B-B14F-4D97-AF65-F5344CB8AC3E}">
        <p14:creationId xmlns:p14="http://schemas.microsoft.com/office/powerpoint/2010/main" val="7579435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796" y="528592"/>
            <a:ext cx="12138409" cy="5800816"/>
          </a:xfrm>
        </p:spPr>
      </p:pic>
      <p:sp>
        <p:nvSpPr>
          <p:cNvPr id="5" name="Oval 4">
            <a:extLst>
              <a:ext uri="{FF2B5EF4-FFF2-40B4-BE49-F238E27FC236}">
                <a16:creationId xmlns:a16="http://schemas.microsoft.com/office/drawing/2014/main" id="{7533B354-8820-49C6-9EE1-92E67218B8EB}"/>
              </a:ext>
            </a:extLst>
          </p:cNvPr>
          <p:cNvSpPr/>
          <p:nvPr/>
        </p:nvSpPr>
        <p:spPr>
          <a:xfrm>
            <a:off x="5981700" y="4261756"/>
            <a:ext cx="228600" cy="228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CCF0501B-40F7-48E0-A470-D33004808C43}"/>
              </a:ext>
            </a:extLst>
          </p:cNvPr>
          <p:cNvSpPr/>
          <p:nvPr/>
        </p:nvSpPr>
        <p:spPr>
          <a:xfrm>
            <a:off x="9339944" y="4702627"/>
            <a:ext cx="805543" cy="80554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12619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B4EE8-2519-4F82-9074-8EA2D5E5EF44}"/>
              </a:ext>
            </a:extLst>
          </p:cNvPr>
          <p:cNvSpPr>
            <a:spLocks noGrp="1"/>
          </p:cNvSpPr>
          <p:nvPr>
            <p:ph type="title"/>
          </p:nvPr>
        </p:nvSpPr>
        <p:spPr/>
        <p:txBody>
          <a:bodyPr/>
          <a:lstStyle/>
          <a:p>
            <a:r>
              <a:rPr lang="en-US" dirty="0"/>
              <a:t>The Susa Weddings</a:t>
            </a:r>
          </a:p>
        </p:txBody>
      </p:sp>
      <p:sp>
        <p:nvSpPr>
          <p:cNvPr id="3" name="Content Placeholder 2">
            <a:extLst>
              <a:ext uri="{FF2B5EF4-FFF2-40B4-BE49-F238E27FC236}">
                <a16:creationId xmlns:a16="http://schemas.microsoft.com/office/drawing/2014/main" id="{696DBA63-8FCA-4F2B-AE2E-62AFE97DCD68}"/>
              </a:ext>
            </a:extLst>
          </p:cNvPr>
          <p:cNvSpPr>
            <a:spLocks noGrp="1"/>
          </p:cNvSpPr>
          <p:nvPr>
            <p:ph idx="1"/>
          </p:nvPr>
        </p:nvSpPr>
        <p:spPr/>
        <p:txBody>
          <a:bodyPr>
            <a:normAutofit fontScale="85000" lnSpcReduction="20000"/>
          </a:bodyPr>
          <a:lstStyle/>
          <a:p>
            <a:pPr marL="174625" indent="-174625">
              <a:buNone/>
            </a:pPr>
            <a:r>
              <a:rPr lang="en-US" dirty="0"/>
              <a:t>“Then he also celebrated weddings at Susa, both his own and those of his companions. He himself married </a:t>
            </a:r>
            <a:r>
              <a:rPr lang="en-US" dirty="0" err="1"/>
              <a:t>Barsine</a:t>
            </a:r>
            <a:r>
              <a:rPr lang="en-US" dirty="0"/>
              <a:t>, the eldest of Darius’ daughters, and, according to </a:t>
            </a:r>
            <a:r>
              <a:rPr lang="en-US" dirty="0" err="1"/>
              <a:t>Aristobulus</a:t>
            </a:r>
            <a:r>
              <a:rPr lang="en-US" dirty="0"/>
              <a:t>, another girl as well, </a:t>
            </a:r>
            <a:r>
              <a:rPr lang="en-US" dirty="0" err="1"/>
              <a:t>Parysatis</a:t>
            </a:r>
            <a:r>
              <a:rPr lang="en-US" dirty="0"/>
              <a:t>, the youngest of the Daughters of Artaxerxes III. He had already married previously Roxane, the daughter of </a:t>
            </a:r>
            <a:r>
              <a:rPr lang="en-US" dirty="0" err="1"/>
              <a:t>Oxyartes</a:t>
            </a:r>
            <a:r>
              <a:rPr lang="en-US" dirty="0"/>
              <a:t> of Bactria.”</a:t>
            </a:r>
          </a:p>
          <a:p>
            <a:pPr marL="174625" indent="-174625">
              <a:buNone/>
            </a:pPr>
            <a:r>
              <a:rPr lang="en-US" dirty="0"/>
              <a:t>“Similarly he gave to the other companions the noblest daughters of the Persians and Medes, some 80 in all. The marriages were celebrated according to Persian custom.”</a:t>
            </a:r>
          </a:p>
          <a:p>
            <a:pPr marL="174625" indent="-174625">
              <a:buNone/>
            </a:pPr>
            <a:r>
              <a:rPr lang="en-US" dirty="0"/>
              <a:t>“And as for all the Macedonians who had already married Asian women, Alexander ordered a list of their names to be drawn up; they numbered over 10,000 and Alexander offered them all gifts for their wedding.”</a:t>
            </a:r>
          </a:p>
          <a:p>
            <a:pPr marL="0" indent="0" algn="r">
              <a:buNone/>
            </a:pPr>
            <a:r>
              <a:rPr lang="en-US" dirty="0"/>
              <a:t>- Arrian, </a:t>
            </a:r>
            <a:r>
              <a:rPr lang="en-US" i="1" dirty="0"/>
              <a:t>Anabasis</a:t>
            </a:r>
            <a:r>
              <a:rPr lang="en-US" dirty="0"/>
              <a:t> 7.4</a:t>
            </a:r>
          </a:p>
        </p:txBody>
      </p:sp>
    </p:spTree>
    <p:extLst>
      <p:ext uri="{BB962C8B-B14F-4D97-AF65-F5344CB8AC3E}">
        <p14:creationId xmlns:p14="http://schemas.microsoft.com/office/powerpoint/2010/main" val="7319221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cap="small" dirty="0"/>
              <a:t>The Death of Alexander</a:t>
            </a:r>
            <a:endParaRPr lang="en-US" dirty="0"/>
          </a:p>
        </p:txBody>
      </p:sp>
      <p:pic>
        <p:nvPicPr>
          <p:cNvPr id="6" name="Content Placeholder 5"/>
          <p:cNvPicPr>
            <a:picLocks noGrp="1" noChangeAspect="1"/>
          </p:cNvPicPr>
          <p:nvPr>
            <p:ph idx="1"/>
          </p:nvPr>
        </p:nvPicPr>
        <p:blipFill rotWithShape="1">
          <a:blip r:embed="rId2">
            <a:extLst>
              <a:ext uri="{28A0092B-C50C-407E-A947-70E740481C1C}">
                <a14:useLocalDpi xmlns:a14="http://schemas.microsoft.com/office/drawing/2010/main" val="0"/>
              </a:ext>
            </a:extLst>
          </a:blip>
          <a:srcRect t="15819" b="22353"/>
          <a:stretch/>
        </p:blipFill>
        <p:spPr>
          <a:xfrm>
            <a:off x="571500" y="1505892"/>
            <a:ext cx="5524500" cy="4742121"/>
          </a:xfrm>
        </p:spPr>
      </p:pic>
      <p:sp>
        <p:nvSpPr>
          <p:cNvPr id="7" name="TextBox 6"/>
          <p:cNvSpPr txBox="1"/>
          <p:nvPr/>
        </p:nvSpPr>
        <p:spPr>
          <a:xfrm>
            <a:off x="571500" y="6260196"/>
            <a:ext cx="5524500"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The death of </a:t>
            </a:r>
            <a:r>
              <a:rPr lang="en-US" dirty="0" err="1">
                <a:solidFill>
                  <a:schemeClr val="bg1"/>
                </a:solidFill>
                <a:latin typeface="Candara" panose="020E0502030303020204" pitchFamily="34" charset="0"/>
              </a:rPr>
              <a:t>Iskander</a:t>
            </a:r>
            <a:r>
              <a:rPr lang="en-US" dirty="0">
                <a:solidFill>
                  <a:schemeClr val="bg1"/>
                </a:solidFill>
                <a:latin typeface="Candara" panose="020E0502030303020204" pitchFamily="34" charset="0"/>
              </a:rPr>
              <a:t> (Alexander) as depicted in a manuscript of the </a:t>
            </a:r>
            <a:r>
              <a:rPr lang="en-US" dirty="0" err="1">
                <a:solidFill>
                  <a:schemeClr val="bg1"/>
                </a:solidFill>
                <a:latin typeface="Candara" panose="020E0502030303020204" pitchFamily="34" charset="0"/>
              </a:rPr>
              <a:t>Shahnameh</a:t>
            </a:r>
            <a:r>
              <a:rPr lang="en-US" dirty="0">
                <a:solidFill>
                  <a:schemeClr val="bg1"/>
                </a:solidFill>
                <a:latin typeface="Candara" panose="020E0502030303020204" pitchFamily="34" charset="0"/>
              </a:rPr>
              <a:t> by </a:t>
            </a:r>
            <a:r>
              <a:rPr lang="en-US" dirty="0" err="1">
                <a:solidFill>
                  <a:schemeClr val="bg1"/>
                </a:solidFill>
                <a:latin typeface="Candara" panose="020E0502030303020204" pitchFamily="34" charset="0"/>
              </a:rPr>
              <a:t>Firdowsi</a:t>
            </a:r>
            <a:endParaRPr lang="en-US" dirty="0">
              <a:solidFill>
                <a:schemeClr val="bg1"/>
              </a:solidFill>
              <a:latin typeface="Candara" panose="020E0502030303020204" pitchFamily="34" charset="0"/>
            </a:endParaRPr>
          </a:p>
        </p:txBody>
      </p:sp>
      <p:sp>
        <p:nvSpPr>
          <p:cNvPr id="5" name="Content Placeholder 3">
            <a:extLst>
              <a:ext uri="{FF2B5EF4-FFF2-40B4-BE49-F238E27FC236}">
                <a16:creationId xmlns:a16="http://schemas.microsoft.com/office/drawing/2014/main" id="{9879DBDD-7EC1-4222-9E72-34EEF08FE0B5}"/>
              </a:ext>
            </a:extLst>
          </p:cNvPr>
          <p:cNvSpPr txBox="1">
            <a:spLocks/>
          </p:cNvSpPr>
          <p:nvPr/>
        </p:nvSpPr>
        <p:spPr>
          <a:xfrm>
            <a:off x="6770914" y="1600201"/>
            <a:ext cx="4811486"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June 10, 323 BCE in Babylon</a:t>
            </a:r>
          </a:p>
          <a:p>
            <a:r>
              <a:rPr lang="en-US"/>
              <a:t>Died of a fever</a:t>
            </a:r>
          </a:p>
          <a:p>
            <a:r>
              <a:rPr lang="en-US"/>
              <a:t>Could have been murdered, but we have no way of knowing</a:t>
            </a:r>
          </a:p>
          <a:p>
            <a:endParaRPr lang="en-US" dirty="0"/>
          </a:p>
        </p:txBody>
      </p:sp>
    </p:spTree>
    <p:extLst>
      <p:ext uri="{BB962C8B-B14F-4D97-AF65-F5344CB8AC3E}">
        <p14:creationId xmlns:p14="http://schemas.microsoft.com/office/powerpoint/2010/main" val="1799379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11630" y="252867"/>
            <a:ext cx="7793540" cy="6238730"/>
          </a:xfrm>
        </p:spPr>
      </p:pic>
      <p:sp>
        <p:nvSpPr>
          <p:cNvPr id="4" name="Title 1">
            <a:extLst>
              <a:ext uri="{FF2B5EF4-FFF2-40B4-BE49-F238E27FC236}">
                <a16:creationId xmlns:a16="http://schemas.microsoft.com/office/drawing/2014/main" id="{407CD02C-08FF-4981-A74E-3AFC35AD0589}"/>
              </a:ext>
            </a:extLst>
          </p:cNvPr>
          <p:cNvSpPr txBox="1">
            <a:spLocks/>
          </p:cNvSpPr>
          <p:nvPr/>
        </p:nvSpPr>
        <p:spPr>
          <a:xfrm>
            <a:off x="8588830" y="274638"/>
            <a:ext cx="299356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a:lstStyle>
          <a:p>
            <a:r>
              <a:rPr lang="en-US" dirty="0"/>
              <a:t>Macedon</a:t>
            </a:r>
          </a:p>
        </p:txBody>
      </p:sp>
      <p:sp>
        <p:nvSpPr>
          <p:cNvPr id="6" name="Content Placeholder 3">
            <a:extLst>
              <a:ext uri="{FF2B5EF4-FFF2-40B4-BE49-F238E27FC236}">
                <a16:creationId xmlns:a16="http://schemas.microsoft.com/office/drawing/2014/main" id="{6362706B-771C-4723-8A1E-BEFF57BDCEE0}"/>
              </a:ext>
            </a:extLst>
          </p:cNvPr>
          <p:cNvSpPr>
            <a:spLocks noGrp="1"/>
          </p:cNvSpPr>
          <p:nvPr>
            <p:ph sz="half" idx="2"/>
          </p:nvPr>
        </p:nvSpPr>
        <p:spPr>
          <a:xfrm>
            <a:off x="8588830" y="1760231"/>
            <a:ext cx="2991648" cy="4967140"/>
          </a:xfrm>
        </p:spPr>
        <p:txBody>
          <a:bodyPr>
            <a:normAutofit fontScale="92500" lnSpcReduction="20000"/>
          </a:bodyPr>
          <a:lstStyle/>
          <a:p>
            <a:r>
              <a:rPr lang="en-US" sz="2200" dirty="0"/>
              <a:t>Kingdom in the northern Greek mainland</a:t>
            </a:r>
          </a:p>
          <a:p>
            <a:r>
              <a:rPr lang="en-US" sz="2200" dirty="0"/>
              <a:t>Consisted of the plain around Pella and the mountains to the west</a:t>
            </a:r>
          </a:p>
          <a:p>
            <a:r>
              <a:rPr lang="en-US" sz="2200" dirty="0"/>
              <a:t>Beginning in the 7</a:t>
            </a:r>
            <a:r>
              <a:rPr lang="en-US" sz="2200" baseline="30000" dirty="0"/>
              <a:t>th</a:t>
            </a:r>
            <a:r>
              <a:rPr lang="en-US" sz="2200" dirty="0"/>
              <a:t> cen. BCE kings in the plain began to conquer tribes to the east and west</a:t>
            </a:r>
          </a:p>
          <a:p>
            <a:r>
              <a:rPr lang="en-US" sz="2200" dirty="0"/>
              <a:t>Spoke a dialect of Greek</a:t>
            </a:r>
          </a:p>
          <a:p>
            <a:r>
              <a:rPr lang="en-US" sz="2200" dirty="0"/>
              <a:t>Considered themselves Greek, and kings claimed descent from Hercules</a:t>
            </a:r>
          </a:p>
        </p:txBody>
      </p:sp>
    </p:spTree>
    <p:extLst>
      <p:ext uri="{BB962C8B-B14F-4D97-AF65-F5344CB8AC3E}">
        <p14:creationId xmlns:p14="http://schemas.microsoft.com/office/powerpoint/2010/main" val="2691365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The Polis</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24232" y="1600201"/>
            <a:ext cx="4765369" cy="4770897"/>
          </a:xfrm>
        </p:spPr>
      </p:pic>
      <p:sp>
        <p:nvSpPr>
          <p:cNvPr id="4" name="Content Placeholder 3"/>
          <p:cNvSpPr>
            <a:spLocks noGrp="1"/>
          </p:cNvSpPr>
          <p:nvPr>
            <p:ph sz="half" idx="2"/>
          </p:nvPr>
        </p:nvSpPr>
        <p:spPr/>
        <p:txBody>
          <a:bodyPr>
            <a:normAutofit fontScale="92500" lnSpcReduction="10000"/>
          </a:bodyPr>
          <a:lstStyle/>
          <a:p>
            <a:r>
              <a:rPr lang="en-US" dirty="0"/>
              <a:t>Plural </a:t>
            </a:r>
            <a:r>
              <a:rPr lang="en-US" i="1" dirty="0"/>
              <a:t>poleis </a:t>
            </a:r>
            <a:r>
              <a:rPr lang="en-US" dirty="0"/>
              <a:t>(PO-lace)</a:t>
            </a:r>
          </a:p>
          <a:p>
            <a:r>
              <a:rPr lang="en-US" dirty="0"/>
              <a:t>City-state: a sovereign city that rules its own hinterland</a:t>
            </a:r>
          </a:p>
          <a:p>
            <a:r>
              <a:rPr lang="en-US" dirty="0"/>
              <a:t>Forms of government:</a:t>
            </a:r>
          </a:p>
          <a:p>
            <a:pPr lvl="1"/>
            <a:r>
              <a:rPr lang="en-US" dirty="0"/>
              <a:t>Oligarchy</a:t>
            </a:r>
          </a:p>
          <a:p>
            <a:pPr lvl="1"/>
            <a:r>
              <a:rPr lang="en-US" dirty="0"/>
              <a:t>Tyranny</a:t>
            </a:r>
          </a:p>
          <a:p>
            <a:pPr lvl="1"/>
            <a:r>
              <a:rPr lang="en-US" dirty="0"/>
              <a:t>Democracy</a:t>
            </a:r>
          </a:p>
          <a:p>
            <a:r>
              <a:rPr lang="en-US" dirty="0"/>
              <a:t>Defended by citizen militias of </a:t>
            </a:r>
            <a:r>
              <a:rPr lang="en-US" i="1" dirty="0"/>
              <a:t>hoplites</a:t>
            </a:r>
          </a:p>
          <a:p>
            <a:r>
              <a:rPr lang="en-US" i="1" dirty="0"/>
              <a:t>Agora</a:t>
            </a:r>
            <a:r>
              <a:rPr lang="en-US" dirty="0"/>
              <a:t>: centralized meeting area for trade and governance</a:t>
            </a:r>
          </a:p>
        </p:txBody>
      </p:sp>
    </p:spTree>
    <p:extLst>
      <p:ext uri="{BB962C8B-B14F-4D97-AF65-F5344CB8AC3E}">
        <p14:creationId xmlns:p14="http://schemas.microsoft.com/office/powerpoint/2010/main" val="2219292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81E5FC-A189-43E1-86EA-EDF56F0084FC}"/>
              </a:ext>
            </a:extLst>
          </p:cNvPr>
          <p:cNvSpPr>
            <a:spLocks noGrp="1"/>
          </p:cNvSpPr>
          <p:nvPr>
            <p:ph type="title"/>
          </p:nvPr>
        </p:nvSpPr>
        <p:spPr/>
        <p:txBody>
          <a:bodyPr/>
          <a:lstStyle/>
          <a:p>
            <a:endParaRPr lang="en-US"/>
          </a:p>
        </p:txBody>
      </p:sp>
      <p:pic>
        <p:nvPicPr>
          <p:cNvPr id="2050" name="Picture 2">
            <a:extLst>
              <a:ext uri="{FF2B5EF4-FFF2-40B4-BE49-F238E27FC236}">
                <a16:creationId xmlns:a16="http://schemas.microsoft.com/office/drawing/2014/main" id="{1BF6432A-0A55-481B-A21D-E7D446F6044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609600" y="274638"/>
            <a:ext cx="7955486" cy="6308724"/>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15E9E36B-47CC-4733-9B5A-82114FFB539F}"/>
              </a:ext>
            </a:extLst>
          </p:cNvPr>
          <p:cNvSpPr>
            <a:spLocks noGrp="1"/>
          </p:cNvSpPr>
          <p:nvPr>
            <p:ph sz="half" idx="2"/>
          </p:nvPr>
        </p:nvSpPr>
        <p:spPr>
          <a:xfrm>
            <a:off x="8809702" y="1166019"/>
            <a:ext cx="2772697" cy="4525963"/>
          </a:xfrm>
        </p:spPr>
        <p:txBody>
          <a:bodyPr>
            <a:normAutofit fontScale="85000" lnSpcReduction="10000"/>
          </a:bodyPr>
          <a:lstStyle/>
          <a:p>
            <a:r>
              <a:rPr lang="en-US" dirty="0"/>
              <a:t>Attica:  territory of Athens</a:t>
            </a:r>
          </a:p>
          <a:p>
            <a:r>
              <a:rPr lang="en-US" dirty="0" err="1"/>
              <a:t>Megaris</a:t>
            </a:r>
            <a:r>
              <a:rPr lang="en-US" dirty="0"/>
              <a:t>: territory of Megara</a:t>
            </a:r>
          </a:p>
          <a:p>
            <a:r>
              <a:rPr lang="en-US" dirty="0" err="1"/>
              <a:t>Oropia</a:t>
            </a:r>
            <a:r>
              <a:rPr lang="en-US" dirty="0"/>
              <a:t>: territory of </a:t>
            </a:r>
            <a:r>
              <a:rPr lang="en-US" dirty="0" err="1"/>
              <a:t>Oropus</a:t>
            </a:r>
            <a:endParaRPr lang="en-US" dirty="0"/>
          </a:p>
          <a:p>
            <a:r>
              <a:rPr lang="en-US" dirty="0"/>
              <a:t>Aegina: island and city</a:t>
            </a:r>
          </a:p>
          <a:p>
            <a:r>
              <a:rPr lang="en-US" dirty="0" err="1"/>
              <a:t>Corinthia</a:t>
            </a:r>
            <a:r>
              <a:rPr lang="en-US" dirty="0"/>
              <a:t>: territory of Corinth</a:t>
            </a:r>
          </a:p>
        </p:txBody>
      </p:sp>
    </p:spTree>
    <p:extLst>
      <p:ext uri="{BB962C8B-B14F-4D97-AF65-F5344CB8AC3E}">
        <p14:creationId xmlns:p14="http://schemas.microsoft.com/office/powerpoint/2010/main" val="3109560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Philip II of Macedon</a:t>
            </a:r>
            <a:endParaRPr lang="en-US" dirty="0"/>
          </a:p>
        </p:txBody>
      </p:sp>
      <p:sp>
        <p:nvSpPr>
          <p:cNvPr id="3" name="Content Placeholder 2"/>
          <p:cNvSpPr>
            <a:spLocks noGrp="1"/>
          </p:cNvSpPr>
          <p:nvPr>
            <p:ph sz="half" idx="1"/>
          </p:nvPr>
        </p:nvSpPr>
        <p:spPr>
          <a:xfrm>
            <a:off x="609599" y="1600200"/>
            <a:ext cx="6368143" cy="4983162"/>
          </a:xfrm>
        </p:spPr>
        <p:txBody>
          <a:bodyPr>
            <a:normAutofit fontScale="92500"/>
          </a:bodyPr>
          <a:lstStyle/>
          <a:p>
            <a:r>
              <a:rPr lang="en-US" dirty="0"/>
              <a:t>ca. 383-336 BCE</a:t>
            </a:r>
          </a:p>
          <a:p>
            <a:r>
              <a:rPr lang="en-US" dirty="0"/>
              <a:t>King of Macedon, 360-336</a:t>
            </a:r>
          </a:p>
          <a:p>
            <a:r>
              <a:rPr lang="en-US" dirty="0"/>
              <a:t>Expanded his kingdom to the east and west</a:t>
            </a:r>
          </a:p>
          <a:p>
            <a:pPr lvl="1"/>
            <a:r>
              <a:rPr lang="en-US" dirty="0"/>
              <a:t>Wounded in the leg by a lance in 339 BCE, making him lame; lost an eye to an arrow at the siege of </a:t>
            </a:r>
            <a:r>
              <a:rPr lang="en-US" dirty="0" err="1"/>
              <a:t>Methone</a:t>
            </a:r>
            <a:r>
              <a:rPr lang="en-US" dirty="0"/>
              <a:t> in 355/4</a:t>
            </a:r>
          </a:p>
          <a:p>
            <a:r>
              <a:rPr lang="en-US" dirty="0"/>
              <a:t>Made numerous political marriages and had many children, including Alexander</a:t>
            </a:r>
          </a:p>
          <a:p>
            <a:r>
              <a:rPr lang="en-US" dirty="0"/>
              <a:t>Planned an invasion of the Persian Empire, but was assassinated in 336 BCE</a:t>
            </a:r>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547174" y="1600200"/>
            <a:ext cx="3552880" cy="4525963"/>
          </a:xfrm>
        </p:spPr>
      </p:pic>
      <p:sp>
        <p:nvSpPr>
          <p:cNvPr id="6" name="TextBox 5"/>
          <p:cNvSpPr txBox="1"/>
          <p:nvPr/>
        </p:nvSpPr>
        <p:spPr>
          <a:xfrm>
            <a:off x="7380514" y="6172200"/>
            <a:ext cx="3886200"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Ivory bust that may depict Philip, from </a:t>
            </a:r>
            <a:r>
              <a:rPr lang="en-US" dirty="0" err="1">
                <a:solidFill>
                  <a:schemeClr val="bg1"/>
                </a:solidFill>
                <a:latin typeface="Candara" panose="020E0502030303020204" pitchFamily="34" charset="0"/>
              </a:rPr>
              <a:t>Vergina</a:t>
            </a:r>
            <a:r>
              <a:rPr lang="en-US" dirty="0">
                <a:solidFill>
                  <a:schemeClr val="bg1"/>
                </a:solidFill>
                <a:latin typeface="Candara" panose="020E0502030303020204" pitchFamily="34" charset="0"/>
              </a:rPr>
              <a:t>, c. 350-300 BCE</a:t>
            </a:r>
          </a:p>
        </p:txBody>
      </p:sp>
    </p:spTree>
    <p:extLst>
      <p:ext uri="{BB962C8B-B14F-4D97-AF65-F5344CB8AC3E}">
        <p14:creationId xmlns:p14="http://schemas.microsoft.com/office/powerpoint/2010/main" val="872960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The </a:t>
            </a:r>
            <a:r>
              <a:rPr lang="en-US" b="1" cap="small" dirty="0" err="1"/>
              <a:t>Sarissa</a:t>
            </a:r>
            <a:endParaRPr lang="en-US" dirty="0"/>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53886" y="1600201"/>
            <a:ext cx="4677998" cy="2965851"/>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199" y="1985046"/>
            <a:ext cx="5448973" cy="2094669"/>
          </a:xfrm>
        </p:spPr>
      </p:pic>
      <p:sp>
        <p:nvSpPr>
          <p:cNvPr id="8" name="TextBox 7"/>
          <p:cNvSpPr txBox="1"/>
          <p:nvPr/>
        </p:nvSpPr>
        <p:spPr>
          <a:xfrm>
            <a:off x="6172199" y="4079718"/>
            <a:ext cx="5410201"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Macedonian phalanx armed with the ‘</a:t>
            </a:r>
            <a:r>
              <a:rPr lang="en-US" dirty="0" err="1">
                <a:solidFill>
                  <a:schemeClr val="bg1"/>
                </a:solidFill>
                <a:latin typeface="Candara" panose="020E0502030303020204" pitchFamily="34" charset="0"/>
              </a:rPr>
              <a:t>sarissa</a:t>
            </a:r>
            <a:r>
              <a:rPr lang="en-US" dirty="0">
                <a:solidFill>
                  <a:schemeClr val="bg1"/>
                </a:solidFill>
                <a:latin typeface="Candara" panose="020E0502030303020204" pitchFamily="34" charset="0"/>
              </a:rPr>
              <a:t>,’ a very long spear</a:t>
            </a:r>
          </a:p>
        </p:txBody>
      </p:sp>
      <p:sp>
        <p:nvSpPr>
          <p:cNvPr id="9" name="TextBox 8"/>
          <p:cNvSpPr txBox="1"/>
          <p:nvPr/>
        </p:nvSpPr>
        <p:spPr>
          <a:xfrm>
            <a:off x="1153886" y="4199460"/>
            <a:ext cx="4677998" cy="369332"/>
          </a:xfrm>
          <a:prstGeom prst="rect">
            <a:avLst/>
          </a:prstGeom>
          <a:noFill/>
        </p:spPr>
        <p:txBody>
          <a:bodyPr wrap="square" rtlCol="0">
            <a:spAutoFit/>
          </a:bodyPr>
          <a:lstStyle/>
          <a:p>
            <a:pPr algn="ctr"/>
            <a:r>
              <a:rPr lang="en-US" dirty="0">
                <a:latin typeface="Candara" panose="020E0502030303020204" pitchFamily="34" charset="0"/>
              </a:rPr>
              <a:t>Typical Greek phalanx</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400" y="4876800"/>
            <a:ext cx="5791200" cy="1833880"/>
          </a:xfrm>
          <a:prstGeom prst="rect">
            <a:avLst/>
          </a:prstGeom>
        </p:spPr>
      </p:pic>
    </p:spTree>
    <p:extLst>
      <p:ext uri="{BB962C8B-B14F-4D97-AF65-F5344CB8AC3E}">
        <p14:creationId xmlns:p14="http://schemas.microsoft.com/office/powerpoint/2010/main" val="2433193421"/>
      </p:ext>
    </p:extLst>
  </p:cSld>
  <p:clrMapOvr>
    <a:masterClrMapping/>
  </p:clrMapOvr>
</p:sld>
</file>

<file path=ppt/theme/theme1.xml><?xml version="1.0" encoding="utf-8"?>
<a:theme xmlns:a="http://schemas.openxmlformats.org/drawingml/2006/main" name="Seminar for Iranian Studi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eminar for Iranian Studies" id="{0795E42A-6EB9-44BE-810F-F138D9023953}" vid="{346089D7-2517-4C44-8760-25DB6A7B76D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Seminar for Iranian Studies</Template>
  <TotalTime>6348</TotalTime>
  <Words>2222</Words>
  <Application>Microsoft Office PowerPoint</Application>
  <PresentationFormat>Widescreen</PresentationFormat>
  <Paragraphs>228</Paragraphs>
  <Slides>47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Aptos</vt:lpstr>
      <vt:lpstr>Arial</vt:lpstr>
      <vt:lpstr>Cambria</vt:lpstr>
      <vt:lpstr>Candara</vt:lpstr>
      <vt:lpstr>Seminar for Iranian Studies</vt:lpstr>
      <vt:lpstr>Alexander the Great and the Hellenistic World</vt:lpstr>
      <vt:lpstr>Looking Ahead</vt:lpstr>
      <vt:lpstr>Sources for Alexander</vt:lpstr>
      <vt:lpstr>Alexander</vt:lpstr>
      <vt:lpstr>PowerPoint Presentation</vt:lpstr>
      <vt:lpstr>The Polis</vt:lpstr>
      <vt:lpstr>PowerPoint Presentation</vt:lpstr>
      <vt:lpstr>Philip II of Macedon</vt:lpstr>
      <vt:lpstr>The Sarissa</vt:lpstr>
      <vt:lpstr>Battle of Chaeronea</vt:lpstr>
      <vt:lpstr>PowerPoint Presentation</vt:lpstr>
      <vt:lpstr>Olympias</vt:lpstr>
      <vt:lpstr>Aristotle</vt:lpstr>
      <vt:lpstr>Let’s All Go Fight the Persians</vt:lpstr>
      <vt:lpstr>PowerPoint Presentation</vt:lpstr>
      <vt:lpstr>The Burning of Thebes</vt:lpstr>
      <vt:lpstr>PowerPoint Presentation</vt:lpstr>
      <vt:lpstr>Troy</vt:lpstr>
      <vt:lpstr>PowerPoint Presentation</vt:lpstr>
      <vt:lpstr>The Battle of the Granicus</vt:lpstr>
      <vt:lpstr>The Sarissa</vt:lpstr>
      <vt:lpstr>The Companion Cavalry</vt:lpstr>
      <vt:lpstr>The Gordian Knot</vt:lpstr>
      <vt:lpstr>PowerPoint Presentation</vt:lpstr>
      <vt:lpstr>The Battle of Issus</vt:lpstr>
      <vt:lpstr>PowerPoint Presentation</vt:lpstr>
      <vt:lpstr>PowerPoint Presentation</vt:lpstr>
      <vt:lpstr>Tyre and Gaza</vt:lpstr>
      <vt:lpstr>PowerPoint Presentation</vt:lpstr>
      <vt:lpstr>Alexander in Egypt</vt:lpstr>
      <vt:lpstr>Amun</vt:lpstr>
      <vt:lpstr>PowerPoint Presentation</vt:lpstr>
      <vt:lpstr>Gaugamela</vt:lpstr>
      <vt:lpstr>PowerPoint Presentation</vt:lpstr>
      <vt:lpstr>Persepolis</vt:lpstr>
      <vt:lpstr>The Burning of Persepolis</vt:lpstr>
      <vt:lpstr>Coins of Alexander</vt:lpstr>
      <vt:lpstr>Models for Alexander’s Coins</vt:lpstr>
      <vt:lpstr>PowerPoint Presentation</vt:lpstr>
      <vt:lpstr>(Some) Alexandrias</vt:lpstr>
      <vt:lpstr>The Death of Darius III</vt:lpstr>
      <vt:lpstr>PowerPoint Presentation</vt:lpstr>
      <vt:lpstr>The Battle of the Hydaspes</vt:lpstr>
      <vt:lpstr>Mutiny!</vt:lpstr>
      <vt:lpstr>PowerPoint Presentation</vt:lpstr>
      <vt:lpstr>The Susa Weddings</vt:lpstr>
      <vt:lpstr>The Death of Alexander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Colburn, Henry</dc:creator>
  <cp:lastModifiedBy>Henry Colburn</cp:lastModifiedBy>
  <cp:revision>719</cp:revision>
  <dcterms:created xsi:type="dcterms:W3CDTF">2021-01-02T14:12:07Z</dcterms:created>
  <dcterms:modified xsi:type="dcterms:W3CDTF">2026-09-02T21:02:41Z</dcterms:modified>
</cp:coreProperties>
</file>