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5"/>
  </p:notesMasterIdLst>
  <p:sldIdLst>
    <p:sldId id="256" r:id="rId2"/>
    <p:sldId id="257" r:id="rId3"/>
    <p:sldId id="274" r:id="rId4"/>
    <p:sldId id="275" r:id="rId5"/>
    <p:sldId id="273" r:id="rId6"/>
    <p:sldId id="266" r:id="rId7"/>
    <p:sldId id="264" r:id="rId8"/>
    <p:sldId id="265" r:id="rId9"/>
    <p:sldId id="271" r:id="rId10"/>
    <p:sldId id="272" r:id="rId11"/>
    <p:sldId id="269" r:id="rId12"/>
    <p:sldId id="270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0"/>
    <p:restoredTop sz="94680"/>
  </p:normalViewPr>
  <p:slideViewPr>
    <p:cSldViewPr snapToGrid="0">
      <p:cViewPr varScale="1">
        <p:scale>
          <a:sx n="145" d="100"/>
          <a:sy n="145" d="100"/>
        </p:scale>
        <p:origin x="2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4B288-CCFD-0745-9AEF-18CDB0EB2CB3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9ECB8-3323-844A-892D-CF0528AD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4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Process, displacement, race (depends on how you look at it), class, age (not necessarily), external investment (sometimes its the government), how a neighborhood is framed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9ECB8-3323-844A-892D-CF0528ADB75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747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www.amazon.com</a:t>
            </a:r>
            <a:r>
              <a:rPr lang="en-US" dirty="0"/>
              <a:t>/</a:t>
            </a:r>
            <a:r>
              <a:rPr lang="en-US" dirty="0" err="1"/>
              <a:t>gp</a:t>
            </a:r>
            <a:r>
              <a:rPr lang="en-US" dirty="0"/>
              <a:t>/video/detail/B08J155YY8?qid=1788404358163&amp;pageTypeId=B08J1FPN6C&amp;pageTypeIdSource=</a:t>
            </a:r>
            <a:r>
              <a:rPr lang="en-US" dirty="0" err="1"/>
              <a:t>ASIN&amp;sr</a:t>
            </a:r>
            <a:r>
              <a:rPr lang="en-US" dirty="0"/>
              <a:t>=1-1&amp;ref_=atv_sr_fle_c_sra5ba81_1_1_1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9ECB8-3323-844A-892D-CF0528ADB75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72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4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0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3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8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9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4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7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4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9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7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VuC_rc9TJI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4" name="Picture 3" descr="A green building with windows&#10;&#10;Description automatically generated">
            <a:extLst>
              <a:ext uri="{FF2B5EF4-FFF2-40B4-BE49-F238E27FC236}">
                <a16:creationId xmlns:a16="http://schemas.microsoft.com/office/drawing/2014/main" id="{847F1CE5-7BDC-3D4C-F5D0-DF949F59B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0"/>
            <a:ext cx="12191999" cy="13716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1BF52C-E55A-1DA5-6933-286FF8E9C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15000"/>
            <a:ext cx="8027544" cy="960120"/>
          </a:xfrm>
          <a:ln>
            <a:noFill/>
          </a:ln>
        </p:spPr>
        <p:txBody>
          <a:bodyPr anchor="ctr">
            <a:normAutofit/>
          </a:bodyPr>
          <a:lstStyle/>
          <a:p>
            <a:r>
              <a:rPr lang="en-US" sz="3600" dirty="0"/>
              <a:t>Gentrification (CITY B207)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938D7-0642-03B4-3DF0-31E04F72A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7585" y="5715000"/>
            <a:ext cx="3630168" cy="960120"/>
          </a:xfrm>
        </p:spPr>
        <p:txBody>
          <a:bodyPr anchor="ctr">
            <a:normAutofit/>
          </a:bodyPr>
          <a:lstStyle/>
          <a:p>
            <a:pPr algn="r"/>
            <a:r>
              <a:rPr lang="en-US" sz="1800" dirty="0"/>
              <a:t>Dr. Stanley Collins, Ph.D.</a:t>
            </a:r>
          </a:p>
        </p:txBody>
      </p:sp>
    </p:spTree>
    <p:extLst>
      <p:ext uri="{BB962C8B-B14F-4D97-AF65-F5344CB8AC3E}">
        <p14:creationId xmlns:p14="http://schemas.microsoft.com/office/powerpoint/2010/main" val="487123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36BA-2282-30D4-3249-BFCC6FA0C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London: the 1960s</a:t>
            </a:r>
          </a:p>
        </p:txBody>
      </p:sp>
      <p:pic>
        <p:nvPicPr>
          <p:cNvPr id="4102" name="Picture 6" descr="EXCLUSIVE: Darcus Howe's historic Mangrove Nine trial speech unearthed  after 50 Years - Voice Online">
            <a:extLst>
              <a:ext uri="{FF2B5EF4-FFF2-40B4-BE49-F238E27FC236}">
                <a16:creationId xmlns:a16="http://schemas.microsoft.com/office/drawing/2014/main" id="{FB781A99-62F4-0206-3249-156AD57B0AB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62" y="2357058"/>
            <a:ext cx="4650059" cy="347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What Notting Hill carnival reveals about gentrification and diversity |  Hugh Muir | The Guardian">
            <a:extLst>
              <a:ext uri="{FF2B5EF4-FFF2-40B4-BE49-F238E27FC236}">
                <a16:creationId xmlns:a16="http://schemas.microsoft.com/office/drawing/2014/main" id="{E2FFA63E-402B-576A-FC5B-7ECA496DC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082" y="1954084"/>
            <a:ext cx="5656580" cy="387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045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AD113-ABA7-0FF3-72DF-8EC654A9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Note-taking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2970-C286-E9F5-3609-7BBF20795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Goal of Article/Book/Chapter:</a:t>
            </a:r>
          </a:p>
          <a:p>
            <a:pPr lvl="1"/>
            <a:r>
              <a:rPr lang="en-US" dirty="0"/>
              <a:t>Glass is seeking to address the rapid changes in London, namely the displacement of the original working-class occupiers as “the whole social character of some districts” is changing, while the remaining pockets of blight are becoming denser </a:t>
            </a:r>
          </a:p>
          <a:p>
            <a:r>
              <a:rPr lang="en-US" dirty="0"/>
              <a:t>Question/Problem Being Addressed:</a:t>
            </a:r>
          </a:p>
          <a:p>
            <a:pPr lvl="1"/>
            <a:r>
              <a:rPr lang="en-US" dirty="0"/>
              <a:t>A changing London is unfolding before Glass. A new, postwar iteration that is glossier and wealthier; more inefficient and socially isolated</a:t>
            </a:r>
          </a:p>
          <a:p>
            <a:r>
              <a:rPr lang="en-US" dirty="0"/>
              <a:t>Argument:</a:t>
            </a:r>
          </a:p>
          <a:p>
            <a:pPr lvl="1"/>
            <a:r>
              <a:rPr lang="en-US" dirty="0">
                <a:sym typeface="Wingdings" pitchFamily="2" charset="2"/>
              </a:rPr>
              <a:t>Glass suggests that gentrification is guided by the middle-class’ shifting ideological orientations toward the city  </a:t>
            </a:r>
            <a:r>
              <a:rPr lang="en-US" dirty="0"/>
              <a:t>“One by one, many of the working-class quarters of London have been invaded by the middle classes – upper and lower”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2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E41E5-A36B-030B-B6E1-F4AFB914D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Note-taking Guide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17EEB-B6AC-CF9D-50E6-B88F88A64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Conclusions: </a:t>
            </a:r>
          </a:p>
          <a:p>
            <a:pPr lvl="1"/>
            <a:r>
              <a:rPr lang="en-US" dirty="0"/>
              <a:t>London has grown in a conservative fashion, by a process of aggregation…in the course of expansion, the old social boundaries have been perpetuated and extended </a:t>
            </a:r>
          </a:p>
          <a:p>
            <a:pPr lvl="1"/>
            <a:r>
              <a:rPr lang="en-US" dirty="0"/>
              <a:t>There are shifts in the orientation of the upper and middle classes themselves: their anti-urban bias has been substantially modified  </a:t>
            </a:r>
          </a:p>
          <a:p>
            <a:r>
              <a:rPr lang="en-US" dirty="0"/>
              <a:t>Key Quote:</a:t>
            </a:r>
          </a:p>
          <a:p>
            <a:pPr lvl="1"/>
            <a:r>
              <a:rPr lang="en-US" dirty="0"/>
              <a:t> “Once this process of </a:t>
            </a:r>
            <a:r>
              <a:rPr lang="en-US" b="1" dirty="0"/>
              <a:t>‘gentrification’ </a:t>
            </a:r>
            <a:r>
              <a:rPr lang="en-US" dirty="0"/>
              <a:t>starts in a district, it goes on rapidly until all or most of the original working-class occupiers are displaced, and the whole social character of this district is changed”</a:t>
            </a:r>
          </a:p>
        </p:txBody>
      </p:sp>
    </p:spTree>
    <p:extLst>
      <p:ext uri="{BB962C8B-B14F-4D97-AF65-F5344CB8AC3E}">
        <p14:creationId xmlns:p14="http://schemas.microsoft.com/office/powerpoint/2010/main" val="4262219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07FE8-C3F2-3FDD-06FC-E63613BE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>
            <a:normAutofit/>
          </a:bodyPr>
          <a:lstStyle/>
          <a:p>
            <a:r>
              <a:rPr lang="en-US" dirty="0"/>
              <a:t>For next class</a:t>
            </a:r>
          </a:p>
        </p:txBody>
      </p:sp>
      <p:pic>
        <p:nvPicPr>
          <p:cNvPr id="5122" name="Picture 2" descr="The Death and Life of Gentrification : A New Map of A Persistent Idea">
            <a:extLst>
              <a:ext uri="{FF2B5EF4-FFF2-40B4-BE49-F238E27FC236}">
                <a16:creationId xmlns:a16="http://schemas.microsoft.com/office/drawing/2014/main" id="{F28052E6-42ED-8383-90B3-1232DB9C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3178" y="1066800"/>
            <a:ext cx="3152219" cy="47942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1FFC0-62DF-C143-9262-57C5EE5F1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>
            <a:normAutofit/>
          </a:bodyPr>
          <a:lstStyle/>
          <a:p>
            <a:r>
              <a:rPr lang="en-US" dirty="0"/>
              <a:t>Required Reading: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Death and Life of Gentrification: A New Map for A Persistent Idea (Introduction)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19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48E5-E293-8CD6-070E-ACC93AD9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622F7-3A4B-D397-0AB0-59B7C55A7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Check-in/recap: Accessing Moodle; What does it mean to be a member of this community? </a:t>
            </a:r>
          </a:p>
          <a:p>
            <a:r>
              <a:rPr lang="en-US" dirty="0"/>
              <a:t>Warm up</a:t>
            </a:r>
          </a:p>
          <a:p>
            <a:r>
              <a:rPr lang="en-US" dirty="0"/>
              <a:t>Ruth Glass</a:t>
            </a:r>
          </a:p>
          <a:p>
            <a:r>
              <a:rPr lang="en-US" dirty="0"/>
              <a:t>London: The 1960s</a:t>
            </a:r>
          </a:p>
          <a:p>
            <a:r>
              <a:rPr lang="en-US" dirty="0"/>
              <a:t>Using the Note-Taking Guide</a:t>
            </a:r>
          </a:p>
          <a:p>
            <a:r>
              <a:rPr lang="en-US" dirty="0"/>
              <a:t>For Next Class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27513-8F4A-DF85-6D51-20FC6B145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does it mean to be a member of this community?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13EFE-37B7-CEBB-F873-D7999C917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Listening and paying attention</a:t>
            </a:r>
          </a:p>
          <a:p>
            <a:pPr lvl="0"/>
            <a:r>
              <a:rPr lang="en-US" dirty="0"/>
              <a:t>Being respectful of everyone’s respective starting points </a:t>
            </a:r>
          </a:p>
          <a:p>
            <a:pPr lvl="0"/>
            <a:r>
              <a:rPr lang="en-US" dirty="0"/>
              <a:t>Being curious about what someone has to say</a:t>
            </a:r>
          </a:p>
          <a:p>
            <a:pPr lvl="0"/>
            <a:r>
              <a:rPr lang="en-US" dirty="0"/>
              <a:t>Explaining jargon</a:t>
            </a:r>
          </a:p>
          <a:p>
            <a:pPr lvl="0"/>
            <a:r>
              <a:rPr lang="en-US" dirty="0"/>
              <a:t>Asking questions</a:t>
            </a:r>
          </a:p>
          <a:p>
            <a:pPr lvl="0"/>
            <a:r>
              <a:rPr lang="en-US" dirty="0"/>
              <a:t>Taking into account what others have said, while also letting what others have said influence you/your thinking </a:t>
            </a:r>
          </a:p>
          <a:p>
            <a:pPr lvl="0"/>
            <a:r>
              <a:rPr lang="en-US" dirty="0"/>
              <a:t>Contributing various tasks while in small groups (e.g., writing, brainstorming)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51194-EA7F-0527-8174-D71F39589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pic>
        <p:nvPicPr>
          <p:cNvPr id="5" name="Content Placeholder 4" descr="A white paper with green writing on it&#10;&#10;AI-generated content may be incorrect.">
            <a:extLst>
              <a:ext uri="{FF2B5EF4-FFF2-40B4-BE49-F238E27FC236}">
                <a16:creationId xmlns:a16="http://schemas.microsoft.com/office/drawing/2014/main" id="{64E41148-CFCE-4F4B-4136-C8D2F4F89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4088967" y="2075803"/>
            <a:ext cx="4442111" cy="333158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BE4580-76AB-0975-45DE-AB67B458E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782115" y="2096591"/>
            <a:ext cx="4418353" cy="3313765"/>
          </a:xfrm>
          <a:prstGeom prst="rect">
            <a:avLst/>
          </a:prstGeom>
        </p:spPr>
      </p:pic>
      <p:pic>
        <p:nvPicPr>
          <p:cNvPr id="9" name="Picture 8" descr="A white piece of paper with blue writing on it&#10;&#10;AI-generated content may be incorrect.">
            <a:extLst>
              <a:ext uri="{FF2B5EF4-FFF2-40B4-BE49-F238E27FC236}">
                <a16:creationId xmlns:a16="http://schemas.microsoft.com/office/drawing/2014/main" id="{14D4DF7C-3763-A12D-75B1-44B93A3DD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89529" y="2031109"/>
            <a:ext cx="4352723" cy="333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72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B3C6C-2603-35FE-738C-94A82A360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Warm up: </a:t>
            </a:r>
            <a:br>
              <a:rPr lang="en-US" sz="3200" dirty="0"/>
            </a:br>
            <a:r>
              <a:rPr lang="en-US" sz="3200" dirty="0"/>
              <a:t>What is my relationship to gentrification?</a:t>
            </a:r>
          </a:p>
        </p:txBody>
      </p:sp>
      <p:pic>
        <p:nvPicPr>
          <p:cNvPr id="10" name="Content Placeholder 9" descr="A building with a sign on the side&#10;&#10;AI-generated content may be incorrect.">
            <a:extLst>
              <a:ext uri="{FF2B5EF4-FFF2-40B4-BE49-F238E27FC236}">
                <a16:creationId xmlns:a16="http://schemas.microsoft.com/office/drawing/2014/main" id="{DC70D76E-5EDD-B6EE-D989-D3BDE14A0A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142891" y="2041239"/>
            <a:ext cx="5590073" cy="374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brick building with a stone arch&#10;&#10;AI-generated content may be incorrect.">
            <a:extLst>
              <a:ext uri="{FF2B5EF4-FFF2-40B4-BE49-F238E27FC236}">
                <a16:creationId xmlns:a16="http://schemas.microsoft.com/office/drawing/2014/main" id="{13ADD8EC-B5A6-F52E-154B-406B11349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93" y="2041239"/>
            <a:ext cx="5590074" cy="374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47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60FC-6046-B49E-45DD-B67487D35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00FF2-E43F-0685-0C32-E9759B1CE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What is your relationship to gentrification?</a:t>
            </a:r>
          </a:p>
          <a:p>
            <a:pPr marL="0" indent="0" algn="ctr">
              <a:buNone/>
            </a:pPr>
            <a:r>
              <a:rPr lang="en-US" sz="4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656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BBAAF-113A-06F1-71AB-B80B4D9A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/>
          </a:bodyPr>
          <a:lstStyle/>
          <a:p>
            <a:r>
              <a:rPr lang="en-US" dirty="0"/>
              <a:t>Ruth glass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016E5-DD29-2647-4F4B-E9E73723B2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1761893"/>
            <a:ext cx="5212080" cy="419999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German-born British Sociologist and Planner (1912 – 1990) </a:t>
            </a:r>
          </a:p>
          <a:p>
            <a:r>
              <a:rPr lang="en-US" dirty="0"/>
              <a:t>Founder, Centre for Urban Studies, University College of London</a:t>
            </a:r>
          </a:p>
          <a:p>
            <a:r>
              <a:rPr lang="en-US" dirty="0"/>
              <a:t>London: Aspects of Change (1964) </a:t>
            </a:r>
          </a:p>
          <a:p>
            <a:r>
              <a:rPr lang="en-US" dirty="0"/>
              <a:t>Portmanteau: a word or part of a word made by combining the spellings and meanings of two or more other words or word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</a:t>
            </a:r>
            <a:r>
              <a:rPr lang="en-US" b="1" dirty="0"/>
              <a:t>gentry</a:t>
            </a:r>
            <a:r>
              <a:rPr lang="en-US" dirty="0"/>
              <a:t>”: people of high social standing  “</a:t>
            </a:r>
            <a:r>
              <a:rPr lang="en-US" b="1" dirty="0" err="1"/>
              <a:t>fication</a:t>
            </a:r>
            <a:r>
              <a:rPr lang="en-US" dirty="0"/>
              <a:t>”: process of making or becoming </a:t>
            </a:r>
          </a:p>
        </p:txBody>
      </p:sp>
      <p:pic>
        <p:nvPicPr>
          <p:cNvPr id="1032" name="Picture 8" descr="A voice for post-war London: Ruth Glass, sociologist who coined the term  'gentrification' | About UCL">
            <a:extLst>
              <a:ext uri="{FF2B5EF4-FFF2-40B4-BE49-F238E27FC236}">
                <a16:creationId xmlns:a16="http://schemas.microsoft.com/office/drawing/2014/main" id="{BD282340-DC24-8CC9-93BE-2BFEC611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417" y="949415"/>
            <a:ext cx="400948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39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7ADE-1019-13CA-9E8C-2B47574E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/>
          </a:bodyPr>
          <a:lstStyle/>
          <a:p>
            <a:r>
              <a:rPr lang="en-US" dirty="0"/>
              <a:t>London: the 1960s</a:t>
            </a:r>
          </a:p>
        </p:txBody>
      </p:sp>
      <p:pic>
        <p:nvPicPr>
          <p:cNvPr id="2052" name="Picture 4" descr="London swings: How Britain invented the Sixties | British GQ">
            <a:extLst>
              <a:ext uri="{FF2B5EF4-FFF2-40B4-BE49-F238E27FC236}">
                <a16:creationId xmlns:a16="http://schemas.microsoft.com/office/drawing/2014/main" id="{991E9031-1431-DCF7-098D-C329F608B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2" r="-2" b="8653"/>
          <a:stretch>
            <a:fillRect/>
          </a:stretch>
        </p:blipFill>
        <p:spPr bwMode="auto">
          <a:xfrm>
            <a:off x="704088" y="2222013"/>
            <a:ext cx="5212080" cy="373985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3DA70-50E3-9F97-3D9A-7F017255D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300" dirty="0"/>
              <a:t>Postwar Period: the era following World War II</a:t>
            </a:r>
          </a:p>
          <a:p>
            <a:pPr>
              <a:lnSpc>
                <a:spcPct val="100000"/>
              </a:lnSpc>
            </a:pPr>
            <a:r>
              <a:rPr lang="en-US" sz="1300" dirty="0"/>
              <a:t>What sets the stage for gentrification?</a:t>
            </a:r>
          </a:p>
          <a:p>
            <a:pPr>
              <a:lnSpc>
                <a:spcPct val="100000"/>
              </a:lnSpc>
            </a:pPr>
            <a:r>
              <a:rPr lang="en-US" sz="1300" b="1" dirty="0"/>
              <a:t>Laissez-faire</a:t>
            </a:r>
            <a:r>
              <a:rPr lang="en-US" sz="1300" dirty="0"/>
              <a:t>: policy of </a:t>
            </a:r>
            <a:r>
              <a:rPr lang="en-US" sz="1300" b="1" dirty="0"/>
              <a:t>minimum</a:t>
            </a:r>
            <a:r>
              <a:rPr lang="en-US" sz="1300" dirty="0"/>
              <a:t> governmental interference in the economic affairs of </a:t>
            </a:r>
            <a:r>
              <a:rPr lang="en-US" sz="1300" b="1" dirty="0"/>
              <a:t>individuals</a:t>
            </a:r>
            <a:r>
              <a:rPr lang="en-US" sz="1300" dirty="0"/>
              <a:t> and </a:t>
            </a:r>
            <a:r>
              <a:rPr lang="en-US" sz="1300" b="1" dirty="0"/>
              <a:t>society</a:t>
            </a:r>
            <a:r>
              <a:rPr lang="en-US" sz="1300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sz="1300" b="1" dirty="0"/>
              <a:t>Individualism</a:t>
            </a:r>
            <a:r>
              <a:rPr lang="en-US" sz="1300" dirty="0"/>
              <a:t>, </a:t>
            </a:r>
            <a:r>
              <a:rPr lang="en-US" sz="1300" b="1" dirty="0"/>
              <a:t>freedom</a:t>
            </a:r>
            <a:r>
              <a:rPr lang="en-US" sz="1300" dirty="0"/>
              <a:t>, and </a:t>
            </a:r>
            <a:r>
              <a:rPr lang="en-US" sz="1300" b="1" dirty="0"/>
              <a:t>liberty</a:t>
            </a:r>
            <a:r>
              <a:rPr lang="en-US" sz="1300" dirty="0"/>
              <a:t> were depicted as opposed to the stifling bureaucratic ineptitude of the state apparatus and oppressive trade union power (Harvey 2005)</a:t>
            </a:r>
          </a:p>
          <a:p>
            <a:pPr lvl="1">
              <a:lnSpc>
                <a:spcPct val="100000"/>
              </a:lnSpc>
            </a:pPr>
            <a:r>
              <a:rPr lang="en-US" sz="1300" dirty="0"/>
              <a:t>“Development rights have been </a:t>
            </a:r>
            <a:r>
              <a:rPr lang="en-US" sz="1300" b="1" dirty="0"/>
              <a:t>de-nationalized</a:t>
            </a:r>
            <a:r>
              <a:rPr lang="en-US" sz="1300" dirty="0"/>
              <a:t>, development values have been unfrozen; </a:t>
            </a:r>
            <a:r>
              <a:rPr lang="en-US" sz="1300" b="1" dirty="0"/>
              <a:t>real estate speculation</a:t>
            </a:r>
            <a:r>
              <a:rPr lang="en-US" sz="1300" dirty="0"/>
              <a:t> has thus been </a:t>
            </a:r>
            <a:r>
              <a:rPr lang="en-US" sz="1300" b="1" dirty="0"/>
              <a:t>‘liberated.’ </a:t>
            </a:r>
            <a:r>
              <a:rPr lang="en-US" sz="1300" dirty="0"/>
              <a:t>In conjunction with the </a:t>
            </a:r>
            <a:r>
              <a:rPr lang="en-US" sz="1300" b="1" dirty="0"/>
              <a:t>relaxation of rent control</a:t>
            </a:r>
            <a:r>
              <a:rPr lang="en-US" sz="1300" dirty="0"/>
              <a:t> have given the green light to the continuing </a:t>
            </a:r>
            <a:r>
              <a:rPr lang="en-US" sz="1300" b="1" dirty="0"/>
              <a:t>inflation</a:t>
            </a:r>
            <a:r>
              <a:rPr lang="en-US" sz="1300" dirty="0"/>
              <a:t> of </a:t>
            </a:r>
            <a:r>
              <a:rPr lang="en-US" sz="1300" b="1" dirty="0"/>
              <a:t>property prices</a:t>
            </a:r>
            <a:r>
              <a:rPr lang="en-US" sz="1300" dirty="0"/>
              <a:t>” (Glass 1964)</a:t>
            </a:r>
            <a:endParaRPr lang="en-US" sz="1300" b="1" dirty="0"/>
          </a:p>
          <a:p>
            <a:pPr>
              <a:lnSpc>
                <a:spcPct val="100000"/>
              </a:lnSpc>
            </a:pPr>
            <a:r>
              <a:rPr lang="en-US" sz="1300" dirty="0"/>
              <a:t>“Gleam of affluence in Central London and many of its suburbs: abundance of goods, gadgets, cars, and new buildings; glossiness”</a:t>
            </a:r>
          </a:p>
          <a:p>
            <a:pPr>
              <a:lnSpc>
                <a:spcPct val="100000"/>
              </a:lnSpc>
            </a:pPr>
            <a:r>
              <a:rPr lang="en-US" sz="1300" dirty="0">
                <a:hlinkClick r:id="rId3"/>
              </a:rPr>
              <a:t>The Swinging Sixties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89970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63D3-D9DA-D285-8C56-3CBC55DC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/>
          </a:bodyPr>
          <a:lstStyle/>
          <a:p>
            <a:r>
              <a:rPr lang="en-US" dirty="0"/>
              <a:t>London: The 1960s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49181-A7DD-7DA1-1E66-94802B98BB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As wealth is increasingly limited in its social geography, so, too, does the density of poverty and blight become; places that have been left for/to decay. </a:t>
            </a:r>
          </a:p>
          <a:p>
            <a:pPr>
              <a:lnSpc>
                <a:spcPct val="100000"/>
              </a:lnSpc>
            </a:pPr>
            <a:r>
              <a:rPr lang="en-US" dirty="0"/>
              <a:t>“Here are immigrants from other parts of Britain or overseas who nowadays can find hardly any open doors – especially if their skin is </a:t>
            </a:r>
            <a:r>
              <a:rPr lang="en-US" dirty="0" err="1"/>
              <a:t>coloured</a:t>
            </a:r>
            <a:r>
              <a:rPr lang="en-US" dirty="0"/>
              <a:t> – and who have to take the left-overs of accommodation, however dingy, however expensive”</a:t>
            </a:r>
          </a:p>
          <a:p>
            <a:pPr>
              <a:lnSpc>
                <a:spcPct val="100000"/>
              </a:lnSpc>
            </a:pPr>
            <a:r>
              <a:rPr lang="en-US" dirty="0"/>
              <a:t>The Mangrove 9 </a:t>
            </a:r>
          </a:p>
        </p:txBody>
      </p:sp>
      <p:pic>
        <p:nvPicPr>
          <p:cNvPr id="3074" name="Picture 2" descr="Photos: How Real Life in Notting Hill Compares to Film Expectations -  Business Insider">
            <a:extLst>
              <a:ext uri="{FF2B5EF4-FFF2-40B4-BE49-F238E27FC236}">
                <a16:creationId xmlns:a16="http://schemas.microsoft.com/office/drawing/2014/main" id="{5D563C33-15E7-95BF-ABE2-450C07617A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8" r="-2" b="-2"/>
          <a:stretch>
            <a:fillRect/>
          </a:stretch>
        </p:blipFill>
        <p:spPr bwMode="auto">
          <a:xfrm>
            <a:off x="6181344" y="2221992"/>
            <a:ext cx="5212080" cy="373989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86256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7 - Intro" id="{99D66C84-C47C-164F-B225-8AE8CCB6E33B}" vid="{1F98B3D9-06D8-5542-80A5-C9262FDF19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3787</TotalTime>
  <Words>770</Words>
  <Application>Microsoft Macintosh PowerPoint</Application>
  <PresentationFormat>Widescreen</PresentationFormat>
  <Paragraphs>62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Calisto MT</vt:lpstr>
      <vt:lpstr>Univers Condensed</vt:lpstr>
      <vt:lpstr>Wingdings</vt:lpstr>
      <vt:lpstr>ChronicleVTI</vt:lpstr>
      <vt:lpstr>Gentrification (CITY B207)</vt:lpstr>
      <vt:lpstr>Agenda</vt:lpstr>
      <vt:lpstr>What does it mean to be a member of this community?  </vt:lpstr>
      <vt:lpstr>Recap</vt:lpstr>
      <vt:lpstr>Warm up:  What is my relationship to gentrification?</vt:lpstr>
      <vt:lpstr>Warm up</vt:lpstr>
      <vt:lpstr>Ruth glass</vt:lpstr>
      <vt:lpstr>London: the 1960s</vt:lpstr>
      <vt:lpstr>London: The 1960s</vt:lpstr>
      <vt:lpstr>London: the 1960s</vt:lpstr>
      <vt:lpstr>Using the Note-taking Guide</vt:lpstr>
      <vt:lpstr>Using the Note-taking Guide</vt:lpstr>
      <vt:lpstr>For next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Stanley J Collins</dc:creator>
  <cp:lastModifiedBy>Stanley J Collins</cp:lastModifiedBy>
  <cp:revision>13</cp:revision>
  <dcterms:created xsi:type="dcterms:W3CDTF">2026-08-28T21:45:14Z</dcterms:created>
  <dcterms:modified xsi:type="dcterms:W3CDTF">2026-09-03T11:35:08Z</dcterms:modified>
</cp:coreProperties>
</file>