
<file path=[Content_Types].xml><?xml version="1.0" encoding="utf-8"?>
<Types xmlns="http://schemas.openxmlformats.org/package/2006/content-types">
  <Default Extension="jpeg" ContentType="image/jpeg"/>
  <Default Extension="org&amp;utm_campaign=parser&amp;utm_content=thumbnail" ContentType="image/pn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91" r:id="rId2"/>
    <p:sldMasterId id="2147483694" r:id="rId3"/>
  </p:sldMasterIdLst>
  <p:notesMasterIdLst>
    <p:notesMasterId r:id="rId25"/>
  </p:notesMasterIdLst>
  <p:sldIdLst>
    <p:sldId id="269" r:id="rId4"/>
    <p:sldId id="298" r:id="rId5"/>
    <p:sldId id="296" r:id="rId6"/>
    <p:sldId id="297" r:id="rId7"/>
    <p:sldId id="279" r:id="rId8"/>
    <p:sldId id="283" r:id="rId9"/>
    <p:sldId id="293" r:id="rId10"/>
    <p:sldId id="284" r:id="rId11"/>
    <p:sldId id="286" r:id="rId12"/>
    <p:sldId id="281" r:id="rId13"/>
    <p:sldId id="282" r:id="rId14"/>
    <p:sldId id="278" r:id="rId15"/>
    <p:sldId id="289" r:id="rId16"/>
    <p:sldId id="288" r:id="rId17"/>
    <p:sldId id="290" r:id="rId18"/>
    <p:sldId id="287" r:id="rId19"/>
    <p:sldId id="299" r:id="rId20"/>
    <p:sldId id="300" r:id="rId21"/>
    <p:sldId id="294" r:id="rId22"/>
    <p:sldId id="291" r:id="rId23"/>
    <p:sldId id="295"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684"/>
    <p:restoredTop sz="96281"/>
  </p:normalViewPr>
  <p:slideViewPr>
    <p:cSldViewPr snapToGrid="0" snapToObjects="1" showGuides="1">
      <p:cViewPr varScale="1">
        <p:scale>
          <a:sx n="120" d="100"/>
          <a:sy n="120" d="100"/>
        </p:scale>
        <p:origin x="192" y="30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DE6AD9-3EC2-1D47-934A-EAA790EF3A6E}" type="datetimeFigureOut">
              <a:rPr lang="en-US" smtClean="0"/>
              <a:t>9/2/26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59E7DF-ED2C-8A42-9777-8969D4F2AE70}" type="slidenum">
              <a:rPr lang="en-US" smtClean="0"/>
              <a:t>‹#›</a:t>
            </a:fld>
            <a:endParaRPr lang="en-US"/>
          </a:p>
        </p:txBody>
      </p:sp>
    </p:spTree>
    <p:extLst>
      <p:ext uri="{BB962C8B-B14F-4D97-AF65-F5344CB8AC3E}">
        <p14:creationId xmlns:p14="http://schemas.microsoft.com/office/powerpoint/2010/main" val="19471583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map is produced by Native Land Digital, a Canadian Indigenous led non-for-profit. It’s meant to reflect the fact that borders don’t always function the same as the simplified maps imply when it comes to indigenous history; there is a lot more movement, overlap, and complexity than one nation on each chunk of land."</a:t>
            </a:r>
          </a:p>
        </p:txBody>
      </p:sp>
      <p:sp>
        <p:nvSpPr>
          <p:cNvPr id="4" name="Slide Number Placeholder 3"/>
          <p:cNvSpPr>
            <a:spLocks noGrp="1"/>
          </p:cNvSpPr>
          <p:nvPr>
            <p:ph type="sldNum" sz="quarter" idx="5"/>
          </p:nvPr>
        </p:nvSpPr>
        <p:spPr/>
        <p:txBody>
          <a:bodyPr/>
          <a:lstStyle/>
          <a:p>
            <a:fld id="{F3723511-48B9-CD4F-AA56-85FADCC042E9}" type="slidenum">
              <a:rPr lang="en-US" smtClean="0"/>
              <a:t>11</a:t>
            </a:fld>
            <a:endParaRPr lang="en-US"/>
          </a:p>
        </p:txBody>
      </p:sp>
    </p:spTree>
    <p:extLst>
      <p:ext uri="{BB962C8B-B14F-4D97-AF65-F5344CB8AC3E}">
        <p14:creationId xmlns:p14="http://schemas.microsoft.com/office/powerpoint/2010/main" val="2065724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476567" y="353000"/>
            <a:ext cx="11239200" cy="61520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a:spLocks noGrp="1"/>
          </p:cNvSpPr>
          <p:nvPr>
            <p:ph type="pic" idx="2"/>
          </p:nvPr>
        </p:nvSpPr>
        <p:spPr>
          <a:xfrm>
            <a:off x="6857133" y="371900"/>
            <a:ext cx="2919200" cy="6114400"/>
          </a:xfrm>
          <a:prstGeom prst="rect">
            <a:avLst/>
          </a:prstGeom>
          <a:noFill/>
          <a:ln>
            <a:noFill/>
          </a:ln>
        </p:spPr>
        <p:txBody>
          <a:bodyPr/>
          <a:lstStyle/>
          <a:p>
            <a:endParaRPr lang="en-US"/>
          </a:p>
        </p:txBody>
      </p:sp>
      <p:sp>
        <p:nvSpPr>
          <p:cNvPr id="11" name="Google Shape;11;p2"/>
          <p:cNvSpPr txBox="1">
            <a:spLocks noGrp="1"/>
          </p:cNvSpPr>
          <p:nvPr>
            <p:ph type="ctrTitle"/>
          </p:nvPr>
        </p:nvSpPr>
        <p:spPr>
          <a:xfrm>
            <a:off x="476333" y="353000"/>
            <a:ext cx="6368000" cy="4786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667"/>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2" name="Google Shape;12;p2"/>
          <p:cNvSpPr txBox="1">
            <a:spLocks noGrp="1"/>
          </p:cNvSpPr>
          <p:nvPr>
            <p:ph type="subTitle" idx="1"/>
          </p:nvPr>
        </p:nvSpPr>
        <p:spPr>
          <a:xfrm>
            <a:off x="476333" y="5139367"/>
            <a:ext cx="6368000" cy="13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2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2773674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2"/>
        <p:cNvGrpSpPr/>
        <p:nvPr/>
      </p:nvGrpSpPr>
      <p:grpSpPr>
        <a:xfrm>
          <a:off x="0" y="0"/>
          <a:ext cx="0" cy="0"/>
          <a:chOff x="0" y="0"/>
          <a:chExt cx="0" cy="0"/>
        </a:xfrm>
      </p:grpSpPr>
      <p:sp>
        <p:nvSpPr>
          <p:cNvPr id="63" name="Google Shape;63;p1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13"/>
          <p:cNvSpPr txBox="1">
            <a:spLocks noGrp="1"/>
          </p:cNvSpPr>
          <p:nvPr>
            <p:ph type="title" hasCustomPrompt="1"/>
          </p:nvPr>
        </p:nvSpPr>
        <p:spPr>
          <a:xfrm>
            <a:off x="9534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subTitle" idx="1"/>
          </p:nvPr>
        </p:nvSpPr>
        <p:spPr>
          <a:xfrm>
            <a:off x="1963967" y="2160480"/>
            <a:ext cx="39360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66" name="Google Shape;66;p13"/>
          <p:cNvSpPr txBox="1">
            <a:spLocks noGrp="1"/>
          </p:cNvSpPr>
          <p:nvPr>
            <p:ph type="subTitle" idx="2"/>
          </p:nvPr>
        </p:nvSpPr>
        <p:spPr>
          <a:xfrm>
            <a:off x="1964000" y="135736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67" name="Google Shape;67;p13"/>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68" name="Google Shape;68;p13"/>
          <p:cNvSpPr txBox="1">
            <a:spLocks noGrp="1"/>
          </p:cNvSpPr>
          <p:nvPr>
            <p:ph type="title" idx="3" hasCustomPrompt="1"/>
          </p:nvPr>
        </p:nvSpPr>
        <p:spPr>
          <a:xfrm>
            <a:off x="9534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subTitle" idx="4"/>
          </p:nvPr>
        </p:nvSpPr>
        <p:spPr>
          <a:xfrm>
            <a:off x="1964000" y="3825576"/>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0" name="Google Shape;70;p13"/>
          <p:cNvSpPr txBox="1">
            <a:spLocks noGrp="1"/>
          </p:cNvSpPr>
          <p:nvPr>
            <p:ph type="subTitle" idx="5"/>
          </p:nvPr>
        </p:nvSpPr>
        <p:spPr>
          <a:xfrm>
            <a:off x="1964000" y="301965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1" name="Google Shape;71;p13"/>
          <p:cNvSpPr txBox="1">
            <a:spLocks noGrp="1"/>
          </p:cNvSpPr>
          <p:nvPr>
            <p:ph type="title" idx="6" hasCustomPrompt="1"/>
          </p:nvPr>
        </p:nvSpPr>
        <p:spPr>
          <a:xfrm>
            <a:off x="9534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2" name="Google Shape;72;p13"/>
          <p:cNvSpPr txBox="1">
            <a:spLocks noGrp="1"/>
          </p:cNvSpPr>
          <p:nvPr>
            <p:ph type="subTitle" idx="7"/>
          </p:nvPr>
        </p:nvSpPr>
        <p:spPr>
          <a:xfrm>
            <a:off x="1964000" y="5496257"/>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3" name="Google Shape;73;p13"/>
          <p:cNvSpPr txBox="1">
            <a:spLocks noGrp="1"/>
          </p:cNvSpPr>
          <p:nvPr>
            <p:ph type="subTitle" idx="8"/>
          </p:nvPr>
        </p:nvSpPr>
        <p:spPr>
          <a:xfrm>
            <a:off x="1964000" y="4698497"/>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4" name="Google Shape;74;p13"/>
          <p:cNvSpPr txBox="1">
            <a:spLocks noGrp="1"/>
          </p:cNvSpPr>
          <p:nvPr>
            <p:ph type="title" idx="9" hasCustomPrompt="1"/>
          </p:nvPr>
        </p:nvSpPr>
        <p:spPr>
          <a:xfrm>
            <a:off x="62995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3"/>
          </p:nvPr>
        </p:nvSpPr>
        <p:spPr>
          <a:xfrm>
            <a:off x="7310767" y="2160879"/>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6" name="Google Shape;76;p13"/>
          <p:cNvSpPr txBox="1">
            <a:spLocks noGrp="1"/>
          </p:cNvSpPr>
          <p:nvPr>
            <p:ph type="subTitle" idx="14"/>
          </p:nvPr>
        </p:nvSpPr>
        <p:spPr>
          <a:xfrm>
            <a:off x="7314967" y="1357533"/>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 name="Google Shape;77;p13"/>
          <p:cNvSpPr txBox="1">
            <a:spLocks noGrp="1"/>
          </p:cNvSpPr>
          <p:nvPr>
            <p:ph type="title" idx="15" hasCustomPrompt="1"/>
          </p:nvPr>
        </p:nvSpPr>
        <p:spPr>
          <a:xfrm>
            <a:off x="62995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8" name="Google Shape;78;p13"/>
          <p:cNvSpPr txBox="1">
            <a:spLocks noGrp="1"/>
          </p:cNvSpPr>
          <p:nvPr>
            <p:ph type="subTitle" idx="16"/>
          </p:nvPr>
        </p:nvSpPr>
        <p:spPr>
          <a:xfrm>
            <a:off x="7310600" y="3829067"/>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9" name="Google Shape;79;p13"/>
          <p:cNvSpPr txBox="1">
            <a:spLocks noGrp="1"/>
          </p:cNvSpPr>
          <p:nvPr>
            <p:ph type="subTitle" idx="17"/>
          </p:nvPr>
        </p:nvSpPr>
        <p:spPr>
          <a:xfrm>
            <a:off x="7314967" y="3022497"/>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0" name="Google Shape;80;p13"/>
          <p:cNvSpPr txBox="1">
            <a:spLocks noGrp="1"/>
          </p:cNvSpPr>
          <p:nvPr>
            <p:ph type="title" idx="18" hasCustomPrompt="1"/>
          </p:nvPr>
        </p:nvSpPr>
        <p:spPr>
          <a:xfrm>
            <a:off x="62995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1" name="Google Shape;81;p13"/>
          <p:cNvSpPr txBox="1">
            <a:spLocks noGrp="1"/>
          </p:cNvSpPr>
          <p:nvPr>
            <p:ph type="subTitle" idx="19"/>
          </p:nvPr>
        </p:nvSpPr>
        <p:spPr>
          <a:xfrm>
            <a:off x="7310933" y="5497255"/>
            <a:ext cx="39192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82" name="Google Shape;82;p13"/>
          <p:cNvSpPr txBox="1">
            <a:spLocks noGrp="1"/>
          </p:cNvSpPr>
          <p:nvPr>
            <p:ph type="subTitle" idx="20"/>
          </p:nvPr>
        </p:nvSpPr>
        <p:spPr>
          <a:xfrm>
            <a:off x="7310933" y="4698497"/>
            <a:ext cx="39192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3" name="Google Shape;83;p13"/>
          <p:cNvSpPr txBox="1">
            <a:spLocks noGrp="1"/>
          </p:cNvSpPr>
          <p:nvPr>
            <p:ph type="title" idx="21"/>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578655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sp>
        <p:nvSpPr>
          <p:cNvPr id="85" name="Google Shape;85;p1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86" name="Google Shape;86;p14"/>
          <p:cNvCxnSpPr/>
          <p:nvPr/>
        </p:nvCxnSpPr>
        <p:spPr>
          <a:xfrm rot="5400000">
            <a:off x="8727733"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7" name="Google Shape;87;p14"/>
          <p:cNvSpPr txBox="1">
            <a:spLocks noGrp="1"/>
          </p:cNvSpPr>
          <p:nvPr>
            <p:ph type="subTitle" idx="1"/>
          </p:nvPr>
        </p:nvSpPr>
        <p:spPr>
          <a:xfrm>
            <a:off x="1651000" y="713333"/>
            <a:ext cx="8890000" cy="198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r>
              <a:rPr lang="en-US"/>
              <a:t>Click to edit Master subtitle style</a:t>
            </a:r>
            <a:endParaRPr/>
          </a:p>
        </p:txBody>
      </p:sp>
      <p:cxnSp>
        <p:nvCxnSpPr>
          <p:cNvPr id="88" name="Google Shape;88;p14"/>
          <p:cNvCxnSpPr/>
          <p:nvPr/>
        </p:nvCxnSpPr>
        <p:spPr>
          <a:xfrm rot="5400000">
            <a:off x="-1557349"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9" name="Google Shape;89;p14"/>
          <p:cNvSpPr>
            <a:spLocks noGrp="1"/>
          </p:cNvSpPr>
          <p:nvPr>
            <p:ph type="pic" idx="2"/>
          </p:nvPr>
        </p:nvSpPr>
        <p:spPr>
          <a:xfrm>
            <a:off x="-127000" y="3805133"/>
            <a:ext cx="12446000" cy="3289200"/>
          </a:xfrm>
          <a:prstGeom prst="rect">
            <a:avLst/>
          </a:prstGeom>
          <a:noFill/>
          <a:ln w="28575" cap="flat" cmpd="sng">
            <a:solidFill>
              <a:schemeClr val="dk1"/>
            </a:solidFill>
            <a:prstDash val="solid"/>
            <a:round/>
            <a:headEnd type="none" w="sm" len="sm"/>
            <a:tailEnd type="none" w="sm" len="sm"/>
          </a:ln>
        </p:spPr>
      </p:sp>
      <p:sp>
        <p:nvSpPr>
          <p:cNvPr id="90" name="Google Shape;90;p14"/>
          <p:cNvSpPr txBox="1">
            <a:spLocks noGrp="1"/>
          </p:cNvSpPr>
          <p:nvPr>
            <p:ph type="title"/>
          </p:nvPr>
        </p:nvSpPr>
        <p:spPr>
          <a:xfrm>
            <a:off x="953467" y="2855033"/>
            <a:ext cx="10285200" cy="950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r" rtl="0">
              <a:spcBef>
                <a:spcPts val="0"/>
              </a:spcBef>
              <a:spcAft>
                <a:spcPts val="0"/>
              </a:spcAft>
              <a:buSzPts val="3000"/>
              <a:buNone/>
              <a:defRPr sz="4000">
                <a:highlight>
                  <a:schemeClr val="lt2"/>
                </a:highlight>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en-US"/>
              <a:t>Click to edit Master title style</a:t>
            </a:r>
            <a:endParaRPr/>
          </a:p>
        </p:txBody>
      </p:sp>
    </p:spTree>
    <p:extLst>
      <p:ext uri="{BB962C8B-B14F-4D97-AF65-F5344CB8AC3E}">
        <p14:creationId xmlns:p14="http://schemas.microsoft.com/office/powerpoint/2010/main" val="29288981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91"/>
        <p:cNvGrpSpPr/>
        <p:nvPr/>
      </p:nvGrpSpPr>
      <p:grpSpPr>
        <a:xfrm>
          <a:off x="0" y="0"/>
          <a:ext cx="0" cy="0"/>
          <a:chOff x="0" y="0"/>
          <a:chExt cx="0" cy="0"/>
        </a:xfrm>
      </p:grpSpPr>
      <p:sp>
        <p:nvSpPr>
          <p:cNvPr id="92" name="Google Shape;92;p1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1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94" name="Google Shape;94;p15"/>
          <p:cNvSpPr txBox="1">
            <a:spLocks noGrp="1"/>
          </p:cNvSpPr>
          <p:nvPr>
            <p:ph type="body" idx="1"/>
          </p:nvPr>
        </p:nvSpPr>
        <p:spPr>
          <a:xfrm>
            <a:off x="6651733" y="1697700"/>
            <a:ext cx="4586800" cy="41684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95" name="Google Shape;95;p15"/>
          <p:cNvSpPr>
            <a:spLocks noGrp="1"/>
          </p:cNvSpPr>
          <p:nvPr>
            <p:ph type="pic" idx="2"/>
          </p:nvPr>
        </p:nvSpPr>
        <p:spPr>
          <a:xfrm>
            <a:off x="477800" y="1357333"/>
            <a:ext cx="5737200" cy="5008800"/>
          </a:xfrm>
          <a:prstGeom prst="rect">
            <a:avLst/>
          </a:prstGeom>
          <a:noFill/>
          <a:ln w="28575" cap="flat" cmpd="sng">
            <a:solidFill>
              <a:schemeClr val="dk1"/>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2702228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6"/>
        <p:cNvGrpSpPr/>
        <p:nvPr/>
      </p:nvGrpSpPr>
      <p:grpSpPr>
        <a:xfrm>
          <a:off x="0" y="0"/>
          <a:ext cx="0" cy="0"/>
          <a:chOff x="0" y="0"/>
          <a:chExt cx="0" cy="0"/>
        </a:xfrm>
      </p:grpSpPr>
      <p:sp>
        <p:nvSpPr>
          <p:cNvPr id="97" name="Google Shape;97;p1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98" name="Google Shape;98;p16"/>
          <p:cNvCxnSpPr/>
          <p:nvPr/>
        </p:nvCxnSpPr>
        <p:spPr>
          <a:xfrm rot="5400000">
            <a:off x="8301333" y="3430967"/>
            <a:ext cx="5874400" cy="0"/>
          </a:xfrm>
          <a:prstGeom prst="straightConnector1">
            <a:avLst/>
          </a:prstGeom>
          <a:noFill/>
          <a:ln w="28575" cap="flat" cmpd="sng">
            <a:solidFill>
              <a:schemeClr val="dk2"/>
            </a:solidFill>
            <a:prstDash val="solid"/>
            <a:round/>
            <a:headEnd type="none" w="med" len="med"/>
            <a:tailEnd type="none" w="med" len="med"/>
          </a:ln>
        </p:spPr>
      </p:cxnSp>
      <p:cxnSp>
        <p:nvCxnSpPr>
          <p:cNvPr id="99" name="Google Shape;99;p16"/>
          <p:cNvCxnSpPr/>
          <p:nvPr/>
        </p:nvCxnSpPr>
        <p:spPr>
          <a:xfrm rot="5400000">
            <a:off x="-1983733" y="3430967"/>
            <a:ext cx="5874400" cy="0"/>
          </a:xfrm>
          <a:prstGeom prst="straightConnector1">
            <a:avLst/>
          </a:prstGeom>
          <a:noFill/>
          <a:ln w="28575" cap="flat" cmpd="sng">
            <a:solidFill>
              <a:schemeClr val="dk2"/>
            </a:solidFill>
            <a:prstDash val="solid"/>
            <a:round/>
            <a:headEnd type="none" w="med" len="med"/>
            <a:tailEnd type="none" w="med" len="med"/>
          </a:ln>
        </p:spPr>
      </p:cxnSp>
      <p:sp>
        <p:nvSpPr>
          <p:cNvPr id="100" name="Google Shape;100;p16"/>
          <p:cNvSpPr>
            <a:spLocks noGrp="1"/>
          </p:cNvSpPr>
          <p:nvPr>
            <p:ph type="pic" idx="2"/>
          </p:nvPr>
        </p:nvSpPr>
        <p:spPr>
          <a:xfrm flipH="1">
            <a:off x="953465" y="4038600"/>
            <a:ext cx="4100800" cy="2336800"/>
          </a:xfrm>
          <a:prstGeom prst="rect">
            <a:avLst/>
          </a:prstGeom>
          <a:noFill/>
          <a:ln w="28575" cap="flat" cmpd="sng">
            <a:solidFill>
              <a:schemeClr val="dk1"/>
            </a:solidFill>
            <a:prstDash val="solid"/>
            <a:round/>
            <a:headEnd type="none" w="sm" len="sm"/>
            <a:tailEnd type="none" w="sm" len="sm"/>
          </a:ln>
        </p:spPr>
      </p:sp>
      <p:sp>
        <p:nvSpPr>
          <p:cNvPr id="101" name="Google Shape;101;p16"/>
          <p:cNvSpPr txBox="1">
            <a:spLocks noGrp="1"/>
          </p:cNvSpPr>
          <p:nvPr>
            <p:ph type="body" idx="1"/>
          </p:nvPr>
        </p:nvSpPr>
        <p:spPr>
          <a:xfrm>
            <a:off x="1098648" y="1636733"/>
            <a:ext cx="3484800" cy="209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400"/>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102" name="Google Shape;102;p1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0947780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3"/>
        <p:cNvGrpSpPr/>
        <p:nvPr/>
      </p:nvGrpSpPr>
      <p:grpSpPr>
        <a:xfrm>
          <a:off x="0" y="0"/>
          <a:ext cx="0" cy="0"/>
          <a:chOff x="0" y="0"/>
          <a:chExt cx="0" cy="0"/>
        </a:xfrm>
      </p:grpSpPr>
      <p:cxnSp>
        <p:nvCxnSpPr>
          <p:cNvPr id="104" name="Google Shape;104;p17"/>
          <p:cNvCxnSpPr/>
          <p:nvPr/>
        </p:nvCxnSpPr>
        <p:spPr>
          <a:xfrm rot="5400000">
            <a:off x="8411133" y="3540733"/>
            <a:ext cx="5654800" cy="0"/>
          </a:xfrm>
          <a:prstGeom prst="straightConnector1">
            <a:avLst/>
          </a:prstGeom>
          <a:noFill/>
          <a:ln w="28575" cap="flat" cmpd="sng">
            <a:solidFill>
              <a:schemeClr val="dk2"/>
            </a:solidFill>
            <a:prstDash val="solid"/>
            <a:round/>
            <a:headEnd type="none" w="med" len="med"/>
            <a:tailEnd type="none" w="med" len="med"/>
          </a:ln>
        </p:spPr>
      </p:cxnSp>
      <p:cxnSp>
        <p:nvCxnSpPr>
          <p:cNvPr id="105" name="Google Shape;105;p17"/>
          <p:cNvCxnSpPr/>
          <p:nvPr/>
        </p:nvCxnSpPr>
        <p:spPr>
          <a:xfrm rot="5400000">
            <a:off x="-1873933" y="3540733"/>
            <a:ext cx="5654800" cy="0"/>
          </a:xfrm>
          <a:prstGeom prst="straightConnector1">
            <a:avLst/>
          </a:prstGeom>
          <a:noFill/>
          <a:ln w="28575" cap="flat" cmpd="sng">
            <a:solidFill>
              <a:schemeClr val="dk2"/>
            </a:solidFill>
            <a:prstDash val="solid"/>
            <a:round/>
            <a:headEnd type="none" w="med" len="med"/>
            <a:tailEnd type="none" w="med" len="med"/>
          </a:ln>
        </p:spPr>
      </p:cxnSp>
      <p:sp>
        <p:nvSpPr>
          <p:cNvPr id="106" name="Google Shape;106;p1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17"/>
          <p:cNvSpPr txBox="1">
            <a:spLocks noGrp="1"/>
          </p:cNvSpPr>
          <p:nvPr>
            <p:ph type="body" idx="1"/>
          </p:nvPr>
        </p:nvSpPr>
        <p:spPr>
          <a:xfrm>
            <a:off x="1092200" y="1642333"/>
            <a:ext cx="10007600" cy="42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lt2"/>
              </a:buClr>
              <a:buSzPts val="1400"/>
              <a:buChar char="●"/>
              <a:defRPr sz="2000"/>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108" name="Google Shape;108;p17"/>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109" name="Google Shape;109;p1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2644731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10"/>
        <p:cNvGrpSpPr/>
        <p:nvPr/>
      </p:nvGrpSpPr>
      <p:grpSpPr>
        <a:xfrm>
          <a:off x="0" y="0"/>
          <a:ext cx="0" cy="0"/>
          <a:chOff x="0" y="0"/>
          <a:chExt cx="0" cy="0"/>
        </a:xfrm>
      </p:grpSpPr>
      <p:sp>
        <p:nvSpPr>
          <p:cNvPr id="111" name="Google Shape;111;p1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18"/>
          <p:cNvSpPr txBox="1">
            <a:spLocks noGrp="1"/>
          </p:cNvSpPr>
          <p:nvPr>
            <p:ph type="subTitle" idx="1"/>
          </p:nvPr>
        </p:nvSpPr>
        <p:spPr>
          <a:xfrm>
            <a:off x="957867" y="25263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3" name="Google Shape;113;p18"/>
          <p:cNvSpPr txBox="1">
            <a:spLocks noGrp="1"/>
          </p:cNvSpPr>
          <p:nvPr>
            <p:ph type="subTitle" idx="2"/>
          </p:nvPr>
        </p:nvSpPr>
        <p:spPr>
          <a:xfrm>
            <a:off x="953467" y="1562100"/>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4" name="Google Shape;114;p18"/>
          <p:cNvSpPr txBox="1">
            <a:spLocks noGrp="1"/>
          </p:cNvSpPr>
          <p:nvPr>
            <p:ph type="subTitle" idx="3"/>
          </p:nvPr>
        </p:nvSpPr>
        <p:spPr>
          <a:xfrm>
            <a:off x="957867" y="49738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5" name="Google Shape;115;p18"/>
          <p:cNvSpPr txBox="1">
            <a:spLocks noGrp="1"/>
          </p:cNvSpPr>
          <p:nvPr>
            <p:ph type="subTitle" idx="4"/>
          </p:nvPr>
        </p:nvSpPr>
        <p:spPr>
          <a:xfrm>
            <a:off x="953467" y="3907896"/>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6" name="Google Shape;116;p18"/>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1441325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17"/>
        <p:cNvGrpSpPr/>
        <p:nvPr/>
      </p:nvGrpSpPr>
      <p:grpSpPr>
        <a:xfrm>
          <a:off x="0" y="0"/>
          <a:ext cx="0" cy="0"/>
          <a:chOff x="0" y="0"/>
          <a:chExt cx="0" cy="0"/>
        </a:xfrm>
      </p:grpSpPr>
      <p:sp>
        <p:nvSpPr>
          <p:cNvPr id="118" name="Google Shape;118;p19"/>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19"/>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20" name="Google Shape;120;p19"/>
          <p:cNvSpPr txBox="1">
            <a:spLocks noGrp="1"/>
          </p:cNvSpPr>
          <p:nvPr>
            <p:ph type="body" idx="1"/>
          </p:nvPr>
        </p:nvSpPr>
        <p:spPr>
          <a:xfrm>
            <a:off x="6226640" y="1600200"/>
            <a:ext cx="5012000" cy="44068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chemeClr val="lt2"/>
              </a:buClr>
              <a:buSzPts val="1400"/>
              <a:buFont typeface="Anaheim"/>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
        <p:nvSpPr>
          <p:cNvPr id="121" name="Google Shape;121;p19"/>
          <p:cNvSpPr txBox="1">
            <a:spLocks noGrp="1"/>
          </p:cNvSpPr>
          <p:nvPr>
            <p:ph type="body" idx="2"/>
          </p:nvPr>
        </p:nvSpPr>
        <p:spPr>
          <a:xfrm>
            <a:off x="953533" y="1600200"/>
            <a:ext cx="5012000" cy="44068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chemeClr val="lt2"/>
              </a:buClr>
              <a:buSzPts val="1200"/>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Tree>
    <p:extLst>
      <p:ext uri="{BB962C8B-B14F-4D97-AF65-F5344CB8AC3E}">
        <p14:creationId xmlns:p14="http://schemas.microsoft.com/office/powerpoint/2010/main" val="9279619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2"/>
        <p:cNvGrpSpPr/>
        <p:nvPr/>
      </p:nvGrpSpPr>
      <p:grpSpPr>
        <a:xfrm>
          <a:off x="0" y="0"/>
          <a:ext cx="0" cy="0"/>
          <a:chOff x="0" y="0"/>
          <a:chExt cx="0" cy="0"/>
        </a:xfrm>
      </p:grpSpPr>
      <p:sp>
        <p:nvSpPr>
          <p:cNvPr id="133" name="Google Shape;133;p2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21"/>
          <p:cNvSpPr txBox="1">
            <a:spLocks noGrp="1"/>
          </p:cNvSpPr>
          <p:nvPr>
            <p:ph type="subTitle" idx="1"/>
          </p:nvPr>
        </p:nvSpPr>
        <p:spPr>
          <a:xfrm>
            <a:off x="4520684"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5" name="Google Shape;135;p21"/>
          <p:cNvSpPr txBox="1">
            <a:spLocks noGrp="1"/>
          </p:cNvSpPr>
          <p:nvPr>
            <p:ph type="subTitle" idx="2"/>
          </p:nvPr>
        </p:nvSpPr>
        <p:spPr>
          <a:xfrm>
            <a:off x="4514485"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6" name="Google Shape;136;p21"/>
          <p:cNvSpPr txBox="1">
            <a:spLocks noGrp="1"/>
          </p:cNvSpPr>
          <p:nvPr>
            <p:ph type="subTitle" idx="3"/>
          </p:nvPr>
        </p:nvSpPr>
        <p:spPr>
          <a:xfrm>
            <a:off x="4520684"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7" name="Google Shape;137;p21"/>
          <p:cNvSpPr txBox="1">
            <a:spLocks noGrp="1"/>
          </p:cNvSpPr>
          <p:nvPr>
            <p:ph type="subTitle" idx="4"/>
          </p:nvPr>
        </p:nvSpPr>
        <p:spPr>
          <a:xfrm>
            <a:off x="4514485"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8" name="Google Shape;138;p21"/>
          <p:cNvSpPr txBox="1">
            <a:spLocks noGrp="1"/>
          </p:cNvSpPr>
          <p:nvPr>
            <p:ph type="subTitle" idx="5"/>
          </p:nvPr>
        </p:nvSpPr>
        <p:spPr>
          <a:xfrm>
            <a:off x="1146800"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9" name="Google Shape;139;p21"/>
          <p:cNvSpPr txBox="1">
            <a:spLocks noGrp="1"/>
          </p:cNvSpPr>
          <p:nvPr>
            <p:ph type="subTitle" idx="6"/>
          </p:nvPr>
        </p:nvSpPr>
        <p:spPr>
          <a:xfrm>
            <a:off x="1140600"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0" name="Google Shape;140;p21"/>
          <p:cNvSpPr txBox="1">
            <a:spLocks noGrp="1"/>
          </p:cNvSpPr>
          <p:nvPr>
            <p:ph type="subTitle" idx="7"/>
          </p:nvPr>
        </p:nvSpPr>
        <p:spPr>
          <a:xfrm>
            <a:off x="1146800"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1" name="Google Shape;141;p21"/>
          <p:cNvSpPr txBox="1">
            <a:spLocks noGrp="1"/>
          </p:cNvSpPr>
          <p:nvPr>
            <p:ph type="subTitle" idx="8"/>
          </p:nvPr>
        </p:nvSpPr>
        <p:spPr>
          <a:xfrm>
            <a:off x="1140600"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2" name="Google Shape;142;p21"/>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43" name="Google Shape;143;p21"/>
          <p:cNvSpPr>
            <a:spLocks noGrp="1"/>
          </p:cNvSpPr>
          <p:nvPr>
            <p:ph type="pic" idx="9"/>
          </p:nvPr>
        </p:nvSpPr>
        <p:spPr>
          <a:xfrm flipH="1">
            <a:off x="8236400" y="-84033"/>
            <a:ext cx="4057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212281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44"/>
        <p:cNvGrpSpPr/>
        <p:nvPr/>
      </p:nvGrpSpPr>
      <p:grpSpPr>
        <a:xfrm>
          <a:off x="0" y="0"/>
          <a:ext cx="0" cy="0"/>
          <a:chOff x="0" y="0"/>
          <a:chExt cx="0" cy="0"/>
        </a:xfrm>
      </p:grpSpPr>
      <p:sp>
        <p:nvSpPr>
          <p:cNvPr id="145" name="Google Shape;145;p22"/>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2"/>
          <p:cNvSpPr txBox="1">
            <a:spLocks noGrp="1"/>
          </p:cNvSpPr>
          <p:nvPr>
            <p:ph type="subTitle" idx="1"/>
          </p:nvPr>
        </p:nvSpPr>
        <p:spPr>
          <a:xfrm>
            <a:off x="643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7" name="Google Shape;147;p22"/>
          <p:cNvSpPr txBox="1">
            <a:spLocks noGrp="1"/>
          </p:cNvSpPr>
          <p:nvPr>
            <p:ph type="subTitle" idx="2"/>
          </p:nvPr>
        </p:nvSpPr>
        <p:spPr>
          <a:xfrm>
            <a:off x="642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8" name="Google Shape;148;p22"/>
          <p:cNvSpPr txBox="1">
            <a:spLocks noGrp="1"/>
          </p:cNvSpPr>
          <p:nvPr>
            <p:ph type="subTitle" idx="3"/>
          </p:nvPr>
        </p:nvSpPr>
        <p:spPr>
          <a:xfrm>
            <a:off x="643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9" name="Google Shape;149;p22"/>
          <p:cNvSpPr txBox="1">
            <a:spLocks noGrp="1"/>
          </p:cNvSpPr>
          <p:nvPr>
            <p:ph type="subTitle" idx="4"/>
          </p:nvPr>
        </p:nvSpPr>
        <p:spPr>
          <a:xfrm>
            <a:off x="642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0" name="Google Shape;150;p22"/>
          <p:cNvSpPr txBox="1">
            <a:spLocks noGrp="1"/>
          </p:cNvSpPr>
          <p:nvPr>
            <p:ph type="subTitle" idx="5"/>
          </p:nvPr>
        </p:nvSpPr>
        <p:spPr>
          <a:xfrm>
            <a:off x="643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1" name="Google Shape;151;p22"/>
          <p:cNvSpPr txBox="1">
            <a:spLocks noGrp="1"/>
          </p:cNvSpPr>
          <p:nvPr>
            <p:ph type="subTitle" idx="6"/>
          </p:nvPr>
        </p:nvSpPr>
        <p:spPr>
          <a:xfrm>
            <a:off x="642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2" name="Google Shape;152;p22"/>
          <p:cNvSpPr txBox="1">
            <a:spLocks noGrp="1"/>
          </p:cNvSpPr>
          <p:nvPr>
            <p:ph type="subTitle" idx="7"/>
          </p:nvPr>
        </p:nvSpPr>
        <p:spPr>
          <a:xfrm>
            <a:off x="643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3" name="Google Shape;153;p22"/>
          <p:cNvSpPr txBox="1">
            <a:spLocks noGrp="1"/>
          </p:cNvSpPr>
          <p:nvPr>
            <p:ph type="subTitle" idx="8"/>
          </p:nvPr>
        </p:nvSpPr>
        <p:spPr>
          <a:xfrm>
            <a:off x="642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4" name="Google Shape;154;p22"/>
          <p:cNvSpPr>
            <a:spLocks noGrp="1"/>
          </p:cNvSpPr>
          <p:nvPr>
            <p:ph type="pic" idx="9"/>
          </p:nvPr>
        </p:nvSpPr>
        <p:spPr>
          <a:xfrm flipH="1">
            <a:off x="-101600" y="-84033"/>
            <a:ext cx="6020400" cy="7026000"/>
          </a:xfrm>
          <a:prstGeom prst="rect">
            <a:avLst/>
          </a:prstGeom>
          <a:noFill/>
          <a:ln w="28575" cap="flat" cmpd="sng">
            <a:solidFill>
              <a:schemeClr val="dk1"/>
            </a:solidFill>
            <a:prstDash val="solid"/>
            <a:round/>
            <a:headEnd type="none" w="sm" len="sm"/>
            <a:tailEnd type="none" w="sm" len="sm"/>
          </a:ln>
        </p:spPr>
        <p:txBody>
          <a:bodyPr/>
          <a:lstStyle/>
          <a:p>
            <a:endParaRPr lang="en-US"/>
          </a:p>
        </p:txBody>
      </p:sp>
      <p:sp>
        <p:nvSpPr>
          <p:cNvPr id="155" name="Google Shape;155;p22"/>
          <p:cNvSpPr txBox="1">
            <a:spLocks noGrp="1"/>
          </p:cNvSpPr>
          <p:nvPr>
            <p:ph type="title"/>
          </p:nvPr>
        </p:nvSpPr>
        <p:spPr>
          <a:xfrm>
            <a:off x="5918800" y="491733"/>
            <a:ext cx="57956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4925844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156"/>
        <p:cNvGrpSpPr/>
        <p:nvPr/>
      </p:nvGrpSpPr>
      <p:grpSpPr>
        <a:xfrm>
          <a:off x="0" y="0"/>
          <a:ext cx="0" cy="0"/>
          <a:chOff x="0" y="0"/>
          <a:chExt cx="0" cy="0"/>
        </a:xfrm>
      </p:grpSpPr>
      <p:sp>
        <p:nvSpPr>
          <p:cNvPr id="157" name="Google Shape;157;p2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23"/>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59" name="Google Shape;159;p23"/>
          <p:cNvSpPr>
            <a:spLocks noGrp="1"/>
          </p:cNvSpPr>
          <p:nvPr>
            <p:ph type="pic" idx="2"/>
          </p:nvPr>
        </p:nvSpPr>
        <p:spPr>
          <a:xfrm flipH="1">
            <a:off x="6096000" y="-84033"/>
            <a:ext cx="6197600" cy="7026000"/>
          </a:xfrm>
          <a:prstGeom prst="rect">
            <a:avLst/>
          </a:prstGeom>
          <a:noFill/>
          <a:ln w="28575" cap="flat" cmpd="sng">
            <a:solidFill>
              <a:schemeClr val="dk1"/>
            </a:solidFill>
            <a:prstDash val="solid"/>
            <a:round/>
            <a:headEnd type="none" w="sm" len="sm"/>
            <a:tailEnd type="none" w="sm" len="sm"/>
          </a:ln>
        </p:spPr>
      </p:sp>
      <p:sp>
        <p:nvSpPr>
          <p:cNvPr id="160" name="Google Shape;160;p23"/>
          <p:cNvSpPr txBox="1">
            <a:spLocks noGrp="1"/>
          </p:cNvSpPr>
          <p:nvPr>
            <p:ph type="subTitle" idx="1"/>
          </p:nvPr>
        </p:nvSpPr>
        <p:spPr>
          <a:xfrm>
            <a:off x="96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1" name="Google Shape;161;p23"/>
          <p:cNvSpPr txBox="1">
            <a:spLocks noGrp="1"/>
          </p:cNvSpPr>
          <p:nvPr>
            <p:ph type="subTitle" idx="3"/>
          </p:nvPr>
        </p:nvSpPr>
        <p:spPr>
          <a:xfrm>
            <a:off x="95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2" name="Google Shape;162;p23"/>
          <p:cNvSpPr txBox="1">
            <a:spLocks noGrp="1"/>
          </p:cNvSpPr>
          <p:nvPr>
            <p:ph type="subTitle" idx="4"/>
          </p:nvPr>
        </p:nvSpPr>
        <p:spPr>
          <a:xfrm>
            <a:off x="96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3" name="Google Shape;163;p23"/>
          <p:cNvSpPr txBox="1">
            <a:spLocks noGrp="1"/>
          </p:cNvSpPr>
          <p:nvPr>
            <p:ph type="subTitle" idx="5"/>
          </p:nvPr>
        </p:nvSpPr>
        <p:spPr>
          <a:xfrm>
            <a:off x="95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4" name="Google Shape;164;p23"/>
          <p:cNvSpPr txBox="1">
            <a:spLocks noGrp="1"/>
          </p:cNvSpPr>
          <p:nvPr>
            <p:ph type="subTitle" idx="6"/>
          </p:nvPr>
        </p:nvSpPr>
        <p:spPr>
          <a:xfrm>
            <a:off x="96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5" name="Google Shape;165;p23"/>
          <p:cNvSpPr txBox="1">
            <a:spLocks noGrp="1"/>
          </p:cNvSpPr>
          <p:nvPr>
            <p:ph type="subTitle" idx="7"/>
          </p:nvPr>
        </p:nvSpPr>
        <p:spPr>
          <a:xfrm>
            <a:off x="95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6" name="Google Shape;166;p23"/>
          <p:cNvSpPr txBox="1">
            <a:spLocks noGrp="1"/>
          </p:cNvSpPr>
          <p:nvPr>
            <p:ph type="subTitle" idx="8"/>
          </p:nvPr>
        </p:nvSpPr>
        <p:spPr>
          <a:xfrm>
            <a:off x="96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7" name="Google Shape;167;p23"/>
          <p:cNvSpPr txBox="1">
            <a:spLocks noGrp="1"/>
          </p:cNvSpPr>
          <p:nvPr>
            <p:ph type="subTitle" idx="9"/>
          </p:nvPr>
        </p:nvSpPr>
        <p:spPr>
          <a:xfrm>
            <a:off x="95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720310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4"/>
          <p:cNvSpPr txBox="1">
            <a:spLocks noGrp="1"/>
          </p:cNvSpPr>
          <p:nvPr>
            <p:ph type="body" idx="1"/>
          </p:nvPr>
        </p:nvSpPr>
        <p:spPr>
          <a:xfrm>
            <a:off x="960000" y="1451843"/>
            <a:ext cx="10272000" cy="522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23" name="Google Shape;23;p4"/>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24" name="Google Shape;24;p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3596099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68"/>
        <p:cNvGrpSpPr/>
        <p:nvPr/>
      </p:nvGrpSpPr>
      <p:grpSpPr>
        <a:xfrm>
          <a:off x="0" y="0"/>
          <a:ext cx="0" cy="0"/>
          <a:chOff x="0" y="0"/>
          <a:chExt cx="0" cy="0"/>
        </a:xfrm>
      </p:grpSpPr>
      <p:sp>
        <p:nvSpPr>
          <p:cNvPr id="169" name="Google Shape;169;p2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24"/>
          <p:cNvSpPr txBox="1">
            <a:spLocks noGrp="1"/>
          </p:cNvSpPr>
          <p:nvPr>
            <p:ph type="subTitle" idx="1"/>
          </p:nvPr>
        </p:nvSpPr>
        <p:spPr>
          <a:xfrm>
            <a:off x="4018504"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1" name="Google Shape;171;p24"/>
          <p:cNvSpPr txBox="1">
            <a:spLocks noGrp="1"/>
          </p:cNvSpPr>
          <p:nvPr>
            <p:ph type="subTitle" idx="2"/>
          </p:nvPr>
        </p:nvSpPr>
        <p:spPr>
          <a:xfrm>
            <a:off x="4018504"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2" name="Google Shape;172;p24"/>
          <p:cNvSpPr txBox="1">
            <a:spLocks noGrp="1"/>
          </p:cNvSpPr>
          <p:nvPr>
            <p:ph type="subTitle" idx="3"/>
          </p:nvPr>
        </p:nvSpPr>
        <p:spPr>
          <a:xfrm>
            <a:off x="1137332"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3" name="Google Shape;173;p24"/>
          <p:cNvSpPr txBox="1">
            <a:spLocks noGrp="1"/>
          </p:cNvSpPr>
          <p:nvPr>
            <p:ph type="subTitle" idx="4"/>
          </p:nvPr>
        </p:nvSpPr>
        <p:spPr>
          <a:xfrm>
            <a:off x="1137332"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4" name="Google Shape;174;p24"/>
          <p:cNvSpPr txBox="1">
            <a:spLocks noGrp="1"/>
          </p:cNvSpPr>
          <p:nvPr>
            <p:ph type="subTitle" idx="5"/>
          </p:nvPr>
        </p:nvSpPr>
        <p:spPr>
          <a:xfrm>
            <a:off x="1137332"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5" name="Google Shape;175;p24"/>
          <p:cNvSpPr txBox="1">
            <a:spLocks noGrp="1"/>
          </p:cNvSpPr>
          <p:nvPr>
            <p:ph type="subTitle" idx="6"/>
          </p:nvPr>
        </p:nvSpPr>
        <p:spPr>
          <a:xfrm>
            <a:off x="1137332"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6" name="Google Shape;176;p24"/>
          <p:cNvSpPr txBox="1">
            <a:spLocks noGrp="1"/>
          </p:cNvSpPr>
          <p:nvPr>
            <p:ph type="subTitle" idx="7"/>
          </p:nvPr>
        </p:nvSpPr>
        <p:spPr>
          <a:xfrm>
            <a:off x="1137332"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7" name="Google Shape;177;p24"/>
          <p:cNvSpPr txBox="1">
            <a:spLocks noGrp="1"/>
          </p:cNvSpPr>
          <p:nvPr>
            <p:ph type="subTitle" idx="8"/>
          </p:nvPr>
        </p:nvSpPr>
        <p:spPr>
          <a:xfrm>
            <a:off x="1137332"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8" name="Google Shape;178;p2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79" name="Google Shape;179;p24"/>
          <p:cNvSpPr txBox="1">
            <a:spLocks noGrp="1"/>
          </p:cNvSpPr>
          <p:nvPr>
            <p:ph type="subTitle" idx="9"/>
          </p:nvPr>
        </p:nvSpPr>
        <p:spPr>
          <a:xfrm>
            <a:off x="4018504"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0" name="Google Shape;180;p24"/>
          <p:cNvSpPr txBox="1">
            <a:spLocks noGrp="1"/>
          </p:cNvSpPr>
          <p:nvPr>
            <p:ph type="subTitle" idx="13"/>
          </p:nvPr>
        </p:nvSpPr>
        <p:spPr>
          <a:xfrm>
            <a:off x="4018504"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1" name="Google Shape;181;p24"/>
          <p:cNvSpPr txBox="1">
            <a:spLocks noGrp="1"/>
          </p:cNvSpPr>
          <p:nvPr>
            <p:ph type="subTitle" idx="14"/>
          </p:nvPr>
        </p:nvSpPr>
        <p:spPr>
          <a:xfrm>
            <a:off x="4018504"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2" name="Google Shape;182;p24"/>
          <p:cNvSpPr txBox="1">
            <a:spLocks noGrp="1"/>
          </p:cNvSpPr>
          <p:nvPr>
            <p:ph type="subTitle" idx="15"/>
          </p:nvPr>
        </p:nvSpPr>
        <p:spPr>
          <a:xfrm>
            <a:off x="4018504"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3" name="Google Shape;183;p24"/>
          <p:cNvSpPr>
            <a:spLocks noGrp="1"/>
          </p:cNvSpPr>
          <p:nvPr>
            <p:ph type="pic" idx="16"/>
          </p:nvPr>
        </p:nvSpPr>
        <p:spPr>
          <a:xfrm>
            <a:off x="7188400" y="-84033"/>
            <a:ext cx="510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904369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184"/>
        <p:cNvGrpSpPr/>
        <p:nvPr/>
      </p:nvGrpSpPr>
      <p:grpSpPr>
        <a:xfrm>
          <a:off x="0" y="0"/>
          <a:ext cx="0" cy="0"/>
          <a:chOff x="0" y="0"/>
          <a:chExt cx="0" cy="0"/>
        </a:xfrm>
      </p:grpSpPr>
      <p:sp>
        <p:nvSpPr>
          <p:cNvPr id="185" name="Google Shape;185;p2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25"/>
          <p:cNvSpPr txBox="1">
            <a:spLocks noGrp="1"/>
          </p:cNvSpPr>
          <p:nvPr>
            <p:ph type="subTitle" idx="1"/>
          </p:nvPr>
        </p:nvSpPr>
        <p:spPr>
          <a:xfrm>
            <a:off x="4780000"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7" name="Google Shape;187;p25"/>
          <p:cNvSpPr txBox="1">
            <a:spLocks noGrp="1"/>
          </p:cNvSpPr>
          <p:nvPr>
            <p:ph type="subTitle" idx="2"/>
          </p:nvPr>
        </p:nvSpPr>
        <p:spPr>
          <a:xfrm>
            <a:off x="4780000"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8" name="Google Shape;188;p25"/>
          <p:cNvSpPr txBox="1">
            <a:spLocks noGrp="1"/>
          </p:cNvSpPr>
          <p:nvPr>
            <p:ph type="subTitle" idx="3"/>
          </p:nvPr>
        </p:nvSpPr>
        <p:spPr>
          <a:xfrm>
            <a:off x="958973"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9" name="Google Shape;189;p25"/>
          <p:cNvSpPr txBox="1">
            <a:spLocks noGrp="1"/>
          </p:cNvSpPr>
          <p:nvPr>
            <p:ph type="subTitle" idx="4"/>
          </p:nvPr>
        </p:nvSpPr>
        <p:spPr>
          <a:xfrm>
            <a:off x="958973"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0" name="Google Shape;190;p25"/>
          <p:cNvSpPr txBox="1">
            <a:spLocks noGrp="1"/>
          </p:cNvSpPr>
          <p:nvPr>
            <p:ph type="subTitle" idx="5"/>
          </p:nvPr>
        </p:nvSpPr>
        <p:spPr>
          <a:xfrm>
            <a:off x="958973"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1" name="Google Shape;191;p25"/>
          <p:cNvSpPr txBox="1">
            <a:spLocks noGrp="1"/>
          </p:cNvSpPr>
          <p:nvPr>
            <p:ph type="subTitle" idx="6"/>
          </p:nvPr>
        </p:nvSpPr>
        <p:spPr>
          <a:xfrm>
            <a:off x="958973"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2" name="Google Shape;192;p25"/>
          <p:cNvSpPr txBox="1">
            <a:spLocks noGrp="1"/>
          </p:cNvSpPr>
          <p:nvPr>
            <p:ph type="subTitle" idx="7"/>
          </p:nvPr>
        </p:nvSpPr>
        <p:spPr>
          <a:xfrm>
            <a:off x="8606536" y="53402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3" name="Google Shape;193;p25"/>
          <p:cNvSpPr txBox="1">
            <a:spLocks noGrp="1"/>
          </p:cNvSpPr>
          <p:nvPr>
            <p:ph type="subTitle" idx="8"/>
          </p:nvPr>
        </p:nvSpPr>
        <p:spPr>
          <a:xfrm>
            <a:off x="8606536" y="48459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4" name="Google Shape;194;p2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95" name="Google Shape;195;p25"/>
          <p:cNvSpPr txBox="1">
            <a:spLocks noGrp="1"/>
          </p:cNvSpPr>
          <p:nvPr>
            <p:ph type="subTitle" idx="9"/>
          </p:nvPr>
        </p:nvSpPr>
        <p:spPr>
          <a:xfrm>
            <a:off x="4780000"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6" name="Google Shape;196;p25"/>
          <p:cNvSpPr txBox="1">
            <a:spLocks noGrp="1"/>
          </p:cNvSpPr>
          <p:nvPr>
            <p:ph type="subTitle" idx="13"/>
          </p:nvPr>
        </p:nvSpPr>
        <p:spPr>
          <a:xfrm>
            <a:off x="4780000"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7" name="Google Shape;197;p25"/>
          <p:cNvSpPr txBox="1">
            <a:spLocks noGrp="1"/>
          </p:cNvSpPr>
          <p:nvPr>
            <p:ph type="subTitle" idx="14"/>
          </p:nvPr>
        </p:nvSpPr>
        <p:spPr>
          <a:xfrm>
            <a:off x="8606536" y="29805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8" name="Google Shape;198;p25"/>
          <p:cNvSpPr txBox="1">
            <a:spLocks noGrp="1"/>
          </p:cNvSpPr>
          <p:nvPr>
            <p:ph type="subTitle" idx="15"/>
          </p:nvPr>
        </p:nvSpPr>
        <p:spPr>
          <a:xfrm>
            <a:off x="8606536" y="24861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536009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99"/>
        <p:cNvGrpSpPr/>
        <p:nvPr/>
      </p:nvGrpSpPr>
      <p:grpSpPr>
        <a:xfrm>
          <a:off x="0" y="0"/>
          <a:ext cx="0" cy="0"/>
          <a:chOff x="0" y="0"/>
          <a:chExt cx="0" cy="0"/>
        </a:xfrm>
      </p:grpSpPr>
      <p:sp>
        <p:nvSpPr>
          <p:cNvPr id="200" name="Google Shape;200;p2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201" name="Google Shape;201;p2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202" name="Google Shape;202;p2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203" name="Google Shape;203;p26"/>
          <p:cNvSpPr txBox="1">
            <a:spLocks noGrp="1"/>
          </p:cNvSpPr>
          <p:nvPr>
            <p:ph type="title" hasCustomPrompt="1"/>
          </p:nvPr>
        </p:nvSpPr>
        <p:spPr>
          <a:xfrm>
            <a:off x="1283400" y="1593941"/>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4" name="Google Shape;204;p26"/>
          <p:cNvSpPr txBox="1">
            <a:spLocks noGrp="1"/>
          </p:cNvSpPr>
          <p:nvPr>
            <p:ph type="subTitle" idx="1"/>
          </p:nvPr>
        </p:nvSpPr>
        <p:spPr>
          <a:xfrm>
            <a:off x="1283400" y="5146365"/>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5" name="Google Shape;205;p26"/>
          <p:cNvSpPr txBox="1">
            <a:spLocks noGrp="1"/>
          </p:cNvSpPr>
          <p:nvPr>
            <p:ph type="title" idx="2" hasCustomPrompt="1"/>
          </p:nvPr>
        </p:nvSpPr>
        <p:spPr>
          <a:xfrm>
            <a:off x="4711800" y="1593933"/>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6" name="Google Shape;206;p26"/>
          <p:cNvSpPr txBox="1">
            <a:spLocks noGrp="1"/>
          </p:cNvSpPr>
          <p:nvPr>
            <p:ph type="subTitle" idx="3"/>
          </p:nvPr>
        </p:nvSpPr>
        <p:spPr>
          <a:xfrm>
            <a:off x="4711800" y="5146371"/>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7" name="Google Shape;207;p26"/>
          <p:cNvSpPr txBox="1">
            <a:spLocks noGrp="1"/>
          </p:cNvSpPr>
          <p:nvPr>
            <p:ph type="title" idx="4" hasCustomPrompt="1"/>
          </p:nvPr>
        </p:nvSpPr>
        <p:spPr>
          <a:xfrm>
            <a:off x="8140251" y="1593939"/>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8" name="Google Shape;208;p26"/>
          <p:cNvSpPr txBox="1">
            <a:spLocks noGrp="1"/>
          </p:cNvSpPr>
          <p:nvPr>
            <p:ph type="subTitle" idx="5"/>
          </p:nvPr>
        </p:nvSpPr>
        <p:spPr>
          <a:xfrm>
            <a:off x="8140251" y="5146367"/>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9" name="Google Shape;209;p26"/>
          <p:cNvSpPr txBox="1">
            <a:spLocks noGrp="1"/>
          </p:cNvSpPr>
          <p:nvPr>
            <p:ph type="title" idx="6"/>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210" name="Google Shape;210;p26"/>
          <p:cNvSpPr txBox="1">
            <a:spLocks noGrp="1"/>
          </p:cNvSpPr>
          <p:nvPr>
            <p:ph type="subTitle" idx="7"/>
          </p:nvPr>
        </p:nvSpPr>
        <p:spPr>
          <a:xfrm>
            <a:off x="8140084"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1" name="Google Shape;211;p26"/>
          <p:cNvSpPr txBox="1">
            <a:spLocks noGrp="1"/>
          </p:cNvSpPr>
          <p:nvPr>
            <p:ph type="subTitle" idx="8"/>
          </p:nvPr>
        </p:nvSpPr>
        <p:spPr>
          <a:xfrm>
            <a:off x="4711800"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2" name="Google Shape;212;p26"/>
          <p:cNvSpPr txBox="1">
            <a:spLocks noGrp="1"/>
          </p:cNvSpPr>
          <p:nvPr>
            <p:ph type="subTitle" idx="9"/>
          </p:nvPr>
        </p:nvSpPr>
        <p:spPr>
          <a:xfrm>
            <a:off x="1283567"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213" name="Google Shape;213;p26"/>
          <p:cNvCxnSpPr/>
          <p:nvPr/>
        </p:nvCxnSpPr>
        <p:spPr>
          <a:xfrm rot="5400000">
            <a:off x="1871051" y="3868167"/>
            <a:ext cx="5021600" cy="0"/>
          </a:xfrm>
          <a:prstGeom prst="straightConnector1">
            <a:avLst/>
          </a:prstGeom>
          <a:noFill/>
          <a:ln w="28575" cap="flat" cmpd="sng">
            <a:solidFill>
              <a:schemeClr val="dk2"/>
            </a:solidFill>
            <a:prstDash val="solid"/>
            <a:round/>
            <a:headEnd type="none" w="med" len="med"/>
            <a:tailEnd type="none" w="med" len="med"/>
          </a:ln>
        </p:spPr>
      </p:cxnSp>
      <p:cxnSp>
        <p:nvCxnSpPr>
          <p:cNvPr id="214" name="Google Shape;214;p26"/>
          <p:cNvCxnSpPr/>
          <p:nvPr/>
        </p:nvCxnSpPr>
        <p:spPr>
          <a:xfrm rot="5400000">
            <a:off x="5299417" y="3868167"/>
            <a:ext cx="5021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38212149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18"/>
        <p:cNvGrpSpPr/>
        <p:nvPr/>
      </p:nvGrpSpPr>
      <p:grpSpPr>
        <a:xfrm>
          <a:off x="0" y="0"/>
          <a:ext cx="0" cy="0"/>
          <a:chOff x="0" y="0"/>
          <a:chExt cx="0" cy="0"/>
        </a:xfrm>
      </p:grpSpPr>
      <p:sp>
        <p:nvSpPr>
          <p:cNvPr id="219" name="Google Shape;219;p2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28"/>
          <p:cNvSpPr txBox="1">
            <a:spLocks noGrp="1"/>
          </p:cNvSpPr>
          <p:nvPr>
            <p:ph type="ctrTitle"/>
          </p:nvPr>
        </p:nvSpPr>
        <p:spPr>
          <a:xfrm>
            <a:off x="1258267" y="304800"/>
            <a:ext cx="5257600" cy="191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110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r>
              <a:rPr lang="en-US"/>
              <a:t>Click to edit Master title style</a:t>
            </a:r>
            <a:endParaRPr/>
          </a:p>
        </p:txBody>
      </p:sp>
      <p:sp>
        <p:nvSpPr>
          <p:cNvPr id="221" name="Google Shape;221;p28"/>
          <p:cNvSpPr txBox="1">
            <a:spLocks noGrp="1"/>
          </p:cNvSpPr>
          <p:nvPr>
            <p:ph type="subTitle" idx="1"/>
          </p:nvPr>
        </p:nvSpPr>
        <p:spPr>
          <a:xfrm>
            <a:off x="953467" y="1967933"/>
            <a:ext cx="5891200" cy="15556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1333"/>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r>
              <a:rPr lang="en-US"/>
              <a:t>Click to edit Master subtitle style</a:t>
            </a:r>
            <a:endParaRPr/>
          </a:p>
        </p:txBody>
      </p:sp>
      <p:sp>
        <p:nvSpPr>
          <p:cNvPr id="222" name="Google Shape;222;p28"/>
          <p:cNvSpPr txBox="1"/>
          <p:nvPr/>
        </p:nvSpPr>
        <p:spPr>
          <a:xfrm>
            <a:off x="1262767" y="5025467"/>
            <a:ext cx="5257600" cy="600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333">
                <a:solidFill>
                  <a:schemeClr val="dk2"/>
                </a:solidFill>
                <a:latin typeface="Roboto"/>
                <a:ea typeface="Roboto"/>
                <a:cs typeface="Roboto"/>
                <a:sym typeface="Roboto"/>
              </a:rPr>
              <a:t>CREDITS: This presentation template was created by </a:t>
            </a:r>
            <a:r>
              <a:rPr lang="en" sz="1333" b="1">
                <a:solidFill>
                  <a:schemeClr val="dk2"/>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333">
                <a:solidFill>
                  <a:schemeClr val="dk2"/>
                </a:solidFill>
                <a:latin typeface="Roboto"/>
                <a:ea typeface="Roboto"/>
                <a:cs typeface="Roboto"/>
                <a:sym typeface="Roboto"/>
              </a:rPr>
              <a:t>, and includes icons by </a:t>
            </a:r>
            <a:r>
              <a:rPr lang="en" sz="1333" b="1">
                <a:solidFill>
                  <a:schemeClr val="dk2"/>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333" b="1">
                <a:solidFill>
                  <a:schemeClr val="dk2"/>
                </a:solidFill>
                <a:latin typeface="Roboto"/>
                <a:ea typeface="Roboto"/>
                <a:cs typeface="Roboto"/>
                <a:sym typeface="Roboto"/>
              </a:rPr>
              <a:t> </a:t>
            </a:r>
            <a:r>
              <a:rPr lang="en" sz="1333">
                <a:solidFill>
                  <a:schemeClr val="dk2"/>
                </a:solidFill>
                <a:latin typeface="Roboto"/>
                <a:ea typeface="Roboto"/>
                <a:cs typeface="Roboto"/>
                <a:sym typeface="Roboto"/>
              </a:rPr>
              <a:t>and infographics &amp; images by </a:t>
            </a:r>
            <a:r>
              <a:rPr lang="en" sz="1333" b="1">
                <a:solidFill>
                  <a:schemeClr val="dk2"/>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333" b="1">
              <a:solidFill>
                <a:schemeClr val="dk2"/>
              </a:solidFill>
              <a:latin typeface="Roboto"/>
              <a:ea typeface="Roboto"/>
              <a:cs typeface="Roboto"/>
              <a:sym typeface="Roboto"/>
            </a:endParaRPr>
          </a:p>
        </p:txBody>
      </p:sp>
      <p:cxnSp>
        <p:nvCxnSpPr>
          <p:cNvPr id="223" name="Google Shape;223;p28"/>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224" name="Google Shape;224;p28"/>
          <p:cNvSpPr>
            <a:spLocks noGrp="1"/>
          </p:cNvSpPr>
          <p:nvPr>
            <p:ph type="pic" idx="2"/>
          </p:nvPr>
        </p:nvSpPr>
        <p:spPr>
          <a:xfrm>
            <a:off x="6844831" y="-84033"/>
            <a:ext cx="557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03531749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238"/>
        <p:cNvGrpSpPr/>
        <p:nvPr/>
      </p:nvGrpSpPr>
      <p:grpSpPr>
        <a:xfrm>
          <a:off x="0" y="0"/>
          <a:ext cx="0" cy="0"/>
          <a:chOff x="0" y="0"/>
          <a:chExt cx="0" cy="0"/>
        </a:xfrm>
      </p:grpSpPr>
    </p:spTree>
    <p:extLst>
      <p:ext uri="{BB962C8B-B14F-4D97-AF65-F5344CB8AC3E}">
        <p14:creationId xmlns:p14="http://schemas.microsoft.com/office/powerpoint/2010/main" val="41411973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38"/>
        <p:cNvGrpSpPr/>
        <p:nvPr/>
      </p:nvGrpSpPr>
      <p:grpSpPr>
        <a:xfrm>
          <a:off x="0" y="0"/>
          <a:ext cx="0" cy="0"/>
          <a:chOff x="0" y="0"/>
          <a:chExt cx="0" cy="0"/>
        </a:xfrm>
      </p:grpSpPr>
    </p:spTree>
    <p:extLst>
      <p:ext uri="{BB962C8B-B14F-4D97-AF65-F5344CB8AC3E}">
        <p14:creationId xmlns:p14="http://schemas.microsoft.com/office/powerpoint/2010/main" val="32867534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39"/>
        <p:cNvGrpSpPr/>
        <p:nvPr/>
      </p:nvGrpSpPr>
      <p:grpSpPr>
        <a:xfrm>
          <a:off x="0" y="0"/>
          <a:ext cx="0" cy="0"/>
          <a:chOff x="0" y="0"/>
          <a:chExt cx="0" cy="0"/>
        </a:xfrm>
      </p:grpSpPr>
      <p:sp>
        <p:nvSpPr>
          <p:cNvPr id="240" name="Google Shape;240;p33"/>
          <p:cNvSpPr txBox="1">
            <a:spLocks noGrp="1"/>
          </p:cNvSpPr>
          <p:nvPr>
            <p:ph type="title"/>
          </p:nvPr>
        </p:nvSpPr>
        <p:spPr>
          <a:xfrm>
            <a:off x="955700" y="681200"/>
            <a:ext cx="102808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452315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44"/>
        <p:cNvGrpSpPr/>
        <p:nvPr/>
      </p:nvGrpSpPr>
      <p:grpSpPr>
        <a:xfrm>
          <a:off x="0" y="0"/>
          <a:ext cx="0" cy="0"/>
          <a:chOff x="0" y="0"/>
          <a:chExt cx="0" cy="0"/>
        </a:xfrm>
      </p:grpSpPr>
    </p:spTree>
    <p:extLst>
      <p:ext uri="{BB962C8B-B14F-4D97-AF65-F5344CB8AC3E}">
        <p14:creationId xmlns:p14="http://schemas.microsoft.com/office/powerpoint/2010/main" val="37811427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45"/>
        <p:cNvGrpSpPr/>
        <p:nvPr/>
      </p:nvGrpSpPr>
      <p:grpSpPr>
        <a:xfrm>
          <a:off x="0" y="0"/>
          <a:ext cx="0" cy="0"/>
          <a:chOff x="0" y="0"/>
          <a:chExt cx="0" cy="0"/>
        </a:xfrm>
      </p:grpSpPr>
      <p:sp>
        <p:nvSpPr>
          <p:cNvPr id="246" name="Google Shape;246;p36"/>
          <p:cNvSpPr txBox="1">
            <a:spLocks noGrp="1"/>
          </p:cNvSpPr>
          <p:nvPr>
            <p:ph type="title"/>
          </p:nvPr>
        </p:nvSpPr>
        <p:spPr>
          <a:xfrm>
            <a:off x="1397800" y="431800"/>
            <a:ext cx="93964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2931408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5"/>
        <p:cNvGrpSpPr/>
        <p:nvPr/>
      </p:nvGrpSpPr>
      <p:grpSpPr>
        <a:xfrm>
          <a:off x="0" y="0"/>
          <a:ext cx="0" cy="0"/>
          <a:chOff x="0" y="0"/>
          <a:chExt cx="0" cy="0"/>
        </a:xfrm>
      </p:grpSpPr>
      <p:sp>
        <p:nvSpPr>
          <p:cNvPr id="26" name="Google Shape;26;p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subTitle" idx="1"/>
          </p:nvPr>
        </p:nvSpPr>
        <p:spPr>
          <a:xfrm>
            <a:off x="1249800" y="2490267"/>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28" name="Google Shape;28;p5"/>
          <p:cNvSpPr txBox="1">
            <a:spLocks noGrp="1"/>
          </p:cNvSpPr>
          <p:nvPr>
            <p:ph type="subTitle" idx="2"/>
          </p:nvPr>
        </p:nvSpPr>
        <p:spPr>
          <a:xfrm>
            <a:off x="1242200" y="1750833"/>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9" name="Google Shape;29;p5"/>
          <p:cNvSpPr txBox="1">
            <a:spLocks noGrp="1"/>
          </p:cNvSpPr>
          <p:nvPr>
            <p:ph type="subTitle" idx="3"/>
          </p:nvPr>
        </p:nvSpPr>
        <p:spPr>
          <a:xfrm>
            <a:off x="1249800" y="4638933"/>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30" name="Google Shape;30;p5"/>
          <p:cNvSpPr txBox="1">
            <a:spLocks noGrp="1"/>
          </p:cNvSpPr>
          <p:nvPr>
            <p:ph type="subTitle" idx="4"/>
          </p:nvPr>
        </p:nvSpPr>
        <p:spPr>
          <a:xfrm>
            <a:off x="1242200" y="3899504"/>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31" name="Google Shape;31;p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32" name="Google Shape;32;p5"/>
          <p:cNvSpPr>
            <a:spLocks noGrp="1"/>
          </p:cNvSpPr>
          <p:nvPr>
            <p:ph type="pic" idx="5"/>
          </p:nvPr>
        </p:nvSpPr>
        <p:spPr>
          <a:xfrm flipH="1">
            <a:off x="5766000" y="-84033"/>
            <a:ext cx="6527600" cy="7026000"/>
          </a:xfrm>
          <a:prstGeom prst="rect">
            <a:avLst/>
          </a:prstGeom>
          <a:noFill/>
          <a:ln w="28575" cap="flat" cmpd="sng">
            <a:solidFill>
              <a:schemeClr val="dk1"/>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430748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3"/>
        <p:cNvGrpSpPr/>
        <p:nvPr/>
      </p:nvGrpSpPr>
      <p:grpSpPr>
        <a:xfrm>
          <a:off x="0" y="0"/>
          <a:ext cx="0" cy="0"/>
          <a:chOff x="0" y="0"/>
          <a:chExt cx="0" cy="0"/>
        </a:xfrm>
      </p:grpSpPr>
      <p:sp>
        <p:nvSpPr>
          <p:cNvPr id="34" name="Google Shape;34;p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5" name="Google Shape;35;p6"/>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36" name="Google Shape;36;p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37" name="Google Shape;37;p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38" name="Google Shape;38;p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059953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9"/>
        <p:cNvGrpSpPr/>
        <p:nvPr/>
      </p:nvGrpSpPr>
      <p:grpSpPr>
        <a:xfrm>
          <a:off x="0" y="0"/>
          <a:ext cx="0" cy="0"/>
          <a:chOff x="0" y="0"/>
          <a:chExt cx="0" cy="0"/>
        </a:xfrm>
      </p:grpSpPr>
      <p:sp>
        <p:nvSpPr>
          <p:cNvPr id="40" name="Google Shape;40;p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42" name="Google Shape;42;p7"/>
          <p:cNvSpPr txBox="1">
            <a:spLocks noGrp="1"/>
          </p:cNvSpPr>
          <p:nvPr>
            <p:ph type="body" idx="1"/>
          </p:nvPr>
        </p:nvSpPr>
        <p:spPr>
          <a:xfrm>
            <a:off x="960000" y="1714500"/>
            <a:ext cx="4586800" cy="407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43" name="Google Shape;43;p7"/>
          <p:cNvSpPr>
            <a:spLocks noGrp="1"/>
          </p:cNvSpPr>
          <p:nvPr>
            <p:ph type="pic" idx="2"/>
          </p:nvPr>
        </p:nvSpPr>
        <p:spPr>
          <a:xfrm>
            <a:off x="5974333" y="1379367"/>
            <a:ext cx="5737200" cy="4986800"/>
          </a:xfrm>
          <a:prstGeom prst="rect">
            <a:avLst/>
          </a:prstGeom>
          <a:noFill/>
          <a:ln w="28575" cap="flat" cmpd="sng">
            <a:solidFill>
              <a:schemeClr val="dk1"/>
            </a:solidFill>
            <a:prstDash val="solid"/>
            <a:round/>
            <a:headEnd type="none" w="sm" len="sm"/>
            <a:tailEnd type="none" w="sm" len="sm"/>
          </a:ln>
        </p:spPr>
        <p:txBody>
          <a:bodyPr/>
          <a:lstStyle/>
          <a:p>
            <a:endParaRPr lang="en-US"/>
          </a:p>
        </p:txBody>
      </p:sp>
    </p:spTree>
    <p:extLst>
      <p:ext uri="{BB962C8B-B14F-4D97-AF65-F5344CB8AC3E}">
        <p14:creationId xmlns:p14="http://schemas.microsoft.com/office/powerpoint/2010/main" val="3174656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4"/>
        <p:cNvGrpSpPr/>
        <p:nvPr/>
      </p:nvGrpSpPr>
      <p:grpSpPr>
        <a:xfrm>
          <a:off x="0" y="0"/>
          <a:ext cx="0" cy="0"/>
          <a:chOff x="0" y="0"/>
          <a:chExt cx="0" cy="0"/>
        </a:xfrm>
      </p:grpSpPr>
      <p:sp>
        <p:nvSpPr>
          <p:cNvPr id="45" name="Google Shape;45;p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8"/>
          <p:cNvSpPr txBox="1">
            <a:spLocks noGrp="1"/>
          </p:cNvSpPr>
          <p:nvPr>
            <p:ph type="title"/>
          </p:nvPr>
        </p:nvSpPr>
        <p:spPr>
          <a:xfrm>
            <a:off x="953467" y="1378233"/>
            <a:ext cx="7466800" cy="4108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6000"/>
              <a:buNone/>
              <a:defRPr sz="12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r>
              <a:rPr lang="en-US"/>
              <a:t>Click to edit Master title style</a:t>
            </a:r>
            <a:endParaRPr/>
          </a:p>
        </p:txBody>
      </p:sp>
      <p:sp>
        <p:nvSpPr>
          <p:cNvPr id="47" name="Google Shape;47;p8"/>
          <p:cNvSpPr>
            <a:spLocks noGrp="1"/>
          </p:cNvSpPr>
          <p:nvPr>
            <p:ph type="pic" idx="2"/>
          </p:nvPr>
        </p:nvSpPr>
        <p:spPr>
          <a:xfrm flipH="1">
            <a:off x="8420100" y="491767"/>
            <a:ext cx="3291600" cy="58744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514667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8"/>
        <p:cNvGrpSpPr/>
        <p:nvPr/>
      </p:nvGrpSpPr>
      <p:grpSpPr>
        <a:xfrm>
          <a:off x="0" y="0"/>
          <a:ext cx="0" cy="0"/>
          <a:chOff x="0" y="0"/>
          <a:chExt cx="0" cy="0"/>
        </a:xfrm>
      </p:grpSpPr>
      <p:sp>
        <p:nvSpPr>
          <p:cNvPr id="49" name="Google Shape;49;p9"/>
          <p:cNvSpPr txBox="1">
            <a:spLocks noGrp="1"/>
          </p:cNvSpPr>
          <p:nvPr>
            <p:ph type="title"/>
          </p:nvPr>
        </p:nvSpPr>
        <p:spPr>
          <a:xfrm>
            <a:off x="960000" y="489897"/>
            <a:ext cx="10272000" cy="112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50" name="Google Shape;50;p9"/>
          <p:cNvSpPr txBox="1">
            <a:spLocks noGrp="1"/>
          </p:cNvSpPr>
          <p:nvPr>
            <p:ph type="subTitle" idx="1"/>
          </p:nvPr>
        </p:nvSpPr>
        <p:spPr>
          <a:xfrm>
            <a:off x="2988733" y="1798333"/>
            <a:ext cx="6214800" cy="224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61882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1"/>
        <p:cNvGrpSpPr/>
        <p:nvPr/>
      </p:nvGrpSpPr>
      <p:grpSpPr>
        <a:xfrm>
          <a:off x="0" y="0"/>
          <a:ext cx="0" cy="0"/>
          <a:chOff x="0" y="0"/>
          <a:chExt cx="0" cy="0"/>
        </a:xfrm>
      </p:grpSpPr>
      <p:sp>
        <p:nvSpPr>
          <p:cNvPr id="52" name="Google Shape;52;p10"/>
          <p:cNvSpPr>
            <a:spLocks noGrp="1"/>
          </p:cNvSpPr>
          <p:nvPr>
            <p:ph type="pic" idx="2"/>
          </p:nvPr>
        </p:nvSpPr>
        <p:spPr>
          <a:xfrm flipH="1">
            <a:off x="4" y="0"/>
            <a:ext cx="12192000" cy="6858000"/>
          </a:xfrm>
          <a:prstGeom prst="rect">
            <a:avLst/>
          </a:prstGeom>
          <a:noFill/>
          <a:ln>
            <a:noFill/>
          </a:ln>
        </p:spPr>
      </p:sp>
      <p:sp>
        <p:nvSpPr>
          <p:cNvPr id="53" name="Google Shape;53;p10"/>
          <p:cNvSpPr txBox="1">
            <a:spLocks noGrp="1"/>
          </p:cNvSpPr>
          <p:nvPr>
            <p:ph type="title"/>
          </p:nvPr>
        </p:nvSpPr>
        <p:spPr>
          <a:xfrm>
            <a:off x="477527" y="4770709"/>
            <a:ext cx="4634400" cy="1594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sz="32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rPr lang="en-US"/>
              <a:t>Click to edit Master title style</a:t>
            </a:r>
            <a:endParaRPr/>
          </a:p>
        </p:txBody>
      </p:sp>
      <p:sp>
        <p:nvSpPr>
          <p:cNvPr id="54" name="Google Shape;54;p1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1939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5"/>
        <p:cNvGrpSpPr/>
        <p:nvPr/>
      </p:nvGrpSpPr>
      <p:grpSpPr>
        <a:xfrm>
          <a:off x="0" y="0"/>
          <a:ext cx="0" cy="0"/>
          <a:chOff x="0" y="0"/>
          <a:chExt cx="0" cy="0"/>
        </a:xfrm>
      </p:grpSpPr>
      <p:sp>
        <p:nvSpPr>
          <p:cNvPr id="56" name="Google Shape;56;p1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title" hasCustomPrompt="1"/>
          </p:nvPr>
        </p:nvSpPr>
        <p:spPr>
          <a:xfrm>
            <a:off x="953467" y="713332"/>
            <a:ext cx="6578800" cy="15528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8" name="Google Shape;58;p11"/>
          <p:cNvSpPr>
            <a:spLocks noGrp="1"/>
          </p:cNvSpPr>
          <p:nvPr>
            <p:ph type="pic" idx="2"/>
          </p:nvPr>
        </p:nvSpPr>
        <p:spPr>
          <a:xfrm>
            <a:off x="476267" y="2971800"/>
            <a:ext cx="7568000" cy="3390800"/>
          </a:xfrm>
          <a:prstGeom prst="rect">
            <a:avLst/>
          </a:prstGeom>
          <a:noFill/>
          <a:ln w="28575" cap="flat" cmpd="sng">
            <a:solidFill>
              <a:schemeClr val="dk1"/>
            </a:solidFill>
            <a:prstDash val="solid"/>
            <a:round/>
            <a:headEnd type="none" w="sm" len="sm"/>
            <a:tailEnd type="none" w="sm" len="sm"/>
          </a:ln>
        </p:spPr>
      </p:sp>
      <p:sp>
        <p:nvSpPr>
          <p:cNvPr id="59" name="Google Shape;59;p11"/>
          <p:cNvSpPr txBox="1">
            <a:spLocks noGrp="1"/>
          </p:cNvSpPr>
          <p:nvPr>
            <p:ph type="subTitle" idx="1"/>
          </p:nvPr>
        </p:nvSpPr>
        <p:spPr>
          <a:xfrm>
            <a:off x="953467" y="2266131"/>
            <a:ext cx="6578800" cy="55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400"/>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r>
              <a:rPr lang="en-US"/>
              <a:t>Click to edit Master subtitle style</a:t>
            </a:r>
            <a:endParaRPr/>
          </a:p>
        </p:txBody>
      </p:sp>
      <p:sp>
        <p:nvSpPr>
          <p:cNvPr id="60" name="Google Shape;60;p11"/>
          <p:cNvSpPr>
            <a:spLocks noGrp="1"/>
          </p:cNvSpPr>
          <p:nvPr>
            <p:ph type="pic" idx="3"/>
          </p:nvPr>
        </p:nvSpPr>
        <p:spPr>
          <a:xfrm>
            <a:off x="8044433" y="-152400"/>
            <a:ext cx="4223600" cy="7112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179568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1pPr>
            <a:lvl2pPr lvl="1"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2pPr>
            <a:lvl3pPr lvl="2"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3pPr>
            <a:lvl4pPr lvl="3"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4pPr>
            <a:lvl5pPr lvl="4"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5pPr>
            <a:lvl6pPr lvl="5"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6pPr>
            <a:lvl7pPr lvl="6"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7pPr>
            <a:lvl8pPr lvl="7"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8pPr>
            <a:lvl9pPr lvl="8"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1pPr>
            <a:lvl2pPr marL="914400" lvl="1"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rtl="0">
              <a:lnSpc>
                <a:spcPct val="100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Tree>
    <p:extLst>
      <p:ext uri="{BB962C8B-B14F-4D97-AF65-F5344CB8AC3E}">
        <p14:creationId xmlns:p14="http://schemas.microsoft.com/office/powerpoint/2010/main" val="258853543"/>
      </p:ext>
    </p:extLst>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2" r:id="rId10"/>
    <p:sldLayoutId id="2147483673" r:id="rId11"/>
    <p:sldLayoutId id="2147483674" r:id="rId12"/>
    <p:sldLayoutId id="2147483675" r:id="rId13"/>
    <p:sldLayoutId id="2147483676" r:id="rId14"/>
    <p:sldLayoutId id="2147483677" r:id="rId15"/>
    <p:sldLayoutId id="2147483678" r:id="rId16"/>
    <p:sldLayoutId id="2147483680" r:id="rId17"/>
    <p:sldLayoutId id="2147483681" r:id="rId18"/>
    <p:sldLayoutId id="2147483682" r:id="rId19"/>
    <p:sldLayoutId id="2147483683" r:id="rId20"/>
    <p:sldLayoutId id="2147483684" r:id="rId21"/>
    <p:sldLayoutId id="2147483685" r:id="rId22"/>
    <p:sldLayoutId id="2147483687" r:id="rId23"/>
    <p:sldLayoutId id="2147483697" r:id="rId24"/>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35"/>
        <p:cNvGrpSpPr/>
        <p:nvPr/>
      </p:nvGrpSpPr>
      <p:grpSpPr>
        <a:xfrm>
          <a:off x="0" y="0"/>
          <a:ext cx="0" cy="0"/>
          <a:chOff x="0" y="0"/>
          <a:chExt cx="0" cy="0"/>
        </a:xfrm>
      </p:grpSpPr>
      <p:sp>
        <p:nvSpPr>
          <p:cNvPr id="236" name="Google Shape;236;p31"/>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37" name="Google Shape;237;p31"/>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310907237"/>
      </p:ext>
    </p:extLst>
  </p:cSld>
  <p:clrMap bg1="lt1" tx1="dk1" bg2="dk2" tx2="lt2" accent1="accent1" accent2="accent2" accent3="accent3" accent4="accent4" accent5="accent5" accent6="accent6" hlink="hlink" folHlink="folHlink"/>
  <p:sldLayoutIdLst>
    <p:sldLayoutId id="2147483692" r:id="rId1"/>
    <p:sldLayoutId id="2147483693"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41"/>
        <p:cNvGrpSpPr/>
        <p:nvPr/>
      </p:nvGrpSpPr>
      <p:grpSpPr>
        <a:xfrm>
          <a:off x="0" y="0"/>
          <a:ext cx="0" cy="0"/>
          <a:chOff x="0" y="0"/>
          <a:chExt cx="0" cy="0"/>
        </a:xfrm>
      </p:grpSpPr>
      <p:sp>
        <p:nvSpPr>
          <p:cNvPr id="242" name="Google Shape;242;p34"/>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43" name="Google Shape;243;p34"/>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749299273"/>
      </p:ext>
    </p:extLst>
  </p:cSld>
  <p:clrMap bg1="lt1" tx1="dk1" bg2="dk2" tx2="lt2" accent1="accent1" accent2="accent2" accent3="accent3" accent4="accent4" accent5="accent5" accent6="accent6" hlink="hlink" folHlink="folHlink"/>
  <p:sldLayoutIdLst>
    <p:sldLayoutId id="2147483695" r:id="rId1"/>
    <p:sldLayoutId id="2147483696"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kinsey@brynmawr.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8.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org&amp;utm_campaign=parser&amp;utm_content=thumbnai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hyperlink" Target="https://www.cbpp.org/research/housing/interactive-map-where-voucher-households-live-in-the-50-largest-metropolitan-areas"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800885-3A54-9647-A25A-9FCCFBD41CB6}"/>
              </a:ext>
            </a:extLst>
          </p:cNvPr>
          <p:cNvSpPr>
            <a:spLocks noGrp="1"/>
          </p:cNvSpPr>
          <p:nvPr>
            <p:ph type="ctrTitle"/>
          </p:nvPr>
        </p:nvSpPr>
        <p:spPr/>
        <p:txBody>
          <a:bodyPr/>
          <a:lstStyle/>
          <a:p>
            <a:r>
              <a:rPr lang="en-US" b="1" dirty="0">
                <a:highlight>
                  <a:srgbClr val="FFFF00"/>
                </a:highlight>
              </a:rPr>
              <a:t>Intro to GIS for Social and Environmental Analysis</a:t>
            </a:r>
          </a:p>
        </p:txBody>
      </p:sp>
      <p:sp>
        <p:nvSpPr>
          <p:cNvPr id="4" name="Subtitle 3">
            <a:extLst>
              <a:ext uri="{FF2B5EF4-FFF2-40B4-BE49-F238E27FC236}">
                <a16:creationId xmlns:a16="http://schemas.microsoft.com/office/drawing/2014/main" id="{62B5B627-8C4F-C84B-8F4A-B56EC1C3D1EC}"/>
              </a:ext>
            </a:extLst>
          </p:cNvPr>
          <p:cNvSpPr>
            <a:spLocks noGrp="1"/>
          </p:cNvSpPr>
          <p:nvPr>
            <p:ph type="subTitle" idx="1"/>
          </p:nvPr>
        </p:nvSpPr>
        <p:spPr/>
        <p:txBody>
          <a:bodyPr/>
          <a:lstStyle/>
          <a:p>
            <a:r>
              <a:rPr lang="en-US" dirty="0"/>
              <a:t>FALL 2026, WEEK 1</a:t>
            </a:r>
          </a:p>
          <a:p>
            <a:r>
              <a:rPr lang="en-US" dirty="0"/>
              <a:t>Dr. Dirk Kinsey</a:t>
            </a:r>
          </a:p>
          <a:p>
            <a:r>
              <a:rPr lang="en-US" dirty="0">
                <a:hlinkClick r:id="rId2"/>
              </a:rPr>
              <a:t>dkinsey@brynmawr.edu</a:t>
            </a:r>
            <a:endParaRPr lang="en-US" dirty="0"/>
          </a:p>
          <a:p>
            <a:r>
              <a:rPr lang="en-US" dirty="0"/>
              <a:t>Office Hours: Wed 11am-12pm/ Thurs 1-2pm</a:t>
            </a:r>
          </a:p>
        </p:txBody>
      </p:sp>
      <p:pic>
        <p:nvPicPr>
          <p:cNvPr id="3074" name="Picture 2">
            <a:extLst>
              <a:ext uri="{FF2B5EF4-FFF2-40B4-BE49-F238E27FC236}">
                <a16:creationId xmlns:a16="http://schemas.microsoft.com/office/drawing/2014/main" id="{42FE7F02-FAC4-EB46-9CE4-7500EF0EA263}"/>
              </a:ext>
            </a:extLst>
          </p:cNvPr>
          <p:cNvPicPr>
            <a:picLocks noGrp="1" noChangeAspect="1" noChangeArrowheads="1"/>
          </p:cNvPicPr>
          <p:nvPr>
            <p:ph type="pic" idx="2"/>
          </p:nvPr>
        </p:nvPicPr>
        <p:blipFill>
          <a:blip r:embed="rId3">
            <a:extLst>
              <a:ext uri="{28A0092B-C50C-407E-A947-70E740481C1C}">
                <a14:useLocalDpi xmlns:a14="http://schemas.microsoft.com/office/drawing/2010/main" val="0"/>
              </a:ext>
            </a:extLst>
          </a:blip>
          <a:srcRect l="15285" r="15285"/>
          <a:stretch>
            <a:fillRect/>
          </a:stretch>
        </p:blipFill>
        <p:spPr bwMode="auto">
          <a:xfrm>
            <a:off x="7606749" y="0"/>
            <a:ext cx="3260034" cy="6828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519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610B506-F3C2-0444-97DE-0162B8945544}"/>
              </a:ext>
            </a:extLst>
          </p:cNvPr>
          <p:cNvSpPr>
            <a:spLocks noGrp="1"/>
          </p:cNvSpPr>
          <p:nvPr>
            <p:ph type="title"/>
          </p:nvPr>
        </p:nvSpPr>
        <p:spPr>
          <a:xfrm>
            <a:off x="5918800" y="491733"/>
            <a:ext cx="5795600" cy="1322780"/>
          </a:xfrm>
        </p:spPr>
        <p:txBody>
          <a:bodyPr/>
          <a:lstStyle/>
          <a:p>
            <a:r>
              <a:rPr lang="en-US" sz="2400" kern="1200" dirty="0">
                <a:solidFill>
                  <a:schemeClr val="tx1"/>
                </a:solidFill>
                <a:highlight>
                  <a:srgbClr val="FFFF00"/>
                </a:highlight>
                <a:latin typeface="+mj-lt"/>
                <a:ea typeface="+mj-ea"/>
                <a:cs typeface="+mj-cs"/>
              </a:rPr>
              <a:t>Brief History of GIS:</a:t>
            </a:r>
            <a:br>
              <a:rPr lang="en-US" sz="2400" kern="1200" dirty="0">
                <a:solidFill>
                  <a:schemeClr val="tx1"/>
                </a:solidFill>
                <a:highlight>
                  <a:srgbClr val="FFFF00"/>
                </a:highlight>
                <a:latin typeface="+mj-lt"/>
                <a:ea typeface="+mj-ea"/>
                <a:cs typeface="+mj-cs"/>
              </a:rPr>
            </a:br>
            <a:r>
              <a:rPr lang="en-US" sz="2400" kern="1200" dirty="0">
                <a:solidFill>
                  <a:schemeClr val="tx1"/>
                </a:solidFill>
                <a:highlight>
                  <a:srgbClr val="FFFF00"/>
                </a:highlight>
                <a:latin typeface="+mj-lt"/>
                <a:ea typeface="+mj-ea"/>
                <a:cs typeface="+mj-cs"/>
              </a:rPr>
              <a:t>John Snow and the 1854 Broad Street cholera outbreak</a:t>
            </a:r>
            <a:endParaRPr lang="en-US" sz="2400" dirty="0">
              <a:highlight>
                <a:srgbClr val="FFFF00"/>
              </a:highlight>
            </a:endParaRPr>
          </a:p>
        </p:txBody>
      </p:sp>
      <p:pic>
        <p:nvPicPr>
          <p:cNvPr id="12" name="Picture Placeholder 11" descr="A picture containing building, outdoor, ground, street&#10;&#10;Description automatically generated">
            <a:extLst>
              <a:ext uri="{FF2B5EF4-FFF2-40B4-BE49-F238E27FC236}">
                <a16:creationId xmlns:a16="http://schemas.microsoft.com/office/drawing/2014/main" id="{C57440AC-2834-AC4A-BBB6-7CB2F0A31D77}"/>
              </a:ext>
            </a:extLst>
          </p:cNvPr>
          <p:cNvPicPr>
            <a:picLocks noGrp="1" noChangeAspect="1"/>
          </p:cNvPicPr>
          <p:nvPr>
            <p:ph type="pic" idx="9"/>
          </p:nvPr>
        </p:nvPicPr>
        <p:blipFill rotWithShape="1">
          <a:blip r:embed="rId2"/>
          <a:srcRect t="6230" b="6230"/>
          <a:stretch/>
        </p:blipFill>
        <p:spPr>
          <a:xfrm flipH="1">
            <a:off x="684211" y="658226"/>
            <a:ext cx="1973264" cy="2302863"/>
          </a:xfrm>
          <a:prstGeom prst="rect">
            <a:avLst/>
          </a:prstGeom>
        </p:spPr>
      </p:pic>
      <p:pic>
        <p:nvPicPr>
          <p:cNvPr id="13" name="Picture 9">
            <a:extLst>
              <a:ext uri="{FF2B5EF4-FFF2-40B4-BE49-F238E27FC236}">
                <a16:creationId xmlns:a16="http://schemas.microsoft.com/office/drawing/2014/main" id="{426A1038-2454-FD42-81B1-E54B6749482C}"/>
              </a:ext>
            </a:extLst>
          </p:cNvPr>
          <p:cNvPicPr>
            <a:picLocks noChangeAspect="1"/>
          </p:cNvPicPr>
          <p:nvPr/>
        </p:nvPicPr>
        <p:blipFill rotWithShape="1">
          <a:blip r:embed="rId3"/>
          <a:srcRect l="9201"/>
          <a:stretch/>
        </p:blipFill>
        <p:spPr>
          <a:xfrm>
            <a:off x="684211" y="3193097"/>
            <a:ext cx="4550032" cy="3006677"/>
          </a:xfrm>
          <a:prstGeom prst="rect">
            <a:avLst/>
          </a:prstGeom>
        </p:spPr>
      </p:pic>
      <p:pic>
        <p:nvPicPr>
          <p:cNvPr id="14" name="Content Placeholder 4" descr="Diagram, engineering drawing&#10;&#10;Description automatically generated">
            <a:extLst>
              <a:ext uri="{FF2B5EF4-FFF2-40B4-BE49-F238E27FC236}">
                <a16:creationId xmlns:a16="http://schemas.microsoft.com/office/drawing/2014/main" id="{35DD548E-5B7B-4C40-93A8-84018DB10397}"/>
              </a:ext>
            </a:extLst>
          </p:cNvPr>
          <p:cNvPicPr>
            <a:picLocks noChangeAspect="1"/>
          </p:cNvPicPr>
          <p:nvPr/>
        </p:nvPicPr>
        <p:blipFill rotWithShape="1">
          <a:blip r:embed="rId4"/>
          <a:srcRect l="1802" r="6434" b="-5"/>
          <a:stretch/>
        </p:blipFill>
        <p:spPr>
          <a:xfrm>
            <a:off x="2799930" y="568087"/>
            <a:ext cx="2434313" cy="2486160"/>
          </a:xfrm>
          <a:prstGeom prst="rect">
            <a:avLst/>
          </a:prstGeom>
          <a:noFill/>
          <a:ln w="15875">
            <a:noFill/>
          </a:ln>
        </p:spPr>
      </p:pic>
      <p:sp>
        <p:nvSpPr>
          <p:cNvPr id="16" name="TextBox 15">
            <a:extLst>
              <a:ext uri="{FF2B5EF4-FFF2-40B4-BE49-F238E27FC236}">
                <a16:creationId xmlns:a16="http://schemas.microsoft.com/office/drawing/2014/main" id="{1AABF89D-818D-C948-A15E-824067563D5F}"/>
              </a:ext>
            </a:extLst>
          </p:cNvPr>
          <p:cNvSpPr txBox="1"/>
          <p:nvPr/>
        </p:nvSpPr>
        <p:spPr>
          <a:xfrm>
            <a:off x="5766220" y="2000249"/>
            <a:ext cx="5795600" cy="4031873"/>
          </a:xfrm>
          <a:prstGeom prst="rect">
            <a:avLst/>
          </a:prstGeom>
          <a:noFill/>
        </p:spPr>
        <p:txBody>
          <a:bodyPr wrap="square">
            <a:spAutoFit/>
          </a:bodyPr>
          <a:lstStyle/>
          <a:p>
            <a:pPr marL="342900" indent="-342900">
              <a:buFont typeface="Arial" panose="020B0604020202020204" pitchFamily="34" charset="0"/>
              <a:buChar char="•"/>
            </a:pPr>
            <a:r>
              <a:rPr lang="en-US" sz="1600" dirty="0">
                <a:latin typeface="Roboto" panose="02000000000000000000" pitchFamily="2" charset="0"/>
                <a:ea typeface="Roboto" panose="02000000000000000000" pitchFamily="2" charset="0"/>
                <a:cs typeface="Roboto" panose="02000000000000000000" pitchFamily="2" charset="0"/>
              </a:rPr>
              <a:t>Repetitive outbreaks from 1845-1860 – 1854 outbreak claimed 616 lives</a:t>
            </a:r>
          </a:p>
          <a:p>
            <a:pPr marL="342900" indent="-342900">
              <a:buFont typeface="Arial" panose="020B0604020202020204" pitchFamily="34" charset="0"/>
              <a:buChar char="•"/>
            </a:pPr>
            <a:endParaRPr lang="en-US" sz="1600" dirty="0">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US" sz="1600" dirty="0">
                <a:latin typeface="Roboto" panose="02000000000000000000" pitchFamily="2" charset="0"/>
                <a:ea typeface="Roboto" panose="02000000000000000000" pitchFamily="2" charset="0"/>
                <a:cs typeface="Roboto" panose="02000000000000000000" pitchFamily="2" charset="0"/>
              </a:rPr>
              <a:t>Soho District in London did not have a sewer system</a:t>
            </a:r>
          </a:p>
          <a:p>
            <a:pPr marL="342900" indent="-342900">
              <a:buFont typeface="Arial" panose="020B0604020202020204" pitchFamily="34" charset="0"/>
              <a:buChar char="•"/>
            </a:pPr>
            <a:endParaRPr lang="en-US" sz="1600" dirty="0">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US" sz="1600" dirty="0">
                <a:latin typeface="Roboto" panose="02000000000000000000" pitchFamily="2" charset="0"/>
                <a:ea typeface="Roboto" panose="02000000000000000000" pitchFamily="2" charset="0"/>
                <a:cs typeface="Roboto" panose="02000000000000000000" pitchFamily="2" charset="0"/>
              </a:rPr>
              <a:t>Debate over cause of cholera: miasma theory (commonly accepted) vs. germ theory (novel)</a:t>
            </a:r>
          </a:p>
          <a:p>
            <a:pPr marL="342900" indent="-342900">
              <a:buFont typeface="Arial" panose="020B0604020202020204" pitchFamily="34" charset="0"/>
              <a:buChar char="•"/>
            </a:pPr>
            <a:endParaRPr lang="en-US" sz="1600" dirty="0">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US" sz="1600" dirty="0">
                <a:latin typeface="Roboto" panose="02000000000000000000" pitchFamily="2" charset="0"/>
                <a:ea typeface="Roboto" panose="02000000000000000000" pitchFamily="2" charset="0"/>
                <a:cs typeface="Roboto" panose="02000000000000000000" pitchFamily="2" charset="0"/>
              </a:rPr>
              <a:t>Snow, a physician, was seeing a pattern in the patients who were sick. He hypothesized that cholera was spread by an agent in contaminated water (unconventional at the time)</a:t>
            </a:r>
          </a:p>
          <a:p>
            <a:pPr marL="342900" indent="-342900">
              <a:buFont typeface="Arial" panose="020B0604020202020204" pitchFamily="34" charset="0"/>
              <a:buChar char="•"/>
            </a:pPr>
            <a:endParaRPr lang="en-US" sz="1600" dirty="0">
              <a:latin typeface="Roboto" panose="02000000000000000000" pitchFamily="2" charset="0"/>
              <a:ea typeface="Roboto" panose="02000000000000000000" pitchFamily="2" charset="0"/>
              <a:cs typeface="Roboto" panose="02000000000000000000" pitchFamily="2" charset="0"/>
            </a:endParaRPr>
          </a:p>
          <a:p>
            <a:pPr marL="342900" indent="-342900">
              <a:buFont typeface="Arial" panose="020B0604020202020204" pitchFamily="34" charset="0"/>
              <a:buChar char="•"/>
            </a:pPr>
            <a:r>
              <a:rPr lang="en-US" sz="1600" dirty="0">
                <a:latin typeface="Roboto" panose="02000000000000000000" pitchFamily="2" charset="0"/>
                <a:ea typeface="Roboto" panose="02000000000000000000" pitchFamily="2" charset="0"/>
                <a:cs typeface="Roboto" panose="02000000000000000000" pitchFamily="2" charset="0"/>
              </a:rPr>
              <a:t>Through his research, he was able to identify a single water pump on Broad Street was responsible for the outbreak</a:t>
            </a:r>
          </a:p>
        </p:txBody>
      </p:sp>
    </p:spTree>
    <p:extLst>
      <p:ext uri="{BB962C8B-B14F-4D97-AF65-F5344CB8AC3E}">
        <p14:creationId xmlns:p14="http://schemas.microsoft.com/office/powerpoint/2010/main" val="1207405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231C5-A329-584D-851D-82AFD9ECBE2B}"/>
              </a:ext>
            </a:extLst>
          </p:cNvPr>
          <p:cNvSpPr>
            <a:spLocks noGrp="1"/>
          </p:cNvSpPr>
          <p:nvPr>
            <p:ph type="title"/>
          </p:nvPr>
        </p:nvSpPr>
        <p:spPr/>
        <p:txBody>
          <a:bodyPr/>
          <a:lstStyle/>
          <a:p>
            <a:endParaRPr lang="en-US" dirty="0"/>
          </a:p>
        </p:txBody>
      </p:sp>
      <p:pic>
        <p:nvPicPr>
          <p:cNvPr id="5" name="Picture 4" descr="Diagram, engineering drawing&#10;&#10;Description automatically generated">
            <a:extLst>
              <a:ext uri="{FF2B5EF4-FFF2-40B4-BE49-F238E27FC236}">
                <a16:creationId xmlns:a16="http://schemas.microsoft.com/office/drawing/2014/main" id="{B63A959D-9C5B-2C48-97A5-D35801B3A46A}"/>
              </a:ext>
            </a:extLst>
          </p:cNvPr>
          <p:cNvPicPr>
            <a:picLocks noChangeAspect="1"/>
          </p:cNvPicPr>
          <p:nvPr/>
        </p:nvPicPr>
        <p:blipFill>
          <a:blip r:embed="rId3"/>
          <a:stretch>
            <a:fillRect/>
          </a:stretch>
        </p:blipFill>
        <p:spPr>
          <a:xfrm>
            <a:off x="0" y="-6720"/>
            <a:ext cx="7333618" cy="6864720"/>
          </a:xfrm>
          <a:prstGeom prst="rect">
            <a:avLst/>
          </a:prstGeom>
        </p:spPr>
      </p:pic>
      <p:sp>
        <p:nvSpPr>
          <p:cNvPr id="6" name="TextBox 5">
            <a:extLst>
              <a:ext uri="{FF2B5EF4-FFF2-40B4-BE49-F238E27FC236}">
                <a16:creationId xmlns:a16="http://schemas.microsoft.com/office/drawing/2014/main" id="{6ABB2B36-AA8E-E54C-857D-38D27E0945D8}"/>
              </a:ext>
            </a:extLst>
          </p:cNvPr>
          <p:cNvSpPr txBox="1"/>
          <p:nvPr/>
        </p:nvSpPr>
        <p:spPr>
          <a:xfrm>
            <a:off x="7498217" y="3425640"/>
            <a:ext cx="3474583"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dirty="0">
                <a:ea typeface="+mn-lt"/>
                <a:cs typeface="+mn-lt"/>
              </a:rPr>
              <a:t>Original map by John Snow showing the clusters of cholera cases (indicated by stacked rectangles) in the London epidemic of 1854. </a:t>
            </a:r>
            <a:endParaRPr lang="en-US" sz="1600" dirty="0"/>
          </a:p>
        </p:txBody>
      </p:sp>
      <p:pic>
        <p:nvPicPr>
          <p:cNvPr id="7" name="Picture 11" descr="Diagram, engineering drawing&#10;&#10;Description automatically generated">
            <a:extLst>
              <a:ext uri="{FF2B5EF4-FFF2-40B4-BE49-F238E27FC236}">
                <a16:creationId xmlns:a16="http://schemas.microsoft.com/office/drawing/2014/main" id="{A7D4EC8A-A452-9B45-A3EC-5A98DB785AE0}"/>
              </a:ext>
            </a:extLst>
          </p:cNvPr>
          <p:cNvPicPr>
            <a:picLocks noChangeAspect="1"/>
          </p:cNvPicPr>
          <p:nvPr/>
        </p:nvPicPr>
        <p:blipFill>
          <a:blip r:embed="rId4"/>
          <a:stretch>
            <a:fillRect/>
          </a:stretch>
        </p:blipFill>
        <p:spPr>
          <a:xfrm>
            <a:off x="7498217" y="131505"/>
            <a:ext cx="4363409" cy="3061216"/>
          </a:xfrm>
          <a:prstGeom prst="rect">
            <a:avLst/>
          </a:prstGeom>
          <a:ln>
            <a:solidFill>
              <a:schemeClr val="tx1"/>
            </a:solidFill>
          </a:ln>
        </p:spPr>
      </p:pic>
    </p:spTree>
    <p:extLst>
      <p:ext uri="{BB962C8B-B14F-4D97-AF65-F5344CB8AC3E}">
        <p14:creationId xmlns:p14="http://schemas.microsoft.com/office/powerpoint/2010/main" val="295098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4">
            <a:extLst>
              <a:ext uri="{FF2B5EF4-FFF2-40B4-BE49-F238E27FC236}">
                <a16:creationId xmlns:a16="http://schemas.microsoft.com/office/drawing/2014/main" id="{30514536-0D34-385A-0D2C-AB63CCB77CD3}"/>
              </a:ext>
            </a:extLst>
          </p:cNvPr>
          <p:cNvSpPr>
            <a:spLocks noGrp="1"/>
          </p:cNvSpPr>
          <p:nvPr>
            <p:ph type="subTitle" idx="4"/>
          </p:nvPr>
        </p:nvSpPr>
        <p:spPr>
          <a:xfrm>
            <a:off x="820700" y="4885341"/>
            <a:ext cx="3626800" cy="646400"/>
          </a:xfrm>
        </p:spPr>
        <p:txBody>
          <a:bodyPr/>
          <a:lstStyle/>
          <a:p>
            <a:r>
              <a:rPr lang="en-US" sz="2000" dirty="0"/>
              <a:t>A: Original</a:t>
            </a:r>
          </a:p>
          <a:p>
            <a:r>
              <a:rPr lang="en-US" sz="2000" dirty="0"/>
              <a:t>B: Proportional Symbol (size of circle proportional to the number of cases)</a:t>
            </a:r>
          </a:p>
          <a:p>
            <a:r>
              <a:rPr lang="en-US" sz="2000" dirty="0"/>
              <a:t>C. Heat Map (displays the density of cases)</a:t>
            </a:r>
          </a:p>
          <a:p>
            <a:r>
              <a:rPr lang="en-US" sz="2000" dirty="0"/>
              <a:t>D. </a:t>
            </a:r>
            <a:r>
              <a:rPr lang="en-US" sz="2000" dirty="0" err="1"/>
              <a:t>Thessian</a:t>
            </a:r>
            <a:r>
              <a:rPr lang="en-US" sz="2000" dirty="0"/>
              <a:t> Polygons (identifies clusters of cases)</a:t>
            </a:r>
          </a:p>
        </p:txBody>
      </p:sp>
      <p:sp>
        <p:nvSpPr>
          <p:cNvPr id="12" name="Title 5">
            <a:extLst>
              <a:ext uri="{FF2B5EF4-FFF2-40B4-BE49-F238E27FC236}">
                <a16:creationId xmlns:a16="http://schemas.microsoft.com/office/drawing/2014/main" id="{01F21853-581D-5D50-CF6B-37DAE7774121}"/>
              </a:ext>
            </a:extLst>
          </p:cNvPr>
          <p:cNvSpPr>
            <a:spLocks noGrp="1"/>
          </p:cNvSpPr>
          <p:nvPr>
            <p:ph type="title"/>
          </p:nvPr>
        </p:nvSpPr>
        <p:spPr>
          <a:xfrm>
            <a:off x="477800" y="491732"/>
            <a:ext cx="11236400" cy="1294205"/>
          </a:xfrm>
        </p:spPr>
        <p:txBody>
          <a:bodyPr/>
          <a:lstStyle/>
          <a:p>
            <a:r>
              <a:rPr lang="en-US" dirty="0">
                <a:highlight>
                  <a:srgbClr val="FFFF00"/>
                </a:highlight>
              </a:rPr>
              <a:t>Updating Snow’s </a:t>
            </a:r>
            <a:br>
              <a:rPr lang="en-US" dirty="0">
                <a:highlight>
                  <a:srgbClr val="FFFF00"/>
                </a:highlight>
              </a:rPr>
            </a:br>
            <a:r>
              <a:rPr lang="en-US" dirty="0">
                <a:highlight>
                  <a:srgbClr val="FFFF00"/>
                </a:highlight>
              </a:rPr>
              <a:t>Map</a:t>
            </a:r>
          </a:p>
        </p:txBody>
      </p:sp>
      <p:pic>
        <p:nvPicPr>
          <p:cNvPr id="5" name="Picture 4" descr="A collage of maps of a city&#10;&#10;Description automatically generated">
            <a:extLst>
              <a:ext uri="{FF2B5EF4-FFF2-40B4-BE49-F238E27FC236}">
                <a16:creationId xmlns:a16="http://schemas.microsoft.com/office/drawing/2014/main" id="{AA0283B7-5272-1343-9A65-CB61EC1F1975}"/>
              </a:ext>
            </a:extLst>
          </p:cNvPr>
          <p:cNvPicPr>
            <a:picLocks noChangeAspect="1"/>
          </p:cNvPicPr>
          <p:nvPr/>
        </p:nvPicPr>
        <p:blipFill>
          <a:blip r:embed="rId2"/>
          <a:stretch>
            <a:fillRect/>
          </a:stretch>
        </p:blipFill>
        <p:spPr>
          <a:xfrm>
            <a:off x="5158154" y="0"/>
            <a:ext cx="7033846" cy="6858000"/>
          </a:xfrm>
          <a:prstGeom prst="rect">
            <a:avLst/>
          </a:prstGeom>
          <a:no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17784955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FEEB15-0C55-9B45-86FA-5EC88EA0D3CE}"/>
              </a:ext>
            </a:extLst>
          </p:cNvPr>
          <p:cNvSpPr>
            <a:spLocks noGrp="1"/>
          </p:cNvSpPr>
          <p:nvPr>
            <p:ph type="body" idx="1"/>
          </p:nvPr>
        </p:nvSpPr>
        <p:spPr/>
        <p:txBody>
          <a:bodyPr/>
          <a:lstStyle/>
          <a:p>
            <a:r>
              <a:rPr lang="en-US" sz="2000" dirty="0"/>
              <a:t>“Quantitative Revolution” in Geography</a:t>
            </a:r>
          </a:p>
          <a:p>
            <a:pPr lvl="1"/>
            <a:r>
              <a:rPr lang="en-US" sz="1800" dirty="0"/>
              <a:t>Push to develop new forms of positivist “spatial science” where in spatial forms and patterns could be quantified and analyzed. </a:t>
            </a:r>
          </a:p>
          <a:p>
            <a:pPr lvl="1"/>
            <a:r>
              <a:rPr lang="en-US" sz="1800" dirty="0"/>
              <a:t>Emphasis on Geography as a nomothetic (law making, concerned with the general) discipline as opposed to ideographic (concerned with the specific and unique).</a:t>
            </a:r>
          </a:p>
          <a:p>
            <a:pPr lvl="1"/>
            <a:endParaRPr lang="en-US" sz="1800" dirty="0"/>
          </a:p>
          <a:p>
            <a:r>
              <a:rPr lang="en-US" sz="2000" dirty="0"/>
              <a:t>Between 1960 to 1975 three major technological advancements in new computer technology led to modern GIS. </a:t>
            </a:r>
          </a:p>
          <a:p>
            <a:pPr lvl="1"/>
            <a:r>
              <a:rPr lang="en-US" sz="1800" dirty="0"/>
              <a:t>The ability to output map graphics using line printers; </a:t>
            </a:r>
          </a:p>
          <a:p>
            <a:pPr lvl="1"/>
            <a:r>
              <a:rPr lang="en-US" sz="1800" dirty="0"/>
              <a:t>Advances in data storage </a:t>
            </a:r>
          </a:p>
          <a:p>
            <a:pPr lvl="1"/>
            <a:r>
              <a:rPr lang="en-US" sz="1800" dirty="0"/>
              <a:t>The processing power of mainframe computers. </a:t>
            </a:r>
          </a:p>
          <a:p>
            <a:pPr lvl="1"/>
            <a:r>
              <a:rPr lang="en-US" sz="1800" dirty="0"/>
              <a:t>We now had the ability to record coordinates as data inputs and perform calculations on those coordinates.</a:t>
            </a:r>
          </a:p>
          <a:p>
            <a:endParaRPr lang="en-US" dirty="0"/>
          </a:p>
        </p:txBody>
      </p:sp>
      <p:sp>
        <p:nvSpPr>
          <p:cNvPr id="3" name="Title 2">
            <a:extLst>
              <a:ext uri="{FF2B5EF4-FFF2-40B4-BE49-F238E27FC236}">
                <a16:creationId xmlns:a16="http://schemas.microsoft.com/office/drawing/2014/main" id="{6D454C29-6E53-F649-92FC-7EC86D0B11C2}"/>
              </a:ext>
            </a:extLst>
          </p:cNvPr>
          <p:cNvSpPr>
            <a:spLocks noGrp="1"/>
          </p:cNvSpPr>
          <p:nvPr>
            <p:ph type="title"/>
          </p:nvPr>
        </p:nvSpPr>
        <p:spPr/>
        <p:txBody>
          <a:bodyPr/>
          <a:lstStyle/>
          <a:p>
            <a:r>
              <a:rPr lang="en-US" dirty="0">
                <a:highlight>
                  <a:srgbClr val="FFFF00"/>
                </a:highlight>
              </a:rPr>
              <a:t>Brief History of GIS</a:t>
            </a:r>
          </a:p>
        </p:txBody>
      </p:sp>
    </p:spTree>
    <p:extLst>
      <p:ext uri="{BB962C8B-B14F-4D97-AF65-F5344CB8AC3E}">
        <p14:creationId xmlns:p14="http://schemas.microsoft.com/office/powerpoint/2010/main" val="331506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FEEB15-0C55-9B45-86FA-5EC88EA0D3CE}"/>
              </a:ext>
            </a:extLst>
          </p:cNvPr>
          <p:cNvSpPr>
            <a:spLocks noGrp="1"/>
          </p:cNvSpPr>
          <p:nvPr>
            <p:ph type="body" idx="1"/>
          </p:nvPr>
        </p:nvSpPr>
        <p:spPr>
          <a:xfrm>
            <a:off x="469462" y="1357333"/>
            <a:ext cx="5626538" cy="4720357"/>
          </a:xfrm>
        </p:spPr>
        <p:txBody>
          <a:bodyPr/>
          <a:lstStyle/>
          <a:p>
            <a:pPr eaLnBrk="1" hangingPunct="1">
              <a:lnSpc>
                <a:spcPct val="110000"/>
              </a:lnSpc>
            </a:pPr>
            <a:r>
              <a:rPr lang="en-US" altLang="en-US" sz="2400" dirty="0"/>
              <a:t>1960s: individual development efforts</a:t>
            </a:r>
          </a:p>
          <a:p>
            <a:pPr lvl="1" eaLnBrk="1" hangingPunct="1">
              <a:lnSpc>
                <a:spcPct val="110000"/>
              </a:lnSpc>
            </a:pPr>
            <a:r>
              <a:rPr lang="en-US" altLang="en-US" sz="2400" dirty="0"/>
              <a:t>Canada GIS (Roger Tomlinson / Canada Land Inventory)</a:t>
            </a:r>
          </a:p>
          <a:p>
            <a:pPr lvl="1" eaLnBrk="1" hangingPunct="1">
              <a:lnSpc>
                <a:spcPct val="110000"/>
              </a:lnSpc>
            </a:pPr>
            <a:r>
              <a:rPr lang="en-US" altLang="en-US" sz="2400" dirty="0"/>
              <a:t>Harvard Lab for Computer Graphics (and 70s)</a:t>
            </a:r>
          </a:p>
          <a:p>
            <a:pPr lvl="2" eaLnBrk="1" hangingPunct="1">
              <a:lnSpc>
                <a:spcPct val="110000"/>
              </a:lnSpc>
            </a:pPr>
            <a:r>
              <a:rPr lang="en-US" altLang="en-US" sz="2000" dirty="0"/>
              <a:t>Early GISs: SYMAP, GRID, ODYSSEY</a:t>
            </a:r>
          </a:p>
          <a:p>
            <a:pPr lvl="1" eaLnBrk="1" hangingPunct="1">
              <a:lnSpc>
                <a:spcPct val="110000"/>
              </a:lnSpc>
            </a:pPr>
            <a:r>
              <a:rPr lang="en-US" altLang="en-US" sz="2400" dirty="0"/>
              <a:t>1969 Jack </a:t>
            </a:r>
            <a:r>
              <a:rPr lang="en-US" altLang="en-US" sz="2400" dirty="0" err="1"/>
              <a:t>Dangermond</a:t>
            </a:r>
            <a:r>
              <a:rPr lang="en-US" altLang="en-US" sz="2400" dirty="0"/>
              <a:t> founds ESRI (Environmental Systems Research Institute)</a:t>
            </a:r>
          </a:p>
          <a:p>
            <a:endParaRPr lang="en-US" dirty="0"/>
          </a:p>
        </p:txBody>
      </p:sp>
      <p:sp>
        <p:nvSpPr>
          <p:cNvPr id="3" name="Title 2">
            <a:extLst>
              <a:ext uri="{FF2B5EF4-FFF2-40B4-BE49-F238E27FC236}">
                <a16:creationId xmlns:a16="http://schemas.microsoft.com/office/drawing/2014/main" id="{6D454C29-6E53-F649-92FC-7EC86D0B11C2}"/>
              </a:ext>
            </a:extLst>
          </p:cNvPr>
          <p:cNvSpPr>
            <a:spLocks noGrp="1"/>
          </p:cNvSpPr>
          <p:nvPr>
            <p:ph type="title"/>
          </p:nvPr>
        </p:nvSpPr>
        <p:spPr/>
        <p:txBody>
          <a:bodyPr/>
          <a:lstStyle/>
          <a:p>
            <a:r>
              <a:rPr lang="en-US" dirty="0">
                <a:highlight>
                  <a:srgbClr val="FFFF00"/>
                </a:highlight>
              </a:rPr>
              <a:t>Brief History of GIS</a:t>
            </a:r>
          </a:p>
        </p:txBody>
      </p:sp>
      <p:pic>
        <p:nvPicPr>
          <p:cNvPr id="8194" name="Picture 2" descr="Roger Tomlinson: The father of computerized cartography - The Globe and ...">
            <a:extLst>
              <a:ext uri="{FF2B5EF4-FFF2-40B4-BE49-F238E27FC236}">
                <a16:creationId xmlns:a16="http://schemas.microsoft.com/office/drawing/2014/main" id="{77CDCD26-425C-454C-8DAC-22C7ECFF06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8117" y="1357333"/>
            <a:ext cx="5326083" cy="3586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30925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FEEB15-0C55-9B45-86FA-5EC88EA0D3CE}"/>
              </a:ext>
            </a:extLst>
          </p:cNvPr>
          <p:cNvSpPr>
            <a:spLocks noGrp="1"/>
          </p:cNvSpPr>
          <p:nvPr>
            <p:ph type="body" idx="1"/>
          </p:nvPr>
        </p:nvSpPr>
        <p:spPr>
          <a:xfrm>
            <a:off x="960000" y="1451842"/>
            <a:ext cx="6526650" cy="4577483"/>
          </a:xfrm>
        </p:spPr>
        <p:txBody>
          <a:bodyPr/>
          <a:lstStyle/>
          <a:p>
            <a:pPr eaLnBrk="1" hangingPunct="1">
              <a:lnSpc>
                <a:spcPct val="90000"/>
              </a:lnSpc>
            </a:pPr>
            <a:r>
              <a:rPr lang="en-US" altLang="en-US" sz="2400" dirty="0"/>
              <a:t>1970s: The federal government</a:t>
            </a:r>
          </a:p>
          <a:p>
            <a:pPr lvl="1" eaLnBrk="1" hangingPunct="1">
              <a:lnSpc>
                <a:spcPct val="90000"/>
              </a:lnSpc>
            </a:pPr>
            <a:r>
              <a:rPr lang="en-US" altLang="en-US" sz="2400" dirty="0"/>
              <a:t>United States Geological Survey (USGS)</a:t>
            </a:r>
          </a:p>
          <a:p>
            <a:pPr lvl="1" eaLnBrk="1" hangingPunct="1">
              <a:lnSpc>
                <a:spcPct val="90000"/>
              </a:lnSpc>
            </a:pPr>
            <a:r>
              <a:rPr lang="en-US" altLang="en-US" sz="2400" dirty="0"/>
              <a:t>US Census</a:t>
            </a:r>
          </a:p>
          <a:p>
            <a:pPr lvl="2" eaLnBrk="1" hangingPunct="1">
              <a:lnSpc>
                <a:spcPct val="90000"/>
              </a:lnSpc>
              <a:buFontTx/>
              <a:buNone/>
            </a:pPr>
            <a:endParaRPr lang="en-US" altLang="en-US" dirty="0"/>
          </a:p>
          <a:p>
            <a:pPr eaLnBrk="1" hangingPunct="1">
              <a:lnSpc>
                <a:spcPct val="90000"/>
              </a:lnSpc>
            </a:pPr>
            <a:r>
              <a:rPr lang="en-US" altLang="en-US" sz="2400" dirty="0"/>
              <a:t>1980s and 1990s: A GIS industry</a:t>
            </a:r>
          </a:p>
          <a:p>
            <a:pPr lvl="1" eaLnBrk="1" hangingPunct="1">
              <a:lnSpc>
                <a:spcPct val="90000"/>
              </a:lnSpc>
            </a:pPr>
            <a:r>
              <a:rPr lang="en-US" altLang="en-US" sz="2400" dirty="0"/>
              <a:t>Commercial vendors, GIS on the desktop</a:t>
            </a:r>
          </a:p>
          <a:p>
            <a:pPr lvl="1" eaLnBrk="1" hangingPunct="1">
              <a:lnSpc>
                <a:spcPct val="90000"/>
              </a:lnSpc>
            </a:pPr>
            <a:r>
              <a:rPr lang="en-US" altLang="en-US" sz="2400" dirty="0"/>
              <a:t>Rapid adoption of GIS technologies</a:t>
            </a:r>
          </a:p>
          <a:p>
            <a:pPr lvl="2" eaLnBrk="1" hangingPunct="1">
              <a:lnSpc>
                <a:spcPct val="90000"/>
              </a:lnSpc>
            </a:pPr>
            <a:endParaRPr lang="en-US" altLang="en-US" dirty="0"/>
          </a:p>
          <a:p>
            <a:pPr eaLnBrk="1" hangingPunct="1">
              <a:lnSpc>
                <a:spcPct val="90000"/>
              </a:lnSpc>
            </a:pPr>
            <a:r>
              <a:rPr lang="en-US" altLang="en-US" sz="2400" dirty="0"/>
              <a:t>2000 and beyond….</a:t>
            </a:r>
          </a:p>
          <a:p>
            <a:pPr lvl="1" eaLnBrk="1" hangingPunct="1">
              <a:lnSpc>
                <a:spcPct val="90000"/>
              </a:lnSpc>
            </a:pPr>
            <a:r>
              <a:rPr lang="en-US" altLang="en-US" sz="2400" dirty="0"/>
              <a:t>Ubiquitous geospatial technologies</a:t>
            </a:r>
          </a:p>
          <a:p>
            <a:pPr lvl="1" eaLnBrk="1" hangingPunct="1">
              <a:lnSpc>
                <a:spcPct val="90000"/>
              </a:lnSpc>
            </a:pPr>
            <a:r>
              <a:rPr lang="en-US" altLang="en-US" sz="2400" dirty="0"/>
              <a:t>Integration with mainstream database and web technologies</a:t>
            </a:r>
          </a:p>
          <a:p>
            <a:endParaRPr lang="en-US" dirty="0"/>
          </a:p>
        </p:txBody>
      </p:sp>
      <p:sp>
        <p:nvSpPr>
          <p:cNvPr id="3" name="Title 2">
            <a:extLst>
              <a:ext uri="{FF2B5EF4-FFF2-40B4-BE49-F238E27FC236}">
                <a16:creationId xmlns:a16="http://schemas.microsoft.com/office/drawing/2014/main" id="{6D454C29-6E53-F649-92FC-7EC86D0B11C2}"/>
              </a:ext>
            </a:extLst>
          </p:cNvPr>
          <p:cNvSpPr>
            <a:spLocks noGrp="1"/>
          </p:cNvSpPr>
          <p:nvPr>
            <p:ph type="title"/>
          </p:nvPr>
        </p:nvSpPr>
        <p:spPr/>
        <p:txBody>
          <a:bodyPr/>
          <a:lstStyle/>
          <a:p>
            <a:r>
              <a:rPr lang="en-US" dirty="0">
                <a:highlight>
                  <a:srgbClr val="FFFF00"/>
                </a:highlight>
              </a:rPr>
              <a:t>Brief History of GIS</a:t>
            </a:r>
          </a:p>
        </p:txBody>
      </p:sp>
    </p:spTree>
    <p:extLst>
      <p:ext uri="{BB962C8B-B14F-4D97-AF65-F5344CB8AC3E}">
        <p14:creationId xmlns:p14="http://schemas.microsoft.com/office/powerpoint/2010/main" val="3645650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925BA-9E0C-DB44-ABE5-E24DBACE7814}"/>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Shapefile, your new best friend</a:t>
            </a:r>
          </a:p>
        </p:txBody>
      </p:sp>
      <p:sp>
        <p:nvSpPr>
          <p:cNvPr id="3" name="Text Placeholder 2">
            <a:extLst>
              <a:ext uri="{FF2B5EF4-FFF2-40B4-BE49-F238E27FC236}">
                <a16:creationId xmlns:a16="http://schemas.microsoft.com/office/drawing/2014/main" id="{2C469255-8CD4-1F4F-9040-92AA0DA72EF8}"/>
              </a:ext>
            </a:extLst>
          </p:cNvPr>
          <p:cNvSpPr>
            <a:spLocks noGrp="1"/>
          </p:cNvSpPr>
          <p:nvPr>
            <p:ph type="body" idx="1"/>
          </p:nvPr>
        </p:nvSpPr>
        <p:spPr>
          <a:xfrm>
            <a:off x="5497033" y="1697699"/>
            <a:ext cx="5741500" cy="4447919"/>
          </a:xfrm>
        </p:spPr>
        <p:txBody>
          <a:bodyPr wrap="square" anchor="t">
            <a:normAutofit fontScale="32500" lnSpcReduction="20000"/>
          </a:bodyPr>
          <a:lstStyle/>
          <a:p>
            <a:r>
              <a:rPr lang="en-US" sz="4300" b="1" dirty="0"/>
              <a:t>What Is a Shapefile?</a:t>
            </a:r>
          </a:p>
          <a:p>
            <a:endParaRPr lang="en-US" sz="4300" dirty="0"/>
          </a:p>
          <a:p>
            <a:r>
              <a:rPr lang="en-US" sz="4300" dirty="0"/>
              <a:t>A </a:t>
            </a:r>
            <a:r>
              <a:rPr lang="en-US" sz="4300" b="1" dirty="0"/>
              <a:t>shapefile</a:t>
            </a:r>
            <a:r>
              <a:rPr lang="en-US" sz="4300" dirty="0"/>
              <a:t> is a </a:t>
            </a:r>
            <a:r>
              <a:rPr lang="en-US" sz="4300" b="1" dirty="0"/>
              <a:t>geospatial vector data format</a:t>
            </a:r>
            <a:r>
              <a:rPr lang="en-US" sz="4300" dirty="0"/>
              <a:t> for representing geographic features. It combines a spatial representation of something in the world with descriptive information.</a:t>
            </a:r>
          </a:p>
          <a:p>
            <a:endParaRPr lang="en-US" sz="4300" b="1" dirty="0"/>
          </a:p>
          <a:p>
            <a:pPr lvl="0"/>
            <a:r>
              <a:rPr lang="en-US" sz="4300" b="1" dirty="0"/>
              <a:t>Geometry:</a:t>
            </a:r>
            <a:r>
              <a:rPr lang="en-US" sz="4300" dirty="0"/>
              <a:t> Represents features as </a:t>
            </a:r>
            <a:r>
              <a:rPr lang="en-US" sz="4300" b="1" dirty="0"/>
              <a:t>points, lines, or polygons</a:t>
            </a:r>
            <a:r>
              <a:rPr lang="en-US" sz="4300" dirty="0"/>
              <a:t>. </a:t>
            </a:r>
          </a:p>
          <a:p>
            <a:pPr lvl="1"/>
            <a:r>
              <a:rPr lang="en-US" sz="4300" b="1" dirty="0"/>
              <a:t>Points:</a:t>
            </a:r>
            <a:r>
              <a:rPr lang="en-US" sz="4300" dirty="0"/>
              <a:t> Individual locations, such as schools, wells, or landmarks</a:t>
            </a:r>
          </a:p>
          <a:p>
            <a:pPr lvl="1"/>
            <a:r>
              <a:rPr lang="en-US" sz="4300" b="1" dirty="0"/>
              <a:t>Lines:</a:t>
            </a:r>
            <a:r>
              <a:rPr lang="en-US" sz="4300" dirty="0"/>
              <a:t> Linear features, such as roads, rivers, or pipelines</a:t>
            </a:r>
          </a:p>
          <a:p>
            <a:pPr lvl="1"/>
            <a:r>
              <a:rPr lang="en-US" sz="4300" b="1" dirty="0"/>
              <a:t>Polygons:</a:t>
            </a:r>
            <a:r>
              <a:rPr lang="en-US" sz="4300" dirty="0"/>
              <a:t> Areas, such as neighborhoods, lakes, or property boundaries</a:t>
            </a:r>
          </a:p>
          <a:p>
            <a:pPr lvl="0"/>
            <a:endParaRPr lang="en-US" sz="4300" b="1" dirty="0"/>
          </a:p>
          <a:p>
            <a:pPr lvl="0"/>
            <a:r>
              <a:rPr lang="en-US" sz="4300" b="1" dirty="0"/>
              <a:t>Attributes:</a:t>
            </a:r>
            <a:r>
              <a:rPr lang="en-US" sz="4300" dirty="0"/>
              <a:t> Each geographic feature can have associated information stored in an attribute table. For example, a neighborhood polygon might include its </a:t>
            </a:r>
            <a:r>
              <a:rPr lang="en-US" sz="4300" b="1" dirty="0"/>
              <a:t>name, population, area, or zoning type</a:t>
            </a:r>
            <a:r>
              <a:rPr lang="en-US" sz="4300" dirty="0"/>
              <a:t>.</a:t>
            </a:r>
          </a:p>
          <a:p>
            <a:pPr lvl="0"/>
            <a:endParaRPr lang="en-US" sz="4300" b="1" dirty="0"/>
          </a:p>
          <a:p>
            <a:pPr lvl="0"/>
            <a:r>
              <a:rPr lang="en-US" sz="4300" b="1" dirty="0"/>
              <a:t>Coordinate Reference System (CRS):</a:t>
            </a:r>
            <a:r>
              <a:rPr lang="en-US" sz="4300" dirty="0"/>
              <a:t> Defines how the geographic coordinates relate to locations on Earth, allowing features to be correctly positioned and displayed with other spatial data.</a:t>
            </a:r>
          </a:p>
          <a:p>
            <a:pPr marL="220128" indent="0">
              <a:lnSpc>
                <a:spcPct val="90000"/>
              </a:lnSpc>
              <a:spcBef>
                <a:spcPct val="50000"/>
              </a:spcBef>
              <a:buClr>
                <a:schemeClr val="bg2"/>
              </a:buClr>
              <a:buSzPct val="52000"/>
              <a:buNone/>
            </a:pPr>
            <a:endParaRPr lang="en-US" sz="2000" b="1" dirty="0"/>
          </a:p>
        </p:txBody>
      </p:sp>
      <p:pic>
        <p:nvPicPr>
          <p:cNvPr id="4" name="Picture 3">
            <a:extLst>
              <a:ext uri="{FF2B5EF4-FFF2-40B4-BE49-F238E27FC236}">
                <a16:creationId xmlns:a16="http://schemas.microsoft.com/office/drawing/2014/main" id="{6B2A8E85-A21D-D160-8D48-4FC888931EEE}"/>
              </a:ext>
            </a:extLst>
          </p:cNvPr>
          <p:cNvPicPr>
            <a:picLocks noChangeAspect="1"/>
          </p:cNvPicPr>
          <p:nvPr/>
        </p:nvPicPr>
        <p:blipFill>
          <a:blip r:embed="rId2"/>
          <a:stretch>
            <a:fillRect/>
          </a:stretch>
        </p:blipFill>
        <p:spPr>
          <a:xfrm>
            <a:off x="841829" y="1697700"/>
            <a:ext cx="3698379" cy="2958703"/>
          </a:xfrm>
          <a:prstGeom prst="rect">
            <a:avLst/>
          </a:prstGeom>
        </p:spPr>
      </p:pic>
    </p:spTree>
    <p:extLst>
      <p:ext uri="{BB962C8B-B14F-4D97-AF65-F5344CB8AC3E}">
        <p14:creationId xmlns:p14="http://schemas.microsoft.com/office/powerpoint/2010/main" val="291313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D65CB-53AE-A16C-44D8-3A5C883B40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6DC46A-0AD7-AA66-ECEB-8F58595B0FB1}"/>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Shapefile, your new best friend</a:t>
            </a:r>
          </a:p>
        </p:txBody>
      </p:sp>
      <p:sp>
        <p:nvSpPr>
          <p:cNvPr id="3" name="Text Placeholder 2">
            <a:extLst>
              <a:ext uri="{FF2B5EF4-FFF2-40B4-BE49-F238E27FC236}">
                <a16:creationId xmlns:a16="http://schemas.microsoft.com/office/drawing/2014/main" id="{43648F4C-708C-40DA-C370-25EFDB4E3350}"/>
              </a:ext>
            </a:extLst>
          </p:cNvPr>
          <p:cNvSpPr>
            <a:spLocks noGrp="1"/>
          </p:cNvSpPr>
          <p:nvPr>
            <p:ph type="body" idx="1"/>
          </p:nvPr>
        </p:nvSpPr>
        <p:spPr>
          <a:xfrm>
            <a:off x="5497033" y="1697699"/>
            <a:ext cx="5741500" cy="4447919"/>
          </a:xfrm>
        </p:spPr>
        <p:txBody>
          <a:bodyPr wrap="square" anchor="t">
            <a:normAutofit fontScale="85000" lnSpcReduction="10000"/>
          </a:bodyPr>
          <a:lstStyle/>
          <a:p>
            <a:r>
              <a:rPr lang="en-US" sz="2000" dirty="0"/>
              <a:t>Despite the name, a shapefile is </a:t>
            </a:r>
            <a:r>
              <a:rPr lang="en-US" sz="2000" b="1" dirty="0"/>
              <a:t>not a single file</a:t>
            </a:r>
            <a:r>
              <a:rPr lang="en-US" sz="2000" dirty="0"/>
              <a:t>. It is a group of files that work together. The most important components are:</a:t>
            </a:r>
          </a:p>
          <a:p>
            <a:endParaRPr lang="en-US" dirty="0"/>
          </a:p>
          <a:p>
            <a:r>
              <a:rPr lang="en-US" dirty="0"/>
              <a:t>Mandatory files:</a:t>
            </a:r>
          </a:p>
          <a:p>
            <a:pPr lvl="1"/>
            <a:r>
              <a:rPr lang="en-US" dirty="0"/>
              <a:t>.</a:t>
            </a:r>
            <a:r>
              <a:rPr lang="en-US" dirty="0" err="1"/>
              <a:t>shp</a:t>
            </a:r>
            <a:r>
              <a:rPr lang="en-US" dirty="0"/>
              <a:t> — shape format; the feature geometry itself</a:t>
            </a:r>
          </a:p>
          <a:p>
            <a:pPr lvl="1"/>
            <a:r>
              <a:rPr lang="en-US" dirty="0"/>
              <a:t>.</a:t>
            </a:r>
            <a:r>
              <a:rPr lang="en-US" dirty="0" err="1"/>
              <a:t>shx</a:t>
            </a:r>
            <a:r>
              <a:rPr lang="en-US" dirty="0"/>
              <a:t> — shape index format; a positional index of the feature geometry</a:t>
            </a:r>
          </a:p>
          <a:p>
            <a:pPr lvl="1"/>
            <a:r>
              <a:rPr lang="en-US" dirty="0"/>
              <a:t>.</a:t>
            </a:r>
            <a:r>
              <a:rPr lang="en-US" dirty="0" err="1"/>
              <a:t>dbf</a:t>
            </a:r>
            <a:r>
              <a:rPr lang="en-US" dirty="0"/>
              <a:t> — attribute format; columnar attributes for each shape, in dBase IV format</a:t>
            </a:r>
          </a:p>
          <a:p>
            <a:r>
              <a:rPr lang="en-US" dirty="0"/>
              <a:t>Optional files (most common):</a:t>
            </a:r>
          </a:p>
          <a:p>
            <a:pPr lvl="1"/>
            <a:r>
              <a:rPr lang="en-US" dirty="0"/>
              <a:t>.</a:t>
            </a:r>
            <a:r>
              <a:rPr lang="en-US" dirty="0" err="1"/>
              <a:t>prj</a:t>
            </a:r>
            <a:r>
              <a:rPr lang="en-US" dirty="0"/>
              <a:t> — projection format; the coordinate system and projection information.</a:t>
            </a:r>
          </a:p>
          <a:p>
            <a:pPr lvl="1"/>
            <a:r>
              <a:rPr lang="en-US" dirty="0"/>
              <a:t>.</a:t>
            </a:r>
            <a:r>
              <a:rPr lang="en-US" dirty="0" err="1"/>
              <a:t>sbn</a:t>
            </a:r>
            <a:r>
              <a:rPr lang="en-US" dirty="0"/>
              <a:t> and .</a:t>
            </a:r>
            <a:r>
              <a:rPr lang="en-US" dirty="0" err="1"/>
              <a:t>sbx</a:t>
            </a:r>
            <a:r>
              <a:rPr lang="en-US" dirty="0"/>
              <a:t> — a spatial index of the features.</a:t>
            </a:r>
          </a:p>
          <a:p>
            <a:pPr lvl="1"/>
            <a:r>
              <a:rPr lang="en-US" dirty="0"/>
              <a:t>.</a:t>
            </a:r>
            <a:r>
              <a:rPr lang="en-US" dirty="0" err="1"/>
              <a:t>cpg</a:t>
            </a:r>
            <a:r>
              <a:rPr lang="en-US" dirty="0"/>
              <a:t> — for identifying the character encoding to be used.</a:t>
            </a:r>
          </a:p>
          <a:p>
            <a:pPr marL="220128" indent="0">
              <a:lnSpc>
                <a:spcPct val="90000"/>
              </a:lnSpc>
              <a:spcBef>
                <a:spcPct val="50000"/>
              </a:spcBef>
              <a:buClr>
                <a:schemeClr val="bg2"/>
              </a:buClr>
              <a:buSzPct val="52000"/>
              <a:buNone/>
            </a:pPr>
            <a:endParaRPr lang="en-US" sz="2000" b="1" dirty="0"/>
          </a:p>
        </p:txBody>
      </p:sp>
      <p:pic>
        <p:nvPicPr>
          <p:cNvPr id="7" name="Picture 6" descr="../_images/shapefile.png">
            <a:extLst>
              <a:ext uri="{FF2B5EF4-FFF2-40B4-BE49-F238E27FC236}">
                <a16:creationId xmlns:a16="http://schemas.microsoft.com/office/drawing/2014/main" id="{FA6CBD3B-0C50-54A7-F75D-46471FD2CF36}"/>
              </a:ext>
            </a:extLst>
          </p:cNvPr>
          <p:cNvPicPr>
            <a:picLocks noChangeAspect="1"/>
          </p:cNvPicPr>
          <p:nvPr/>
        </p:nvPicPr>
        <p:blipFill>
          <a:blip r:embed="rId2"/>
          <a:stretch>
            <a:fillRect/>
          </a:stretch>
        </p:blipFill>
        <p:spPr>
          <a:xfrm>
            <a:off x="1189263" y="1697699"/>
            <a:ext cx="3687537" cy="4412954"/>
          </a:xfrm>
          <a:prstGeom prst="rect">
            <a:avLst/>
          </a:prstGeom>
        </p:spPr>
      </p:pic>
    </p:spTree>
    <p:extLst>
      <p:ext uri="{BB962C8B-B14F-4D97-AF65-F5344CB8AC3E}">
        <p14:creationId xmlns:p14="http://schemas.microsoft.com/office/powerpoint/2010/main" val="2320535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83EE5-234B-9DC4-550D-1330CAE0E0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203E2A-510A-358D-8908-FAB872AB1C77}"/>
              </a:ext>
            </a:extLst>
          </p:cNvPr>
          <p:cNvSpPr>
            <a:spLocks noGrp="1"/>
          </p:cNvSpPr>
          <p:nvPr>
            <p:ph type="title"/>
          </p:nvPr>
        </p:nvSpPr>
        <p:spPr>
          <a:xfrm>
            <a:off x="477800" y="491733"/>
            <a:ext cx="11236400" cy="865600"/>
          </a:xfrm>
        </p:spPr>
        <p:txBody>
          <a:bodyPr wrap="square" anchor="t">
            <a:normAutofit fontScale="90000"/>
          </a:bodyPr>
          <a:lstStyle/>
          <a:p>
            <a:r>
              <a:rPr lang="en-US" dirty="0">
                <a:highlight>
                  <a:srgbClr val="FFFF00"/>
                </a:highlight>
              </a:rPr>
              <a:t>Other File Types you might encounter</a:t>
            </a:r>
            <a:br>
              <a:rPr lang="en-US" dirty="0">
                <a:highlight>
                  <a:srgbClr val="FFFF00"/>
                </a:highlight>
              </a:rPr>
            </a:br>
            <a:endParaRPr lang="en-US" dirty="0">
              <a:highlight>
                <a:srgbClr val="FFFF00"/>
              </a:highlight>
            </a:endParaRPr>
          </a:p>
        </p:txBody>
      </p:sp>
      <p:sp>
        <p:nvSpPr>
          <p:cNvPr id="5" name="Text Placeholder 4">
            <a:extLst>
              <a:ext uri="{FF2B5EF4-FFF2-40B4-BE49-F238E27FC236}">
                <a16:creationId xmlns:a16="http://schemas.microsoft.com/office/drawing/2014/main" id="{34D83F89-CFE7-06E9-38C9-ADDDE67E7642}"/>
              </a:ext>
            </a:extLst>
          </p:cNvPr>
          <p:cNvSpPr>
            <a:spLocks noGrp="1"/>
          </p:cNvSpPr>
          <p:nvPr>
            <p:ph type="body" idx="1"/>
          </p:nvPr>
        </p:nvSpPr>
        <p:spPr>
          <a:xfrm>
            <a:off x="637953" y="1697700"/>
            <a:ext cx="10600580" cy="4554244"/>
          </a:xfrm>
        </p:spPr>
        <p:txBody>
          <a:bodyPr/>
          <a:lstStyle/>
          <a:p>
            <a:pPr marL="220128" indent="0">
              <a:buNone/>
            </a:pPr>
            <a:r>
              <a:rPr lang="en-US" sz="1600" b="1" i="1" dirty="0" err="1"/>
              <a:t>Geopackage</a:t>
            </a:r>
            <a:r>
              <a:rPr lang="en-US" sz="1600" b="1" i="1" dirty="0"/>
              <a:t> (.</a:t>
            </a:r>
            <a:r>
              <a:rPr lang="en-US" sz="1600" b="1" i="1" dirty="0" err="1"/>
              <a:t>gpkg</a:t>
            </a:r>
            <a:r>
              <a:rPr lang="en-US" sz="1600" b="1" i="1" dirty="0"/>
              <a:t>)</a:t>
            </a:r>
            <a:endParaRPr lang="en-US" sz="1600" b="1" dirty="0"/>
          </a:p>
          <a:p>
            <a:r>
              <a:rPr lang="en-US" sz="1600" dirty="0" err="1"/>
              <a:t>Geopackage</a:t>
            </a:r>
            <a:r>
              <a:rPr lang="en-US" sz="1600" dirty="0"/>
              <a:t> is essentially a mini database in the form of one single file. It can contain several layers of different geometries, and also raster layers. In addition to that it offers some of the capabilities of databases like </a:t>
            </a:r>
            <a:r>
              <a:rPr lang="en-US" sz="1600" dirty="0" err="1"/>
              <a:t>relantionships</a:t>
            </a:r>
            <a:r>
              <a:rPr lang="en-US" sz="1600" dirty="0"/>
              <a:t>, advanced constraints and triggers. </a:t>
            </a:r>
          </a:p>
          <a:p>
            <a:pPr marL="220128" indent="0">
              <a:buNone/>
            </a:pPr>
            <a:r>
              <a:rPr lang="en-US" sz="1600" b="1" i="1" dirty="0"/>
              <a:t>Keyhole Markup Language (.</a:t>
            </a:r>
            <a:r>
              <a:rPr lang="en-US" sz="1600" b="1" i="1" dirty="0" err="1"/>
              <a:t>kml</a:t>
            </a:r>
            <a:r>
              <a:rPr lang="en-US" sz="1600" b="1" i="1" dirty="0"/>
              <a:t>)</a:t>
            </a:r>
            <a:endParaRPr lang="en-US" sz="1600" b="1" dirty="0"/>
          </a:p>
          <a:p>
            <a:r>
              <a:rPr lang="en-US" sz="1600" dirty="0"/>
              <a:t>KML is a XML file that was originally developed for use within Google Earth back in 2004. KML allows to store more than one geometry per file, and even rasters if we use the compressed version of it – KMZ. Contrary to shapefiles, a KML file is composed of only one file, but on the other hand the alphanumeric information associated to the geometries (</a:t>
            </a:r>
            <a:r>
              <a:rPr lang="en-US" sz="1600" dirty="0" err="1"/>
              <a:t>i.g.</a:t>
            </a:r>
            <a:r>
              <a:rPr lang="en-US" sz="1600" dirty="0"/>
              <a:t> the attribute table) is not as easy to manage as in the case of shapefiles.</a:t>
            </a:r>
          </a:p>
          <a:p>
            <a:pPr marL="220128" indent="0">
              <a:buNone/>
            </a:pPr>
            <a:r>
              <a:rPr lang="en-US" sz="1600" b="1" i="1" dirty="0"/>
              <a:t>GPS </a:t>
            </a:r>
            <a:r>
              <a:rPr lang="en-US" sz="1600" b="1" i="1" dirty="0" err="1"/>
              <a:t>eXchange</a:t>
            </a:r>
            <a:r>
              <a:rPr lang="en-US" sz="1600" b="1" i="1" dirty="0"/>
              <a:t> Format (.</a:t>
            </a:r>
            <a:r>
              <a:rPr lang="en-US" sz="1600" b="1" i="1" dirty="0" err="1"/>
              <a:t>gpx</a:t>
            </a:r>
            <a:r>
              <a:rPr lang="en-US" sz="1600" b="1" i="1" dirty="0"/>
              <a:t>)</a:t>
            </a:r>
            <a:endParaRPr lang="en-US" sz="1600" b="1" dirty="0"/>
          </a:p>
          <a:p>
            <a:r>
              <a:rPr lang="en-US" sz="1600" dirty="0"/>
              <a:t>Another common GIS data format is the GPS </a:t>
            </a:r>
            <a:r>
              <a:rPr lang="en-US" sz="1600" dirty="0" err="1"/>
              <a:t>eXchange</a:t>
            </a:r>
            <a:r>
              <a:rPr lang="en-US" sz="1600" dirty="0"/>
              <a:t> Format (.</a:t>
            </a:r>
            <a:r>
              <a:rPr lang="en-US" sz="1600" dirty="0" err="1"/>
              <a:t>gpx</a:t>
            </a:r>
            <a:r>
              <a:rPr lang="en-US" sz="1600" dirty="0"/>
              <a:t>), also an XML schema designed specifically for exchange data between GPS devices. </a:t>
            </a:r>
          </a:p>
          <a:p>
            <a:pPr marL="220128" indent="0">
              <a:buNone/>
            </a:pPr>
            <a:r>
              <a:rPr lang="en-US" sz="1600" b="1" i="1" dirty="0"/>
              <a:t>Comma Separated Values (.csv)</a:t>
            </a:r>
            <a:endParaRPr lang="en-US" sz="1600" b="1" dirty="0"/>
          </a:p>
          <a:p>
            <a:r>
              <a:rPr lang="en-US" sz="1600" dirty="0"/>
              <a:t>Comma Separated values (.csv) is not a format specific to GIS but rather a general purpose format that allows to carry data in tabular format using commas or other pre-defined separator like semi-colon or Tab to delimitate columns.</a:t>
            </a:r>
          </a:p>
          <a:p>
            <a:pPr marL="220128" indent="0">
              <a:buNone/>
            </a:pPr>
            <a:r>
              <a:rPr lang="en-US" sz="1600" b="1" i="1" dirty="0"/>
              <a:t>Tagged </a:t>
            </a:r>
            <a:r>
              <a:rPr lang="en-US" sz="1600" b="1" i="1"/>
              <a:t>Image File </a:t>
            </a:r>
            <a:r>
              <a:rPr lang="en-US" sz="1600" b="1" i="1" dirty="0"/>
              <a:t>(.</a:t>
            </a:r>
            <a:r>
              <a:rPr lang="en-US" sz="1600" b="1" i="1" dirty="0" err="1"/>
              <a:t>tif</a:t>
            </a:r>
            <a:r>
              <a:rPr lang="en-US" sz="1600" b="1" i="1" dirty="0"/>
              <a:t>)</a:t>
            </a:r>
          </a:p>
          <a:p>
            <a:pPr marL="795847" lvl="1" indent="0">
              <a:buNone/>
            </a:pPr>
            <a:endParaRPr lang="en-US" b="1" dirty="0"/>
          </a:p>
          <a:p>
            <a:endParaRPr lang="en-US" dirty="0"/>
          </a:p>
        </p:txBody>
      </p:sp>
    </p:spTree>
    <p:extLst>
      <p:ext uri="{BB962C8B-B14F-4D97-AF65-F5344CB8AC3E}">
        <p14:creationId xmlns:p14="http://schemas.microsoft.com/office/powerpoint/2010/main" val="38144933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F8D341-03E9-4945-B744-CA6C72F0C0DA}"/>
              </a:ext>
            </a:extLst>
          </p:cNvPr>
          <p:cNvSpPr>
            <a:spLocks noGrp="1"/>
          </p:cNvSpPr>
          <p:nvPr>
            <p:ph type="body" idx="1"/>
          </p:nvPr>
        </p:nvSpPr>
        <p:spPr>
          <a:xfrm>
            <a:off x="731400" y="1410047"/>
            <a:ext cx="5998013" cy="4448895"/>
          </a:xfrm>
        </p:spPr>
        <p:txBody>
          <a:bodyPr/>
          <a:lstStyle/>
          <a:p>
            <a:r>
              <a:rPr lang="en-US" sz="2400" dirty="0"/>
              <a:t>What is GIS used for?</a:t>
            </a:r>
          </a:p>
          <a:p>
            <a:pPr lvl="1"/>
            <a:r>
              <a:rPr lang="en-US" sz="2400" dirty="0"/>
              <a:t>Paul </a:t>
            </a:r>
            <a:r>
              <a:rPr lang="en-US" sz="2400" dirty="0" err="1"/>
              <a:t>Bolstad</a:t>
            </a:r>
            <a:r>
              <a:rPr lang="en-US" sz="2400" dirty="0"/>
              <a:t> discusses a number of them in Chapter 1</a:t>
            </a:r>
          </a:p>
          <a:p>
            <a:pPr lvl="1"/>
            <a:endParaRPr lang="en-US" sz="2400" dirty="0"/>
          </a:p>
          <a:p>
            <a:pPr lvl="1"/>
            <a:r>
              <a:rPr lang="en-US" sz="2400" dirty="0"/>
              <a:t>Another Example:</a:t>
            </a:r>
          </a:p>
          <a:p>
            <a:endParaRPr lang="en-US" dirty="0"/>
          </a:p>
        </p:txBody>
      </p:sp>
      <p:sp>
        <p:nvSpPr>
          <p:cNvPr id="3" name="Title 2">
            <a:extLst>
              <a:ext uri="{FF2B5EF4-FFF2-40B4-BE49-F238E27FC236}">
                <a16:creationId xmlns:a16="http://schemas.microsoft.com/office/drawing/2014/main" id="{AF0FC156-72BF-4743-90D6-ACAB75117714}"/>
              </a:ext>
            </a:extLst>
          </p:cNvPr>
          <p:cNvSpPr>
            <a:spLocks noGrp="1"/>
          </p:cNvSpPr>
          <p:nvPr>
            <p:ph type="title"/>
          </p:nvPr>
        </p:nvSpPr>
        <p:spPr/>
        <p:txBody>
          <a:bodyPr/>
          <a:lstStyle/>
          <a:p>
            <a:r>
              <a:rPr lang="en-US" dirty="0">
                <a:highlight>
                  <a:srgbClr val="FFFF00"/>
                </a:highlight>
              </a:rPr>
              <a:t>Why GIS?</a:t>
            </a:r>
            <a:endParaRPr lang="en-US" dirty="0"/>
          </a:p>
        </p:txBody>
      </p:sp>
      <p:sp>
        <p:nvSpPr>
          <p:cNvPr id="5" name="TextBox 4">
            <a:extLst>
              <a:ext uri="{FF2B5EF4-FFF2-40B4-BE49-F238E27FC236}">
                <a16:creationId xmlns:a16="http://schemas.microsoft.com/office/drawing/2014/main" id="{7CE5B7F7-55B8-184A-9FD0-C2E67CAD5BF7}"/>
              </a:ext>
            </a:extLst>
          </p:cNvPr>
          <p:cNvSpPr txBox="1"/>
          <p:nvPr/>
        </p:nvSpPr>
        <p:spPr>
          <a:xfrm>
            <a:off x="731400" y="3634494"/>
            <a:ext cx="6100762" cy="1200329"/>
          </a:xfrm>
          <a:prstGeom prst="rect">
            <a:avLst/>
          </a:prstGeom>
          <a:noFill/>
        </p:spPr>
        <p:txBody>
          <a:bodyPr wrap="square">
            <a:spAutoFit/>
          </a:bodyPr>
          <a:lstStyle/>
          <a:p>
            <a:r>
              <a:rPr lang="en-US" sz="2400" dirty="0">
                <a:hlinkClick r:id="rId2"/>
              </a:rPr>
              <a:t>https://www.cbpp.org/research/housing/interactive-map-where-voucher-households-live-in-the-50-largest-metropolitan-areas</a:t>
            </a:r>
            <a:endParaRPr lang="en-US" sz="2400" dirty="0"/>
          </a:p>
        </p:txBody>
      </p:sp>
    </p:spTree>
    <p:extLst>
      <p:ext uri="{BB962C8B-B14F-4D97-AF65-F5344CB8AC3E}">
        <p14:creationId xmlns:p14="http://schemas.microsoft.com/office/powerpoint/2010/main" val="223832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a:extLst>
              <a:ext uri="{FF2B5EF4-FFF2-40B4-BE49-F238E27FC236}">
                <a16:creationId xmlns:a16="http://schemas.microsoft.com/office/drawing/2014/main" id="{E83B07CE-90B8-7144-8E1D-3CA80662A2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3688" y="0"/>
            <a:ext cx="65230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14828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789DD-AD66-1B48-98E6-8BE4BBC71283}"/>
              </a:ext>
            </a:extLst>
          </p:cNvPr>
          <p:cNvSpPr>
            <a:spLocks noGrp="1"/>
          </p:cNvSpPr>
          <p:nvPr>
            <p:ph type="title"/>
          </p:nvPr>
        </p:nvSpPr>
        <p:spPr/>
        <p:txBody>
          <a:bodyPr/>
          <a:lstStyle/>
          <a:p>
            <a:r>
              <a:rPr lang="en-US" dirty="0">
                <a:highlight>
                  <a:srgbClr val="FFFF00"/>
                </a:highlight>
              </a:rPr>
              <a:t>Why GIS?</a:t>
            </a:r>
          </a:p>
        </p:txBody>
      </p:sp>
      <p:sp>
        <p:nvSpPr>
          <p:cNvPr id="3" name="Text Placeholder 2">
            <a:extLst>
              <a:ext uri="{FF2B5EF4-FFF2-40B4-BE49-F238E27FC236}">
                <a16:creationId xmlns:a16="http://schemas.microsoft.com/office/drawing/2014/main" id="{5F82D102-9A08-0F49-A129-58A033BA30B6}"/>
              </a:ext>
            </a:extLst>
          </p:cNvPr>
          <p:cNvSpPr>
            <a:spLocks noGrp="1"/>
          </p:cNvSpPr>
          <p:nvPr>
            <p:ph type="body" idx="1"/>
          </p:nvPr>
        </p:nvSpPr>
        <p:spPr>
          <a:xfrm>
            <a:off x="6226467" y="1600200"/>
            <a:ext cx="5012000" cy="4406800"/>
          </a:xfrm>
        </p:spPr>
        <p:txBody>
          <a:bodyPr/>
          <a:lstStyle/>
          <a:p>
            <a:pPr eaLnBrk="1" hangingPunct="1">
              <a:lnSpc>
                <a:spcPct val="90000"/>
              </a:lnSpc>
              <a:buFontTx/>
              <a:buNone/>
            </a:pPr>
            <a:r>
              <a:rPr lang="en-US" altLang="en-US" sz="2400" b="1" dirty="0"/>
              <a:t>What:</a:t>
            </a:r>
          </a:p>
          <a:p>
            <a:pPr eaLnBrk="1" hangingPunct="1">
              <a:lnSpc>
                <a:spcPct val="90000"/>
              </a:lnSpc>
              <a:buFontTx/>
              <a:buNone/>
            </a:pPr>
            <a:endParaRPr lang="en-US" altLang="en-US" sz="2400" b="1" dirty="0"/>
          </a:p>
          <a:p>
            <a:pPr eaLnBrk="1" hangingPunct="1">
              <a:lnSpc>
                <a:spcPct val="90000"/>
              </a:lnSpc>
              <a:buClr>
                <a:schemeClr val="bg2"/>
              </a:buClr>
            </a:pPr>
            <a:r>
              <a:rPr lang="en-US" altLang="en-US" sz="2400" dirty="0"/>
              <a:t>Transportation</a:t>
            </a:r>
          </a:p>
          <a:p>
            <a:pPr eaLnBrk="1" hangingPunct="1">
              <a:lnSpc>
                <a:spcPct val="90000"/>
              </a:lnSpc>
              <a:buClr>
                <a:schemeClr val="bg2"/>
              </a:buClr>
            </a:pPr>
            <a:r>
              <a:rPr lang="en-US" altLang="en-US" sz="2400" dirty="0"/>
              <a:t>Hydrology</a:t>
            </a:r>
          </a:p>
          <a:p>
            <a:pPr eaLnBrk="1" hangingPunct="1">
              <a:lnSpc>
                <a:spcPct val="90000"/>
              </a:lnSpc>
              <a:buClr>
                <a:schemeClr val="bg2"/>
              </a:buClr>
            </a:pPr>
            <a:r>
              <a:rPr lang="en-US" altLang="en-US" sz="2400" dirty="0"/>
              <a:t>Real Estate</a:t>
            </a:r>
          </a:p>
          <a:p>
            <a:pPr eaLnBrk="1" hangingPunct="1">
              <a:lnSpc>
                <a:spcPct val="90000"/>
              </a:lnSpc>
              <a:buClr>
                <a:schemeClr val="bg2"/>
              </a:buClr>
            </a:pPr>
            <a:r>
              <a:rPr lang="en-US" altLang="en-US" sz="2400" dirty="0"/>
              <a:t>Demographics</a:t>
            </a:r>
          </a:p>
          <a:p>
            <a:pPr eaLnBrk="1" hangingPunct="1">
              <a:lnSpc>
                <a:spcPct val="90000"/>
              </a:lnSpc>
              <a:buClr>
                <a:schemeClr val="bg2"/>
              </a:buClr>
            </a:pPr>
            <a:r>
              <a:rPr lang="en-US" altLang="en-US" sz="2400" dirty="0"/>
              <a:t>Crime</a:t>
            </a:r>
          </a:p>
          <a:p>
            <a:pPr eaLnBrk="1" hangingPunct="1">
              <a:lnSpc>
                <a:spcPct val="90000"/>
              </a:lnSpc>
              <a:buClr>
                <a:schemeClr val="bg2"/>
              </a:buClr>
            </a:pPr>
            <a:r>
              <a:rPr lang="en-US" altLang="en-US" sz="2400" dirty="0"/>
              <a:t>Public Health</a:t>
            </a:r>
          </a:p>
          <a:p>
            <a:pPr eaLnBrk="1" hangingPunct="1">
              <a:lnSpc>
                <a:spcPct val="90000"/>
              </a:lnSpc>
              <a:buClr>
                <a:schemeClr val="bg2"/>
              </a:buClr>
            </a:pPr>
            <a:r>
              <a:rPr lang="en-US" altLang="en-US" sz="2400" dirty="0"/>
              <a:t>Archaeology </a:t>
            </a:r>
          </a:p>
          <a:p>
            <a:pPr eaLnBrk="1" hangingPunct="1">
              <a:lnSpc>
                <a:spcPct val="90000"/>
              </a:lnSpc>
              <a:buClr>
                <a:schemeClr val="bg2"/>
              </a:buClr>
            </a:pPr>
            <a:r>
              <a:rPr lang="en-US" sz="2400" dirty="0"/>
              <a:t>Resource Management</a:t>
            </a:r>
          </a:p>
          <a:p>
            <a:pPr eaLnBrk="1" hangingPunct="1">
              <a:lnSpc>
                <a:spcPct val="90000"/>
              </a:lnSpc>
              <a:buClr>
                <a:schemeClr val="bg2"/>
              </a:buClr>
            </a:pPr>
            <a:r>
              <a:rPr lang="en-US" sz="2400" dirty="0"/>
              <a:t>Environmental Assessment</a:t>
            </a:r>
          </a:p>
          <a:p>
            <a:pPr eaLnBrk="1" hangingPunct="1">
              <a:lnSpc>
                <a:spcPct val="90000"/>
              </a:lnSpc>
              <a:buClr>
                <a:schemeClr val="bg2"/>
              </a:buClr>
            </a:pPr>
            <a:r>
              <a:rPr lang="en-US" sz="2400" dirty="0"/>
              <a:t>Biology</a:t>
            </a:r>
          </a:p>
          <a:p>
            <a:pPr eaLnBrk="1" hangingPunct="1">
              <a:lnSpc>
                <a:spcPct val="90000"/>
              </a:lnSpc>
              <a:buClr>
                <a:schemeClr val="bg2"/>
              </a:buClr>
            </a:pPr>
            <a:r>
              <a:rPr lang="en-US" sz="2400" dirty="0"/>
              <a:t>Urban Planning</a:t>
            </a:r>
          </a:p>
          <a:p>
            <a:pPr eaLnBrk="1" hangingPunct="1">
              <a:lnSpc>
                <a:spcPct val="90000"/>
              </a:lnSpc>
              <a:buClr>
                <a:schemeClr val="bg2"/>
              </a:buClr>
            </a:pPr>
            <a:r>
              <a:rPr lang="en-US" sz="2400" dirty="0"/>
              <a:t>Land Use Planning</a:t>
            </a:r>
          </a:p>
          <a:p>
            <a:pPr eaLnBrk="1" hangingPunct="1">
              <a:lnSpc>
                <a:spcPct val="90000"/>
              </a:lnSpc>
            </a:pPr>
            <a:endParaRPr lang="en-US" sz="2400" dirty="0"/>
          </a:p>
          <a:p>
            <a:pPr eaLnBrk="1" hangingPunct="1">
              <a:lnSpc>
                <a:spcPct val="90000"/>
              </a:lnSpc>
            </a:pPr>
            <a:endParaRPr lang="en-US" dirty="0"/>
          </a:p>
          <a:p>
            <a:endParaRPr lang="en-US" dirty="0"/>
          </a:p>
        </p:txBody>
      </p:sp>
      <p:sp>
        <p:nvSpPr>
          <p:cNvPr id="7" name="Text Placeholder 6">
            <a:extLst>
              <a:ext uri="{FF2B5EF4-FFF2-40B4-BE49-F238E27FC236}">
                <a16:creationId xmlns:a16="http://schemas.microsoft.com/office/drawing/2014/main" id="{52B9948C-A5AB-0140-8052-61E4C0CA096A}"/>
              </a:ext>
            </a:extLst>
          </p:cNvPr>
          <p:cNvSpPr txBox="1">
            <a:spLocks noGrp="1"/>
          </p:cNvSpPr>
          <p:nvPr>
            <p:ph type="body" idx="2"/>
          </p:nvPr>
        </p:nvSpPr>
        <p:spPr>
          <a:xfrm>
            <a:off x="953533" y="1600200"/>
            <a:ext cx="5012000" cy="1902029"/>
          </a:xfrm>
          <a:prstGeom prst="rect">
            <a:avLst/>
          </a:prstGeom>
          <a:noFill/>
        </p:spPr>
        <p:txBody>
          <a:bodyPr wrap="square">
            <a:spAutoFit/>
          </a:bodyPr>
          <a:lstStyle/>
          <a:p>
            <a:pPr eaLnBrk="1" hangingPunct="1">
              <a:lnSpc>
                <a:spcPct val="90000"/>
              </a:lnSpc>
              <a:buFontTx/>
              <a:buNone/>
            </a:pPr>
            <a:r>
              <a:rPr lang="en-US" altLang="en-US" sz="2000" b="1" dirty="0"/>
              <a:t>Who:</a:t>
            </a:r>
          </a:p>
          <a:p>
            <a:pPr eaLnBrk="1" hangingPunct="1">
              <a:lnSpc>
                <a:spcPct val="90000"/>
              </a:lnSpc>
              <a:buClr>
                <a:schemeClr val="tx1"/>
              </a:buClr>
            </a:pPr>
            <a:r>
              <a:rPr lang="en-US" altLang="en-US" sz="2800" dirty="0"/>
              <a:t>Government</a:t>
            </a:r>
          </a:p>
          <a:p>
            <a:pPr eaLnBrk="1" hangingPunct="1">
              <a:lnSpc>
                <a:spcPct val="90000"/>
              </a:lnSpc>
              <a:buClr>
                <a:schemeClr val="tx1"/>
              </a:buClr>
            </a:pPr>
            <a:r>
              <a:rPr lang="en-US" altLang="en-US" sz="2800" dirty="0"/>
              <a:t>Industry</a:t>
            </a:r>
          </a:p>
          <a:p>
            <a:pPr eaLnBrk="1" hangingPunct="1">
              <a:lnSpc>
                <a:spcPct val="90000"/>
              </a:lnSpc>
              <a:buClr>
                <a:schemeClr val="tx1"/>
              </a:buClr>
            </a:pPr>
            <a:r>
              <a:rPr lang="en-US" altLang="en-US" sz="2800" dirty="0"/>
              <a:t>Academics</a:t>
            </a:r>
          </a:p>
          <a:p>
            <a:pPr eaLnBrk="1" hangingPunct="1">
              <a:lnSpc>
                <a:spcPct val="90000"/>
              </a:lnSpc>
              <a:buFontTx/>
              <a:buNone/>
            </a:pPr>
            <a:endParaRPr lang="en-US" altLang="en-US" sz="2000" dirty="0"/>
          </a:p>
        </p:txBody>
      </p:sp>
    </p:spTree>
    <p:extLst>
      <p:ext uri="{BB962C8B-B14F-4D97-AF65-F5344CB8AC3E}">
        <p14:creationId xmlns:p14="http://schemas.microsoft.com/office/powerpoint/2010/main" val="3330422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89CDC-B868-974C-BEC8-ED81BF4A0235}"/>
              </a:ext>
            </a:extLst>
          </p:cNvPr>
          <p:cNvSpPr>
            <a:spLocks noGrp="1"/>
          </p:cNvSpPr>
          <p:nvPr>
            <p:ph type="title"/>
          </p:nvPr>
        </p:nvSpPr>
        <p:spPr>
          <a:xfrm>
            <a:off x="960000" y="2604447"/>
            <a:ext cx="10272000" cy="1122400"/>
          </a:xfrm>
        </p:spPr>
        <p:txBody>
          <a:bodyPr/>
          <a:lstStyle/>
          <a:p>
            <a:r>
              <a:rPr lang="en-US" sz="6000" dirty="0">
                <a:highlight>
                  <a:srgbClr val="FFFF00"/>
                </a:highlight>
              </a:rPr>
              <a:t>Let’s get started</a:t>
            </a:r>
            <a:endParaRPr lang="en-US" dirty="0"/>
          </a:p>
        </p:txBody>
      </p:sp>
    </p:spTree>
    <p:extLst>
      <p:ext uri="{BB962C8B-B14F-4D97-AF65-F5344CB8AC3E}">
        <p14:creationId xmlns:p14="http://schemas.microsoft.com/office/powerpoint/2010/main" val="19688043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Street Centerline Segment Prioritization ">
            <a:extLst>
              <a:ext uri="{FF2B5EF4-FFF2-40B4-BE49-F238E27FC236}">
                <a16:creationId xmlns:a16="http://schemas.microsoft.com/office/drawing/2014/main" id="{52144648-ECFE-2B4C-8F92-0E8051FF9F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6463" y="0"/>
            <a:ext cx="52974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012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54E6A24-1818-6A4C-9615-8699EA6531C8}"/>
              </a:ext>
            </a:extLst>
          </p:cNvPr>
          <p:cNvPicPr>
            <a:picLocks noChangeAspect="1"/>
          </p:cNvPicPr>
          <p:nvPr/>
        </p:nvPicPr>
        <p:blipFill>
          <a:blip r:embed="rId2"/>
          <a:stretch>
            <a:fillRect/>
          </a:stretch>
        </p:blipFill>
        <p:spPr>
          <a:xfrm>
            <a:off x="1521741" y="0"/>
            <a:ext cx="9148518" cy="6858000"/>
          </a:xfrm>
          <a:prstGeom prst="rect">
            <a:avLst/>
          </a:prstGeom>
        </p:spPr>
      </p:pic>
    </p:spTree>
    <p:extLst>
      <p:ext uri="{BB962C8B-B14F-4D97-AF65-F5344CB8AC3E}">
        <p14:creationId xmlns:p14="http://schemas.microsoft.com/office/powerpoint/2010/main" val="3496117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925BA-9E0C-DB44-ABE5-E24DBACE7814}"/>
              </a:ext>
            </a:extLst>
          </p:cNvPr>
          <p:cNvSpPr>
            <a:spLocks noGrp="1"/>
          </p:cNvSpPr>
          <p:nvPr>
            <p:ph type="title"/>
          </p:nvPr>
        </p:nvSpPr>
        <p:spPr/>
        <p:txBody>
          <a:bodyPr/>
          <a:lstStyle/>
          <a:p>
            <a:r>
              <a:rPr lang="en-US" dirty="0">
                <a:highlight>
                  <a:srgbClr val="FFFF00"/>
                </a:highlight>
              </a:rPr>
              <a:t>What is GIS?</a:t>
            </a:r>
          </a:p>
        </p:txBody>
      </p:sp>
      <p:sp>
        <p:nvSpPr>
          <p:cNvPr id="3" name="Text Placeholder 2">
            <a:extLst>
              <a:ext uri="{FF2B5EF4-FFF2-40B4-BE49-F238E27FC236}">
                <a16:creationId xmlns:a16="http://schemas.microsoft.com/office/drawing/2014/main" id="{2C469255-8CD4-1F4F-9040-92AA0DA72EF8}"/>
              </a:ext>
            </a:extLst>
          </p:cNvPr>
          <p:cNvSpPr>
            <a:spLocks noGrp="1"/>
          </p:cNvSpPr>
          <p:nvPr>
            <p:ph type="body" idx="1"/>
          </p:nvPr>
        </p:nvSpPr>
        <p:spPr>
          <a:xfrm>
            <a:off x="960000" y="1714500"/>
            <a:ext cx="10069950" cy="4077200"/>
          </a:xfrm>
        </p:spPr>
        <p:txBody>
          <a:bodyPr/>
          <a:lstStyle/>
          <a:p>
            <a:pPr>
              <a:buClr>
                <a:schemeClr val="tx1"/>
              </a:buClr>
              <a:buFont typeface="Wingdings" pitchFamily="2" charset="2"/>
              <a:buChar char="v"/>
            </a:pPr>
            <a:r>
              <a:rPr lang="en-US" sz="2800" b="1" dirty="0"/>
              <a:t>Geographic</a:t>
            </a:r>
          </a:p>
          <a:p>
            <a:pPr lvl="1">
              <a:buClr>
                <a:schemeClr val="tx1"/>
              </a:buClr>
              <a:buFont typeface="Wingdings" pitchFamily="2" charset="2"/>
              <a:buChar char="v"/>
            </a:pPr>
            <a:r>
              <a:rPr lang="en-US" altLang="en-US" sz="2800" dirty="0"/>
              <a:t>pertaining to the surface of the earth</a:t>
            </a:r>
          </a:p>
          <a:p>
            <a:pPr>
              <a:buClr>
                <a:schemeClr val="tx1"/>
              </a:buClr>
              <a:buFont typeface="Wingdings" pitchFamily="2" charset="2"/>
              <a:buChar char="v"/>
            </a:pPr>
            <a:r>
              <a:rPr lang="en-US" sz="2800" b="1" dirty="0"/>
              <a:t>Information</a:t>
            </a:r>
          </a:p>
          <a:p>
            <a:pPr lvl="1">
              <a:buClr>
                <a:schemeClr val="tx1"/>
              </a:buClr>
              <a:buFont typeface="Wingdings" pitchFamily="2" charset="2"/>
              <a:buChar char="v"/>
            </a:pPr>
            <a:r>
              <a:rPr lang="en-US" altLang="en-US" sz="2800" dirty="0"/>
              <a:t>collection of data, source of knowledge</a:t>
            </a:r>
          </a:p>
          <a:p>
            <a:pPr>
              <a:buClr>
                <a:schemeClr val="tx1"/>
              </a:buClr>
              <a:buFont typeface="Wingdings" pitchFamily="2" charset="2"/>
              <a:buChar char="v"/>
            </a:pPr>
            <a:r>
              <a:rPr lang="en-US" sz="2800" b="1" dirty="0"/>
              <a:t>System</a:t>
            </a:r>
          </a:p>
          <a:p>
            <a:pPr lvl="1">
              <a:buClr>
                <a:schemeClr val="tx1"/>
              </a:buClr>
              <a:buFont typeface="Wingdings" pitchFamily="2" charset="2"/>
              <a:buChar char="v"/>
            </a:pPr>
            <a:r>
              <a:rPr lang="en-US" altLang="en-US" sz="2800" dirty="0"/>
              <a:t>model based on interrelated components</a:t>
            </a:r>
          </a:p>
          <a:p>
            <a:pPr lvl="1">
              <a:buClr>
                <a:schemeClr val="tx1"/>
              </a:buClr>
            </a:pPr>
            <a:endParaRPr lang="en-US" sz="2000" dirty="0"/>
          </a:p>
          <a:p>
            <a:pPr marL="220128" indent="0">
              <a:buClr>
                <a:schemeClr val="tx1"/>
              </a:buClr>
              <a:buNone/>
            </a:pPr>
            <a:r>
              <a:rPr lang="en-US" sz="1600" dirty="0"/>
              <a:t>*GIS can also stand for Geographic Information Science</a:t>
            </a:r>
          </a:p>
          <a:p>
            <a:pPr marL="220128" indent="0">
              <a:buClr>
                <a:schemeClr val="tx1"/>
              </a:buClr>
              <a:buNone/>
            </a:pPr>
            <a:endParaRPr lang="en-US" sz="2266" dirty="0"/>
          </a:p>
        </p:txBody>
      </p:sp>
    </p:spTree>
    <p:extLst>
      <p:ext uri="{BB962C8B-B14F-4D97-AF65-F5344CB8AC3E}">
        <p14:creationId xmlns:p14="http://schemas.microsoft.com/office/powerpoint/2010/main" val="37843205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925BA-9E0C-DB44-ABE5-E24DBACE7814}"/>
              </a:ext>
            </a:extLst>
          </p:cNvPr>
          <p:cNvSpPr>
            <a:spLocks noGrp="1"/>
          </p:cNvSpPr>
          <p:nvPr>
            <p:ph type="title"/>
          </p:nvPr>
        </p:nvSpPr>
        <p:spPr/>
        <p:txBody>
          <a:bodyPr/>
          <a:lstStyle/>
          <a:p>
            <a:r>
              <a:rPr lang="en-US" dirty="0">
                <a:highlight>
                  <a:srgbClr val="FFFF00"/>
                </a:highlight>
              </a:rPr>
              <a:t>What is GIS?</a:t>
            </a:r>
          </a:p>
        </p:txBody>
      </p:sp>
      <p:sp>
        <p:nvSpPr>
          <p:cNvPr id="3" name="Text Placeholder 2">
            <a:extLst>
              <a:ext uri="{FF2B5EF4-FFF2-40B4-BE49-F238E27FC236}">
                <a16:creationId xmlns:a16="http://schemas.microsoft.com/office/drawing/2014/main" id="{2C469255-8CD4-1F4F-9040-92AA0DA72EF8}"/>
              </a:ext>
            </a:extLst>
          </p:cNvPr>
          <p:cNvSpPr>
            <a:spLocks noGrp="1"/>
          </p:cNvSpPr>
          <p:nvPr>
            <p:ph type="body" idx="1"/>
          </p:nvPr>
        </p:nvSpPr>
        <p:spPr>
          <a:xfrm>
            <a:off x="960000" y="1714500"/>
            <a:ext cx="10069950" cy="4077200"/>
          </a:xfrm>
        </p:spPr>
        <p:txBody>
          <a:bodyPr/>
          <a:lstStyle/>
          <a:p>
            <a:pPr marL="220128" indent="0">
              <a:buClr>
                <a:schemeClr val="tx1"/>
              </a:buClr>
              <a:buNone/>
            </a:pPr>
            <a:r>
              <a:rPr lang="en-US" sz="3200" dirty="0"/>
              <a:t>Collection, organization, maintenance, analysis, and output of </a:t>
            </a:r>
            <a:r>
              <a:rPr lang="en-US" sz="3200" b="1" dirty="0">
                <a:highlight>
                  <a:srgbClr val="FFFF00"/>
                </a:highlight>
              </a:rPr>
              <a:t>spatially-referenced</a:t>
            </a:r>
            <a:r>
              <a:rPr lang="en-US" sz="3200" b="1" dirty="0"/>
              <a:t> </a:t>
            </a:r>
            <a:r>
              <a:rPr lang="en-US" sz="3200" b="1" dirty="0">
                <a:highlight>
                  <a:srgbClr val="FFFF00"/>
                </a:highlight>
              </a:rPr>
              <a:t>information</a:t>
            </a:r>
          </a:p>
          <a:p>
            <a:pPr marL="220128" indent="0">
              <a:buClr>
                <a:schemeClr val="tx1"/>
              </a:buClr>
              <a:buNone/>
            </a:pPr>
            <a:endParaRPr lang="en-US" sz="2266" dirty="0"/>
          </a:p>
          <a:p>
            <a:pPr marL="220128" indent="0">
              <a:buClr>
                <a:schemeClr val="tx1"/>
              </a:buClr>
              <a:buNone/>
            </a:pPr>
            <a:endParaRPr lang="en-US" sz="2266" dirty="0"/>
          </a:p>
          <a:p>
            <a:pPr marL="220128" indent="0">
              <a:buClr>
                <a:schemeClr val="tx1"/>
              </a:buClr>
              <a:buNone/>
            </a:pPr>
            <a:endParaRPr lang="en-US" sz="2266" dirty="0"/>
          </a:p>
          <a:p>
            <a:pPr marL="220128" indent="0">
              <a:buClr>
                <a:schemeClr val="tx1"/>
              </a:buClr>
              <a:buNone/>
            </a:pPr>
            <a:r>
              <a:rPr lang="en-US" sz="2266" dirty="0"/>
              <a:t>				</a:t>
            </a:r>
          </a:p>
          <a:p>
            <a:pPr marL="220128" indent="0">
              <a:buClr>
                <a:schemeClr val="tx1"/>
              </a:buClr>
              <a:buNone/>
            </a:pPr>
            <a:r>
              <a:rPr lang="en-US" sz="2266" b="1" dirty="0"/>
              <a:t>		      “WHAT”</a:t>
            </a:r>
            <a:r>
              <a:rPr lang="en-US" sz="2266" dirty="0"/>
              <a:t>				“</a:t>
            </a:r>
            <a:r>
              <a:rPr lang="en-US" sz="2266" b="1" dirty="0"/>
              <a:t>WHERE”</a:t>
            </a:r>
          </a:p>
        </p:txBody>
      </p:sp>
      <p:cxnSp>
        <p:nvCxnSpPr>
          <p:cNvPr id="5" name="Straight Arrow Connector 4">
            <a:extLst>
              <a:ext uri="{FF2B5EF4-FFF2-40B4-BE49-F238E27FC236}">
                <a16:creationId xmlns:a16="http://schemas.microsoft.com/office/drawing/2014/main" id="{7ECCA52E-23F6-1D4C-A804-966C035BDADA}"/>
              </a:ext>
            </a:extLst>
          </p:cNvPr>
          <p:cNvCxnSpPr>
            <a:cxnSpLocks/>
          </p:cNvCxnSpPr>
          <p:nvPr/>
        </p:nvCxnSpPr>
        <p:spPr>
          <a:xfrm flipH="1" flipV="1">
            <a:off x="4150519" y="2886074"/>
            <a:ext cx="3407569" cy="1171579"/>
          </a:xfrm>
          <a:prstGeom prst="straightConnector1">
            <a:avLst/>
          </a:prstGeom>
          <a:ln w="73025">
            <a:solidFill>
              <a:schemeClr val="tx1"/>
            </a:solidFill>
            <a:tailEnd type="triangle"/>
          </a:ln>
        </p:spPr>
        <p:style>
          <a:lnRef idx="3">
            <a:schemeClr val="accent6"/>
          </a:lnRef>
          <a:fillRef idx="0">
            <a:schemeClr val="accent6"/>
          </a:fillRef>
          <a:effectRef idx="2">
            <a:schemeClr val="accent6"/>
          </a:effectRef>
          <a:fontRef idx="minor">
            <a:schemeClr val="tx1"/>
          </a:fontRef>
        </p:style>
      </p:cxnSp>
      <p:cxnSp>
        <p:nvCxnSpPr>
          <p:cNvPr id="9" name="Straight Arrow Connector 8">
            <a:extLst>
              <a:ext uri="{FF2B5EF4-FFF2-40B4-BE49-F238E27FC236}">
                <a16:creationId xmlns:a16="http://schemas.microsoft.com/office/drawing/2014/main" id="{282E52B0-0F72-C64A-9435-EE10FB981B98}"/>
              </a:ext>
            </a:extLst>
          </p:cNvPr>
          <p:cNvCxnSpPr>
            <a:cxnSpLocks/>
          </p:cNvCxnSpPr>
          <p:nvPr/>
        </p:nvCxnSpPr>
        <p:spPr>
          <a:xfrm flipV="1">
            <a:off x="4000500" y="2971800"/>
            <a:ext cx="3457575" cy="1085853"/>
          </a:xfrm>
          <a:prstGeom prst="straightConnector1">
            <a:avLst/>
          </a:prstGeom>
          <a:ln w="73025">
            <a:solidFill>
              <a:schemeClr val="tx1"/>
            </a:solidFill>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532814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925BA-9E0C-DB44-ABE5-E24DBACE7814}"/>
              </a:ext>
            </a:extLst>
          </p:cNvPr>
          <p:cNvSpPr>
            <a:spLocks noGrp="1"/>
          </p:cNvSpPr>
          <p:nvPr>
            <p:ph type="title"/>
          </p:nvPr>
        </p:nvSpPr>
        <p:spPr/>
        <p:txBody>
          <a:bodyPr/>
          <a:lstStyle/>
          <a:p>
            <a:r>
              <a:rPr lang="en-US" dirty="0">
                <a:highlight>
                  <a:srgbClr val="FFFF00"/>
                </a:highlight>
              </a:rPr>
              <a:t>What is GIS?</a:t>
            </a:r>
          </a:p>
        </p:txBody>
      </p:sp>
      <p:sp>
        <p:nvSpPr>
          <p:cNvPr id="3" name="Text Placeholder 2">
            <a:extLst>
              <a:ext uri="{FF2B5EF4-FFF2-40B4-BE49-F238E27FC236}">
                <a16:creationId xmlns:a16="http://schemas.microsoft.com/office/drawing/2014/main" id="{2C469255-8CD4-1F4F-9040-92AA0DA72EF8}"/>
              </a:ext>
            </a:extLst>
          </p:cNvPr>
          <p:cNvSpPr>
            <a:spLocks noGrp="1"/>
          </p:cNvSpPr>
          <p:nvPr>
            <p:ph type="body" idx="1"/>
          </p:nvPr>
        </p:nvSpPr>
        <p:spPr>
          <a:xfrm>
            <a:off x="960001" y="1714500"/>
            <a:ext cx="4369238" cy="4077200"/>
          </a:xfrm>
        </p:spPr>
        <p:txBody>
          <a:bodyPr/>
          <a:lstStyle/>
          <a:p>
            <a:pPr marL="220128" indent="0">
              <a:buClr>
                <a:schemeClr val="tx1"/>
              </a:buClr>
              <a:buNone/>
            </a:pPr>
            <a:r>
              <a:rPr lang="en-US" sz="2266" b="1" dirty="0"/>
              <a:t>Alternate Definitions</a:t>
            </a:r>
          </a:p>
          <a:p>
            <a:pPr marL="220128" indent="0">
              <a:buClr>
                <a:schemeClr val="tx1"/>
              </a:buClr>
              <a:buNone/>
            </a:pPr>
            <a:endParaRPr lang="en-US" sz="2266" dirty="0"/>
          </a:p>
          <a:p>
            <a:pPr eaLnBrk="1" hangingPunct="1">
              <a:buFontTx/>
              <a:buNone/>
            </a:pPr>
            <a:r>
              <a:rPr lang="en-US" altLang="en-US" sz="2400" dirty="0"/>
              <a:t>Component-Based Definitions:</a:t>
            </a:r>
          </a:p>
          <a:p>
            <a:pPr eaLnBrk="1" hangingPunct="1">
              <a:buFontTx/>
              <a:buNone/>
            </a:pPr>
            <a:r>
              <a:rPr lang="en-US" altLang="en-US" sz="2400" dirty="0"/>
              <a:t>	</a:t>
            </a:r>
          </a:p>
          <a:p>
            <a:pPr lvl="1" eaLnBrk="1" hangingPunct="1">
              <a:buFont typeface="Courier New" panose="02070309020205020404" pitchFamily="49" charset="0"/>
              <a:buChar char="o"/>
            </a:pPr>
            <a:r>
              <a:rPr lang="en-US" altLang="en-US" sz="2400" dirty="0"/>
              <a:t>Hardware</a:t>
            </a:r>
          </a:p>
          <a:p>
            <a:pPr lvl="1" eaLnBrk="1" hangingPunct="1">
              <a:buFont typeface="Courier New" panose="02070309020205020404" pitchFamily="49" charset="0"/>
              <a:buChar char="o"/>
            </a:pPr>
            <a:r>
              <a:rPr lang="en-US" altLang="en-US" sz="2400" dirty="0"/>
              <a:t>Software</a:t>
            </a:r>
          </a:p>
          <a:p>
            <a:pPr lvl="1" eaLnBrk="1" hangingPunct="1">
              <a:buFont typeface="Courier New" panose="02070309020205020404" pitchFamily="49" charset="0"/>
              <a:buChar char="o"/>
            </a:pPr>
            <a:r>
              <a:rPr lang="en-US" altLang="en-US" sz="2400" dirty="0"/>
              <a:t>Data</a:t>
            </a:r>
          </a:p>
          <a:p>
            <a:pPr lvl="1" eaLnBrk="1" hangingPunct="1">
              <a:buFont typeface="Courier New" panose="02070309020205020404" pitchFamily="49" charset="0"/>
              <a:buChar char="o"/>
            </a:pPr>
            <a:r>
              <a:rPr lang="en-US" altLang="en-US" sz="2400" dirty="0"/>
              <a:t>People</a:t>
            </a:r>
          </a:p>
          <a:p>
            <a:pPr lvl="1" eaLnBrk="1" hangingPunct="1">
              <a:buFont typeface="Courier New" panose="02070309020205020404" pitchFamily="49" charset="0"/>
              <a:buChar char="o"/>
            </a:pPr>
            <a:r>
              <a:rPr lang="en-US" altLang="en-US" sz="2400" dirty="0"/>
              <a:t>Organizational/Institutional Context</a:t>
            </a:r>
          </a:p>
          <a:p>
            <a:pPr marL="220128" indent="0">
              <a:buClr>
                <a:schemeClr val="tx1"/>
              </a:buClr>
              <a:buNone/>
            </a:pPr>
            <a:endParaRPr lang="en-US" sz="2266" dirty="0"/>
          </a:p>
        </p:txBody>
      </p:sp>
      <p:sp>
        <p:nvSpPr>
          <p:cNvPr id="4" name="TextBox 3">
            <a:extLst>
              <a:ext uri="{FF2B5EF4-FFF2-40B4-BE49-F238E27FC236}">
                <a16:creationId xmlns:a16="http://schemas.microsoft.com/office/drawing/2014/main" id="{68AB5F06-657C-C841-9CC0-C07E6B574E9B}"/>
              </a:ext>
            </a:extLst>
          </p:cNvPr>
          <p:cNvSpPr txBox="1"/>
          <p:nvPr/>
        </p:nvSpPr>
        <p:spPr>
          <a:xfrm>
            <a:off x="6472238" y="1785938"/>
            <a:ext cx="4586287" cy="3816429"/>
          </a:xfrm>
          <a:prstGeom prst="rect">
            <a:avLst/>
          </a:prstGeom>
          <a:noFill/>
        </p:spPr>
        <p:txBody>
          <a:bodyPr wrap="square" rtlCol="0">
            <a:spAutoFit/>
          </a:bodyPr>
          <a:lstStyle/>
          <a:p>
            <a:pPr eaLnBrk="1" hangingPunct="1">
              <a:buFontTx/>
              <a:buNone/>
            </a:pPr>
            <a:r>
              <a:rPr lang="en-US" altLang="en-US" sz="2400" b="1" dirty="0"/>
              <a:t>Function-Based Definitions:</a:t>
            </a:r>
          </a:p>
          <a:p>
            <a:pPr eaLnBrk="1" hangingPunct="1"/>
            <a:r>
              <a:rPr lang="en-US" altLang="en-US" sz="2400" dirty="0"/>
              <a:t>	</a:t>
            </a:r>
          </a:p>
          <a:p>
            <a:pPr marL="342900" lvl="1" indent="-342900" eaLnBrk="1" hangingPunct="1">
              <a:lnSpc>
                <a:spcPct val="150000"/>
              </a:lnSpc>
              <a:buFont typeface="Courier New" panose="02070309020205020404" pitchFamily="49" charset="0"/>
              <a:buChar char="o"/>
            </a:pPr>
            <a:r>
              <a:rPr lang="en-US" altLang="en-US" sz="2400" dirty="0"/>
              <a:t>Data input</a:t>
            </a:r>
          </a:p>
          <a:p>
            <a:pPr marL="342900" lvl="1" indent="-342900" eaLnBrk="1" hangingPunct="1">
              <a:lnSpc>
                <a:spcPct val="150000"/>
              </a:lnSpc>
              <a:buFont typeface="Courier New" panose="02070309020205020404" pitchFamily="49" charset="0"/>
              <a:buChar char="o"/>
            </a:pPr>
            <a:r>
              <a:rPr lang="en-US" altLang="en-US" sz="2400" dirty="0"/>
              <a:t>Data management (storage/retrieval)</a:t>
            </a:r>
          </a:p>
          <a:p>
            <a:pPr marL="342900" lvl="1" indent="-342900" eaLnBrk="1" hangingPunct="1">
              <a:lnSpc>
                <a:spcPct val="150000"/>
              </a:lnSpc>
              <a:buFont typeface="Courier New" panose="02070309020205020404" pitchFamily="49" charset="0"/>
              <a:buChar char="o"/>
            </a:pPr>
            <a:r>
              <a:rPr lang="en-US" altLang="en-US" sz="2400" dirty="0"/>
              <a:t>Data manipulation/analysis</a:t>
            </a:r>
          </a:p>
          <a:p>
            <a:pPr marL="342900" lvl="1" indent="-342900" eaLnBrk="1" hangingPunct="1">
              <a:lnSpc>
                <a:spcPct val="150000"/>
              </a:lnSpc>
              <a:buFont typeface="Courier New" panose="02070309020205020404" pitchFamily="49" charset="0"/>
              <a:buChar char="o"/>
            </a:pPr>
            <a:r>
              <a:rPr lang="en-US" altLang="en-US" sz="2400" dirty="0"/>
              <a:t>Data output</a:t>
            </a:r>
          </a:p>
          <a:p>
            <a:endParaRPr lang="en-US" dirty="0"/>
          </a:p>
        </p:txBody>
      </p:sp>
    </p:spTree>
    <p:extLst>
      <p:ext uri="{BB962C8B-B14F-4D97-AF65-F5344CB8AC3E}">
        <p14:creationId xmlns:p14="http://schemas.microsoft.com/office/powerpoint/2010/main" val="661758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925BA-9E0C-DB44-ABE5-E24DBACE7814}"/>
              </a:ext>
            </a:extLst>
          </p:cNvPr>
          <p:cNvSpPr>
            <a:spLocks noGrp="1"/>
          </p:cNvSpPr>
          <p:nvPr>
            <p:ph type="title"/>
          </p:nvPr>
        </p:nvSpPr>
        <p:spPr/>
        <p:txBody>
          <a:bodyPr/>
          <a:lstStyle/>
          <a:p>
            <a:r>
              <a:rPr lang="en-US" dirty="0">
                <a:highlight>
                  <a:srgbClr val="FFFF00"/>
                </a:highlight>
              </a:rPr>
              <a:t>What is GIS?</a:t>
            </a:r>
          </a:p>
        </p:txBody>
      </p:sp>
      <p:sp>
        <p:nvSpPr>
          <p:cNvPr id="3" name="Text Placeholder 2">
            <a:extLst>
              <a:ext uri="{FF2B5EF4-FFF2-40B4-BE49-F238E27FC236}">
                <a16:creationId xmlns:a16="http://schemas.microsoft.com/office/drawing/2014/main" id="{2C469255-8CD4-1F4F-9040-92AA0DA72EF8}"/>
              </a:ext>
            </a:extLst>
          </p:cNvPr>
          <p:cNvSpPr>
            <a:spLocks noGrp="1"/>
          </p:cNvSpPr>
          <p:nvPr>
            <p:ph type="body" idx="1"/>
          </p:nvPr>
        </p:nvSpPr>
        <p:spPr>
          <a:xfrm>
            <a:off x="477800" y="1714500"/>
            <a:ext cx="4640700" cy="4077200"/>
          </a:xfrm>
        </p:spPr>
        <p:txBody>
          <a:bodyPr/>
          <a:lstStyle/>
          <a:p>
            <a:pPr marL="0" indent="0" eaLnBrk="1" hangingPunct="1">
              <a:buNone/>
            </a:pPr>
            <a:r>
              <a:rPr lang="en-US" altLang="en-US" sz="2800" dirty="0"/>
              <a:t>Two main types of data in GIS:</a:t>
            </a:r>
          </a:p>
          <a:p>
            <a:pPr eaLnBrk="1" hangingPunct="1"/>
            <a:endParaRPr lang="en-US" altLang="en-US" sz="2400" dirty="0"/>
          </a:p>
          <a:p>
            <a:pPr lvl="1" eaLnBrk="1" hangingPunct="1">
              <a:buFont typeface="Wingdings" pitchFamily="2" charset="2"/>
              <a:buChar char="v"/>
            </a:pPr>
            <a:r>
              <a:rPr lang="en-US" altLang="en-US" sz="2400" dirty="0"/>
              <a:t>Spatial data</a:t>
            </a:r>
          </a:p>
          <a:p>
            <a:pPr lvl="2" eaLnBrk="1" hangingPunct="1">
              <a:buFont typeface="Wingdings" pitchFamily="2" charset="2"/>
              <a:buChar char="v"/>
            </a:pPr>
            <a:r>
              <a:rPr lang="en-US" altLang="en-US" sz="2400" dirty="0"/>
              <a:t>Think </a:t>
            </a:r>
            <a:r>
              <a:rPr lang="en-US" altLang="en-US" sz="2400" b="1" dirty="0"/>
              <a:t>MAPS</a:t>
            </a:r>
          </a:p>
          <a:p>
            <a:pPr lvl="1" eaLnBrk="1" hangingPunct="1">
              <a:buFont typeface="Wingdings" pitchFamily="2" charset="2"/>
              <a:buChar char="v"/>
            </a:pPr>
            <a:endParaRPr lang="en-US" altLang="en-US" sz="2400" dirty="0"/>
          </a:p>
          <a:p>
            <a:pPr lvl="1" eaLnBrk="1" hangingPunct="1">
              <a:buFont typeface="Wingdings" pitchFamily="2" charset="2"/>
              <a:buChar char="v"/>
            </a:pPr>
            <a:r>
              <a:rPr lang="en-US" altLang="en-US" sz="2400" dirty="0"/>
              <a:t>Attribute data</a:t>
            </a:r>
          </a:p>
          <a:p>
            <a:pPr lvl="2" eaLnBrk="1" hangingPunct="1">
              <a:buFont typeface="Wingdings" pitchFamily="2" charset="2"/>
              <a:buChar char="v"/>
            </a:pPr>
            <a:r>
              <a:rPr lang="en-US" altLang="en-US" sz="2400" dirty="0"/>
              <a:t>Think </a:t>
            </a:r>
            <a:r>
              <a:rPr lang="en-US" altLang="en-US" sz="2400" b="1" dirty="0"/>
              <a:t>TABLES</a:t>
            </a:r>
          </a:p>
          <a:p>
            <a:pPr lvl="2" eaLnBrk="1" hangingPunct="1"/>
            <a:endParaRPr lang="en-US" altLang="en-US" sz="2400" dirty="0"/>
          </a:p>
          <a:p>
            <a:pPr lvl="2" eaLnBrk="1" hangingPunct="1">
              <a:buFontTx/>
              <a:buNone/>
            </a:pPr>
            <a:r>
              <a:rPr lang="en-US" altLang="en-US" sz="2400" dirty="0"/>
              <a:t>(and metadata too…)</a:t>
            </a:r>
          </a:p>
          <a:p>
            <a:pPr lvl="2" eaLnBrk="1" hangingPunct="1">
              <a:buFontTx/>
              <a:buNone/>
            </a:pPr>
            <a:endParaRPr lang="en-US" altLang="en-US" sz="2400" dirty="0"/>
          </a:p>
          <a:p>
            <a:pPr marL="220128" indent="0">
              <a:buClr>
                <a:schemeClr val="tx1"/>
              </a:buClr>
              <a:buNone/>
            </a:pPr>
            <a:endParaRPr lang="en-US" sz="2266" dirty="0"/>
          </a:p>
        </p:txBody>
      </p:sp>
    </p:spTree>
    <p:extLst>
      <p:ext uri="{BB962C8B-B14F-4D97-AF65-F5344CB8AC3E}">
        <p14:creationId xmlns:p14="http://schemas.microsoft.com/office/powerpoint/2010/main" val="1394864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925BA-9E0C-DB44-ABE5-E24DBACE7814}"/>
              </a:ext>
            </a:extLst>
          </p:cNvPr>
          <p:cNvSpPr>
            <a:spLocks noGrp="1"/>
          </p:cNvSpPr>
          <p:nvPr>
            <p:ph type="title"/>
          </p:nvPr>
        </p:nvSpPr>
        <p:spPr>
          <a:xfrm>
            <a:off x="477800" y="491733"/>
            <a:ext cx="11236400" cy="865600"/>
          </a:xfrm>
        </p:spPr>
        <p:txBody>
          <a:bodyPr wrap="square" anchor="t">
            <a:normAutofit/>
          </a:bodyPr>
          <a:lstStyle/>
          <a:p>
            <a:r>
              <a:rPr lang="en-US" dirty="0">
                <a:highlight>
                  <a:srgbClr val="FFFF00"/>
                </a:highlight>
              </a:rPr>
              <a:t>What is GIS?</a:t>
            </a:r>
          </a:p>
        </p:txBody>
      </p:sp>
      <p:sp>
        <p:nvSpPr>
          <p:cNvPr id="3" name="Text Placeholder 2">
            <a:extLst>
              <a:ext uri="{FF2B5EF4-FFF2-40B4-BE49-F238E27FC236}">
                <a16:creationId xmlns:a16="http://schemas.microsoft.com/office/drawing/2014/main" id="{2C469255-8CD4-1F4F-9040-92AA0DA72EF8}"/>
              </a:ext>
            </a:extLst>
          </p:cNvPr>
          <p:cNvSpPr>
            <a:spLocks noGrp="1"/>
          </p:cNvSpPr>
          <p:nvPr>
            <p:ph type="body" idx="1"/>
          </p:nvPr>
        </p:nvSpPr>
        <p:spPr>
          <a:xfrm>
            <a:off x="6215000" y="1514475"/>
            <a:ext cx="5286437" cy="4600575"/>
          </a:xfrm>
        </p:spPr>
        <p:txBody>
          <a:bodyPr wrap="square" anchor="t">
            <a:normAutofit/>
          </a:bodyPr>
          <a:lstStyle/>
          <a:p>
            <a:pPr>
              <a:spcBef>
                <a:spcPct val="50000"/>
              </a:spcBef>
              <a:buClr>
                <a:schemeClr val="bg2"/>
              </a:buClr>
              <a:buSzPct val="52000"/>
              <a:buFont typeface="Wingdings" pitchFamily="2" charset="2"/>
              <a:buChar char="v"/>
            </a:pPr>
            <a:r>
              <a:rPr lang="en-US" b="1" dirty="0"/>
              <a:t>Think of sandwich. But a weird sandwich where you can ask questions about each individual ingredient and the relationships between the different ingredients.</a:t>
            </a:r>
          </a:p>
          <a:p>
            <a:pPr>
              <a:spcBef>
                <a:spcPct val="50000"/>
              </a:spcBef>
              <a:buClr>
                <a:schemeClr val="bg2"/>
              </a:buClr>
              <a:buSzPct val="52000"/>
              <a:buFont typeface="Wingdings" pitchFamily="2" charset="2"/>
              <a:buChar char="v"/>
            </a:pPr>
            <a:r>
              <a:rPr lang="en-US" b="1" dirty="0"/>
              <a:t>What % of tomato overlaps cheese?</a:t>
            </a:r>
          </a:p>
          <a:p>
            <a:pPr>
              <a:spcBef>
                <a:spcPct val="50000"/>
              </a:spcBef>
              <a:buClr>
                <a:schemeClr val="bg2"/>
              </a:buClr>
              <a:buSzPct val="52000"/>
              <a:buFont typeface="Wingdings" pitchFamily="2" charset="2"/>
              <a:buChar char="v"/>
            </a:pPr>
            <a:r>
              <a:rPr lang="en-US" b="1" dirty="0"/>
              <a:t>How many pieces of carrot are touching how many pieces of onion?</a:t>
            </a:r>
          </a:p>
          <a:p>
            <a:pPr>
              <a:spcBef>
                <a:spcPct val="50000"/>
              </a:spcBef>
              <a:buClr>
                <a:schemeClr val="bg2"/>
              </a:buClr>
              <a:buSzPct val="52000"/>
              <a:buFont typeface="Wingdings" pitchFamily="2" charset="2"/>
              <a:buChar char="v"/>
            </a:pPr>
            <a:r>
              <a:rPr lang="en-US" b="1" dirty="0"/>
              <a:t>What’s the total area of lettuce?</a:t>
            </a:r>
          </a:p>
          <a:p>
            <a:pPr>
              <a:spcBef>
                <a:spcPct val="50000"/>
              </a:spcBef>
              <a:buClr>
                <a:schemeClr val="bg2"/>
              </a:buClr>
              <a:buSzPct val="52000"/>
              <a:buFont typeface="Wingdings" pitchFamily="2" charset="2"/>
              <a:buChar char="v"/>
            </a:pPr>
            <a:r>
              <a:rPr lang="en-US" b="1" dirty="0"/>
              <a:t>How recently was each cucumber slice cut?</a:t>
            </a:r>
          </a:p>
        </p:txBody>
      </p:sp>
      <p:pic>
        <p:nvPicPr>
          <p:cNvPr id="6146" name="Picture 2" descr="Easy Healthy Salad Sandwich - Simply Delicious">
            <a:extLst>
              <a:ext uri="{FF2B5EF4-FFF2-40B4-BE49-F238E27FC236}">
                <a16:creationId xmlns:a16="http://schemas.microsoft.com/office/drawing/2014/main" id="{D7CE021E-6974-D54A-8F73-59164DA0400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42000" y="1357333"/>
            <a:ext cx="5008800" cy="5008800"/>
          </a:xfrm>
          <a:prstGeom prst="rect">
            <a:avLst/>
          </a:prstGeom>
          <a:solidFill>
            <a:srgbClr val="FFFFFF"/>
          </a:solid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3567691942"/>
      </p:ext>
    </p:extLst>
  </p:cSld>
  <p:clrMapOvr>
    <a:masterClrMapping/>
  </p:clrMapOvr>
</p:sld>
</file>

<file path=ppt/theme/theme1.xml><?xml version="1.0" encoding="utf-8"?>
<a:theme xmlns:a="http://schemas.openxmlformats.org/drawingml/2006/main" name="Simple and Modern">
  <a:themeElements>
    <a:clrScheme name="Simple Light">
      <a:dk1>
        <a:srgbClr val="191919"/>
      </a:dk1>
      <a:lt1>
        <a:srgbClr val="FFFFFF"/>
      </a:lt1>
      <a:dk2>
        <a:srgbClr val="191919"/>
      </a:dk2>
      <a:lt2>
        <a:srgbClr val="FFDE00"/>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mple and Modern" id="{0A3C2C08-88BE-F743-9A7C-F56BA0DBB8BE}" vid="{AF018F6F-F1D6-1444-B2C8-17B46C495216}"/>
    </a:ext>
  </a:ext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Simple and Modern</Template>
  <TotalTime>26372</TotalTime>
  <Words>1252</Words>
  <Application>Microsoft Macintosh PowerPoint</Application>
  <PresentationFormat>Widescreen</PresentationFormat>
  <Paragraphs>160</Paragraphs>
  <Slides>21</Slides>
  <Notes>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21</vt:i4>
      </vt:variant>
    </vt:vector>
  </HeadingPairs>
  <TitlesOfParts>
    <vt:vector size="32" baseType="lpstr">
      <vt:lpstr>Anaheim</vt:lpstr>
      <vt:lpstr>Arial</vt:lpstr>
      <vt:lpstr>Bebas Neue</vt:lpstr>
      <vt:lpstr>Calibri</vt:lpstr>
      <vt:lpstr>Courier New</vt:lpstr>
      <vt:lpstr>Proxima Nova</vt:lpstr>
      <vt:lpstr>Roboto</vt:lpstr>
      <vt:lpstr>Wingdings</vt:lpstr>
      <vt:lpstr>Simple and Modern</vt:lpstr>
      <vt:lpstr>Slidesgo Final Pages</vt:lpstr>
      <vt:lpstr>1_Slidesgo Final Pages</vt:lpstr>
      <vt:lpstr>Intro to GIS for Social and Environmental Analysis</vt:lpstr>
      <vt:lpstr>PowerPoint Presentation</vt:lpstr>
      <vt:lpstr>PowerPoint Presentation</vt:lpstr>
      <vt:lpstr>PowerPoint Presentation</vt:lpstr>
      <vt:lpstr>What is GIS?</vt:lpstr>
      <vt:lpstr>What is GIS?</vt:lpstr>
      <vt:lpstr>What is GIS?</vt:lpstr>
      <vt:lpstr>What is GIS?</vt:lpstr>
      <vt:lpstr>What is GIS?</vt:lpstr>
      <vt:lpstr>Brief History of GIS: John Snow and the 1854 Broad Street cholera outbreak</vt:lpstr>
      <vt:lpstr>PowerPoint Presentation</vt:lpstr>
      <vt:lpstr>Updating Snow’s  Map</vt:lpstr>
      <vt:lpstr>Brief History of GIS</vt:lpstr>
      <vt:lpstr>Brief History of GIS</vt:lpstr>
      <vt:lpstr>Brief History of GIS</vt:lpstr>
      <vt:lpstr>Shapefile, your new best friend</vt:lpstr>
      <vt:lpstr>Shapefile, your new best friend</vt:lpstr>
      <vt:lpstr>Other File Types you might encounter </vt:lpstr>
      <vt:lpstr>Why GIS?</vt:lpstr>
      <vt:lpstr>Why GIS?</vt:lpstr>
      <vt:lpstr>Let’s get started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Dirk A Kinsey</dc:creator>
  <cp:lastModifiedBy>Dirk Kinsey</cp:lastModifiedBy>
  <cp:revision>5</cp:revision>
  <dcterms:created xsi:type="dcterms:W3CDTF">2023-08-18T18:13:03Z</dcterms:created>
  <dcterms:modified xsi:type="dcterms:W3CDTF">2026-09-03T14:13:36Z</dcterms:modified>
</cp:coreProperties>
</file>