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2"/>
  </p:notesMasterIdLst>
  <p:sldIdLst>
    <p:sldId id="289" r:id="rId5"/>
    <p:sldId id="266" r:id="rId6"/>
    <p:sldId id="267" r:id="rId7"/>
    <p:sldId id="268" r:id="rId8"/>
    <p:sldId id="6075" r:id="rId9"/>
    <p:sldId id="265" r:id="rId10"/>
    <p:sldId id="290" r:id="rId11"/>
    <p:sldId id="291" r:id="rId12"/>
    <p:sldId id="338" r:id="rId13"/>
    <p:sldId id="336" r:id="rId14"/>
    <p:sldId id="6076" r:id="rId15"/>
    <p:sldId id="337" r:id="rId16"/>
    <p:sldId id="277" r:id="rId17"/>
    <p:sldId id="278" r:id="rId18"/>
    <p:sldId id="339" r:id="rId19"/>
    <p:sldId id="279" r:id="rId20"/>
    <p:sldId id="269" r:id="rId21"/>
    <p:sldId id="271" r:id="rId22"/>
    <p:sldId id="272" r:id="rId23"/>
    <p:sldId id="273" r:id="rId24"/>
    <p:sldId id="274" r:id="rId25"/>
    <p:sldId id="283" r:id="rId26"/>
    <p:sldId id="282" r:id="rId27"/>
    <p:sldId id="280" r:id="rId28"/>
    <p:sldId id="275" r:id="rId29"/>
    <p:sldId id="276" r:id="rId30"/>
    <p:sldId id="281" r:id="rId31"/>
    <p:sldId id="284" r:id="rId32"/>
    <p:sldId id="285" r:id="rId33"/>
    <p:sldId id="287" r:id="rId34"/>
    <p:sldId id="312" r:id="rId35"/>
    <p:sldId id="313" r:id="rId36"/>
    <p:sldId id="314" r:id="rId37"/>
    <p:sldId id="316" r:id="rId38"/>
    <p:sldId id="317" r:id="rId39"/>
    <p:sldId id="318" r:id="rId40"/>
    <p:sldId id="315" r:id="rId41"/>
    <p:sldId id="320" r:id="rId42"/>
    <p:sldId id="321" r:id="rId43"/>
    <p:sldId id="319" r:id="rId44"/>
    <p:sldId id="6074" r:id="rId45"/>
    <p:sldId id="323" r:id="rId46"/>
    <p:sldId id="324" r:id="rId47"/>
    <p:sldId id="322" r:id="rId48"/>
    <p:sldId id="325" r:id="rId49"/>
    <p:sldId id="326" r:id="rId50"/>
    <p:sldId id="32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84" userDrawn="1">
          <p15:clr>
            <a:srgbClr val="A4A3A4"/>
          </p15:clr>
        </p15:guide>
        <p15:guide id="2" pos="55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80"/>
    <a:srgbClr val="00A0A3"/>
    <a:srgbClr val="FFFFFF"/>
    <a:srgbClr val="58697D"/>
    <a:srgbClr val="2E445C"/>
    <a:srgbClr val="F4F8F9"/>
    <a:srgbClr val="D9E0E4"/>
    <a:srgbClr val="FDFDFD"/>
    <a:srgbClr val="EBEEF0"/>
    <a:srgbClr val="310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85544"/>
  </p:normalViewPr>
  <p:slideViewPr>
    <p:cSldViewPr snapToGrid="0">
      <p:cViewPr varScale="1">
        <p:scale>
          <a:sx n="96" d="100"/>
          <a:sy n="96" d="100"/>
        </p:scale>
        <p:origin x="176" y="224"/>
      </p:cViewPr>
      <p:guideLst>
        <p:guide orient="horz" pos="984"/>
        <p:guide pos="552"/>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28" d="100"/>
          <a:sy n="128" d="100"/>
        </p:scale>
        <p:origin x="4664"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7D7422-D46C-DC4E-8887-A1ACBBFF0BED}" type="datetimeFigureOut">
              <a:rPr lang="en-US" smtClean="0"/>
              <a:t>9/3/26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C09B7F-E93B-5E41-8803-6FBF9202B12C}" type="slidenum">
              <a:rPr lang="en-US" smtClean="0"/>
              <a:t>‹#›</a:t>
            </a:fld>
            <a:endParaRPr lang="en-US"/>
          </a:p>
        </p:txBody>
      </p:sp>
    </p:spTree>
    <p:extLst>
      <p:ext uri="{BB962C8B-B14F-4D97-AF65-F5344CB8AC3E}">
        <p14:creationId xmlns:p14="http://schemas.microsoft.com/office/powerpoint/2010/main" val="308167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1</a:t>
            </a:fld>
            <a:endParaRPr lang="en-US"/>
          </a:p>
        </p:txBody>
      </p:sp>
    </p:spTree>
    <p:extLst>
      <p:ext uri="{BB962C8B-B14F-4D97-AF65-F5344CB8AC3E}">
        <p14:creationId xmlns:p14="http://schemas.microsoft.com/office/powerpoint/2010/main" val="2231838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2.3</a:t>
            </a:r>
          </a:p>
          <a:p>
            <a:r>
              <a:rPr lang="en-US" dirty="0">
                <a:effectLst/>
                <a:latin typeface="Calibri" panose="020F0502020204030204" pitchFamily="34" charset="0"/>
              </a:rPr>
              <a:t>Per capita energy-consumption rates since 1800. Energy consumption in the United States is now just over 10 kW per capita, equivalent to some 100 energy workers laboring around the clock. This is more than 4 times the world average. The inset shows recent data for several world regions, making clear that the distribution of energy use is far from equitable. The sharp downturn in 2020 is due to the COVID-19 pandemic, and as the graph shows, it did not last.</a:t>
            </a:r>
          </a:p>
        </p:txBody>
      </p:sp>
      <p:sp>
        <p:nvSpPr>
          <p:cNvPr id="4" name="Slide Number Placeholder 3"/>
          <p:cNvSpPr>
            <a:spLocks noGrp="1"/>
          </p:cNvSpPr>
          <p:nvPr>
            <p:ph type="sldNum" sz="quarter" idx="5"/>
          </p:nvPr>
        </p:nvSpPr>
        <p:spPr/>
        <p:txBody>
          <a:bodyPr/>
          <a:lstStyle/>
          <a:p>
            <a:fld id="{CEC09B7F-E93B-5E41-8803-6FBF9202B12C}" type="slidenum">
              <a:rPr lang="en-US" smtClean="0"/>
              <a:t>33</a:t>
            </a:fld>
            <a:endParaRPr lang="en-US"/>
          </a:p>
        </p:txBody>
      </p:sp>
    </p:spTree>
    <p:extLst>
      <p:ext uri="{BB962C8B-B14F-4D97-AF65-F5344CB8AC3E}">
        <p14:creationId xmlns:p14="http://schemas.microsoft.com/office/powerpoint/2010/main" val="4247060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2.4a</a:t>
            </a:r>
          </a:p>
          <a:p>
            <a:r>
              <a:rPr lang="en-US" dirty="0">
                <a:effectLst/>
                <a:latin typeface="Calibri" panose="020F0502020204030204" pitchFamily="34" charset="0"/>
              </a:rPr>
              <a:t>End-use energy consumption, by sector, for three countries in the early twenty-first century.</a:t>
            </a:r>
          </a:p>
        </p:txBody>
      </p:sp>
      <p:sp>
        <p:nvSpPr>
          <p:cNvPr id="4" name="Slide Number Placeholder 3"/>
          <p:cNvSpPr>
            <a:spLocks noGrp="1"/>
          </p:cNvSpPr>
          <p:nvPr>
            <p:ph type="sldNum" sz="quarter" idx="5"/>
          </p:nvPr>
        </p:nvSpPr>
        <p:spPr/>
        <p:txBody>
          <a:bodyPr/>
          <a:lstStyle/>
          <a:p>
            <a:fld id="{CEC09B7F-E93B-5E41-8803-6FBF9202B12C}" type="slidenum">
              <a:rPr lang="en-US" smtClean="0"/>
              <a:t>34</a:t>
            </a:fld>
            <a:endParaRPr lang="en-US"/>
          </a:p>
        </p:txBody>
      </p:sp>
    </p:spTree>
    <p:extLst>
      <p:ext uri="{BB962C8B-B14F-4D97-AF65-F5344CB8AC3E}">
        <p14:creationId xmlns:p14="http://schemas.microsoft.com/office/powerpoint/2010/main" val="3375857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2.4b</a:t>
            </a:r>
          </a:p>
          <a:p>
            <a:r>
              <a:rPr lang="en-US" dirty="0">
                <a:effectLst/>
                <a:latin typeface="Calibri" panose="020F0502020204030204" pitchFamily="34" charset="0"/>
              </a:rPr>
              <a:t>End-use energy consumption, by sector, for three countries in the early twenty-first century.</a:t>
            </a:r>
          </a:p>
        </p:txBody>
      </p:sp>
      <p:sp>
        <p:nvSpPr>
          <p:cNvPr id="4" name="Slide Number Placeholder 3"/>
          <p:cNvSpPr>
            <a:spLocks noGrp="1"/>
          </p:cNvSpPr>
          <p:nvPr>
            <p:ph type="sldNum" sz="quarter" idx="5"/>
          </p:nvPr>
        </p:nvSpPr>
        <p:spPr/>
        <p:txBody>
          <a:bodyPr/>
          <a:lstStyle/>
          <a:p>
            <a:fld id="{CEC09B7F-E93B-5E41-8803-6FBF9202B12C}" type="slidenum">
              <a:rPr lang="en-US" smtClean="0"/>
              <a:t>35</a:t>
            </a:fld>
            <a:endParaRPr lang="en-US"/>
          </a:p>
        </p:txBody>
      </p:sp>
    </p:spTree>
    <p:extLst>
      <p:ext uri="{BB962C8B-B14F-4D97-AF65-F5344CB8AC3E}">
        <p14:creationId xmlns:p14="http://schemas.microsoft.com/office/powerpoint/2010/main" val="3879827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2.4c</a:t>
            </a:r>
          </a:p>
          <a:p>
            <a:r>
              <a:rPr lang="en-US" dirty="0">
                <a:effectLst/>
                <a:latin typeface="Calibri" panose="020F0502020204030204" pitchFamily="34" charset="0"/>
              </a:rPr>
              <a:t>End-use energy consumption, by sector, for three countries in the early twenty-first century.</a:t>
            </a:r>
          </a:p>
        </p:txBody>
      </p:sp>
      <p:sp>
        <p:nvSpPr>
          <p:cNvPr id="4" name="Slide Number Placeholder 3"/>
          <p:cNvSpPr>
            <a:spLocks noGrp="1"/>
          </p:cNvSpPr>
          <p:nvPr>
            <p:ph type="sldNum" sz="quarter" idx="5"/>
          </p:nvPr>
        </p:nvSpPr>
        <p:spPr/>
        <p:txBody>
          <a:bodyPr/>
          <a:lstStyle/>
          <a:p>
            <a:fld id="{CEC09B7F-E93B-5E41-8803-6FBF9202B12C}" type="slidenum">
              <a:rPr lang="en-US" smtClean="0"/>
              <a:t>36</a:t>
            </a:fld>
            <a:endParaRPr lang="en-US"/>
          </a:p>
        </p:txBody>
      </p:sp>
    </p:spTree>
    <p:extLst>
      <p:ext uri="{BB962C8B-B14F-4D97-AF65-F5344CB8AC3E}">
        <p14:creationId xmlns:p14="http://schemas.microsoft.com/office/powerpoint/2010/main" val="119482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2.4</a:t>
            </a:r>
          </a:p>
          <a:p>
            <a:r>
              <a:rPr lang="en-US" dirty="0">
                <a:effectLst/>
                <a:latin typeface="Calibri" panose="020F0502020204030204" pitchFamily="34" charset="0"/>
              </a:rPr>
              <a:t>End-use energy consumption, by sector, for three countries in the early twenty-first century.</a:t>
            </a:r>
          </a:p>
        </p:txBody>
      </p:sp>
      <p:sp>
        <p:nvSpPr>
          <p:cNvPr id="4" name="Slide Number Placeholder 3"/>
          <p:cNvSpPr>
            <a:spLocks noGrp="1"/>
          </p:cNvSpPr>
          <p:nvPr>
            <p:ph type="sldNum" sz="quarter" idx="5"/>
          </p:nvPr>
        </p:nvSpPr>
        <p:spPr/>
        <p:txBody>
          <a:bodyPr/>
          <a:lstStyle/>
          <a:p>
            <a:fld id="{CEC09B7F-E93B-5E41-8803-6FBF9202B12C}" type="slidenum">
              <a:rPr lang="en-US" smtClean="0"/>
              <a:t>37</a:t>
            </a:fld>
            <a:endParaRPr lang="en-US"/>
          </a:p>
        </p:txBody>
      </p:sp>
    </p:spTree>
    <p:extLst>
      <p:ext uri="{BB962C8B-B14F-4D97-AF65-F5344CB8AC3E}">
        <p14:creationId xmlns:p14="http://schemas.microsoft.com/office/powerpoint/2010/main" val="3002468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2.5a</a:t>
            </a:r>
          </a:p>
          <a:p>
            <a:r>
              <a:rPr lang="en-US" dirty="0">
                <a:effectLst/>
                <a:latin typeface="Calibri" panose="020F0502020204030204" pitchFamily="34" charset="0"/>
              </a:rPr>
              <a:t>Energy consumption by sector for the 34 countries that constitute the Organization for Economic Cooperation and Development (OECD), with (a) end-use accounting and (b) accounting for primary energy. Inefficiencies in electric power generation explain most of the difference. In this and some other pie charts, percentages don’t add to precisely 100% due to rounding.</a:t>
            </a:r>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38</a:t>
            </a:fld>
            <a:endParaRPr lang="en-US"/>
          </a:p>
        </p:txBody>
      </p:sp>
    </p:spTree>
    <p:extLst>
      <p:ext uri="{BB962C8B-B14F-4D97-AF65-F5344CB8AC3E}">
        <p14:creationId xmlns:p14="http://schemas.microsoft.com/office/powerpoint/2010/main" val="3277309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2.5b</a:t>
            </a:r>
          </a:p>
          <a:p>
            <a:r>
              <a:rPr lang="en-US" dirty="0">
                <a:effectLst/>
                <a:latin typeface="Calibri" panose="020F0502020204030204" pitchFamily="34" charset="0"/>
              </a:rPr>
              <a:t>Energy consumption by sector for the 34 countries that constitute the Organization for Economic Cooperation and Development (OECD), with (a) end-use accounting and (b) accounting for primary energy. Inefficiencies in electric power generation explain most of the difference. In this and some other pie charts, percentages don’t add to precisely 100% due to rounding.</a:t>
            </a:r>
            <a:endParaRPr lang="en-US" dirty="0"/>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39</a:t>
            </a:fld>
            <a:endParaRPr lang="en-US"/>
          </a:p>
        </p:txBody>
      </p:sp>
    </p:spTree>
    <p:extLst>
      <p:ext uri="{BB962C8B-B14F-4D97-AF65-F5344CB8AC3E}">
        <p14:creationId xmlns:p14="http://schemas.microsoft.com/office/powerpoint/2010/main" val="3574825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2.5</a:t>
            </a:r>
          </a:p>
          <a:p>
            <a:r>
              <a:rPr lang="en-US" dirty="0">
                <a:effectLst/>
                <a:latin typeface="Calibri" panose="020F0502020204030204" pitchFamily="34" charset="0"/>
              </a:rPr>
              <a:t>Energy consumption by sector for the 34 countries that constitute the Organization for Economic Cooperation and Development (OECD), with (a) end-use accounting and (b) accounting for primary energy. Inefficiencies in electric power generation explain most of the difference. In this and some other pie charts, percentages don’t add to precisely 100% due to rounding.</a:t>
            </a:r>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40</a:t>
            </a:fld>
            <a:endParaRPr lang="en-US"/>
          </a:p>
        </p:txBody>
      </p:sp>
    </p:spTree>
    <p:extLst>
      <p:ext uri="{BB962C8B-B14F-4D97-AF65-F5344CB8AC3E}">
        <p14:creationId xmlns:p14="http://schemas.microsoft.com/office/powerpoint/2010/main" val="748159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contains a series of animations to display different parts of the information, therefore it is best to view in view as a slide show presentation in </a:t>
            </a:r>
            <a:r>
              <a:rPr lang="en-US" dirty="0" err="1"/>
              <a:t>Powerpoint</a:t>
            </a:r>
            <a:r>
              <a:rPr lang="en-US" dirty="0"/>
              <a:t>.  If you encounter difficulties, please let me know.</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C2C0325-1323-452C-B6B3-D114312E0EFA}" type="slidenum">
              <a:rPr kumimoji="0" 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0679015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2.6a</a:t>
            </a:r>
          </a:p>
          <a:p>
            <a:r>
              <a:rPr lang="en-US" dirty="0">
                <a:effectLst/>
                <a:latin typeface="Calibri" panose="020F0502020204030204" pitchFamily="34" charset="0"/>
              </a:rPr>
              <a:t>Sources of primary energy in 2020, shown as percentages. </a:t>
            </a:r>
          </a:p>
          <a:p>
            <a:r>
              <a:rPr lang="en-US" dirty="0">
                <a:effectLst/>
                <a:latin typeface="Calibri" panose="020F0502020204030204" pitchFamily="34" charset="0"/>
              </a:rPr>
              <a:t>(a) Nearly 80% of U.S. energy comes from fossil fuels. </a:t>
            </a:r>
          </a:p>
        </p:txBody>
      </p:sp>
      <p:sp>
        <p:nvSpPr>
          <p:cNvPr id="4" name="Slide Number Placeholder 3"/>
          <p:cNvSpPr>
            <a:spLocks noGrp="1"/>
          </p:cNvSpPr>
          <p:nvPr>
            <p:ph type="sldNum" sz="quarter" idx="5"/>
          </p:nvPr>
        </p:nvSpPr>
        <p:spPr/>
        <p:txBody>
          <a:bodyPr/>
          <a:lstStyle/>
          <a:p>
            <a:fld id="{CEC09B7F-E93B-5E41-8803-6FBF9202B12C}" type="slidenum">
              <a:rPr lang="en-US" smtClean="0"/>
              <a:t>42</a:t>
            </a:fld>
            <a:endParaRPr lang="en-US"/>
          </a:p>
        </p:txBody>
      </p:sp>
    </p:spTree>
    <p:extLst>
      <p:ext uri="{BB962C8B-B14F-4D97-AF65-F5344CB8AC3E}">
        <p14:creationId xmlns:p14="http://schemas.microsoft.com/office/powerpoint/2010/main" val="2778592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 and kinetic energy. </a:t>
            </a:r>
          </a:p>
          <a:p>
            <a:r>
              <a:rPr lang="en-US" dirty="0"/>
              <a:t>Gravitational potential energy of the water above dam in reservoir becomes kinetic energy as it flows through hydroelectric dam, is converted to electricity, which flows through grid to do work. </a:t>
            </a:r>
          </a:p>
        </p:txBody>
      </p:sp>
      <p:sp>
        <p:nvSpPr>
          <p:cNvPr id="4" name="Slide Number Placeholder 3"/>
          <p:cNvSpPr>
            <a:spLocks noGrp="1"/>
          </p:cNvSpPr>
          <p:nvPr>
            <p:ph type="sldNum" sz="quarter" idx="5"/>
          </p:nvPr>
        </p:nvSpPr>
        <p:spPr/>
        <p:txBody>
          <a:bodyPr/>
          <a:lstStyle/>
          <a:p>
            <a:fld id="{CEC09B7F-E93B-5E41-8803-6FBF9202B12C}" type="slidenum">
              <a:rPr lang="en-US" smtClean="0"/>
              <a:t>5</a:t>
            </a:fld>
            <a:endParaRPr lang="en-US"/>
          </a:p>
        </p:txBody>
      </p:sp>
    </p:spTree>
    <p:extLst>
      <p:ext uri="{BB962C8B-B14F-4D97-AF65-F5344CB8AC3E}">
        <p14:creationId xmlns:p14="http://schemas.microsoft.com/office/powerpoint/2010/main" val="942884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2.6b</a:t>
            </a:r>
          </a:p>
          <a:p>
            <a:r>
              <a:rPr lang="en-US" dirty="0">
                <a:effectLst/>
                <a:latin typeface="Calibri" panose="020F0502020204030204" pitchFamily="34" charset="0"/>
              </a:rPr>
              <a:t>Sources of primary energy in 2020, shown as percentages. </a:t>
            </a:r>
          </a:p>
          <a:p>
            <a:r>
              <a:rPr lang="en-US" dirty="0">
                <a:effectLst/>
                <a:latin typeface="Calibri" panose="020F0502020204030204" pitchFamily="34" charset="0"/>
              </a:rPr>
              <a:t>(b) Fossil fuels supply about 83% of the world’s energy. Here the “Other” category includes solar, wind, biomass, and geothermal energy.</a:t>
            </a: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43</a:t>
            </a:fld>
            <a:endParaRPr lang="en-US"/>
          </a:p>
        </p:txBody>
      </p:sp>
    </p:spTree>
    <p:extLst>
      <p:ext uri="{BB962C8B-B14F-4D97-AF65-F5344CB8AC3E}">
        <p14:creationId xmlns:p14="http://schemas.microsoft.com/office/powerpoint/2010/main" val="4215375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2.6</a:t>
            </a:r>
          </a:p>
          <a:p>
            <a:r>
              <a:rPr lang="en-US" dirty="0">
                <a:effectLst/>
                <a:latin typeface="Calibri" panose="020F0502020204030204" pitchFamily="34" charset="0"/>
              </a:rPr>
              <a:t>Sources of primary energy in 2020, shown as percentages. </a:t>
            </a:r>
          </a:p>
          <a:p>
            <a:r>
              <a:rPr lang="en-US" dirty="0">
                <a:effectLst/>
                <a:latin typeface="Calibri" panose="020F0502020204030204" pitchFamily="34" charset="0"/>
              </a:rPr>
              <a:t>(a) Nearly 80% of U.S. energy comes from fossil fuels. </a:t>
            </a:r>
          </a:p>
          <a:p>
            <a:r>
              <a:rPr lang="en-US" dirty="0">
                <a:effectLst/>
                <a:latin typeface="Calibri" panose="020F0502020204030204" pitchFamily="34" charset="0"/>
              </a:rPr>
              <a:t>(b) Fossil fuels supply about 83% of the world’s energy. Here the “Other” category includes solar, wind, biomass, and geothermal energy.</a:t>
            </a:r>
          </a:p>
        </p:txBody>
      </p:sp>
      <p:sp>
        <p:nvSpPr>
          <p:cNvPr id="4" name="Slide Number Placeholder 3"/>
          <p:cNvSpPr>
            <a:spLocks noGrp="1"/>
          </p:cNvSpPr>
          <p:nvPr>
            <p:ph type="sldNum" sz="quarter" idx="5"/>
          </p:nvPr>
        </p:nvSpPr>
        <p:spPr/>
        <p:txBody>
          <a:bodyPr/>
          <a:lstStyle/>
          <a:p>
            <a:fld id="{CEC09B7F-E93B-5E41-8803-6FBF9202B12C}" type="slidenum">
              <a:rPr lang="en-US" smtClean="0"/>
              <a:t>44</a:t>
            </a:fld>
            <a:endParaRPr lang="en-US"/>
          </a:p>
        </p:txBody>
      </p:sp>
    </p:spTree>
    <p:extLst>
      <p:ext uri="{BB962C8B-B14F-4D97-AF65-F5344CB8AC3E}">
        <p14:creationId xmlns:p14="http://schemas.microsoft.com/office/powerpoint/2010/main" val="1572412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2.7</a:t>
            </a:r>
          </a:p>
          <a:p>
            <a:r>
              <a:rPr lang="en-US" dirty="0">
                <a:effectLst/>
                <a:latin typeface="Calibri" panose="020F0502020204030204" pitchFamily="34" charset="0"/>
              </a:rPr>
              <a:t>Per capita GDP (in thousands of U.S. dollars per year) versus per capita energy consumption for 10 countries. The six countries that fall near the straight line (marked with circles) have approximately the same energy intensity, or energy consumed per unit of GDP (GDP figures used here are what economists call GDP </a:t>
            </a:r>
            <a:r>
              <a:rPr lang="en-US" i="1" dirty="0" err="1">
                <a:effectLst/>
                <a:latin typeface="Calibri" panose="020F0502020204030204" pitchFamily="34" charset="0"/>
              </a:rPr>
              <a:t>ppp</a:t>
            </a:r>
            <a:r>
              <a:rPr lang="en-US" dirty="0">
                <a:effectLst/>
                <a:latin typeface="Calibri" panose="020F0502020204030204" pitchFamily="34" charset="0"/>
              </a:rPr>
              <a:t>, for “purchasing power parity”). Ireland and Switzerland (triangles) are more efficient in their use of energy, while Russia and China (squares) are less efficient. Multiplying the numbers on the horizontal axis by 10 gives the number of energy workers per capita.</a:t>
            </a:r>
          </a:p>
        </p:txBody>
      </p:sp>
      <p:sp>
        <p:nvSpPr>
          <p:cNvPr id="4" name="Slide Number Placeholder 3"/>
          <p:cNvSpPr>
            <a:spLocks noGrp="1"/>
          </p:cNvSpPr>
          <p:nvPr>
            <p:ph type="sldNum" sz="quarter" idx="5"/>
          </p:nvPr>
        </p:nvSpPr>
        <p:spPr/>
        <p:txBody>
          <a:bodyPr/>
          <a:lstStyle/>
          <a:p>
            <a:fld id="{CEC09B7F-E93B-5E41-8803-6FBF9202B12C}" type="slidenum">
              <a:rPr lang="en-US" smtClean="0"/>
              <a:t>45</a:t>
            </a:fld>
            <a:endParaRPr lang="en-US"/>
          </a:p>
        </p:txBody>
      </p:sp>
    </p:spTree>
    <p:extLst>
      <p:ext uri="{BB962C8B-B14F-4D97-AF65-F5344CB8AC3E}">
        <p14:creationId xmlns:p14="http://schemas.microsoft.com/office/powerpoint/2010/main" val="2118641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2.8</a:t>
            </a:r>
          </a:p>
          <a:p>
            <a:r>
              <a:rPr lang="en-US" dirty="0">
                <a:effectLst/>
                <a:latin typeface="Calibri" panose="020F0502020204030204" pitchFamily="34" charset="0"/>
              </a:rPr>
              <a:t>Energy intensity in the United States (and in many industrialized countries) has fallen substantially since 1900. For the world as a whole, a more modest decrease began in the late twentieth century. Energy intensity is measured in watts of average power needed to produce $1 of GDP each year.</a:t>
            </a:r>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46</a:t>
            </a:fld>
            <a:endParaRPr lang="en-US"/>
          </a:p>
        </p:txBody>
      </p:sp>
    </p:spTree>
    <p:extLst>
      <p:ext uri="{BB962C8B-B14F-4D97-AF65-F5344CB8AC3E}">
        <p14:creationId xmlns:p14="http://schemas.microsoft.com/office/powerpoint/2010/main" val="42482931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2.9</a:t>
            </a:r>
          </a:p>
          <a:p>
            <a:r>
              <a:rPr lang="en-US" dirty="0">
                <a:effectLst/>
                <a:latin typeface="Calibri" panose="020F0502020204030204" pitchFamily="34" charset="0"/>
              </a:rPr>
              <a:t>Life expectancy versus energy consumption for the six countries that lie near the line in Figure 2.7. Only at very low energy-consumption rates is there a correlation; at higher energy-consumption rates, the life expectancy curve saturates. Many other quality-of-life indicators show similar behavior in relation to energy consumption.</a:t>
            </a:r>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47</a:t>
            </a:fld>
            <a:endParaRPr lang="en-US"/>
          </a:p>
        </p:txBody>
      </p:sp>
    </p:spTree>
    <p:extLst>
      <p:ext uri="{BB962C8B-B14F-4D97-AF65-F5344CB8AC3E}">
        <p14:creationId xmlns:p14="http://schemas.microsoft.com/office/powerpoint/2010/main" val="3345690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TABLE 3.2  SI Prefixes</a:t>
            </a:r>
          </a:p>
        </p:txBody>
      </p:sp>
      <p:sp>
        <p:nvSpPr>
          <p:cNvPr id="4" name="Slide Number Placeholder 3"/>
          <p:cNvSpPr>
            <a:spLocks noGrp="1"/>
          </p:cNvSpPr>
          <p:nvPr>
            <p:ph type="sldNum" sz="quarter" idx="5"/>
          </p:nvPr>
        </p:nvSpPr>
        <p:spPr/>
        <p:txBody>
          <a:bodyPr/>
          <a:lstStyle/>
          <a:p>
            <a:fld id="{CEC09B7F-E93B-5E41-8803-6FBF9202B12C}" type="slidenum">
              <a:rPr lang="en-US" smtClean="0"/>
              <a:t>9</a:t>
            </a:fld>
            <a:endParaRPr lang="en-US"/>
          </a:p>
        </p:txBody>
      </p:sp>
    </p:spTree>
    <p:extLst>
      <p:ext uri="{BB962C8B-B14F-4D97-AF65-F5344CB8AC3E}">
        <p14:creationId xmlns:p14="http://schemas.microsoft.com/office/powerpoint/2010/main" val="119743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Energy and Power Units (Part 1)</a:t>
            </a:r>
          </a:p>
        </p:txBody>
      </p:sp>
      <p:sp>
        <p:nvSpPr>
          <p:cNvPr id="4" name="Slide Number Placeholder 3"/>
          <p:cNvSpPr>
            <a:spLocks noGrp="1"/>
          </p:cNvSpPr>
          <p:nvPr>
            <p:ph type="sldNum" sz="quarter" idx="5"/>
          </p:nvPr>
        </p:nvSpPr>
        <p:spPr/>
        <p:txBody>
          <a:bodyPr/>
          <a:lstStyle/>
          <a:p>
            <a:fld id="{CEC09B7F-E93B-5E41-8803-6FBF9202B12C}" type="slidenum">
              <a:rPr lang="en-US" smtClean="0"/>
              <a:t>10</a:t>
            </a:fld>
            <a:endParaRPr lang="en-US"/>
          </a:p>
        </p:txBody>
      </p:sp>
    </p:spTree>
    <p:extLst>
      <p:ext uri="{BB962C8B-B14F-4D97-AF65-F5344CB8AC3E}">
        <p14:creationId xmlns:p14="http://schemas.microsoft.com/office/powerpoint/2010/main" val="3822201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food label from the United Kingdom lists the energy content in both kilojoules (kJ) and kilocalories (kcal). This makes clear that joules and calories measure the same thing—namely, stored chemical energy.</a:t>
            </a:r>
          </a:p>
        </p:txBody>
      </p:sp>
      <p:sp>
        <p:nvSpPr>
          <p:cNvPr id="4" name="Slide Number Placeholder 3"/>
          <p:cNvSpPr>
            <a:spLocks noGrp="1"/>
          </p:cNvSpPr>
          <p:nvPr>
            <p:ph type="sldNum" sz="quarter" idx="5"/>
          </p:nvPr>
        </p:nvSpPr>
        <p:spPr/>
        <p:txBody>
          <a:bodyPr/>
          <a:lstStyle/>
          <a:p>
            <a:fld id="{CEC09B7F-E93B-5E41-8803-6FBF9202B12C}" type="slidenum">
              <a:rPr lang="en-US" smtClean="0"/>
              <a:t>11</a:t>
            </a:fld>
            <a:endParaRPr lang="en-US"/>
          </a:p>
        </p:txBody>
      </p:sp>
    </p:spTree>
    <p:extLst>
      <p:ext uri="{BB962C8B-B14F-4D97-AF65-F5344CB8AC3E}">
        <p14:creationId xmlns:p14="http://schemas.microsoft.com/office/powerpoint/2010/main" val="3119479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Energy and Power Units (Part 2)</a:t>
            </a: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12</a:t>
            </a:fld>
            <a:endParaRPr lang="en-US"/>
          </a:p>
        </p:txBody>
      </p:sp>
    </p:spTree>
    <p:extLst>
      <p:ext uri="{BB962C8B-B14F-4D97-AF65-F5344CB8AC3E}">
        <p14:creationId xmlns:p14="http://schemas.microsoft.com/office/powerpoint/2010/main" val="2988315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Energy Content of Fuels</a:t>
            </a:r>
          </a:p>
        </p:txBody>
      </p:sp>
      <p:sp>
        <p:nvSpPr>
          <p:cNvPr id="4" name="Slide Number Placeholder 3"/>
          <p:cNvSpPr>
            <a:spLocks noGrp="1"/>
          </p:cNvSpPr>
          <p:nvPr>
            <p:ph type="sldNum" sz="quarter" idx="5"/>
          </p:nvPr>
        </p:nvSpPr>
        <p:spPr/>
        <p:txBody>
          <a:bodyPr/>
          <a:lstStyle/>
          <a:p>
            <a:fld id="{CEC09B7F-E93B-5E41-8803-6FBF9202B12C}" type="slidenum">
              <a:rPr lang="en-US" smtClean="0"/>
              <a:t>15</a:t>
            </a:fld>
            <a:endParaRPr lang="en-US"/>
          </a:p>
        </p:txBody>
      </p:sp>
    </p:spTree>
    <p:extLst>
      <p:ext uri="{BB962C8B-B14F-4D97-AF65-F5344CB8AC3E}">
        <p14:creationId xmlns:p14="http://schemas.microsoft.com/office/powerpoint/2010/main" val="1656471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2.1</a:t>
            </a:r>
          </a:p>
          <a:p>
            <a:r>
              <a:rPr lang="en-US" dirty="0">
                <a:effectLst/>
                <a:latin typeface="Calibri" panose="020F0502020204030204" pitchFamily="34" charset="0"/>
              </a:rPr>
              <a:t>Turning a hand-cranked electric generator, the average person can sustain a power output of about 100 W. Here the energy ends up lighting a 100-W incandescent lightbulb.</a:t>
            </a:r>
          </a:p>
        </p:txBody>
      </p:sp>
      <p:sp>
        <p:nvSpPr>
          <p:cNvPr id="4" name="Slide Number Placeholder 3"/>
          <p:cNvSpPr>
            <a:spLocks noGrp="1"/>
          </p:cNvSpPr>
          <p:nvPr>
            <p:ph type="sldNum" sz="quarter" idx="5"/>
          </p:nvPr>
        </p:nvSpPr>
        <p:spPr/>
        <p:txBody>
          <a:bodyPr/>
          <a:lstStyle/>
          <a:p>
            <a:fld id="{CEC09B7F-E93B-5E41-8803-6FBF9202B12C}" type="slidenum">
              <a:rPr lang="en-US" smtClean="0"/>
              <a:t>31</a:t>
            </a:fld>
            <a:endParaRPr lang="en-US"/>
          </a:p>
        </p:txBody>
      </p:sp>
    </p:spTree>
    <p:extLst>
      <p:ext uri="{BB962C8B-B14F-4D97-AF65-F5344CB8AC3E}">
        <p14:creationId xmlns:p14="http://schemas.microsoft.com/office/powerpoint/2010/main" val="3889209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latin typeface="Calibri" panose="020F0502020204030204" pitchFamily="34" charset="0"/>
              </a:rPr>
              <a:t>FIGURE 2.2</a:t>
            </a:r>
          </a:p>
          <a:p>
            <a:r>
              <a:rPr lang="en-US" dirty="0">
                <a:effectLst/>
                <a:latin typeface="Calibri" panose="020F0502020204030204" pitchFamily="34" charset="0"/>
              </a:rPr>
              <a:t>It would take 100 workers laboring around the clock to supply the energy needs of the average American.</a:t>
            </a: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32</a:t>
            </a:fld>
            <a:endParaRPr lang="en-US"/>
          </a:p>
        </p:txBody>
      </p:sp>
    </p:spTree>
    <p:extLst>
      <p:ext uri="{BB962C8B-B14F-4D97-AF65-F5344CB8AC3E}">
        <p14:creationId xmlns:p14="http://schemas.microsoft.com/office/powerpoint/2010/main" val="2132129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29EDE-7881-EE24-1C3B-13B0389099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ECEDE4-9E87-F41B-7631-59CA19FBE772}"/>
              </a:ext>
            </a:extLst>
          </p:cNvPr>
          <p:cNvSpPr>
            <a:spLocks noGrp="1"/>
          </p:cNvSpPr>
          <p:nvPr>
            <p:ph idx="1"/>
          </p:nvPr>
        </p:nvSpPr>
        <p:spPr/>
        <p:txBody>
          <a:bodyPr/>
          <a:lstStyle>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B6D906F5-F399-07CB-ADDE-2FECA68DAB7B}"/>
              </a:ext>
            </a:extLst>
          </p:cNvPr>
          <p:cNvSpPr>
            <a:spLocks noGrp="1"/>
          </p:cNvSpPr>
          <p:nvPr>
            <p:ph type="ftr" sz="quarter" idx="10"/>
          </p:nvPr>
        </p:nvSpPr>
        <p:spPr/>
        <p:txBody>
          <a:bodyPr/>
          <a:lstStyle/>
          <a:p>
            <a:r>
              <a:rPr lang="en-US"/>
              <a:t>Copyright © 2023 W. W. Norton &amp; Company, Inc.</a:t>
            </a:r>
          </a:p>
        </p:txBody>
      </p:sp>
      <p:sp>
        <p:nvSpPr>
          <p:cNvPr id="5" name="Slide Number Placeholder 4">
            <a:extLst>
              <a:ext uri="{FF2B5EF4-FFF2-40B4-BE49-F238E27FC236}">
                <a16:creationId xmlns:a16="http://schemas.microsoft.com/office/drawing/2014/main" id="{93DF6C22-3267-8FAD-BDC7-256A6FC14CC6}"/>
              </a:ext>
            </a:extLst>
          </p:cNvPr>
          <p:cNvSpPr>
            <a:spLocks noGrp="1"/>
          </p:cNvSpPr>
          <p:nvPr>
            <p:ph type="sldNum" sz="quarter" idx="11"/>
          </p:nvPr>
        </p:nvSpPr>
        <p:spPr/>
        <p:txBody>
          <a:bodyPr/>
          <a:lstStyle/>
          <a:p>
            <a:fld id="{8B4A9805-B67D-5D4A-85DC-C8E27BA9210B}" type="slidenum">
              <a:rPr lang="en-US" smtClean="0"/>
              <a:t>‹#›</a:t>
            </a:fld>
            <a:endParaRPr lang="en-US"/>
          </a:p>
        </p:txBody>
      </p:sp>
    </p:spTree>
    <p:extLst>
      <p:ext uri="{BB962C8B-B14F-4D97-AF65-F5344CB8AC3E}">
        <p14:creationId xmlns:p14="http://schemas.microsoft.com/office/powerpoint/2010/main" val="3679078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cessible Display Equations">
    <p:bg>
      <p:bgPr>
        <a:solidFill>
          <a:srgbClr val="FFFFFF"/>
        </a:solidFill>
        <a:effectLst/>
      </p:bgPr>
    </p:bg>
    <p:spTree>
      <p:nvGrpSpPr>
        <p:cNvPr id="1" name=""/>
        <p:cNvGrpSpPr/>
        <p:nvPr/>
      </p:nvGrpSpPr>
      <p:grpSpPr>
        <a:xfrm>
          <a:off x="0" y="0"/>
          <a:ext cx="0" cy="0"/>
          <a:chOff x="0" y="0"/>
          <a:chExt cx="0" cy="0"/>
        </a:xfrm>
      </p:grpSpPr>
      <p:sp>
        <p:nvSpPr>
          <p:cNvPr id="14" name="Content Placeholder 1">
            <a:extLst>
              <a:ext uri="{FF2B5EF4-FFF2-40B4-BE49-F238E27FC236}">
                <a16:creationId xmlns:a16="http://schemas.microsoft.com/office/drawing/2014/main" id="{266A8B3E-9539-4748-BDCD-9C3904F91034}"/>
              </a:ext>
            </a:extLst>
          </p:cNvPr>
          <p:cNvSpPr>
            <a:spLocks noGrp="1"/>
          </p:cNvSpPr>
          <p:nvPr>
            <p:ph sz="quarter" idx="10" hasCustomPrompt="1"/>
          </p:nvPr>
        </p:nvSpPr>
        <p:spPr>
          <a:xfrm>
            <a:off x="838200" y="1459431"/>
            <a:ext cx="11207496" cy="464058"/>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400" b="0" i="0">
                <a:latin typeface="Calibri" panose="020F0502020204030204" pitchFamily="34" charset="0"/>
                <a:ea typeface="Verdana" charset="0"/>
                <a:cs typeface="Verdana" charset="0"/>
              </a:defRPr>
            </a:lvl1pPr>
          </a:lstStyle>
          <a:p>
            <a:pPr lvl="0"/>
            <a:r>
              <a:rPr lang="en-US" dirty="0"/>
              <a:t>This is the first placeholder. Create equation and display below this placeholder. </a:t>
            </a:r>
          </a:p>
        </p:txBody>
      </p:sp>
      <p:sp>
        <p:nvSpPr>
          <p:cNvPr id="15" name="Content Placeholder 2">
            <a:extLst>
              <a:ext uri="{FF2B5EF4-FFF2-40B4-BE49-F238E27FC236}">
                <a16:creationId xmlns:a16="http://schemas.microsoft.com/office/drawing/2014/main" id="{B6847687-B6D3-6B4C-A086-0D3A7BDCC936}"/>
              </a:ext>
            </a:extLst>
          </p:cNvPr>
          <p:cNvSpPr>
            <a:spLocks noGrp="1"/>
          </p:cNvSpPr>
          <p:nvPr>
            <p:ph sz="quarter" idx="12" hasCustomPrompt="1"/>
          </p:nvPr>
        </p:nvSpPr>
        <p:spPr>
          <a:xfrm>
            <a:off x="838200" y="3024937"/>
            <a:ext cx="11207496" cy="464058"/>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400" b="0" i="0">
                <a:latin typeface="Calibri" panose="020F0502020204030204" pitchFamily="34" charset="0"/>
                <a:ea typeface="Verdana" charset="0"/>
                <a:cs typeface="Verdana" charset="0"/>
              </a:defRPr>
            </a:lvl1pPr>
          </a:lstStyle>
          <a:p>
            <a:pPr lvl="0"/>
            <a:r>
              <a:rPr lang="en-US" dirty="0"/>
              <a:t>This is the second placeholder. Avoid inline equations. </a:t>
            </a:r>
          </a:p>
        </p:txBody>
      </p:sp>
      <p:sp>
        <p:nvSpPr>
          <p:cNvPr id="16" name="Content Placeholder 3">
            <a:extLst>
              <a:ext uri="{FF2B5EF4-FFF2-40B4-BE49-F238E27FC236}">
                <a16:creationId xmlns:a16="http://schemas.microsoft.com/office/drawing/2014/main" id="{19CB48E5-DB50-F74A-810F-D171B6B8F234}"/>
              </a:ext>
            </a:extLst>
          </p:cNvPr>
          <p:cNvSpPr>
            <a:spLocks noGrp="1"/>
          </p:cNvSpPr>
          <p:nvPr>
            <p:ph sz="quarter" idx="14" hasCustomPrompt="1"/>
          </p:nvPr>
        </p:nvSpPr>
        <p:spPr>
          <a:xfrm>
            <a:off x="838199" y="4590443"/>
            <a:ext cx="11207497" cy="891540"/>
          </a:xfrm>
        </p:spPr>
        <p:txBody>
          <a:bodyPr>
            <a:normAutofit/>
          </a:bodyPr>
          <a:lstStyle>
            <a:lvl1pPr>
              <a:defRPr sz="2400" b="0" i="0">
                <a:latin typeface="Calibri" panose="020F0502020204030204" pitchFamily="34" charset="0"/>
                <a:ea typeface="Verdana" charset="0"/>
                <a:cs typeface="Verdana" charset="0"/>
              </a:defRPr>
            </a:lvl1pPr>
          </a:lstStyle>
          <a:p>
            <a:pPr lvl="0"/>
            <a:r>
              <a:rPr lang="en-US" dirty="0"/>
              <a:t>This is the third placeholder. Check Reading Order. Compositor will flatten equations and add alt text to the image. </a:t>
            </a:r>
          </a:p>
        </p:txBody>
      </p:sp>
      <p:cxnSp>
        <p:nvCxnSpPr>
          <p:cNvPr id="6" name="Straight Connector 5"/>
          <p:cNvCxnSpPr/>
          <p:nvPr userDrawn="1"/>
        </p:nvCxnSpPr>
        <p:spPr>
          <a:xfrm flipV="1">
            <a:off x="914401" y="1257300"/>
            <a:ext cx="10387519" cy="25150"/>
          </a:xfrm>
          <a:prstGeom prst="line">
            <a:avLst/>
          </a:prstGeom>
          <a:ln>
            <a:solidFill>
              <a:srgbClr val="58697D"/>
            </a:solidFill>
          </a:ln>
        </p:spPr>
        <p:style>
          <a:lnRef idx="1">
            <a:schemeClr val="accent1"/>
          </a:lnRef>
          <a:fillRef idx="0">
            <a:schemeClr val="accent1"/>
          </a:fillRef>
          <a:effectRef idx="0">
            <a:schemeClr val="accent1"/>
          </a:effectRef>
          <a:fontRef idx="minor">
            <a:schemeClr val="tx1"/>
          </a:fontRef>
        </p:style>
      </p:cxnSp>
      <p:sp>
        <p:nvSpPr>
          <p:cNvPr id="8" name="Footer Placeholder 3"/>
          <p:cNvSpPr>
            <a:spLocks noGrp="1"/>
          </p:cNvSpPr>
          <p:nvPr>
            <p:ph type="ftr" sz="quarter" idx="11"/>
          </p:nvPr>
        </p:nvSpPr>
        <p:spPr>
          <a:xfrm>
            <a:off x="4038600" y="6356350"/>
            <a:ext cx="4114800" cy="365125"/>
          </a:xfrm>
        </p:spPr>
        <p:txBody>
          <a:bodyPr/>
          <a:lstStyle>
            <a:lvl1pPr>
              <a:defRPr sz="1500">
                <a:solidFill>
                  <a:schemeClr val="tx1"/>
                </a:solidFill>
              </a:defRPr>
            </a:lvl1pPr>
          </a:lstStyle>
          <a:p>
            <a:r>
              <a:rPr lang="en-US"/>
              <a:t>Copyright © 2023 W. W. Norton &amp; Company, Inc.</a:t>
            </a:r>
            <a:endParaRPr lang="en-US" dirty="0"/>
          </a:p>
        </p:txBody>
      </p:sp>
      <p:sp>
        <p:nvSpPr>
          <p:cNvPr id="9" name="Slide Number Placeholder 4"/>
          <p:cNvSpPr>
            <a:spLocks noGrp="1"/>
          </p:cNvSpPr>
          <p:nvPr>
            <p:ph type="sldNum" sz="quarter" idx="16"/>
          </p:nvPr>
        </p:nvSpPr>
        <p:spPr>
          <a:xfrm>
            <a:off x="8610600" y="6356350"/>
            <a:ext cx="2743200" cy="365125"/>
          </a:xfrm>
        </p:spPr>
        <p:txBody>
          <a:bodyPr/>
          <a:lstStyle>
            <a:lvl1pPr>
              <a:defRPr>
                <a:solidFill>
                  <a:schemeClr val="tx1"/>
                </a:solidFill>
              </a:defRPr>
            </a:lvl1pPr>
          </a:lstStyle>
          <a:p>
            <a:fld id="{8B4A9805-B67D-5D4A-85DC-C8E27BA9210B}" type="slidenum">
              <a:rPr lang="en-US" smtClean="0"/>
              <a:pPr/>
              <a:t>‹#›</a:t>
            </a:fld>
            <a:endParaRPr lang="en-US" dirty="0"/>
          </a:p>
        </p:txBody>
      </p:sp>
      <p:sp>
        <p:nvSpPr>
          <p:cNvPr id="2" name="Title 1">
            <a:extLst>
              <a:ext uri="{FF2B5EF4-FFF2-40B4-BE49-F238E27FC236}">
                <a16:creationId xmlns:a16="http://schemas.microsoft.com/office/drawing/2014/main" id="{5BBDA0CD-02CB-E840-A632-B9C1357A8906}"/>
              </a:ext>
            </a:extLst>
          </p:cNvPr>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cessible Inline Equations">
    <p:bg>
      <p:bgPr>
        <a:solidFill>
          <a:srgbClr val="FFFFFF"/>
        </a:solidFill>
        <a:effectLst/>
      </p:bgPr>
    </p:bg>
    <p:spTree>
      <p:nvGrpSpPr>
        <p:cNvPr id="1" name=""/>
        <p:cNvGrpSpPr/>
        <p:nvPr/>
      </p:nvGrpSpPr>
      <p:grpSpPr>
        <a:xfrm>
          <a:off x="0" y="0"/>
          <a:ext cx="0" cy="0"/>
          <a:chOff x="0" y="0"/>
          <a:chExt cx="0" cy="0"/>
        </a:xfrm>
      </p:grpSpPr>
      <p:sp>
        <p:nvSpPr>
          <p:cNvPr id="19" name="Content Placeholder 1">
            <a:extLst>
              <a:ext uri="{FF2B5EF4-FFF2-40B4-BE49-F238E27FC236}">
                <a16:creationId xmlns:a16="http://schemas.microsoft.com/office/drawing/2014/main" id="{02396F16-A1A2-3D48-A658-9450CA7994B6}"/>
              </a:ext>
            </a:extLst>
          </p:cNvPr>
          <p:cNvSpPr>
            <a:spLocks noGrp="1"/>
          </p:cNvSpPr>
          <p:nvPr>
            <p:ph sz="quarter" idx="18" hasCustomPrompt="1"/>
          </p:nvPr>
        </p:nvSpPr>
        <p:spPr>
          <a:xfrm>
            <a:off x="838199" y="1455738"/>
            <a:ext cx="10525125" cy="599204"/>
          </a:xfrm>
        </p:spPr>
        <p:txBody>
          <a:bodyPr>
            <a:normAutofit/>
          </a:bodyPr>
          <a:lstStyle>
            <a:lvl1pPr>
              <a:defRPr sz="2400"/>
            </a:lvl1pPr>
            <a:lvl2pPr marL="457200" indent="0">
              <a:buNone/>
              <a:defRPr/>
            </a:lvl2pPr>
          </a:lstStyle>
          <a:p>
            <a:pPr lvl="0"/>
            <a:r>
              <a:rPr lang="en-US" sz="2400" dirty="0"/>
              <a:t>This is the first placeholder. I will create an equation here: </a:t>
            </a:r>
            <a:endParaRPr lang="en-US" dirty="0"/>
          </a:p>
        </p:txBody>
      </p:sp>
      <p:sp>
        <p:nvSpPr>
          <p:cNvPr id="22" name="Content Placeholder 2">
            <a:extLst>
              <a:ext uri="{FF2B5EF4-FFF2-40B4-BE49-F238E27FC236}">
                <a16:creationId xmlns:a16="http://schemas.microsoft.com/office/drawing/2014/main" id="{230DF612-BCBF-B44D-9FA4-F317AB91893F}"/>
              </a:ext>
            </a:extLst>
          </p:cNvPr>
          <p:cNvSpPr>
            <a:spLocks noGrp="1"/>
          </p:cNvSpPr>
          <p:nvPr>
            <p:ph sz="quarter" idx="17" hasCustomPrompt="1"/>
          </p:nvPr>
        </p:nvSpPr>
        <p:spPr>
          <a:xfrm>
            <a:off x="838199" y="2703513"/>
            <a:ext cx="10525125" cy="984250"/>
          </a:xfrm>
        </p:spPr>
        <p:txBody>
          <a:bodyPr/>
          <a:lstStyle>
            <a:lvl1pPr>
              <a:defRPr sz="2400"/>
            </a:lvl1pPr>
            <a:lvl3pPr marL="914400" indent="0">
              <a:buNone/>
              <a:defRPr/>
            </a:lvl3pPr>
            <a:lvl4pPr marL="1371600" indent="0">
              <a:buNone/>
              <a:defRPr/>
            </a:lvl4pPr>
            <a:lvl5pPr marL="1828800" indent="0">
              <a:buNone/>
              <a:defRPr/>
            </a:lvl5pPr>
          </a:lstStyle>
          <a:p>
            <a:pPr lvl="0"/>
            <a:r>
              <a:rPr lang="en-US" dirty="0"/>
              <a:t>This placeholder follows the equation. Equations must be displayed separately from text. Placeholder can be sized and repositioned to appear inline/close to equation.</a:t>
            </a:r>
          </a:p>
        </p:txBody>
      </p:sp>
      <p:sp>
        <p:nvSpPr>
          <p:cNvPr id="24" name="Content Placeholder 3">
            <a:extLst>
              <a:ext uri="{FF2B5EF4-FFF2-40B4-BE49-F238E27FC236}">
                <a16:creationId xmlns:a16="http://schemas.microsoft.com/office/drawing/2014/main" id="{9EC10924-71DE-FB49-89FF-EE6CCB140107}"/>
              </a:ext>
            </a:extLst>
          </p:cNvPr>
          <p:cNvSpPr>
            <a:spLocks noGrp="1"/>
          </p:cNvSpPr>
          <p:nvPr>
            <p:ph sz="quarter" idx="19" hasCustomPrompt="1"/>
          </p:nvPr>
        </p:nvSpPr>
        <p:spPr>
          <a:xfrm>
            <a:off x="813898" y="4243189"/>
            <a:ext cx="10539902" cy="1135056"/>
          </a:xfrm>
        </p:spPr>
        <p:txBody>
          <a:bodyPr>
            <a:normAutofit/>
          </a:bodyPr>
          <a:lstStyle>
            <a:lvl1pPr>
              <a:defRPr sz="2400"/>
            </a:lvl1pPr>
            <a:lvl2pPr marL="457200" indent="0">
              <a:buNone/>
              <a:defRPr/>
            </a:lvl2pPr>
          </a:lstStyle>
          <a:p>
            <a:pPr lvl="0"/>
            <a:r>
              <a:rPr lang="en-US" sz="2400" dirty="0"/>
              <a:t>This is another text placeholder. If additional placeholders must be created, enter the Slide Master and click “Insert Placeholder” within the Ribbon. DO NOT add text boxes. Check the Reading Order in the Selection Pane.</a:t>
            </a:r>
            <a:endParaRPr lang="en-US" dirty="0"/>
          </a:p>
        </p:txBody>
      </p:sp>
      <p:cxnSp>
        <p:nvCxnSpPr>
          <p:cNvPr id="6" name="Straight Connector 5"/>
          <p:cNvCxnSpPr/>
          <p:nvPr userDrawn="1"/>
        </p:nvCxnSpPr>
        <p:spPr>
          <a:xfrm flipV="1">
            <a:off x="914401" y="1257300"/>
            <a:ext cx="10387519" cy="25150"/>
          </a:xfrm>
          <a:prstGeom prst="line">
            <a:avLst/>
          </a:prstGeom>
          <a:ln>
            <a:solidFill>
              <a:srgbClr val="58697D"/>
            </a:solidFill>
          </a:ln>
        </p:spPr>
        <p:style>
          <a:lnRef idx="1">
            <a:schemeClr val="accent1"/>
          </a:lnRef>
          <a:fillRef idx="0">
            <a:schemeClr val="accent1"/>
          </a:fillRef>
          <a:effectRef idx="0">
            <a:schemeClr val="accent1"/>
          </a:effectRef>
          <a:fontRef idx="minor">
            <a:schemeClr val="tx1"/>
          </a:fontRef>
        </p:style>
      </p:cxnSp>
      <p:sp>
        <p:nvSpPr>
          <p:cNvPr id="8" name="Footer Placeholder 3"/>
          <p:cNvSpPr>
            <a:spLocks noGrp="1"/>
          </p:cNvSpPr>
          <p:nvPr>
            <p:ph type="ftr" sz="quarter" idx="11"/>
          </p:nvPr>
        </p:nvSpPr>
        <p:spPr>
          <a:xfrm>
            <a:off x="4038600" y="6356350"/>
            <a:ext cx="4114800" cy="365125"/>
          </a:xfrm>
        </p:spPr>
        <p:txBody>
          <a:bodyPr/>
          <a:lstStyle>
            <a:lvl1pPr>
              <a:defRPr sz="1500">
                <a:solidFill>
                  <a:schemeClr val="tx1"/>
                </a:solidFill>
              </a:defRPr>
            </a:lvl1pPr>
          </a:lstStyle>
          <a:p>
            <a:r>
              <a:rPr lang="en-US"/>
              <a:t>Copyright © 2023 W. W. Norton &amp; Company, Inc.</a:t>
            </a:r>
            <a:endParaRPr lang="en-US" dirty="0"/>
          </a:p>
        </p:txBody>
      </p:sp>
      <p:sp>
        <p:nvSpPr>
          <p:cNvPr id="9" name="Slide Number Placeholder 4"/>
          <p:cNvSpPr>
            <a:spLocks noGrp="1"/>
          </p:cNvSpPr>
          <p:nvPr>
            <p:ph type="sldNum" sz="quarter" idx="12"/>
          </p:nvPr>
        </p:nvSpPr>
        <p:spPr>
          <a:xfrm>
            <a:off x="8610600" y="6356350"/>
            <a:ext cx="2743200" cy="365125"/>
          </a:xfrm>
        </p:spPr>
        <p:txBody>
          <a:bodyPr/>
          <a:lstStyle>
            <a:lvl1pPr>
              <a:defRPr sz="1500">
                <a:solidFill>
                  <a:schemeClr val="tx1"/>
                </a:solidFill>
              </a:defRPr>
            </a:lvl1pPr>
          </a:lstStyle>
          <a:p>
            <a:fld id="{8B4A9805-B67D-5D4A-85DC-C8E27BA9210B}" type="slidenum">
              <a:rPr lang="en-US" smtClean="0"/>
              <a:pPr/>
              <a:t>‹#›</a:t>
            </a:fld>
            <a:endParaRPr lang="en-US" dirty="0"/>
          </a:p>
        </p:txBody>
      </p:sp>
      <p:sp>
        <p:nvSpPr>
          <p:cNvPr id="2" name="Title 1">
            <a:extLst>
              <a:ext uri="{FF2B5EF4-FFF2-40B4-BE49-F238E27FC236}">
                <a16:creationId xmlns:a16="http://schemas.microsoft.com/office/drawing/2014/main" id="{58BBA981-9713-454C-8608-C0A1180801D2}"/>
              </a:ext>
            </a:extLst>
          </p:cNvPr>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Credits">
    <p:bg>
      <p:bgPr>
        <a:solidFill>
          <a:srgbClr val="FFFF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FCF0B1C-4B3C-F344-8A99-16E67138CD6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049640" y="244935"/>
            <a:ext cx="914300" cy="292110"/>
          </a:xfrm>
          <a:prstGeom prst="rect">
            <a:avLst/>
          </a:prstGeom>
        </p:spPr>
      </p:pic>
      <p:sp>
        <p:nvSpPr>
          <p:cNvPr id="4" name="Title 3">
            <a:extLst>
              <a:ext uri="{FF2B5EF4-FFF2-40B4-BE49-F238E27FC236}">
                <a16:creationId xmlns:a16="http://schemas.microsoft.com/office/drawing/2014/main" id="{0440AFC2-0230-D643-980D-E8EEFB7A098A}"/>
              </a:ext>
            </a:extLst>
          </p:cNvPr>
          <p:cNvSpPr>
            <a:spLocks noGrp="1"/>
          </p:cNvSpPr>
          <p:nvPr>
            <p:ph type="title"/>
          </p:nvPr>
        </p:nvSpPr>
        <p:spPr>
          <a:xfrm>
            <a:off x="838200" y="1152524"/>
            <a:ext cx="10515600" cy="2911475"/>
          </a:xfrm>
        </p:spPr>
        <p:txBody>
          <a:bodyPr anchor="t"/>
          <a:lstStyle>
            <a:lvl1pPr algn="ctr">
              <a:defRPr/>
            </a:lvl1pPr>
          </a:lstStyle>
          <a:p>
            <a:r>
              <a:rPr lang="en-US" dirty="0"/>
              <a:t>Click to edit Master title style</a:t>
            </a:r>
          </a:p>
        </p:txBody>
      </p:sp>
      <p:cxnSp>
        <p:nvCxnSpPr>
          <p:cNvPr id="10" name="Straight Connector 9">
            <a:extLst>
              <a:ext uri="{FF2B5EF4-FFF2-40B4-BE49-F238E27FC236}">
                <a16:creationId xmlns:a16="http://schemas.microsoft.com/office/drawing/2014/main" id="{04F089A7-3C0D-A04C-9C69-4DEEFBA6B9AD}"/>
              </a:ext>
              <a:ext uri="{C183D7F6-B498-43B3-948B-1728B52AA6E4}">
                <adec:decorative xmlns:adec="http://schemas.microsoft.com/office/drawing/2017/decorative" val="1"/>
              </a:ext>
            </a:extLst>
          </p:cNvPr>
          <p:cNvCxnSpPr/>
          <p:nvPr userDrawn="1"/>
        </p:nvCxnSpPr>
        <p:spPr>
          <a:xfrm flipV="1">
            <a:off x="838200" y="1104900"/>
            <a:ext cx="10515600" cy="25150"/>
          </a:xfrm>
          <a:prstGeom prst="line">
            <a:avLst/>
          </a:prstGeom>
          <a:ln w="9525">
            <a:solidFill>
              <a:srgbClr val="58697D"/>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B56487B3-ED1F-BD4A-ADA8-C36E5928137B}"/>
              </a:ext>
            </a:extLst>
          </p:cNvPr>
          <p:cNvSpPr>
            <a:spLocks noGrp="1"/>
          </p:cNvSpPr>
          <p:nvPr>
            <p:ph type="ftr" sz="quarter" idx="10"/>
          </p:nvPr>
        </p:nvSpPr>
        <p:spPr/>
        <p:txBody>
          <a:bodyPr/>
          <a:lstStyle/>
          <a:p>
            <a:r>
              <a:rPr lang="en-US"/>
              <a:t>Copyright © 2023 W. W. Norton &amp; Company, Inc.</a:t>
            </a:r>
          </a:p>
        </p:txBody>
      </p:sp>
    </p:spTree>
    <p:extLst>
      <p:ext uri="{BB962C8B-B14F-4D97-AF65-F5344CB8AC3E}">
        <p14:creationId xmlns:p14="http://schemas.microsoft.com/office/powerpoint/2010/main" val="810354789"/>
      </p:ext>
    </p:extLst>
  </p:cSld>
  <p:clrMapOvr>
    <a:masterClrMapping/>
  </p:clrMapOvr>
  <p:extLst>
    <p:ext uri="{DCECCB84-F9BA-43D5-87BE-67443E8EF086}">
      <p15:sldGuideLst xmlns:p15="http://schemas.microsoft.com/office/powerpoint/2012/main">
        <p15:guide id="1" orient="horz" pos="792"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Content Placeholder 2"/>
          <p:cNvSpPr>
            <a:spLocks noGrp="1"/>
          </p:cNvSpPr>
          <p:nvPr>
            <p:ph idx="1"/>
          </p:nvPr>
        </p:nvSpPr>
        <p:spPr>
          <a:xfrm>
            <a:off x="838200" y="1456792"/>
            <a:ext cx="10521696" cy="5020208"/>
          </a:xfrm>
        </p:spPr>
        <p:txBody>
          <a:bodyPr/>
          <a:lstStyle>
            <a:lvl1pPr marL="342900" indent="-342900">
              <a:lnSpc>
                <a:spcPct val="100000"/>
              </a:lnSpc>
              <a:buFont typeface="Arial"/>
              <a:buChar char="•"/>
              <a:defRPr sz="2600" b="0" i="0">
                <a:latin typeface="Calibri" panose="020F0502020204030204" pitchFamily="34" charset="0"/>
                <a:ea typeface="Calibri" panose="020F0502020204030204" pitchFamily="34" charset="0"/>
                <a:cs typeface="Calibri" panose="020F0502020204030204" pitchFamily="34" charset="0"/>
              </a:defRPr>
            </a:lvl1pPr>
            <a:lvl2pPr marL="571500" indent="-227013">
              <a:lnSpc>
                <a:spcPct val="100000"/>
              </a:lnSpc>
              <a:buSzPct val="88000"/>
              <a:buFont typeface="Wingdings" charset="2"/>
              <a:buChar char="§"/>
              <a:tabLst/>
              <a:defRPr sz="2200" b="0" i="0">
                <a:latin typeface="Calibri" panose="020F0502020204030204" pitchFamily="34" charset="0"/>
                <a:ea typeface="Calibri" charset="0"/>
                <a:cs typeface="Calibri" charset="0"/>
              </a:defRPr>
            </a:lvl2pPr>
            <a:lvl3pPr marL="1030288" indent="-225425">
              <a:lnSpc>
                <a:spcPct val="100000"/>
              </a:lnSpc>
              <a:buSzPct val="75000"/>
              <a:buFont typeface="Courier New"/>
              <a:buChar char="o"/>
              <a:tabLst/>
              <a:defRPr b="0" i="0">
                <a:latin typeface="Calibri" panose="020F0502020204030204" pitchFamily="34" charset="0"/>
              </a:defRPr>
            </a:lvl3pPr>
            <a:lvl4pPr marL="1490663" indent="-233363">
              <a:lnSpc>
                <a:spcPct val="100000"/>
              </a:lnSpc>
              <a:tabLst/>
              <a:defRPr b="0" i="0">
                <a:latin typeface="Calibri" panose="020F0502020204030204" pitchFamily="34" charset="0"/>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 name="Footer Placeholder 8"/>
          <p:cNvSpPr>
            <a:spLocks noGrp="1"/>
          </p:cNvSpPr>
          <p:nvPr>
            <p:ph type="ftr" sz="quarter" idx="10"/>
          </p:nvPr>
        </p:nvSpPr>
        <p:spPr/>
        <p:txBody>
          <a:bodyPr/>
          <a:lstStyle/>
          <a:p>
            <a:r>
              <a:rPr lang="en-US"/>
              <a:t>Copyright © 2023 W. W. Norton &amp; Company, Inc.</a:t>
            </a:r>
            <a:endParaRPr lang="en-US" dirty="0"/>
          </a:p>
        </p:txBody>
      </p:sp>
      <p:sp>
        <p:nvSpPr>
          <p:cNvPr id="2" name="Title 1">
            <a:extLst>
              <a:ext uri="{FF2B5EF4-FFF2-40B4-BE49-F238E27FC236}">
                <a16:creationId xmlns:a16="http://schemas.microsoft.com/office/drawing/2014/main" id="{E19F30F7-FB38-D84E-909A-F4145891DF48}"/>
              </a:ext>
            </a:extLst>
          </p:cNvPr>
          <p:cNvSpPr>
            <a:spLocks noGrp="1"/>
          </p:cNvSpPr>
          <p:nvPr>
            <p:ph type="title"/>
          </p:nvPr>
        </p:nvSpPr>
        <p:spPr/>
        <p:txBody>
          <a:bodyPr/>
          <a:lstStyle/>
          <a:p>
            <a:r>
              <a:rPr lang="en-US"/>
              <a:t>Click to edit Master title style</a:t>
            </a:r>
          </a:p>
        </p:txBody>
      </p:sp>
      <p:cxnSp>
        <p:nvCxnSpPr>
          <p:cNvPr id="7" name="Straight Connector 6">
            <a:extLst>
              <a:ext uri="{FF2B5EF4-FFF2-40B4-BE49-F238E27FC236}">
                <a16:creationId xmlns:a16="http://schemas.microsoft.com/office/drawing/2014/main" id="{84A7C5F4-375D-524E-8FA4-C7BB28509BE3}"/>
              </a:ext>
            </a:extLst>
          </p:cNvPr>
          <p:cNvCxnSpPr/>
          <p:nvPr userDrawn="1"/>
        </p:nvCxnSpPr>
        <p:spPr>
          <a:xfrm flipV="1">
            <a:off x="838200" y="1104900"/>
            <a:ext cx="10515600" cy="25150"/>
          </a:xfrm>
          <a:prstGeom prst="line">
            <a:avLst/>
          </a:prstGeom>
          <a:ln w="9525">
            <a:solidFill>
              <a:srgbClr val="5869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682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39"/>
          <p:cNvSpPr>
            <a:spLocks noGrp="1" noChangeArrowheads="1"/>
          </p:cNvSpPr>
          <p:nvPr>
            <p:ph type="dt" sz="half" idx="10"/>
          </p:nvPr>
        </p:nvSpPr>
        <p:spPr>
          <a:ln/>
        </p:spPr>
        <p:txBody>
          <a:bodyPr/>
          <a:lstStyle>
            <a:lvl1pPr>
              <a:defRPr/>
            </a:lvl1pPr>
          </a:lstStyle>
          <a:p>
            <a:pPr defTabSz="1219170" fontAlgn="base">
              <a:spcBef>
                <a:spcPct val="0"/>
              </a:spcBef>
              <a:spcAft>
                <a:spcPct val="0"/>
              </a:spcAft>
              <a:defRPr/>
            </a:pPr>
            <a:endParaRPr lang="en-US" sz="1600" dirty="0">
              <a:solidFill>
                <a:srgbClr val="FFFFFF"/>
              </a:solidFill>
              <a:latin typeface="Tahoma"/>
            </a:endParaRPr>
          </a:p>
        </p:txBody>
      </p:sp>
      <p:sp>
        <p:nvSpPr>
          <p:cNvPr id="5" name="Rectangle 40"/>
          <p:cNvSpPr>
            <a:spLocks noGrp="1" noChangeArrowheads="1"/>
          </p:cNvSpPr>
          <p:nvPr>
            <p:ph type="ftr" sz="quarter" idx="11"/>
          </p:nvPr>
        </p:nvSpPr>
        <p:spPr>
          <a:ln/>
        </p:spPr>
        <p:txBody>
          <a:bodyPr/>
          <a:lstStyle>
            <a:lvl1pPr>
              <a:defRPr/>
            </a:lvl1pPr>
          </a:lstStyle>
          <a:p>
            <a:pPr defTabSz="1219170" fontAlgn="base">
              <a:spcBef>
                <a:spcPct val="0"/>
              </a:spcBef>
              <a:spcAft>
                <a:spcPct val="0"/>
              </a:spcAft>
              <a:defRPr/>
            </a:pPr>
            <a:endParaRPr lang="en-US" sz="1600" dirty="0">
              <a:solidFill>
                <a:srgbClr val="FFFFFF"/>
              </a:solidFill>
              <a:latin typeface="Tahoma"/>
            </a:endParaRPr>
          </a:p>
        </p:txBody>
      </p:sp>
      <p:sp>
        <p:nvSpPr>
          <p:cNvPr id="6" name="Rectangle 41"/>
          <p:cNvSpPr>
            <a:spLocks noGrp="1" noChangeArrowheads="1"/>
          </p:cNvSpPr>
          <p:nvPr>
            <p:ph type="sldNum" sz="quarter" idx="12"/>
          </p:nvPr>
        </p:nvSpPr>
        <p:spPr>
          <a:ln/>
        </p:spPr>
        <p:txBody>
          <a:bodyPr/>
          <a:lstStyle>
            <a:lvl1pPr>
              <a:defRPr/>
            </a:lvl1pPr>
          </a:lstStyle>
          <a:p>
            <a:pPr defTabSz="1219170" fontAlgn="base">
              <a:spcBef>
                <a:spcPct val="0"/>
              </a:spcBef>
              <a:spcAft>
                <a:spcPct val="0"/>
              </a:spcAft>
              <a:defRPr/>
            </a:pPr>
            <a:fld id="{8ADD4545-FDC6-4804-963D-3B1CF169C0D7}" type="slidenum">
              <a:rPr lang="en-US" sz="1600" smtClean="0">
                <a:solidFill>
                  <a:srgbClr val="FFFFFF"/>
                </a:solidFill>
                <a:latin typeface="Tahoma"/>
              </a:rPr>
              <a:pPr defTabSz="1219170" fontAlgn="base">
                <a:spcBef>
                  <a:spcPct val="0"/>
                </a:spcBef>
                <a:spcAft>
                  <a:spcPct val="0"/>
                </a:spcAft>
                <a:defRPr/>
              </a:pPr>
              <a:t>‹#›</a:t>
            </a:fld>
            <a:endParaRPr lang="en-US" sz="1600" dirty="0">
              <a:solidFill>
                <a:srgbClr val="FFFFFF"/>
              </a:solidFill>
              <a:latin typeface="Tahoma"/>
            </a:endParaRPr>
          </a:p>
        </p:txBody>
      </p:sp>
      <p:pic>
        <p:nvPicPr>
          <p:cNvPr id="8" name="Picture 7">
            <a:extLst>
              <a:ext uri="{FF2B5EF4-FFF2-40B4-BE49-F238E27FC236}">
                <a16:creationId xmlns:a16="http://schemas.microsoft.com/office/drawing/2014/main" id="{0B3E37E4-5D96-DC4F-955C-38788147D8D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9700" y="182062"/>
            <a:ext cx="1329400" cy="609308"/>
          </a:xfrm>
          <a:prstGeom prst="rect">
            <a:avLst/>
          </a:prstGeom>
        </p:spPr>
      </p:pic>
    </p:spTree>
    <p:extLst>
      <p:ext uri="{BB962C8B-B14F-4D97-AF65-F5344CB8AC3E}">
        <p14:creationId xmlns:p14="http://schemas.microsoft.com/office/powerpoint/2010/main" val="246854404"/>
      </p:ext>
    </p:extLst>
  </p:cSld>
  <p:clrMapOvr>
    <a:masterClrMapping/>
  </p:clrMapOvr>
  <p:transition spd="med">
    <p:pull dir="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DE7002-A215-E044-8095-3800DAFE10B7}" type="datetimeFigureOut">
              <a:rPr lang="en-US" smtClean="0"/>
              <a:t>9/3/26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250C73-3B33-A640-9335-AB6D5D98B6AF}" type="slidenum">
              <a:rPr lang="en-US" smtClean="0"/>
              <a:t>‹#›</a:t>
            </a:fld>
            <a:endParaRPr lang="en-US"/>
          </a:p>
        </p:txBody>
      </p:sp>
    </p:spTree>
    <p:extLst>
      <p:ext uri="{BB962C8B-B14F-4D97-AF65-F5344CB8AC3E}">
        <p14:creationId xmlns:p14="http://schemas.microsoft.com/office/powerpoint/2010/main" val="1699080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720316" y="1307617"/>
            <a:ext cx="6262577" cy="1376590"/>
          </a:xfrm>
        </p:spPr>
        <p:txBody>
          <a:bodyPr anchor="b">
            <a:normAutofit/>
          </a:bodyPr>
          <a:lstStyle>
            <a:lvl1pPr algn="l">
              <a:defRPr sz="3200" b="1" i="0" baseline="0">
                <a:ln>
                  <a:noFill/>
                </a:ln>
                <a:solidFill>
                  <a:srgbClr val="2E445C"/>
                </a:solidFill>
                <a:latin typeface="+mn-lt"/>
                <a:ea typeface="Source Sans Pro Semibold" charset="0"/>
                <a:cs typeface="Source Sans Pro Semibold" charset="0"/>
              </a:defRPr>
            </a:lvl1pPr>
          </a:lstStyle>
          <a:p>
            <a:r>
              <a:rPr lang="en-US" dirty="0"/>
              <a:t>Enter Book Title</a:t>
            </a:r>
          </a:p>
        </p:txBody>
      </p:sp>
      <p:sp>
        <p:nvSpPr>
          <p:cNvPr id="3" name="Subtitle 2"/>
          <p:cNvSpPr>
            <a:spLocks noGrp="1"/>
          </p:cNvSpPr>
          <p:nvPr>
            <p:ph type="subTitle" idx="1" hasCustomPrompt="1"/>
          </p:nvPr>
        </p:nvSpPr>
        <p:spPr>
          <a:xfrm>
            <a:off x="5720316" y="3208081"/>
            <a:ext cx="6262577" cy="2473052"/>
          </a:xfrm>
        </p:spPr>
        <p:txBody>
          <a:bodyPr>
            <a:normAutofit/>
          </a:bodyPr>
          <a:lstStyle>
            <a:lvl1pPr marL="0" indent="0" algn="l">
              <a:buNone/>
              <a:defRPr sz="3200" b="1" i="0">
                <a:solidFill>
                  <a:srgbClr val="007B80"/>
                </a:solidFill>
                <a:latin typeface="Calibri" charset="0"/>
                <a:ea typeface="Calibri" charset="0"/>
                <a:cs typeface="Calibri"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Author Names</a:t>
            </a:r>
          </a:p>
        </p:txBody>
      </p:sp>
      <p:sp>
        <p:nvSpPr>
          <p:cNvPr id="14" name="Picture Placeholder 3"/>
          <p:cNvSpPr>
            <a:spLocks noGrp="1"/>
          </p:cNvSpPr>
          <p:nvPr>
            <p:ph type="pic" sz="quarter" idx="13" hasCustomPrompt="1"/>
          </p:nvPr>
        </p:nvSpPr>
        <p:spPr>
          <a:xfrm>
            <a:off x="0" y="0"/>
            <a:ext cx="5486400" cy="6858000"/>
          </a:xfrm>
        </p:spPr>
        <p:txBody>
          <a:bodyPr/>
          <a:lstStyle>
            <a:lvl1pPr>
              <a:defRPr/>
            </a:lvl1pPr>
          </a:lstStyle>
          <a:p>
            <a:r>
              <a:rPr lang="en-US"/>
              <a:t>Click the icon to add Book Art</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5720316" y="2933092"/>
            <a:ext cx="6262577" cy="0"/>
          </a:xfrm>
          <a:prstGeom prst="line">
            <a:avLst/>
          </a:prstGeom>
          <a:ln>
            <a:solidFill>
              <a:srgbClr val="58697D"/>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343A52BE-BCFB-3346-858E-ADE541502D66}"/>
              </a:ext>
            </a:extLst>
          </p:cNvPr>
          <p:cNvSpPr>
            <a:spLocks noGrp="1"/>
          </p:cNvSpPr>
          <p:nvPr>
            <p:ph type="ftr" sz="quarter" idx="15"/>
          </p:nvPr>
        </p:nvSpPr>
        <p:spPr>
          <a:xfrm>
            <a:off x="5518298" y="6492875"/>
            <a:ext cx="6673702" cy="365125"/>
          </a:xfrm>
        </p:spPr>
        <p:txBody>
          <a:bodyPr anchor="b"/>
          <a:lstStyle>
            <a:lvl1pPr>
              <a:defRPr sz="1500">
                <a:solidFill>
                  <a:schemeClr val="tx1"/>
                </a:solidFill>
              </a:defRPr>
            </a:lvl1pPr>
          </a:lstStyle>
          <a:p>
            <a:r>
              <a:rPr lang="en-US"/>
              <a:t>Copyright © 2023 W. W. Norton &amp; Company, Inc.</a:t>
            </a:r>
            <a:endParaRPr lang="en-US" dirty="0"/>
          </a:p>
        </p:txBody>
      </p:sp>
      <p:pic>
        <p:nvPicPr>
          <p:cNvPr id="9" name="Picture 8">
            <a:extLst>
              <a:ext uri="{FF2B5EF4-FFF2-40B4-BE49-F238E27FC236}">
                <a16:creationId xmlns:a16="http://schemas.microsoft.com/office/drawing/2014/main" id="{EE68990E-76A4-CE41-B554-5AC9C4F94F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049640" y="244935"/>
            <a:ext cx="914300" cy="292110"/>
          </a:xfrm>
          <a:prstGeom prst="rect">
            <a:avLst/>
          </a:prstGeom>
        </p:spPr>
      </p:pic>
    </p:spTree>
    <p:extLst>
      <p:ext uri="{BB962C8B-B14F-4D97-AF65-F5344CB8AC3E}">
        <p14:creationId xmlns:p14="http://schemas.microsoft.com/office/powerpoint/2010/main" val="1429446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Only">
    <p:bg>
      <p:bgPr>
        <a:solidFill>
          <a:srgbClr val="FFFF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
            <a:ext cx="11430000" cy="6400800"/>
          </a:xfrm>
        </p:spPr>
        <p:txBody>
          <a:bodyPr/>
          <a:lstStyle>
            <a:lvl1pPr marL="0" indent="0">
              <a:buNone/>
              <a:defRPr sz="2400" b="0" i="0">
                <a:latin typeface="Calibri" panose="020F0502020204030204" pitchFamily="34" charset="0"/>
                <a:ea typeface="Calibri" panose="020F0502020204030204" pitchFamily="34" charset="0"/>
                <a:cs typeface="Calibri" panose="020F0502020204030204" pitchFamily="34" charset="0"/>
              </a:defRPr>
            </a:lvl1pPr>
            <a:lvl2pPr marL="571500" indent="-227013">
              <a:tabLst/>
              <a:defRPr b="0" i="0">
                <a:latin typeface="Calibri" panose="020F0502020204030204" pitchFamily="34" charset="0"/>
                <a:ea typeface="Calibri" charset="0"/>
                <a:cs typeface="Calibri" charset="0"/>
              </a:defRPr>
            </a:lvl2pPr>
            <a:lvl3pPr marL="1030288" indent="-225425">
              <a:tabLst/>
              <a:defRPr b="0" i="0">
                <a:latin typeface="Calibri" panose="020F0502020204030204" pitchFamily="34" charset="0"/>
              </a:defRPr>
            </a:lvl3pPr>
            <a:lvl4pPr marL="1490663" indent="-233363">
              <a:tabLst/>
              <a:defRPr b="0" i="0">
                <a:latin typeface="Calibri" panose="020F0502020204030204" pitchFamily="34" charset="0"/>
              </a:defRPr>
            </a:lvl4pPr>
            <a:lvl5pPr>
              <a:defRPr>
                <a:latin typeface="+mj-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898248186"/>
      </p:ext>
    </p:extLst>
  </p:cSld>
  <p:clrMapOvr>
    <a:masterClrMapping/>
  </p:clrMapOvr>
  <p:extLst>
    <p:ext uri="{DCECCB84-F9BA-43D5-87BE-67443E8EF086}">
      <p15:sldGuideLst xmlns:p15="http://schemas.microsoft.com/office/powerpoint/2012/main">
        <p15:guide id="1" orient="horz" pos="792">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FFFF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62050"/>
            <a:ext cx="10510520" cy="5577417"/>
          </a:xfrm>
        </p:spPr>
        <p:txBody>
          <a:bodyPr/>
          <a:lstStyle>
            <a:lvl1pPr marL="342900" indent="-342900">
              <a:buClr>
                <a:srgbClr val="007B80"/>
              </a:buClr>
              <a:buFont typeface="Wingdings" pitchFamily="2" charset="2"/>
              <a:buChar char="§"/>
              <a:defRPr sz="2400" b="0" i="0">
                <a:latin typeface="Calibri" panose="020F0502020204030204" pitchFamily="34" charset="0"/>
                <a:ea typeface="Calibri" panose="020F0502020204030204" pitchFamily="34" charset="0"/>
                <a:cs typeface="Calibri" panose="020F0502020204030204" pitchFamily="34" charset="0"/>
              </a:defRPr>
            </a:lvl1pPr>
            <a:lvl2pPr marL="571500" indent="-227013">
              <a:buClr>
                <a:schemeClr val="accent6"/>
              </a:buClr>
              <a:buFont typeface="Arial" panose="020B0604020202020204" pitchFamily="34" charset="0"/>
              <a:buChar char="•"/>
              <a:tabLst/>
              <a:defRPr b="0" i="0">
                <a:latin typeface="Calibri" panose="020F0502020204030204" pitchFamily="34" charset="0"/>
                <a:ea typeface="Calibri" charset="0"/>
                <a:cs typeface="Calibri" charset="0"/>
              </a:defRPr>
            </a:lvl2pPr>
            <a:lvl3pPr marL="1030288" indent="-225425">
              <a:buFont typeface="Wingdings" pitchFamily="2" charset="2"/>
              <a:buChar char="§"/>
              <a:tabLst/>
              <a:defRPr b="0" i="0">
                <a:latin typeface="Calibri" panose="020F0502020204030204" pitchFamily="34" charset="0"/>
              </a:defRPr>
            </a:lvl3pPr>
            <a:lvl4pPr marL="1490663" indent="-233363">
              <a:buFont typeface="Wingdings" pitchFamily="2" charset="2"/>
              <a:buChar char="§"/>
              <a:tabLst/>
              <a:defRPr b="0" i="0">
                <a:latin typeface="Calibri" panose="020F0502020204030204" pitchFamily="34" charset="0"/>
              </a:defRPr>
            </a:lvl4pPr>
            <a:lvl5pPr>
              <a:defRPr>
                <a:latin typeface="+mj-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5" name="Straight Connector 4"/>
          <p:cNvCxnSpPr/>
          <p:nvPr userDrawn="1"/>
        </p:nvCxnSpPr>
        <p:spPr>
          <a:xfrm flipV="1">
            <a:off x="838200" y="1104900"/>
            <a:ext cx="10515600" cy="25150"/>
          </a:xfrm>
          <a:prstGeom prst="line">
            <a:avLst/>
          </a:prstGeom>
          <a:ln w="9525">
            <a:solidFill>
              <a:srgbClr val="58697D"/>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0ED0E213-2FDC-764A-969A-2869FE36F4A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64314291"/>
      </p:ext>
    </p:extLst>
  </p:cSld>
  <p:clrMapOvr>
    <a:masterClrMapping/>
  </p:clrMapOvr>
  <p:extLst>
    <p:ext uri="{DCECCB84-F9BA-43D5-87BE-67443E8EF086}">
      <p15:sldGuideLst xmlns:p15="http://schemas.microsoft.com/office/powerpoint/2012/main">
        <p15:guide id="1" orient="horz" pos="792">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FFFFFF"/>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685800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838200" y="1209675"/>
            <a:ext cx="5181600" cy="5546725"/>
          </a:xfrm>
        </p:spPr>
        <p:txBody>
          <a:bodyPr/>
          <a:lstStyle>
            <a:lvl1pPr marL="228600" indent="-228600">
              <a:buClr>
                <a:srgbClr val="007B80"/>
              </a:buClr>
              <a:buFont typeface="Wingdings" pitchFamily="2" charset="2"/>
              <a:buChar char="§"/>
              <a:defRPr/>
            </a:lvl1pPr>
            <a:lvl2pPr>
              <a:buClr>
                <a:schemeClr val="accent6"/>
              </a:buClr>
              <a:defRPr/>
            </a:lvl2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6172200" y="1209675"/>
            <a:ext cx="5181600" cy="5546725"/>
          </a:xfrm>
        </p:spPr>
        <p:txBody>
          <a:bodyPr/>
          <a:lstStyle>
            <a:lvl1pPr marL="228600" indent="-228600">
              <a:buClr>
                <a:srgbClr val="007B80"/>
              </a:buClr>
              <a:buFont typeface="Wingdings" pitchFamily="2" charset="2"/>
              <a:buChar char="§"/>
              <a:defRPr/>
            </a:lvl1pPr>
            <a:lvl2pPr>
              <a:buClr>
                <a:schemeClr val="accent6"/>
              </a:buClr>
              <a:defRPr/>
            </a:lvl2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5" name="Title 4">
            <a:extLst>
              <a:ext uri="{FF2B5EF4-FFF2-40B4-BE49-F238E27FC236}">
                <a16:creationId xmlns:a16="http://schemas.microsoft.com/office/drawing/2014/main" id="{FBD49E4A-23FC-FA48-8FB3-BE418D318B7D}"/>
              </a:ext>
            </a:extLst>
          </p:cNvPr>
          <p:cNvSpPr>
            <a:spLocks noGrp="1"/>
          </p:cNvSpPr>
          <p:nvPr>
            <p:ph type="title"/>
          </p:nvPr>
        </p:nvSpPr>
        <p:spPr/>
        <p:txBody>
          <a:bodyPr/>
          <a:lstStyle/>
          <a:p>
            <a:r>
              <a:rPr lang="en-US"/>
              <a:t>Click to edit Master title style</a:t>
            </a:r>
          </a:p>
        </p:txBody>
      </p:sp>
      <p:cxnSp>
        <p:nvCxnSpPr>
          <p:cNvPr id="12" name="Straight Connector 11">
            <a:extLst>
              <a:ext uri="{FF2B5EF4-FFF2-40B4-BE49-F238E27FC236}">
                <a16:creationId xmlns:a16="http://schemas.microsoft.com/office/drawing/2014/main" id="{7EA727AB-10BD-954F-AB4D-6DBB8EDF1EFE}"/>
              </a:ext>
            </a:extLst>
          </p:cNvPr>
          <p:cNvCxnSpPr/>
          <p:nvPr userDrawn="1"/>
        </p:nvCxnSpPr>
        <p:spPr>
          <a:xfrm flipV="1">
            <a:off x="838200" y="1104900"/>
            <a:ext cx="10515600" cy="25150"/>
          </a:xfrm>
          <a:prstGeom prst="line">
            <a:avLst/>
          </a:prstGeom>
          <a:ln w="9525">
            <a:solidFill>
              <a:srgbClr val="5869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4606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 Content">
    <p:bg>
      <p:bgPr>
        <a:solidFill>
          <a:srgbClr val="FFFFFF"/>
        </a:solidFill>
        <a:effectLst/>
      </p:bgPr>
    </p:bg>
    <p:spTree>
      <p:nvGrpSpPr>
        <p:cNvPr id="1" name=""/>
        <p:cNvGrpSpPr/>
        <p:nvPr/>
      </p:nvGrpSpPr>
      <p:grpSpPr>
        <a:xfrm>
          <a:off x="0" y="0"/>
          <a:ext cx="0" cy="0"/>
          <a:chOff x="0" y="0"/>
          <a:chExt cx="0" cy="0"/>
        </a:xfrm>
      </p:grpSpPr>
      <p:sp>
        <p:nvSpPr>
          <p:cNvPr id="14" name="Content Placeholder 2"/>
          <p:cNvSpPr>
            <a:spLocks noGrp="1"/>
          </p:cNvSpPr>
          <p:nvPr>
            <p:ph sz="quarter" idx="13"/>
          </p:nvPr>
        </p:nvSpPr>
        <p:spPr>
          <a:xfrm>
            <a:off x="838200" y="1457505"/>
            <a:ext cx="5159375" cy="2167128"/>
          </a:xfrm>
        </p:spPr>
        <p:txBody>
          <a:bodyPr/>
          <a:lstStyle>
            <a:lvl1pPr marL="228600" indent="-228600">
              <a:buClr>
                <a:srgbClr val="007B80"/>
              </a:buClr>
              <a:buFont typeface="Wingdings" pitchFamily="2" charset="2"/>
              <a:buChar char="§"/>
              <a:defRPr/>
            </a:lvl1pPr>
            <a:lvl2pPr>
              <a:buClr>
                <a:schemeClr val="accent6"/>
              </a:buClr>
              <a:defRPr/>
            </a:lvl2pPr>
          </a:lstStyle>
          <a:p>
            <a:pPr lvl="0"/>
            <a:r>
              <a:rPr lang="en-US" dirty="0"/>
              <a:t>Edit Master text styles</a:t>
            </a:r>
          </a:p>
          <a:p>
            <a:pPr lvl="1"/>
            <a:r>
              <a:rPr lang="en-US" dirty="0"/>
              <a:t>Second level</a:t>
            </a:r>
          </a:p>
          <a:p>
            <a:pPr lvl="2"/>
            <a:r>
              <a:rPr lang="en-US" dirty="0"/>
              <a:t>Third level</a:t>
            </a:r>
          </a:p>
        </p:txBody>
      </p:sp>
      <p:sp>
        <p:nvSpPr>
          <p:cNvPr id="16" name="Content Placeholder 3"/>
          <p:cNvSpPr>
            <a:spLocks noGrp="1"/>
          </p:cNvSpPr>
          <p:nvPr>
            <p:ph sz="quarter" idx="14"/>
          </p:nvPr>
        </p:nvSpPr>
        <p:spPr>
          <a:xfrm>
            <a:off x="6172200" y="1457095"/>
            <a:ext cx="5181600" cy="2166938"/>
          </a:xfrm>
        </p:spPr>
        <p:txBody>
          <a:bodyPr/>
          <a:lstStyle>
            <a:lvl1pPr marL="228600" indent="-228600">
              <a:buClr>
                <a:srgbClr val="007B80"/>
              </a:buClr>
              <a:buFont typeface="Wingdings" pitchFamily="2" charset="2"/>
              <a:buChar char="§"/>
              <a:defRPr/>
            </a:lvl1pPr>
            <a:lvl2pPr>
              <a:buClr>
                <a:schemeClr val="accent6"/>
              </a:buClr>
              <a:defRPr/>
            </a:lvl2pPr>
          </a:lstStyle>
          <a:p>
            <a:pPr lvl="0"/>
            <a:r>
              <a:rPr lang="en-US" dirty="0"/>
              <a:t>Edit Master text styles</a:t>
            </a:r>
          </a:p>
          <a:p>
            <a:pPr lvl="1"/>
            <a:r>
              <a:rPr lang="en-US" dirty="0"/>
              <a:t>Second level</a:t>
            </a:r>
          </a:p>
          <a:p>
            <a:pPr lvl="2"/>
            <a:r>
              <a:rPr lang="en-US" dirty="0"/>
              <a:t>Third level</a:t>
            </a:r>
          </a:p>
        </p:txBody>
      </p:sp>
      <p:sp>
        <p:nvSpPr>
          <p:cNvPr id="4" name="Content Placeholder 4"/>
          <p:cNvSpPr>
            <a:spLocks noGrp="1"/>
          </p:cNvSpPr>
          <p:nvPr>
            <p:ph sz="half" idx="2"/>
          </p:nvPr>
        </p:nvSpPr>
        <p:spPr>
          <a:xfrm>
            <a:off x="839788" y="4040252"/>
            <a:ext cx="5157787" cy="2168270"/>
          </a:xfrm>
        </p:spPr>
        <p:txBody>
          <a:bodyPr/>
          <a:lstStyle>
            <a:lvl1pPr marL="228600" indent="-228600">
              <a:buClr>
                <a:srgbClr val="007B80"/>
              </a:buClr>
              <a:buFont typeface="Wingdings" pitchFamily="2" charset="2"/>
              <a:buChar char="§"/>
              <a:defRPr/>
            </a:lvl1pPr>
            <a:lvl2pPr>
              <a:buClr>
                <a:schemeClr val="accent6"/>
              </a:buClr>
              <a:defRPr/>
            </a:lvl2pPr>
          </a:lstStyle>
          <a:p>
            <a:pPr lvl="0"/>
            <a:r>
              <a:rPr lang="en-US" dirty="0"/>
              <a:t>Edit Master text styles</a:t>
            </a:r>
          </a:p>
          <a:p>
            <a:pPr lvl="1"/>
            <a:r>
              <a:rPr lang="en-US" dirty="0"/>
              <a:t>Second level</a:t>
            </a:r>
          </a:p>
          <a:p>
            <a:pPr lvl="2"/>
            <a:r>
              <a:rPr lang="en-US" dirty="0"/>
              <a:t>Third level</a:t>
            </a:r>
          </a:p>
        </p:txBody>
      </p:sp>
      <p:sp>
        <p:nvSpPr>
          <p:cNvPr id="6" name="Content Placeholder 5"/>
          <p:cNvSpPr>
            <a:spLocks noGrp="1"/>
          </p:cNvSpPr>
          <p:nvPr>
            <p:ph sz="quarter" idx="4"/>
          </p:nvPr>
        </p:nvSpPr>
        <p:spPr>
          <a:xfrm>
            <a:off x="6172200" y="4040252"/>
            <a:ext cx="5183188" cy="2168270"/>
          </a:xfrm>
        </p:spPr>
        <p:txBody>
          <a:bodyPr/>
          <a:lstStyle>
            <a:lvl1pPr marL="228600" indent="-228600">
              <a:buClr>
                <a:srgbClr val="007B80"/>
              </a:buClr>
              <a:buFont typeface="Wingdings" pitchFamily="2" charset="2"/>
              <a:buChar char="§"/>
              <a:defRPr/>
            </a:lvl1pPr>
            <a:lvl2pPr>
              <a:buClr>
                <a:schemeClr val="accent6"/>
              </a:buClr>
              <a:defRPr/>
            </a:lvl2pPr>
          </a:lstStyle>
          <a:p>
            <a:pPr lvl="0"/>
            <a:r>
              <a:rPr lang="en-US" dirty="0"/>
              <a:t>Edit Master text styles</a:t>
            </a:r>
          </a:p>
          <a:p>
            <a:pPr lvl="1"/>
            <a:r>
              <a:rPr lang="en-US" dirty="0"/>
              <a:t>Second level</a:t>
            </a:r>
          </a:p>
          <a:p>
            <a:pPr lvl="2"/>
            <a:r>
              <a:rPr lang="en-US" dirty="0"/>
              <a:t>Third level</a:t>
            </a:r>
          </a:p>
        </p:txBody>
      </p:sp>
      <p:sp>
        <p:nvSpPr>
          <p:cNvPr id="9" name="Footer Placeholder 3"/>
          <p:cNvSpPr>
            <a:spLocks noGrp="1"/>
          </p:cNvSpPr>
          <p:nvPr>
            <p:ph type="ftr" sz="quarter" idx="11"/>
          </p:nvPr>
        </p:nvSpPr>
        <p:spPr>
          <a:xfrm>
            <a:off x="4038600" y="6356350"/>
            <a:ext cx="4114800" cy="365125"/>
          </a:xfrm>
        </p:spPr>
        <p:txBody>
          <a:bodyPr/>
          <a:lstStyle>
            <a:lvl1pPr>
              <a:defRPr sz="1500">
                <a:solidFill>
                  <a:schemeClr val="tx1"/>
                </a:solidFill>
              </a:defRPr>
            </a:lvl1pPr>
          </a:lstStyle>
          <a:p>
            <a:r>
              <a:rPr lang="en-US"/>
              <a:t>Copyright © 2023 W. W. Norton &amp; Company, Inc.</a:t>
            </a:r>
            <a:endParaRPr lang="en-US" dirty="0"/>
          </a:p>
        </p:txBody>
      </p:sp>
      <p:sp>
        <p:nvSpPr>
          <p:cNvPr id="11" name="Slide Number Placeholder 4"/>
          <p:cNvSpPr>
            <a:spLocks noGrp="1"/>
          </p:cNvSpPr>
          <p:nvPr>
            <p:ph type="sldNum" sz="quarter" idx="12"/>
          </p:nvPr>
        </p:nvSpPr>
        <p:spPr>
          <a:xfrm>
            <a:off x="8610600" y="6356350"/>
            <a:ext cx="2743200" cy="365125"/>
          </a:xfrm>
        </p:spPr>
        <p:txBody>
          <a:bodyPr/>
          <a:lstStyle>
            <a:lvl1pPr>
              <a:defRPr sz="1500">
                <a:solidFill>
                  <a:schemeClr val="tx1"/>
                </a:solidFill>
              </a:defRPr>
            </a:lvl1pPr>
          </a:lstStyle>
          <a:p>
            <a:fld id="{8B4A9805-B67D-5D4A-85DC-C8E27BA9210B}" type="slidenum">
              <a:rPr lang="en-US" smtClean="0"/>
              <a:pPr/>
              <a:t>‹#›</a:t>
            </a:fld>
            <a:endParaRPr lang="en-US" dirty="0"/>
          </a:p>
        </p:txBody>
      </p:sp>
      <p:sp>
        <p:nvSpPr>
          <p:cNvPr id="2" name="Title 1">
            <a:extLst>
              <a:ext uri="{FF2B5EF4-FFF2-40B4-BE49-F238E27FC236}">
                <a16:creationId xmlns:a16="http://schemas.microsoft.com/office/drawing/2014/main" id="{E742511D-9C43-9341-BFBF-B88D9E976165}"/>
              </a:ext>
            </a:extLst>
          </p:cNvPr>
          <p:cNvSpPr>
            <a:spLocks noGrp="1"/>
          </p:cNvSpPr>
          <p:nvPr>
            <p:ph type="title"/>
          </p:nvPr>
        </p:nvSpPr>
        <p:spPr/>
        <p:txBody>
          <a:bodyPr/>
          <a:lstStyle/>
          <a:p>
            <a:r>
              <a:rPr lang="en-US"/>
              <a:t>Click to edit Master title style</a:t>
            </a:r>
          </a:p>
        </p:txBody>
      </p:sp>
      <p:cxnSp>
        <p:nvCxnSpPr>
          <p:cNvPr id="12" name="Straight Connector 11">
            <a:extLst>
              <a:ext uri="{FF2B5EF4-FFF2-40B4-BE49-F238E27FC236}">
                <a16:creationId xmlns:a16="http://schemas.microsoft.com/office/drawing/2014/main" id="{76B2D850-8C63-7948-950A-7CE2041DF722}"/>
              </a:ext>
            </a:extLst>
          </p:cNvPr>
          <p:cNvCxnSpPr/>
          <p:nvPr userDrawn="1"/>
        </p:nvCxnSpPr>
        <p:spPr>
          <a:xfrm flipV="1">
            <a:off x="838200" y="1104900"/>
            <a:ext cx="10515600" cy="25150"/>
          </a:xfrm>
          <a:prstGeom prst="line">
            <a:avLst/>
          </a:prstGeom>
          <a:ln w="9525">
            <a:solidFill>
              <a:srgbClr val="5869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367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FFFFF"/>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sz="1500">
                <a:solidFill>
                  <a:schemeClr val="tx1"/>
                </a:solidFill>
              </a:defRPr>
            </a:lvl1pPr>
          </a:lstStyle>
          <a:p>
            <a:r>
              <a:rPr lang="en-US"/>
              <a:t>Copyright © 2023 W. W. Norton &amp; Company, Inc.</a:t>
            </a:r>
            <a:endParaRPr lang="en-US" dirty="0"/>
          </a:p>
        </p:txBody>
      </p:sp>
      <p:sp>
        <p:nvSpPr>
          <p:cNvPr id="5" name="Slide Number Placeholder 4"/>
          <p:cNvSpPr>
            <a:spLocks noGrp="1"/>
          </p:cNvSpPr>
          <p:nvPr>
            <p:ph type="sldNum" sz="quarter" idx="12"/>
          </p:nvPr>
        </p:nvSpPr>
        <p:spPr/>
        <p:txBody>
          <a:bodyPr/>
          <a:lstStyle>
            <a:lvl1pPr>
              <a:defRPr sz="1500">
                <a:solidFill>
                  <a:schemeClr val="tx1"/>
                </a:solidFill>
              </a:defRPr>
            </a:lvl1pPr>
          </a:lstStyle>
          <a:p>
            <a:fld id="{8B4A9805-B67D-5D4A-85DC-C8E27BA9210B}" type="slidenum">
              <a:rPr lang="en-US" smtClean="0"/>
              <a:pPr/>
              <a:t>‹#›</a:t>
            </a:fld>
            <a:endParaRPr lang="en-US" dirty="0"/>
          </a:p>
        </p:txBody>
      </p:sp>
      <p:cxnSp>
        <p:nvCxnSpPr>
          <p:cNvPr id="7" name="Straight Connector 6">
            <a:extLst>
              <a:ext uri="{FF2B5EF4-FFF2-40B4-BE49-F238E27FC236}">
                <a16:creationId xmlns:a16="http://schemas.microsoft.com/office/drawing/2014/main" id="{C9329E1D-386B-FC4B-B251-0F456DECE2F2}"/>
              </a:ext>
            </a:extLst>
          </p:cNvPr>
          <p:cNvCxnSpPr/>
          <p:nvPr userDrawn="1"/>
        </p:nvCxnSpPr>
        <p:spPr>
          <a:xfrm flipV="1">
            <a:off x="838200" y="1104900"/>
            <a:ext cx="10515600" cy="25150"/>
          </a:xfrm>
          <a:prstGeom prst="line">
            <a:avLst/>
          </a:prstGeom>
          <a:ln w="9525">
            <a:solidFill>
              <a:srgbClr val="58697D"/>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BEAA04A3-154C-D847-A63F-5B2020D400C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9031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with description ">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B80"/>
                </a:solidFill>
              </a:defRPr>
            </a:lvl1pPr>
          </a:lstStyle>
          <a:p>
            <a:r>
              <a:rPr lang="en-US"/>
              <a:t>Click to edit Master title style</a:t>
            </a:r>
            <a:endParaRPr lang="en-US" dirty="0"/>
          </a:p>
        </p:txBody>
      </p:sp>
      <p:sp>
        <p:nvSpPr>
          <p:cNvPr id="4" name="Text Placeholder 2"/>
          <p:cNvSpPr>
            <a:spLocks noGrp="1"/>
          </p:cNvSpPr>
          <p:nvPr>
            <p:ph type="body" sz="half" idx="2" hasCustomPrompt="1"/>
          </p:nvPr>
        </p:nvSpPr>
        <p:spPr>
          <a:xfrm>
            <a:off x="839788" y="2057400"/>
            <a:ext cx="3932237" cy="3811588"/>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Click to add short description of video/audio content. Create unique link, ”Women in the 20th Century Video”.</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2" name="Picture Placeholder 3"/>
          <p:cNvSpPr>
            <a:spLocks noGrp="1"/>
          </p:cNvSpPr>
          <p:nvPr>
            <p:ph type="pic" sz="quarter" idx="13" hasCustomPrompt="1"/>
          </p:nvPr>
        </p:nvSpPr>
        <p:spPr>
          <a:xfrm>
            <a:off x="5183188" y="954088"/>
            <a:ext cx="6170612" cy="4906962"/>
          </a:xfrm>
        </p:spPr>
        <p:txBody>
          <a:bodyPr/>
          <a:lstStyle/>
          <a:p>
            <a:r>
              <a:rPr lang="en-US" dirty="0"/>
              <a:t>Add Screenshot of the Video</a:t>
            </a:r>
          </a:p>
        </p:txBody>
      </p:sp>
      <p:sp>
        <p:nvSpPr>
          <p:cNvPr id="6" name="Footer Placeholder 5"/>
          <p:cNvSpPr>
            <a:spLocks noGrp="1"/>
          </p:cNvSpPr>
          <p:nvPr>
            <p:ph type="ftr" sz="quarter" idx="11"/>
          </p:nvPr>
        </p:nvSpPr>
        <p:spPr/>
        <p:txBody>
          <a:bodyPr/>
          <a:lstStyle>
            <a:lvl1pPr>
              <a:defRPr sz="1500">
                <a:solidFill>
                  <a:schemeClr val="tx1"/>
                </a:solidFill>
              </a:defRPr>
            </a:lvl1pPr>
          </a:lstStyle>
          <a:p>
            <a:r>
              <a:rPr lang="en-US"/>
              <a:t>Copyright © 2023 W. W. Norton &amp; Company, Inc.</a:t>
            </a:r>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8B4A9805-B67D-5D4A-85DC-C8E27BA9210B}" type="slidenum">
              <a:rPr lang="en-US" smtClean="0"/>
              <a:pPr/>
              <a:t>‹#›</a:t>
            </a:fld>
            <a:endParaRPr lang="en-US" dirty="0"/>
          </a:p>
        </p:txBody>
      </p:sp>
      <p:cxnSp>
        <p:nvCxnSpPr>
          <p:cNvPr id="8" name="Straight Connector 7"/>
          <p:cNvCxnSpPr/>
          <p:nvPr userDrawn="1"/>
        </p:nvCxnSpPr>
        <p:spPr>
          <a:xfrm flipV="1">
            <a:off x="914401" y="2049681"/>
            <a:ext cx="3857624" cy="7719"/>
          </a:xfrm>
          <a:prstGeom prst="line">
            <a:avLst/>
          </a:prstGeom>
          <a:ln>
            <a:solidFill>
              <a:srgbClr val="5869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90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B80"/>
                </a:solidFill>
              </a:defRPr>
            </a:lvl1pPr>
          </a:lstStyle>
          <a:p>
            <a:r>
              <a:rPr lang="en-US"/>
              <a:t>Click to edit Master title style</a:t>
            </a:r>
          </a:p>
        </p:txBody>
      </p:sp>
      <p:sp>
        <p:nvSpPr>
          <p:cNvPr id="4" name="Text Placeholder 2"/>
          <p:cNvSpPr>
            <a:spLocks noGrp="1"/>
          </p:cNvSpPr>
          <p:nvPr>
            <p:ph type="body" sz="half" idx="2"/>
          </p:nvPr>
        </p:nvSpPr>
        <p:spPr>
          <a:xfrm>
            <a:off x="839788" y="2230654"/>
            <a:ext cx="3932237" cy="34650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3"/>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p:cNvSpPr>
            <a:spLocks noGrp="1"/>
          </p:cNvSpPr>
          <p:nvPr>
            <p:ph type="ftr" sz="quarter" idx="11"/>
          </p:nvPr>
        </p:nvSpPr>
        <p:spPr/>
        <p:txBody>
          <a:bodyPr/>
          <a:lstStyle>
            <a:lvl1pPr>
              <a:defRPr sz="1500">
                <a:solidFill>
                  <a:schemeClr val="tx1"/>
                </a:solidFill>
              </a:defRPr>
            </a:lvl1pPr>
          </a:lstStyle>
          <a:p>
            <a:r>
              <a:rPr lang="en-US"/>
              <a:t>Copyright © 2023 W. W. Norton &amp; Company, Inc.</a:t>
            </a:r>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8B4A9805-B67D-5D4A-85DC-C8E27BA9210B}" type="slidenum">
              <a:rPr lang="en-US" smtClean="0"/>
              <a:pPr/>
              <a:t>‹#›</a:t>
            </a:fld>
            <a:endParaRPr lang="en-US" dirty="0"/>
          </a:p>
        </p:txBody>
      </p:sp>
      <p:cxnSp>
        <p:nvCxnSpPr>
          <p:cNvPr id="8" name="Straight Connector 7"/>
          <p:cNvCxnSpPr/>
          <p:nvPr userDrawn="1"/>
        </p:nvCxnSpPr>
        <p:spPr>
          <a:xfrm flipV="1">
            <a:off x="914401" y="2049681"/>
            <a:ext cx="3857624" cy="7719"/>
          </a:xfrm>
          <a:prstGeom prst="line">
            <a:avLst/>
          </a:prstGeom>
          <a:ln>
            <a:solidFill>
              <a:srgbClr val="5869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947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0"/>
            <a:ext cx="10515600" cy="109728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38200" y="1200150"/>
            <a:ext cx="10515600" cy="49768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Copyright © 2023 W. W. Norton &amp; Company, Inc.</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4A9805-B67D-5D4A-85DC-C8E27BA9210B}" type="slidenum">
              <a:rPr lang="en-US" smtClean="0"/>
              <a:t>‹#›</a:t>
            </a:fld>
            <a:endParaRPr lang="en-US"/>
          </a:p>
        </p:txBody>
      </p:sp>
    </p:spTree>
    <p:extLst>
      <p:ext uri="{BB962C8B-B14F-4D97-AF65-F5344CB8AC3E}">
        <p14:creationId xmlns:p14="http://schemas.microsoft.com/office/powerpoint/2010/main" val="1674552427"/>
      </p:ext>
    </p:extLst>
  </p:cSld>
  <p:clrMap bg1="lt1" tx1="dk1" bg2="lt2" tx2="dk2" accent1="accent1" accent2="accent2" accent3="accent3" accent4="accent4" accent5="accent5" accent6="accent6" hlink="hlink" folHlink="folHlink"/>
  <p:sldLayoutIdLst>
    <p:sldLayoutId id="2147483664" r:id="rId1"/>
    <p:sldLayoutId id="2147483649" r:id="rId2"/>
    <p:sldLayoutId id="2147483662" r:id="rId3"/>
    <p:sldLayoutId id="2147483661" r:id="rId4"/>
    <p:sldLayoutId id="2147483652" r:id="rId5"/>
    <p:sldLayoutId id="2147483653" r:id="rId6"/>
    <p:sldLayoutId id="2147483654" r:id="rId7"/>
    <p:sldLayoutId id="2147483656" r:id="rId8"/>
    <p:sldLayoutId id="2147483657" r:id="rId9"/>
    <p:sldLayoutId id="2147483658" r:id="rId10"/>
    <p:sldLayoutId id="2147483659" r:id="rId11"/>
    <p:sldLayoutId id="2147483650" r:id="rId12"/>
    <p:sldLayoutId id="2147483663" r:id="rId13"/>
    <p:sldLayoutId id="2147483665" r:id="rId14"/>
    <p:sldLayoutId id="2147483666" r:id="rId15"/>
  </p:sldLayoutIdLst>
  <p:hf sldNum="0" hdr="0" dt="0"/>
  <p:txStyles>
    <p:titleStyle>
      <a:lvl1pPr algn="l" defTabSz="914400" rtl="0" eaLnBrk="1" latinLnBrk="0" hangingPunct="1">
        <a:lnSpc>
          <a:spcPct val="90000"/>
        </a:lnSpc>
        <a:spcBef>
          <a:spcPct val="0"/>
        </a:spcBef>
        <a:buNone/>
        <a:defRPr sz="3200" b="1" i="0" kern="1200">
          <a:solidFill>
            <a:srgbClr val="007B80"/>
          </a:solidFill>
          <a:latin typeface="Calibri" charset="0"/>
          <a:ea typeface="Calibri" charset="0"/>
          <a:cs typeface="Calibri" charset="0"/>
        </a:defRPr>
      </a:lvl1pPr>
    </p:titleStyle>
    <p:bodyStyle>
      <a:lvl1pPr marL="228600" indent="-228600" algn="l" defTabSz="914400" rtl="0" eaLnBrk="1" latinLnBrk="0" hangingPunct="1">
        <a:lnSpc>
          <a:spcPct val="90000"/>
        </a:lnSpc>
        <a:spcBef>
          <a:spcPts val="1000"/>
        </a:spcBef>
        <a:buClr>
          <a:srgbClr val="007B80"/>
        </a:buClr>
        <a:buFont typeface="Wingdings" pitchFamily="2" charset="2"/>
        <a:buChar char="§"/>
        <a:defRPr sz="2800" b="0" i="0" kern="1200">
          <a:solidFill>
            <a:srgbClr val="58697D"/>
          </a:solidFill>
          <a:latin typeface="Calibri" panose="020F0502020204030204" pitchFamily="34" charset="0"/>
          <a:ea typeface="Calibri" charset="0"/>
          <a:cs typeface="Calibri" charset="0"/>
        </a:defRPr>
      </a:lvl1pPr>
      <a:lvl2pPr marL="685800" indent="-228600" algn="l" defTabSz="914400" rtl="0" eaLnBrk="1" latinLnBrk="0" hangingPunct="1">
        <a:lnSpc>
          <a:spcPct val="90000"/>
        </a:lnSpc>
        <a:spcBef>
          <a:spcPts val="500"/>
        </a:spcBef>
        <a:buClr>
          <a:schemeClr val="accent6"/>
        </a:buClr>
        <a:buFont typeface="Arial"/>
        <a:buChar char="•"/>
        <a:defRPr sz="2400" b="0" i="0" kern="1200">
          <a:solidFill>
            <a:srgbClr val="58697D"/>
          </a:solidFill>
          <a:latin typeface="Calibri" panose="020F0502020204030204" pitchFamily="34" charset="0"/>
          <a:ea typeface="Calibri" charset="0"/>
          <a:cs typeface="Calibri" charset="0"/>
        </a:defRPr>
      </a:lvl2pPr>
      <a:lvl3pPr marL="1143000" indent="-228600" algn="l" defTabSz="914400" rtl="0" eaLnBrk="1" latinLnBrk="0" hangingPunct="1">
        <a:lnSpc>
          <a:spcPct val="90000"/>
        </a:lnSpc>
        <a:spcBef>
          <a:spcPts val="500"/>
        </a:spcBef>
        <a:buFont typeface="Arial"/>
        <a:buChar char="•"/>
        <a:defRPr sz="2000" b="0" i="0" kern="1200">
          <a:solidFill>
            <a:srgbClr val="58697D"/>
          </a:solidFill>
          <a:latin typeface="Calibri" panose="020F0502020204030204" pitchFamily="34" charset="0"/>
          <a:ea typeface="Calibri" charset="0"/>
          <a:cs typeface="Calibri" charset="0"/>
        </a:defRPr>
      </a:lvl3pPr>
      <a:lvl4pPr marL="1600200" indent="-228600" algn="l" defTabSz="914400" rtl="0" eaLnBrk="1" latinLnBrk="0" hangingPunct="1">
        <a:lnSpc>
          <a:spcPct val="90000"/>
        </a:lnSpc>
        <a:spcBef>
          <a:spcPts val="500"/>
        </a:spcBef>
        <a:buFont typeface="Arial"/>
        <a:buChar char="•"/>
        <a:defRPr sz="1800" b="0" i="0" kern="1200">
          <a:solidFill>
            <a:srgbClr val="58697D"/>
          </a:solidFill>
          <a:latin typeface="Calibri" panose="020F0502020204030204" pitchFamily="34"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rgbClr val="58697D"/>
          </a:solidFill>
          <a:latin typeface="+mj-lt"/>
          <a:ea typeface="Calibri" charset="0"/>
          <a:cs typeface="Calibr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8" Type="http://schemas.openxmlformats.org/officeDocument/2006/relationships/image" Target="../media/image37.emf"/><Relationship Id="rId13" Type="http://schemas.openxmlformats.org/officeDocument/2006/relationships/image" Target="../media/image42.emf"/><Relationship Id="rId3" Type="http://schemas.openxmlformats.org/officeDocument/2006/relationships/image" Target="../media/image32.emf"/><Relationship Id="rId7" Type="http://schemas.openxmlformats.org/officeDocument/2006/relationships/image" Target="../media/image36.emf"/><Relationship Id="rId12" Type="http://schemas.openxmlformats.org/officeDocument/2006/relationships/image" Target="../media/image41.emf"/><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35.emf"/><Relationship Id="rId11" Type="http://schemas.openxmlformats.org/officeDocument/2006/relationships/image" Target="../media/image40.emf"/><Relationship Id="rId5" Type="http://schemas.openxmlformats.org/officeDocument/2006/relationships/image" Target="../media/image34.emf"/><Relationship Id="rId15" Type="http://schemas.openxmlformats.org/officeDocument/2006/relationships/hyperlink" Target="https://flowcharts.llnl.gov/" TargetMode="External"/><Relationship Id="rId10" Type="http://schemas.openxmlformats.org/officeDocument/2006/relationships/image" Target="../media/image39.emf"/><Relationship Id="rId4" Type="http://schemas.openxmlformats.org/officeDocument/2006/relationships/image" Target="../media/image33.emf"/><Relationship Id="rId9" Type="http://schemas.openxmlformats.org/officeDocument/2006/relationships/image" Target="../media/image38.emf"/><Relationship Id="rId14" Type="http://schemas.openxmlformats.org/officeDocument/2006/relationships/image" Target="../media/image43.emf"/></Relationships>
</file>

<file path=ppt/slides/_rels/slide4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ea typeface="ＭＳ Ｐゴシック" charset="-128"/>
              </a:rPr>
              <a:t>CHAPTER 2</a:t>
            </a:r>
            <a:endParaRPr lang="en-US" dirty="0"/>
          </a:p>
        </p:txBody>
      </p:sp>
      <p:sp>
        <p:nvSpPr>
          <p:cNvPr id="3" name="Subtitle 2"/>
          <p:cNvSpPr>
            <a:spLocks noGrp="1"/>
          </p:cNvSpPr>
          <p:nvPr>
            <p:ph type="subTitle" idx="1"/>
          </p:nvPr>
        </p:nvSpPr>
        <p:spPr/>
        <p:txBody>
          <a:bodyPr/>
          <a:lstStyle/>
          <a:p>
            <a:r>
              <a:rPr lang="en-US" dirty="0"/>
              <a:t>High-Energy Society</a:t>
            </a:r>
          </a:p>
        </p:txBody>
      </p:sp>
      <p:pic>
        <p:nvPicPr>
          <p:cNvPr id="8" name="Picture Placeholder 7" descr="A series of five photographs with the title Energy, Environment, and Climate by Richard Wolfson. Fourth Edition. In the upper left corner is a photo of an electric car plugged into a charging station. In the upper right corner, is a photo of a wind turbine behind a solar panel. In the middle, is a photo of a polar bear. In the lower right corner is a photo of a tree growing in the middle of tall buildings. In the lower left corner, is a photo of an iceberg floating in water.">
            <a:extLst>
              <a:ext uri="{FF2B5EF4-FFF2-40B4-BE49-F238E27FC236}">
                <a16:creationId xmlns:a16="http://schemas.microsoft.com/office/drawing/2014/main" id="{FD18367C-0B8B-F962-64D5-A94F28A64483}"/>
              </a:ext>
            </a:extLst>
          </p:cNvPr>
          <p:cNvPicPr>
            <a:picLocks noGrp="1" noChangeAspect="1"/>
          </p:cNvPicPr>
          <p:nvPr>
            <p:ph type="pic" sz="quarter" idx="13"/>
          </p:nvPr>
        </p:nvPicPr>
        <p:blipFill>
          <a:blip r:embed="rId3"/>
          <a:srcRect l="71" r="71"/>
          <a:stretch>
            <a:fillRect/>
          </a:stretch>
        </p:blipFill>
        <p:spPr/>
      </p:pic>
      <p:sp>
        <p:nvSpPr>
          <p:cNvPr id="4" name="Footer Placeholder 3">
            <a:extLst>
              <a:ext uri="{FF2B5EF4-FFF2-40B4-BE49-F238E27FC236}">
                <a16:creationId xmlns:a16="http://schemas.microsoft.com/office/drawing/2014/main" id="{2A59FE1E-7A6C-514D-B0E9-1A3F0B28F4A6}"/>
              </a:ext>
            </a:extLst>
          </p:cNvPr>
          <p:cNvSpPr>
            <a:spLocks noGrp="1"/>
          </p:cNvSpPr>
          <p:nvPr>
            <p:ph type="ftr" sz="quarter" idx="15"/>
          </p:nvPr>
        </p:nvSpPr>
        <p:spPr/>
        <p:txBody>
          <a:bodyPr/>
          <a:lstStyle/>
          <a:p>
            <a:r>
              <a:rPr lang="en-US">
                <a:solidFill>
                  <a:srgbClr val="2E445C"/>
                </a:solidFill>
              </a:rPr>
              <a:t>Copyright © 2023 W. W. Norton &amp; Company, Inc.</a:t>
            </a:r>
            <a:endParaRPr lang="en-US" dirty="0">
              <a:solidFill>
                <a:srgbClr val="2E445C"/>
              </a:solidFill>
            </a:endParaRPr>
          </a:p>
        </p:txBody>
      </p:sp>
    </p:spTree>
    <p:extLst>
      <p:ext uri="{BB962C8B-B14F-4D97-AF65-F5344CB8AC3E}">
        <p14:creationId xmlns:p14="http://schemas.microsoft.com/office/powerpoint/2010/main" val="544821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4DBA9CA-1306-F959-CAD7-989C58E3BD27}"/>
              </a:ext>
            </a:extLst>
          </p:cNvPr>
          <p:cNvGraphicFramePr>
            <a:graphicFrameLocks noGrp="1"/>
          </p:cNvGraphicFramePr>
          <p:nvPr/>
        </p:nvGraphicFramePr>
        <p:xfrm>
          <a:off x="4457453" y="859163"/>
          <a:ext cx="3277093" cy="5139674"/>
        </p:xfrm>
        <a:graphic>
          <a:graphicData uri="http://schemas.openxmlformats.org/drawingml/2006/table">
            <a:tbl>
              <a:tblPr firstRow="1" bandRow="1">
                <a:tableStyleId>{5C22544A-7EE6-4342-B048-85BDC9FD1C3A}</a:tableStyleId>
              </a:tblPr>
              <a:tblGrid>
                <a:gridCol w="795150">
                  <a:extLst>
                    <a:ext uri="{9D8B030D-6E8A-4147-A177-3AD203B41FA5}">
                      <a16:colId xmlns:a16="http://schemas.microsoft.com/office/drawing/2014/main" val="3591279752"/>
                    </a:ext>
                  </a:extLst>
                </a:gridCol>
                <a:gridCol w="1103086">
                  <a:extLst>
                    <a:ext uri="{9D8B030D-6E8A-4147-A177-3AD203B41FA5}">
                      <a16:colId xmlns:a16="http://schemas.microsoft.com/office/drawing/2014/main" val="3090014037"/>
                    </a:ext>
                  </a:extLst>
                </a:gridCol>
                <a:gridCol w="1378857">
                  <a:extLst>
                    <a:ext uri="{9D8B030D-6E8A-4147-A177-3AD203B41FA5}">
                      <a16:colId xmlns:a16="http://schemas.microsoft.com/office/drawing/2014/main" val="1640463415"/>
                    </a:ext>
                  </a:extLst>
                </a:gridCol>
              </a:tblGrid>
              <a:tr h="236989">
                <a:tc gridSpan="3">
                  <a:txBody>
                    <a:bodyPr/>
                    <a:lstStyle/>
                    <a:p>
                      <a:r>
                        <a:rPr lang="en-US" sz="400" dirty="0"/>
                        <a:t>Energy and Power Units</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70339146"/>
                  </a:ext>
                </a:extLst>
              </a:tr>
              <a:tr h="236989">
                <a:tc>
                  <a:txBody>
                    <a:bodyPr/>
                    <a:lstStyle/>
                    <a:p>
                      <a:r>
                        <a:rPr lang="en-US" sz="400" b="0" i="0" kern="1200" dirty="0">
                          <a:solidFill>
                            <a:schemeClr val="dk1"/>
                          </a:solidFill>
                          <a:effectLst/>
                          <a:latin typeface="+mn-lt"/>
                          <a:ea typeface="+mn-ea"/>
                          <a:cs typeface="+mn-cs"/>
                        </a:rPr>
                        <a:t>ENERGY UNIT</a:t>
                      </a:r>
                      <a:endParaRPr lang="en-US" sz="400" dirty="0"/>
                    </a:p>
                  </a:txBody>
                  <a:tcPr/>
                </a:tc>
                <a:tc>
                  <a:txBody>
                    <a:bodyPr/>
                    <a:lstStyle/>
                    <a:p>
                      <a:r>
                        <a:rPr lang="en-US" sz="400" b="0" i="0" kern="1200" dirty="0">
                          <a:solidFill>
                            <a:schemeClr val="dk1"/>
                          </a:solidFill>
                          <a:effectLst/>
                          <a:latin typeface="+mn-lt"/>
                          <a:ea typeface="+mn-ea"/>
                          <a:cs typeface="+mn-cs"/>
                        </a:rPr>
                        <a:t>JOULE EQUIVALENT* </a:t>
                      </a:r>
                      <a:endParaRPr lang="en-US" sz="400" dirty="0"/>
                    </a:p>
                  </a:txBody>
                  <a:tcPr/>
                </a:tc>
                <a:tc>
                  <a:txBody>
                    <a:bodyPr/>
                    <a:lstStyle/>
                    <a:p>
                      <a:r>
                        <a:rPr lang="en-US" sz="400" b="0" i="0" kern="1200" dirty="0">
                          <a:solidFill>
                            <a:schemeClr val="dk1"/>
                          </a:solidFill>
                          <a:effectLst/>
                          <a:latin typeface="+mn-lt"/>
                          <a:ea typeface="+mn-ea"/>
                          <a:cs typeface="+mn-cs"/>
                        </a:rPr>
                        <a:t>DESCRIPTION</a:t>
                      </a:r>
                      <a:endParaRPr lang="en-US" sz="400" dirty="0"/>
                    </a:p>
                  </a:txBody>
                  <a:tcPr/>
                </a:tc>
                <a:extLst>
                  <a:ext uri="{0D108BD9-81ED-4DB2-BD59-A6C34878D82A}">
                    <a16:rowId xmlns:a16="http://schemas.microsoft.com/office/drawing/2014/main" val="561353356"/>
                  </a:ext>
                </a:extLst>
              </a:tr>
              <a:tr h="521377">
                <a:tc>
                  <a:txBody>
                    <a:bodyPr/>
                    <a:lstStyle/>
                    <a:p>
                      <a:r>
                        <a:rPr lang="en-US" sz="400" b="0" i="0" kern="1200" dirty="0">
                          <a:solidFill>
                            <a:schemeClr val="dk1"/>
                          </a:solidFill>
                          <a:effectLst/>
                          <a:latin typeface="+mn-lt"/>
                          <a:ea typeface="+mn-ea"/>
                          <a:cs typeface="+mn-cs"/>
                        </a:rPr>
                        <a:t>joule ( J)</a:t>
                      </a:r>
                      <a:endParaRPr lang="en-US" sz="400" dirty="0"/>
                    </a:p>
                  </a:txBody>
                  <a:tcPr/>
                </a:tc>
                <a:tc>
                  <a:txBody>
                    <a:bodyPr/>
                    <a:lstStyle/>
                    <a:p>
                      <a:r>
                        <a:rPr lang="en-US" sz="400" b="0" i="0" kern="1200" dirty="0">
                          <a:solidFill>
                            <a:schemeClr val="dk1"/>
                          </a:solidFill>
                          <a:effectLst/>
                          <a:latin typeface="+mn-lt"/>
                          <a:ea typeface="+mn-ea"/>
                          <a:cs typeface="+mn-cs"/>
                        </a:rPr>
                        <a:t>1 J</a:t>
                      </a:r>
                      <a:endParaRPr lang="en-US" sz="400" dirty="0"/>
                    </a:p>
                  </a:txBody>
                  <a:tcPr/>
                </a:tc>
                <a:tc>
                  <a:txBody>
                    <a:bodyPr/>
                    <a:lstStyle/>
                    <a:p>
                      <a:r>
                        <a:rPr lang="en-US" sz="400" b="0" i="0" kern="1200" dirty="0">
                          <a:solidFill>
                            <a:schemeClr val="dk1"/>
                          </a:solidFill>
                          <a:effectLst/>
                          <a:latin typeface="+mn-lt"/>
                          <a:ea typeface="+mn-ea"/>
                          <a:cs typeface="+mn-cs"/>
                        </a:rPr>
                        <a:t>Official SI energy unit; equivalent to 1 watt-second (W·s)</a:t>
                      </a:r>
                      <a:br>
                        <a:rPr lang="en-US" sz="400" dirty="0"/>
                      </a:br>
                      <a:r>
                        <a:rPr lang="en-US" sz="400" b="0" i="0" kern="1200" dirty="0">
                          <a:solidFill>
                            <a:schemeClr val="dk1"/>
                          </a:solidFill>
                          <a:effectLst/>
                          <a:latin typeface="+mn-lt"/>
                          <a:ea typeface="+mn-ea"/>
                          <a:cs typeface="+mn-cs"/>
                        </a:rPr>
                        <a:t>or the energy involved in applying a force of 1 newton</a:t>
                      </a:r>
                      <a:br>
                        <a:rPr lang="en-US" sz="400" dirty="0"/>
                      </a:br>
                      <a:r>
                        <a:rPr lang="en-US" sz="400" b="0" i="0" kern="1200" dirty="0">
                          <a:solidFill>
                            <a:schemeClr val="dk1"/>
                          </a:solidFill>
                          <a:effectLst/>
                          <a:latin typeface="+mn-lt"/>
                          <a:ea typeface="+mn-ea"/>
                          <a:cs typeface="+mn-cs"/>
                        </a:rPr>
                        <a:t>over a distance of 1 meter</a:t>
                      </a:r>
                      <a:endParaRPr lang="en-US" sz="400" dirty="0"/>
                    </a:p>
                  </a:txBody>
                  <a:tcPr/>
                </a:tc>
                <a:extLst>
                  <a:ext uri="{0D108BD9-81ED-4DB2-BD59-A6C34878D82A}">
                    <a16:rowId xmlns:a16="http://schemas.microsoft.com/office/drawing/2014/main" val="2929872885"/>
                  </a:ext>
                </a:extLst>
              </a:tr>
              <a:tr h="332374">
                <a:tc>
                  <a:txBody>
                    <a:bodyPr/>
                    <a:lstStyle/>
                    <a:p>
                      <a:r>
                        <a:rPr lang="en-US" sz="400" b="0" i="0" kern="1200" dirty="0">
                          <a:solidFill>
                            <a:schemeClr val="dk1"/>
                          </a:solidFill>
                          <a:effectLst/>
                          <a:latin typeface="+mn-lt"/>
                          <a:ea typeface="+mn-ea"/>
                          <a:cs typeface="+mn-cs"/>
                        </a:rPr>
                        <a:t>kilowatt-hour (kWh)</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3.6 MJ</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Energy associated with 1 kilowatt (kW) used for 1 hour</a:t>
                      </a:r>
                      <a:br>
                        <a:rPr lang="en-US" sz="400" dirty="0"/>
                      </a:br>
                      <a:r>
                        <a:rPr lang="en-US" sz="400" b="0" i="0" kern="1200" dirty="0">
                          <a:solidFill>
                            <a:schemeClr val="dk1"/>
                          </a:solidFill>
                          <a:effectLst/>
                          <a:latin typeface="+mn-lt"/>
                          <a:ea typeface="+mn-ea"/>
                          <a:cs typeface="+mn-cs"/>
                        </a:rPr>
                        <a:t>(1 MJ = 10 </a:t>
                      </a:r>
                      <a:r>
                        <a:rPr lang="en-US" sz="400" b="0" i="0" kern="1200" baseline="30000" dirty="0">
                          <a:solidFill>
                            <a:schemeClr val="dk1"/>
                          </a:solidFill>
                          <a:effectLst/>
                          <a:latin typeface="+mn-lt"/>
                          <a:ea typeface="+mn-ea"/>
                          <a:cs typeface="+mn-cs"/>
                        </a:rPr>
                        <a:t>6</a:t>
                      </a:r>
                      <a:r>
                        <a:rPr lang="en-US" sz="400" b="0" i="0" kern="1200" dirty="0">
                          <a:solidFill>
                            <a:schemeClr val="dk1"/>
                          </a:solidFill>
                          <a:effectLst/>
                          <a:latin typeface="+mn-lt"/>
                          <a:ea typeface="+mn-ea"/>
                          <a:cs typeface="+mn-cs"/>
                        </a:rPr>
                        <a:t> J)</a:t>
                      </a:r>
                      <a:endParaRPr lang="en-US" sz="400" dirty="0"/>
                    </a:p>
                  </a:txBody>
                  <a:tcPr/>
                </a:tc>
                <a:extLst>
                  <a:ext uri="{0D108BD9-81ED-4DB2-BD59-A6C34878D82A}">
                    <a16:rowId xmlns:a16="http://schemas.microsoft.com/office/drawing/2014/main" val="3968413206"/>
                  </a:ext>
                </a:extLst>
              </a:tr>
              <a:tr h="421007">
                <a:tc>
                  <a:txBody>
                    <a:bodyPr/>
                    <a:lstStyle/>
                    <a:p>
                      <a:r>
                        <a:rPr lang="en-US" sz="400" b="0" i="0" kern="1200" dirty="0">
                          <a:solidFill>
                            <a:schemeClr val="dk1"/>
                          </a:solidFill>
                          <a:effectLst/>
                          <a:latin typeface="+mn-lt"/>
                          <a:ea typeface="+mn-ea"/>
                          <a:cs typeface="+mn-cs"/>
                        </a:rPr>
                        <a:t>gigawatt-year</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31.6 PJ</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Energy produced by a typical large (1 gigawatt) power</a:t>
                      </a:r>
                      <a:br>
                        <a:rPr lang="en-US" sz="400" dirty="0"/>
                      </a:br>
                      <a:r>
                        <a:rPr lang="en-US" sz="400" b="0" i="0" kern="1200" dirty="0">
                          <a:solidFill>
                            <a:schemeClr val="dk1"/>
                          </a:solidFill>
                          <a:effectLst/>
                          <a:latin typeface="+mn-lt"/>
                          <a:ea typeface="+mn-ea"/>
                          <a:cs typeface="+mn-cs"/>
                        </a:rPr>
                        <a:t>plant operating full-time for 1 year (1 PJ = 10 </a:t>
                      </a:r>
                      <a:r>
                        <a:rPr lang="en-US" sz="400" b="0" i="0" kern="1200" baseline="30000" dirty="0">
                          <a:solidFill>
                            <a:schemeClr val="dk1"/>
                          </a:solidFill>
                          <a:effectLst/>
                          <a:latin typeface="+mn-lt"/>
                          <a:ea typeface="+mn-ea"/>
                          <a:cs typeface="+mn-cs"/>
                        </a:rPr>
                        <a:t>15</a:t>
                      </a:r>
                      <a:r>
                        <a:rPr lang="en-US" sz="400" b="0" i="0" kern="1200" dirty="0">
                          <a:solidFill>
                            <a:schemeClr val="dk1"/>
                          </a:solidFill>
                          <a:effectLst/>
                          <a:latin typeface="+mn-lt"/>
                          <a:ea typeface="+mn-ea"/>
                          <a:cs typeface="+mn-cs"/>
                        </a:rPr>
                        <a:t> J)</a:t>
                      </a:r>
                      <a:endParaRPr lang="en-US" sz="400" dirty="0"/>
                    </a:p>
                  </a:txBody>
                  <a:tcPr/>
                </a:tc>
                <a:extLst>
                  <a:ext uri="{0D108BD9-81ED-4DB2-BD59-A6C34878D82A}">
                    <a16:rowId xmlns:a16="http://schemas.microsoft.com/office/drawing/2014/main" val="600172395"/>
                  </a:ext>
                </a:extLst>
              </a:tr>
              <a:tr h="426580">
                <a:tc>
                  <a:txBody>
                    <a:bodyPr/>
                    <a:lstStyle/>
                    <a:p>
                      <a:r>
                        <a:rPr lang="en-US" sz="400" b="0" i="0" kern="1200" dirty="0">
                          <a:solidFill>
                            <a:schemeClr val="dk1"/>
                          </a:solidFill>
                          <a:effectLst/>
                          <a:latin typeface="+mn-lt"/>
                          <a:ea typeface="+mn-ea"/>
                          <a:cs typeface="+mn-cs"/>
                        </a:rPr>
                        <a:t>calorie (</a:t>
                      </a:r>
                      <a:r>
                        <a:rPr lang="en-US" sz="400" b="0" i="0" kern="1200" dirty="0" err="1">
                          <a:solidFill>
                            <a:schemeClr val="dk1"/>
                          </a:solidFill>
                          <a:effectLst/>
                          <a:latin typeface="+mn-lt"/>
                          <a:ea typeface="+mn-ea"/>
                          <a:cs typeface="+mn-cs"/>
                        </a:rPr>
                        <a:t>cal</a:t>
                      </a:r>
                      <a:r>
                        <a:rPr lang="en-US" sz="400" b="0" i="0" kern="1200" dirty="0">
                          <a:solidFill>
                            <a:schemeClr val="dk1"/>
                          </a:solidFill>
                          <a:effectLst/>
                          <a:latin typeface="+mn-lt"/>
                          <a:ea typeface="+mn-ea"/>
                          <a:cs typeface="+mn-cs"/>
                        </a:rPr>
                        <a:t>)</a:t>
                      </a:r>
                      <a:br>
                        <a:rPr lang="en-US" sz="400" dirty="0"/>
                      </a:b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4.184 J</a:t>
                      </a:r>
                      <a:br>
                        <a:rPr lang="en-US" sz="400" dirty="0"/>
                      </a:b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Energy needed to raise the temperature of 1 gram of</a:t>
                      </a:r>
                      <a:br>
                        <a:rPr lang="en-US" sz="400" dirty="0"/>
                      </a:br>
                      <a:r>
                        <a:rPr lang="en-US" sz="400" b="0" i="0" kern="1200" dirty="0">
                          <a:solidFill>
                            <a:schemeClr val="dk1"/>
                          </a:solidFill>
                          <a:effectLst/>
                          <a:latin typeface="+mn-lt"/>
                          <a:ea typeface="+mn-ea"/>
                          <a:cs typeface="+mn-cs"/>
                        </a:rPr>
                        <a:t>water by 1°C</a:t>
                      </a:r>
                      <a:endParaRPr lang="en-US" sz="400" dirty="0"/>
                    </a:p>
                  </a:txBody>
                  <a:tcPr/>
                </a:tc>
                <a:extLst>
                  <a:ext uri="{0D108BD9-81ED-4DB2-BD59-A6C34878D82A}">
                    <a16:rowId xmlns:a16="http://schemas.microsoft.com/office/drawing/2014/main" val="3139100992"/>
                  </a:ext>
                </a:extLst>
              </a:tr>
              <a:tr h="421007">
                <a:tc>
                  <a:txBody>
                    <a:bodyPr/>
                    <a:lstStyle/>
                    <a:p>
                      <a:r>
                        <a:rPr lang="en-US" sz="400" b="0" i="0" kern="1200" dirty="0">
                          <a:solidFill>
                            <a:schemeClr val="dk1"/>
                          </a:solidFill>
                          <a:effectLst/>
                          <a:latin typeface="+mn-lt"/>
                          <a:ea typeface="+mn-ea"/>
                          <a:cs typeface="+mn-cs"/>
                        </a:rPr>
                        <a:t>British thermal unit (Btu)</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1,054 J</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Energy needed to raise the temperature of 1 pound of</a:t>
                      </a:r>
                      <a:br>
                        <a:rPr lang="en-US" sz="400" dirty="0"/>
                      </a:br>
                      <a:r>
                        <a:rPr lang="en-US" sz="400" b="0" i="0" kern="1200" dirty="0">
                          <a:solidFill>
                            <a:schemeClr val="dk1"/>
                          </a:solidFill>
                          <a:effectLst/>
                          <a:latin typeface="+mn-lt"/>
                          <a:ea typeface="+mn-ea"/>
                          <a:cs typeface="+mn-cs"/>
                        </a:rPr>
                        <a:t>water by 1°F, roughly equal to 1 kilojoule (kJ)</a:t>
                      </a:r>
                      <a:endParaRPr lang="en-US" sz="400" dirty="0"/>
                    </a:p>
                  </a:txBody>
                  <a:tcPr/>
                </a:tc>
                <a:extLst>
                  <a:ext uri="{0D108BD9-81ED-4DB2-BD59-A6C34878D82A}">
                    <a16:rowId xmlns:a16="http://schemas.microsoft.com/office/drawing/2014/main" val="2622357137"/>
                  </a:ext>
                </a:extLst>
              </a:tr>
              <a:tr h="421007">
                <a:tc>
                  <a:txBody>
                    <a:bodyPr/>
                    <a:lstStyle/>
                    <a:p>
                      <a:r>
                        <a:rPr lang="en-US" sz="400" b="0" i="0" kern="1200" dirty="0">
                          <a:solidFill>
                            <a:schemeClr val="dk1"/>
                          </a:solidFill>
                          <a:effectLst/>
                          <a:latin typeface="+mn-lt"/>
                          <a:ea typeface="+mn-ea"/>
                          <a:cs typeface="+mn-cs"/>
                        </a:rPr>
                        <a:t>quad (Q)</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1.054 EJ</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Quad stands for quadrillion British thermal units or</a:t>
                      </a:r>
                      <a:br>
                        <a:rPr lang="en-US" sz="400" dirty="0"/>
                      </a:b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15</a:t>
                      </a:r>
                      <a:r>
                        <a:rPr lang="en-US" sz="400" b="0" i="0" kern="1200" dirty="0">
                          <a:solidFill>
                            <a:schemeClr val="dk1"/>
                          </a:solidFill>
                          <a:effectLst/>
                          <a:latin typeface="+mn-lt"/>
                          <a:ea typeface="+mn-ea"/>
                          <a:cs typeface="+mn-cs"/>
                        </a:rPr>
                        <a:t> Btu; 1 Q is roughly equal to 1 exajoule (10 </a:t>
                      </a:r>
                      <a:r>
                        <a:rPr lang="en-US" sz="400" b="0" i="0" kern="1200" baseline="30000" dirty="0">
                          <a:solidFill>
                            <a:schemeClr val="dk1"/>
                          </a:solidFill>
                          <a:effectLst/>
                          <a:latin typeface="+mn-lt"/>
                          <a:ea typeface="+mn-ea"/>
                          <a:cs typeface="+mn-cs"/>
                        </a:rPr>
                        <a:t>18</a:t>
                      </a:r>
                      <a:r>
                        <a:rPr lang="en-US" sz="400" b="0" i="0" kern="1200" dirty="0">
                          <a:solidFill>
                            <a:schemeClr val="dk1"/>
                          </a:solidFill>
                          <a:effectLst/>
                          <a:latin typeface="+mn-lt"/>
                          <a:ea typeface="+mn-ea"/>
                          <a:cs typeface="+mn-cs"/>
                        </a:rPr>
                        <a:t> J)</a:t>
                      </a:r>
                      <a:endParaRPr lang="en-US" sz="400" dirty="0"/>
                    </a:p>
                  </a:txBody>
                  <a:tcPr/>
                </a:tc>
                <a:extLst>
                  <a:ext uri="{0D108BD9-81ED-4DB2-BD59-A6C34878D82A}">
                    <a16:rowId xmlns:a16="http://schemas.microsoft.com/office/drawing/2014/main" val="2898952505"/>
                  </a:ext>
                </a:extLst>
              </a:tr>
              <a:tr h="332374">
                <a:tc>
                  <a:txBody>
                    <a:bodyPr/>
                    <a:lstStyle/>
                    <a:p>
                      <a:r>
                        <a:rPr lang="en-US" sz="400" b="0" i="0" kern="1200" dirty="0">
                          <a:solidFill>
                            <a:schemeClr val="dk1"/>
                          </a:solidFill>
                          <a:effectLst/>
                          <a:latin typeface="+mn-lt"/>
                          <a:ea typeface="+mn-ea"/>
                          <a:cs typeface="+mn-cs"/>
                        </a:rPr>
                        <a:t>erg</a:t>
                      </a:r>
                      <a:endParaRPr lang="en-US" sz="400" dirty="0"/>
                    </a:p>
                  </a:txBody>
                  <a:tcPr/>
                </a:tc>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–7 </a:t>
                      </a:r>
                      <a:r>
                        <a:rPr lang="en-US" sz="400" b="0" i="0" kern="1200" dirty="0">
                          <a:solidFill>
                            <a:schemeClr val="dk1"/>
                          </a:solidFill>
                          <a:effectLst/>
                          <a:latin typeface="+mn-lt"/>
                          <a:ea typeface="+mn-ea"/>
                          <a:cs typeface="+mn-cs"/>
                        </a:rPr>
                        <a:t>J </a:t>
                      </a:r>
                      <a:endParaRPr lang="en-US" sz="400" dirty="0"/>
                    </a:p>
                  </a:txBody>
                  <a:tcPr/>
                </a:tc>
                <a:tc>
                  <a:txBody>
                    <a:bodyPr/>
                    <a:lstStyle/>
                    <a:p>
                      <a:r>
                        <a:rPr lang="en-US" sz="400" b="0" i="0" kern="1200" dirty="0">
                          <a:solidFill>
                            <a:schemeClr val="dk1"/>
                          </a:solidFill>
                          <a:effectLst/>
                          <a:latin typeface="+mn-lt"/>
                          <a:ea typeface="+mn-ea"/>
                          <a:cs typeface="+mn-cs"/>
                        </a:rPr>
                        <a:t>Energy unit in the centimeter-gram-second system</a:t>
                      </a:r>
                      <a:br>
                        <a:rPr lang="en-US" sz="400" dirty="0"/>
                      </a:br>
                      <a:r>
                        <a:rPr lang="en-US" sz="400" b="0" i="0" kern="1200" dirty="0">
                          <a:solidFill>
                            <a:schemeClr val="dk1"/>
                          </a:solidFill>
                          <a:effectLst/>
                          <a:latin typeface="+mn-lt"/>
                          <a:ea typeface="+mn-ea"/>
                          <a:cs typeface="+mn-cs"/>
                        </a:rPr>
                        <a:t>of units</a:t>
                      </a:r>
                      <a:endParaRPr lang="en-US" sz="400" dirty="0"/>
                    </a:p>
                  </a:txBody>
                  <a:tcPr/>
                </a:tc>
                <a:extLst>
                  <a:ext uri="{0D108BD9-81ED-4DB2-BD59-A6C34878D82A}">
                    <a16:rowId xmlns:a16="http://schemas.microsoft.com/office/drawing/2014/main" val="3601990260"/>
                  </a:ext>
                </a:extLst>
              </a:tr>
              <a:tr h="509640">
                <a:tc>
                  <a:txBody>
                    <a:bodyPr/>
                    <a:lstStyle/>
                    <a:p>
                      <a:r>
                        <a:rPr lang="en-US" sz="400" b="0" i="0" kern="1200" dirty="0" err="1">
                          <a:solidFill>
                            <a:schemeClr val="dk1"/>
                          </a:solidFill>
                          <a:effectLst/>
                          <a:latin typeface="+mn-lt"/>
                          <a:ea typeface="+mn-ea"/>
                          <a:cs typeface="+mn-cs"/>
                        </a:rPr>
                        <a:t>electronvolt</a:t>
                      </a:r>
                      <a:r>
                        <a:rPr lang="en-US" sz="400" b="0" i="0" kern="1200" dirty="0">
                          <a:solidFill>
                            <a:schemeClr val="dk1"/>
                          </a:solidFill>
                          <a:effectLst/>
                          <a:latin typeface="+mn-lt"/>
                          <a:ea typeface="+mn-ea"/>
                          <a:cs typeface="+mn-cs"/>
                        </a:rPr>
                        <a:t> (eV)</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1.6 × 10 </a:t>
                      </a:r>
                      <a:r>
                        <a:rPr lang="en-US" sz="400" b="0" i="0" kern="1200" baseline="30000" dirty="0">
                          <a:solidFill>
                            <a:schemeClr val="dk1"/>
                          </a:solidFill>
                          <a:effectLst/>
                          <a:latin typeface="+mn-lt"/>
                          <a:ea typeface="+mn-ea"/>
                          <a:cs typeface="+mn-cs"/>
                        </a:rPr>
                        <a:t>–19 </a:t>
                      </a:r>
                      <a:r>
                        <a:rPr lang="en-US" sz="400" b="0" i="0" kern="1200" dirty="0">
                          <a:solidFill>
                            <a:schemeClr val="dk1"/>
                          </a:solidFill>
                          <a:effectLst/>
                          <a:latin typeface="+mn-lt"/>
                          <a:ea typeface="+mn-ea"/>
                          <a:cs typeface="+mn-cs"/>
                        </a:rPr>
                        <a:t>J</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Energy gained by an electron dropping through an</a:t>
                      </a:r>
                      <a:br>
                        <a:rPr lang="en-US" sz="400" dirty="0"/>
                      </a:br>
                      <a:r>
                        <a:rPr lang="en-US" sz="400" b="0" i="0" kern="1200" dirty="0">
                          <a:solidFill>
                            <a:schemeClr val="dk1"/>
                          </a:solidFill>
                          <a:effectLst/>
                          <a:latin typeface="+mn-lt"/>
                          <a:ea typeface="+mn-ea"/>
                          <a:cs typeface="+mn-cs"/>
                        </a:rPr>
                        <a:t>electric potential difference of 1 volt; used in atomic</a:t>
                      </a:r>
                      <a:br>
                        <a:rPr lang="en-US" sz="400" dirty="0"/>
                      </a:br>
                      <a:r>
                        <a:rPr lang="en-US" sz="400" b="0" i="0" kern="1200" dirty="0">
                          <a:solidFill>
                            <a:schemeClr val="dk1"/>
                          </a:solidFill>
                          <a:effectLst/>
                          <a:latin typeface="+mn-lt"/>
                          <a:ea typeface="+mn-ea"/>
                          <a:cs typeface="+mn-cs"/>
                        </a:rPr>
                        <a:t>and nuclear physics</a:t>
                      </a:r>
                      <a:endParaRPr lang="en-US" sz="400" dirty="0"/>
                    </a:p>
                  </a:txBody>
                  <a:tcPr/>
                </a:tc>
                <a:extLst>
                  <a:ext uri="{0D108BD9-81ED-4DB2-BD59-A6C34878D82A}">
                    <a16:rowId xmlns:a16="http://schemas.microsoft.com/office/drawing/2014/main" val="4032116134"/>
                  </a:ext>
                </a:extLst>
              </a:tr>
              <a:tr h="616171">
                <a:tc>
                  <a:txBody>
                    <a:bodyPr/>
                    <a:lstStyle/>
                    <a:p>
                      <a:r>
                        <a:rPr lang="en-US" sz="400" b="0" i="0" dirty="0">
                          <a:effectLst/>
                          <a:latin typeface="Arial" panose="020B0604020202020204" pitchFamily="34" charset="0"/>
                        </a:rPr>
                        <a:t>foot-pound</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1.356 J </a:t>
                      </a:r>
                      <a:endParaRPr lang="en-US" sz="400" dirty="0"/>
                    </a:p>
                  </a:txBody>
                  <a:tcPr/>
                </a:tc>
                <a:tc>
                  <a:txBody>
                    <a:bodyPr/>
                    <a:lstStyle/>
                    <a:p>
                      <a:r>
                        <a:rPr lang="en-US" sz="400" b="0" i="0" dirty="0">
                          <a:effectLst/>
                          <a:latin typeface="Arial" panose="020B0604020202020204" pitchFamily="34" charset="0"/>
                        </a:rPr>
                        <a:t>Energy unit in the English system, equal to the energy</a:t>
                      </a:r>
                      <a:br>
                        <a:rPr lang="en-US" sz="400" dirty="0"/>
                      </a:br>
                      <a:r>
                        <a:rPr lang="en-US" sz="400" b="0" i="0" dirty="0">
                          <a:effectLst/>
                          <a:latin typeface="Arial" panose="020B0604020202020204" pitchFamily="34" charset="0"/>
                        </a:rPr>
                        <a:t>involved in applying a force of 1 pound over a distance</a:t>
                      </a:r>
                      <a:br>
                        <a:rPr lang="en-US" sz="400" dirty="0"/>
                      </a:br>
                      <a:r>
                        <a:rPr lang="en-US" sz="400" b="0" i="0" dirty="0">
                          <a:effectLst/>
                          <a:latin typeface="Arial" panose="020B0604020202020204" pitchFamily="34" charset="0"/>
                        </a:rPr>
                        <a:t>of 1 foot</a:t>
                      </a:r>
                      <a:endParaRPr lang="en-US" sz="400" dirty="0"/>
                    </a:p>
                  </a:txBody>
                  <a:tcPr/>
                </a:tc>
                <a:extLst>
                  <a:ext uri="{0D108BD9-81ED-4DB2-BD59-A6C34878D82A}">
                    <a16:rowId xmlns:a16="http://schemas.microsoft.com/office/drawing/2014/main" val="502617001"/>
                  </a:ext>
                </a:extLst>
              </a:tr>
              <a:tr h="332374">
                <a:tc>
                  <a:txBody>
                    <a:bodyPr/>
                    <a:lstStyle/>
                    <a:p>
                      <a:r>
                        <a:rPr lang="en-US" sz="400" b="0" i="0" kern="1200" dirty="0" err="1">
                          <a:solidFill>
                            <a:schemeClr val="dk1"/>
                          </a:solidFill>
                          <a:effectLst/>
                          <a:latin typeface="+mn-lt"/>
                          <a:ea typeface="+mn-ea"/>
                          <a:cs typeface="+mn-cs"/>
                        </a:rPr>
                        <a:t>tonne</a:t>
                      </a:r>
                      <a:r>
                        <a:rPr lang="en-US" sz="400" b="0" i="0" kern="1200" dirty="0">
                          <a:solidFill>
                            <a:schemeClr val="dk1"/>
                          </a:solidFill>
                          <a:effectLst/>
                          <a:latin typeface="+mn-lt"/>
                          <a:ea typeface="+mn-ea"/>
                          <a:cs typeface="+mn-cs"/>
                        </a:rPr>
                        <a:t> oil equivalent (toe)</a:t>
                      </a:r>
                      <a:endParaRPr lang="en-US" sz="400" dirty="0"/>
                    </a:p>
                  </a:txBody>
                  <a:tcPr/>
                </a:tc>
                <a:tc>
                  <a:txBody>
                    <a:bodyPr/>
                    <a:lstStyle/>
                    <a:p>
                      <a:r>
                        <a:rPr lang="en-US" sz="400" b="0" i="0" kern="1200" dirty="0">
                          <a:solidFill>
                            <a:schemeClr val="dk1"/>
                          </a:solidFill>
                          <a:effectLst/>
                          <a:latin typeface="+mn-lt"/>
                          <a:ea typeface="+mn-ea"/>
                          <a:cs typeface="+mn-cs"/>
                        </a:rPr>
                        <a:t>41.9 GJ</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Energy content of 1 metric ton (1,000 kg, roughly</a:t>
                      </a:r>
                      <a:br>
                        <a:rPr lang="en-US" sz="400" dirty="0"/>
                      </a:br>
                      <a:r>
                        <a:rPr lang="en-US" sz="400" b="0" i="0" kern="1200" dirty="0">
                          <a:solidFill>
                            <a:schemeClr val="dk1"/>
                          </a:solidFill>
                          <a:effectLst/>
                          <a:latin typeface="+mn-lt"/>
                          <a:ea typeface="+mn-ea"/>
                          <a:cs typeface="+mn-cs"/>
                        </a:rPr>
                        <a:t>1 English ton) of oil (1 GJ = 10 </a:t>
                      </a:r>
                      <a:r>
                        <a:rPr lang="en-US" sz="400" b="0" i="0" kern="1200" baseline="30000" dirty="0">
                          <a:solidFill>
                            <a:schemeClr val="dk1"/>
                          </a:solidFill>
                          <a:effectLst/>
                          <a:latin typeface="+mn-lt"/>
                          <a:ea typeface="+mn-ea"/>
                          <a:cs typeface="+mn-cs"/>
                        </a:rPr>
                        <a:t>9</a:t>
                      </a:r>
                      <a:r>
                        <a:rPr lang="en-US" sz="400" b="0" i="0" kern="1200" dirty="0">
                          <a:solidFill>
                            <a:schemeClr val="dk1"/>
                          </a:solidFill>
                          <a:effectLst/>
                          <a:latin typeface="+mn-lt"/>
                          <a:ea typeface="+mn-ea"/>
                          <a:cs typeface="+mn-cs"/>
                        </a:rPr>
                        <a:t> J)</a:t>
                      </a:r>
                      <a:endParaRPr lang="en-US" sz="400" dirty="0"/>
                    </a:p>
                  </a:txBody>
                  <a:tcPr/>
                </a:tc>
                <a:extLst>
                  <a:ext uri="{0D108BD9-81ED-4DB2-BD59-A6C34878D82A}">
                    <a16:rowId xmlns:a16="http://schemas.microsoft.com/office/drawing/2014/main" val="3859407554"/>
                  </a:ext>
                </a:extLst>
              </a:tr>
              <a:tr h="331785">
                <a:tc gridSpan="3">
                  <a:txBody>
                    <a:bodyPr/>
                    <a:lstStyle/>
                    <a:p>
                      <a:r>
                        <a:rPr lang="en-US" sz="400" b="0" i="0" dirty="0">
                          <a:effectLst/>
                          <a:latin typeface="Arial" panose="020B0604020202020204" pitchFamily="34" charset="0"/>
                        </a:rPr>
                        <a:t>*See Table 3.2 for SI prefixes.</a:t>
                      </a:r>
                      <a:br>
                        <a:rPr lang="en-US" sz="400" dirty="0"/>
                      </a:br>
                      <a:endParaRPr lang="en-US" sz="400" dirty="0"/>
                    </a:p>
                  </a:txBody>
                  <a:tcPr/>
                </a:tc>
                <a:tc hMerge="1">
                  <a:txBody>
                    <a:bodyPr/>
                    <a:lstStyle/>
                    <a:p>
                      <a:endParaRPr lang="en-US" sz="800" dirty="0"/>
                    </a:p>
                  </a:txBody>
                  <a:tcPr/>
                </a:tc>
                <a:tc hMerge="1">
                  <a:txBody>
                    <a:bodyPr/>
                    <a:lstStyle/>
                    <a:p>
                      <a:endParaRPr lang="en-US" sz="800" dirty="0"/>
                    </a:p>
                  </a:txBody>
                  <a:tcPr/>
                </a:tc>
                <a:extLst>
                  <a:ext uri="{0D108BD9-81ED-4DB2-BD59-A6C34878D82A}">
                    <a16:rowId xmlns:a16="http://schemas.microsoft.com/office/drawing/2014/main" val="4218150995"/>
                  </a:ext>
                </a:extLst>
              </a:tr>
            </a:tbl>
          </a:graphicData>
        </a:graphic>
      </p:graphicFrame>
      <p:pic>
        <p:nvPicPr>
          <p:cNvPr id="8" name="Content Placeholder 7">
            <a:extLst>
              <a:ext uri="{FF2B5EF4-FFF2-40B4-BE49-F238E27FC236}">
                <a16:creationId xmlns:a16="http://schemas.microsoft.com/office/drawing/2014/main" id="{B8FD8B43-626E-8D31-DB0A-5D7FB3BAFBE8}"/>
              </a:ext>
            </a:extLst>
          </p:cNvPr>
          <p:cNvPicPr>
            <a:picLocks noGrp="1" noChangeAspect="1"/>
          </p:cNvPicPr>
          <p:nvPr>
            <p:ph idx="1"/>
          </p:nvPr>
        </p:nvPicPr>
        <p:blipFill>
          <a:blip r:embed="rId3"/>
          <a:stretch>
            <a:fillRect/>
          </a:stretch>
        </p:blipFill>
        <p:spPr>
          <a:xfrm>
            <a:off x="2660650" y="311150"/>
            <a:ext cx="6870700" cy="6235700"/>
          </a:xfrm>
        </p:spPr>
      </p:pic>
    </p:spTree>
    <p:extLst>
      <p:ext uri="{BB962C8B-B14F-4D97-AF65-F5344CB8AC3E}">
        <p14:creationId xmlns:p14="http://schemas.microsoft.com/office/powerpoint/2010/main" val="3131107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3.8, A nutritional label gives nutrition information per 100 grams for U K consumers. The energy is given in 2 different measurements: kilojoules, 2,313, and kilocalories, 553. Protein, in grams, is given as 15.3, Carbohydrates, in grams, is given as 44.0, and fat, in grams, is given as 38.0.">
            <a:extLst>
              <a:ext uri="{FF2B5EF4-FFF2-40B4-BE49-F238E27FC236}">
                <a16:creationId xmlns:a16="http://schemas.microsoft.com/office/drawing/2014/main" id="{DF632D8F-40F9-9D1E-AA9A-4449C0B35081}"/>
              </a:ext>
            </a:extLst>
          </p:cNvPr>
          <p:cNvPicPr>
            <a:picLocks noGrp="1" noChangeAspect="1"/>
          </p:cNvPicPr>
          <p:nvPr>
            <p:ph idx="1"/>
          </p:nvPr>
        </p:nvPicPr>
        <p:blipFill>
          <a:blip r:embed="rId3"/>
          <a:stretch>
            <a:fillRect/>
          </a:stretch>
        </p:blipFill>
        <p:spPr>
          <a:xfrm>
            <a:off x="3187700" y="311150"/>
            <a:ext cx="5816600" cy="6235700"/>
          </a:xfrm>
        </p:spPr>
      </p:pic>
    </p:spTree>
    <p:extLst>
      <p:ext uri="{BB962C8B-B14F-4D97-AF65-F5344CB8AC3E}">
        <p14:creationId xmlns:p14="http://schemas.microsoft.com/office/powerpoint/2010/main" val="169724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0DDDC7B-641E-987C-A0AE-B42874AD6634}"/>
              </a:ext>
            </a:extLst>
          </p:cNvPr>
          <p:cNvGraphicFramePr>
            <a:graphicFrameLocks noGrp="1"/>
          </p:cNvGraphicFramePr>
          <p:nvPr/>
        </p:nvGraphicFramePr>
        <p:xfrm>
          <a:off x="4425872" y="2762023"/>
          <a:ext cx="3340255" cy="1333952"/>
        </p:xfrm>
        <a:graphic>
          <a:graphicData uri="http://schemas.openxmlformats.org/drawingml/2006/table">
            <a:tbl>
              <a:tblPr firstRow="1" bandRow="1">
                <a:tableStyleId>{5C22544A-7EE6-4342-B048-85BDC9FD1C3A}</a:tableStyleId>
              </a:tblPr>
              <a:tblGrid>
                <a:gridCol w="1113418">
                  <a:extLst>
                    <a:ext uri="{9D8B030D-6E8A-4147-A177-3AD203B41FA5}">
                      <a16:colId xmlns:a16="http://schemas.microsoft.com/office/drawing/2014/main" val="3591279752"/>
                    </a:ext>
                  </a:extLst>
                </a:gridCol>
                <a:gridCol w="897985">
                  <a:extLst>
                    <a:ext uri="{9D8B030D-6E8A-4147-A177-3AD203B41FA5}">
                      <a16:colId xmlns:a16="http://schemas.microsoft.com/office/drawing/2014/main" val="3090014037"/>
                    </a:ext>
                  </a:extLst>
                </a:gridCol>
                <a:gridCol w="1328852">
                  <a:extLst>
                    <a:ext uri="{9D8B030D-6E8A-4147-A177-3AD203B41FA5}">
                      <a16:colId xmlns:a16="http://schemas.microsoft.com/office/drawing/2014/main" val="1640463415"/>
                    </a:ext>
                  </a:extLst>
                </a:gridCol>
              </a:tblGrid>
              <a:tr h="0">
                <a:tc gridSpan="3">
                  <a:txBody>
                    <a:bodyPr/>
                    <a:lstStyle/>
                    <a:p>
                      <a:r>
                        <a:rPr lang="en-US" sz="400" dirty="0"/>
                        <a:t>Energy and Power Units</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70339146"/>
                  </a:ext>
                </a:extLst>
              </a:tr>
              <a:tr h="156742">
                <a:tc>
                  <a:txBody>
                    <a:bodyPr/>
                    <a:lstStyle/>
                    <a:p>
                      <a:r>
                        <a:rPr lang="en-US" sz="400" b="0" i="0" kern="1200" dirty="0">
                          <a:solidFill>
                            <a:schemeClr val="dk1"/>
                          </a:solidFill>
                          <a:effectLst/>
                          <a:latin typeface="+mn-lt"/>
                          <a:ea typeface="+mn-ea"/>
                          <a:cs typeface="+mn-cs"/>
                        </a:rPr>
                        <a:t>POWER UNIT</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WATT EQUIVALENT</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DESCRIPTION</a:t>
                      </a:r>
                      <a:endParaRPr lang="en-US" sz="400" dirty="0"/>
                    </a:p>
                  </a:txBody>
                  <a:tcPr/>
                </a:tc>
                <a:extLst>
                  <a:ext uri="{0D108BD9-81ED-4DB2-BD59-A6C34878D82A}">
                    <a16:rowId xmlns:a16="http://schemas.microsoft.com/office/drawing/2014/main" val="209589903"/>
                  </a:ext>
                </a:extLst>
              </a:tr>
              <a:tr h="156742">
                <a:tc>
                  <a:txBody>
                    <a:bodyPr/>
                    <a:lstStyle/>
                    <a:p>
                      <a:r>
                        <a:rPr lang="en-US" sz="400" b="0" i="0" kern="1200" dirty="0">
                          <a:solidFill>
                            <a:schemeClr val="dk1"/>
                          </a:solidFill>
                          <a:effectLst/>
                          <a:latin typeface="+mn-lt"/>
                          <a:ea typeface="+mn-ea"/>
                          <a:cs typeface="+mn-cs"/>
                        </a:rPr>
                        <a:t>watt (W)</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1 W</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Equivalent to 1 joule per second ( J/s)</a:t>
                      </a:r>
                      <a:br>
                        <a:rPr lang="en-US" sz="400" dirty="0"/>
                      </a:br>
                      <a:endParaRPr lang="en-US" sz="400" dirty="0"/>
                    </a:p>
                  </a:txBody>
                  <a:tcPr/>
                </a:tc>
                <a:extLst>
                  <a:ext uri="{0D108BD9-81ED-4DB2-BD59-A6C34878D82A}">
                    <a16:rowId xmlns:a16="http://schemas.microsoft.com/office/drawing/2014/main" val="1826652578"/>
                  </a:ext>
                </a:extLst>
              </a:tr>
              <a:tr h="327733">
                <a:tc>
                  <a:txBody>
                    <a:bodyPr/>
                    <a:lstStyle/>
                    <a:p>
                      <a:r>
                        <a:rPr lang="en-US" sz="400" b="0" i="0" kern="1200" dirty="0">
                          <a:solidFill>
                            <a:schemeClr val="dk1"/>
                          </a:solidFill>
                          <a:effectLst/>
                          <a:latin typeface="+mn-lt"/>
                          <a:ea typeface="+mn-ea"/>
                          <a:cs typeface="+mn-cs"/>
                        </a:rPr>
                        <a:t>horsepower (hp)</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746 W</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Unit originally derived from power supplied by</a:t>
                      </a:r>
                      <a:br>
                        <a:rPr lang="en-US" sz="400" dirty="0"/>
                      </a:br>
                      <a:r>
                        <a:rPr lang="en-US" sz="400" b="0" i="0" kern="1200" dirty="0">
                          <a:solidFill>
                            <a:schemeClr val="dk1"/>
                          </a:solidFill>
                          <a:effectLst/>
                          <a:latin typeface="+mn-lt"/>
                          <a:ea typeface="+mn-ea"/>
                          <a:cs typeface="+mn-cs"/>
                        </a:rPr>
                        <a:t>horses; now used primarily to describe engines</a:t>
                      </a:r>
                      <a:br>
                        <a:rPr lang="en-US" sz="400" dirty="0"/>
                      </a:br>
                      <a:r>
                        <a:rPr lang="en-US" sz="400" b="0" i="0" kern="1200" dirty="0">
                          <a:solidFill>
                            <a:schemeClr val="dk1"/>
                          </a:solidFill>
                          <a:effectLst/>
                          <a:latin typeface="+mn-lt"/>
                          <a:ea typeface="+mn-ea"/>
                          <a:cs typeface="+mn-cs"/>
                        </a:rPr>
                        <a:t>and motors</a:t>
                      </a:r>
                      <a:endParaRPr lang="en-US" sz="400" dirty="0"/>
                    </a:p>
                  </a:txBody>
                  <a:tcPr/>
                </a:tc>
                <a:extLst>
                  <a:ext uri="{0D108BD9-81ED-4DB2-BD59-A6C34878D82A}">
                    <a16:rowId xmlns:a16="http://schemas.microsoft.com/office/drawing/2014/main" val="326920716"/>
                  </a:ext>
                </a:extLst>
              </a:tr>
              <a:tr h="213739">
                <a:tc>
                  <a:txBody>
                    <a:bodyPr/>
                    <a:lstStyle/>
                    <a:p>
                      <a:r>
                        <a:rPr lang="en-US" sz="400" b="0" i="0" kern="1200" dirty="0">
                          <a:solidFill>
                            <a:schemeClr val="dk1"/>
                          </a:solidFill>
                          <a:effectLst/>
                          <a:latin typeface="+mn-lt"/>
                          <a:ea typeface="+mn-ea"/>
                          <a:cs typeface="+mn-cs"/>
                        </a:rPr>
                        <a:t>Btu per hour (Btu/h,</a:t>
                      </a:r>
                      <a:br>
                        <a:rPr lang="en-US" sz="400" dirty="0"/>
                      </a:br>
                      <a:r>
                        <a:rPr lang="en-US" sz="400" b="0" i="0" kern="1200" dirty="0">
                          <a:solidFill>
                            <a:schemeClr val="dk1"/>
                          </a:solidFill>
                          <a:effectLst/>
                          <a:latin typeface="+mn-lt"/>
                          <a:ea typeface="+mn-ea"/>
                          <a:cs typeface="+mn-cs"/>
                        </a:rPr>
                        <a:t>or </a:t>
                      </a:r>
                      <a:r>
                        <a:rPr lang="en-US" sz="400" b="0" i="0" kern="1200" dirty="0" err="1">
                          <a:solidFill>
                            <a:schemeClr val="dk1"/>
                          </a:solidFill>
                          <a:effectLst/>
                          <a:latin typeface="+mn-lt"/>
                          <a:ea typeface="+mn-ea"/>
                          <a:cs typeface="+mn-cs"/>
                        </a:rPr>
                        <a:t>Btuh</a:t>
                      </a:r>
                      <a:r>
                        <a:rPr lang="en-US" sz="400" b="0" i="0" kern="1200" dirty="0">
                          <a:solidFill>
                            <a:schemeClr val="dk1"/>
                          </a:solidFill>
                          <a:effectLst/>
                          <a:latin typeface="+mn-lt"/>
                          <a:ea typeface="+mn-ea"/>
                          <a:cs typeface="+mn-cs"/>
                        </a:rPr>
                        <a:t>)</a:t>
                      </a:r>
                      <a:endParaRPr lang="en-US" sz="400" dirty="0"/>
                    </a:p>
                  </a:txBody>
                  <a:tcPr/>
                </a:tc>
                <a:tc>
                  <a:txBody>
                    <a:bodyPr/>
                    <a:lstStyle/>
                    <a:p>
                      <a:r>
                        <a:rPr lang="en-US" sz="400" b="0" i="0" kern="1200" dirty="0">
                          <a:solidFill>
                            <a:schemeClr val="dk1"/>
                          </a:solidFill>
                          <a:effectLst/>
                          <a:latin typeface="+mn-lt"/>
                          <a:ea typeface="+mn-ea"/>
                          <a:cs typeface="+mn-cs"/>
                        </a:rPr>
                        <a:t>0.293 W</a:t>
                      </a:r>
                      <a:br>
                        <a:rPr lang="en-US" sz="400" dirty="0"/>
                      </a:br>
                      <a:endParaRPr lang="en-US" sz="400" dirty="0"/>
                    </a:p>
                  </a:txBody>
                  <a:tcPr/>
                </a:tc>
                <a:tc>
                  <a:txBody>
                    <a:bodyPr/>
                    <a:lstStyle/>
                    <a:p>
                      <a:r>
                        <a:rPr lang="en-US" sz="400" b="0" i="0" kern="1200" dirty="0">
                          <a:solidFill>
                            <a:schemeClr val="dk1"/>
                          </a:solidFill>
                          <a:effectLst/>
                          <a:latin typeface="+mn-lt"/>
                          <a:ea typeface="+mn-ea"/>
                          <a:cs typeface="+mn-cs"/>
                        </a:rPr>
                        <a:t>Used primarily in the United States, usually to describe</a:t>
                      </a:r>
                      <a:br>
                        <a:rPr lang="en-US" sz="400" dirty="0"/>
                      </a:br>
                      <a:r>
                        <a:rPr lang="en-US" sz="400" b="0" i="0" kern="1200" dirty="0">
                          <a:solidFill>
                            <a:schemeClr val="dk1"/>
                          </a:solidFill>
                          <a:effectLst/>
                          <a:latin typeface="+mn-lt"/>
                          <a:ea typeface="+mn-ea"/>
                          <a:cs typeface="+mn-cs"/>
                        </a:rPr>
                        <a:t>heating and cooling systems</a:t>
                      </a:r>
                      <a:endParaRPr lang="en-US" sz="400" dirty="0"/>
                    </a:p>
                  </a:txBody>
                  <a:tcPr/>
                </a:tc>
                <a:extLst>
                  <a:ext uri="{0D108BD9-81ED-4DB2-BD59-A6C34878D82A}">
                    <a16:rowId xmlns:a16="http://schemas.microsoft.com/office/drawing/2014/main" val="1043105656"/>
                  </a:ext>
                </a:extLst>
              </a:tr>
              <a:tr h="156742">
                <a:tc gridSpan="3">
                  <a:txBody>
                    <a:bodyPr/>
                    <a:lstStyle/>
                    <a:p>
                      <a:r>
                        <a:rPr lang="en-US" sz="400" b="0" i="0" dirty="0">
                          <a:effectLst/>
                          <a:latin typeface="Arial" panose="020B0604020202020204" pitchFamily="34" charset="0"/>
                        </a:rPr>
                        <a:t>*See Table 3.2 for SI prefixes.</a:t>
                      </a:r>
                      <a:br>
                        <a:rPr lang="en-US" sz="400" dirty="0"/>
                      </a:br>
                      <a:endParaRPr lang="en-US" sz="400" dirty="0"/>
                    </a:p>
                  </a:txBody>
                  <a:tcPr/>
                </a:tc>
                <a:tc hMerge="1">
                  <a:txBody>
                    <a:bodyPr/>
                    <a:lstStyle/>
                    <a:p>
                      <a:endParaRPr lang="en-US" sz="800" dirty="0"/>
                    </a:p>
                  </a:txBody>
                  <a:tcPr/>
                </a:tc>
                <a:tc hMerge="1">
                  <a:txBody>
                    <a:bodyPr/>
                    <a:lstStyle/>
                    <a:p>
                      <a:endParaRPr lang="en-US" sz="800" dirty="0"/>
                    </a:p>
                  </a:txBody>
                  <a:tcPr/>
                </a:tc>
                <a:extLst>
                  <a:ext uri="{0D108BD9-81ED-4DB2-BD59-A6C34878D82A}">
                    <a16:rowId xmlns:a16="http://schemas.microsoft.com/office/drawing/2014/main" val="4218150995"/>
                  </a:ext>
                </a:extLst>
              </a:tr>
            </a:tbl>
          </a:graphicData>
        </a:graphic>
      </p:graphicFrame>
      <p:pic>
        <p:nvPicPr>
          <p:cNvPr id="8" name="Content Placeholder 7">
            <a:extLst>
              <a:ext uri="{FF2B5EF4-FFF2-40B4-BE49-F238E27FC236}">
                <a16:creationId xmlns:a16="http://schemas.microsoft.com/office/drawing/2014/main" id="{775736F7-00C8-28FB-4D02-BDADCF1F54D3}"/>
              </a:ext>
            </a:extLst>
          </p:cNvPr>
          <p:cNvPicPr>
            <a:picLocks noGrp="1" noChangeAspect="1"/>
          </p:cNvPicPr>
          <p:nvPr>
            <p:ph idx="1"/>
          </p:nvPr>
        </p:nvPicPr>
        <p:blipFill>
          <a:blip r:embed="rId3"/>
          <a:stretch>
            <a:fillRect/>
          </a:stretch>
        </p:blipFill>
        <p:spPr>
          <a:xfrm>
            <a:off x="381000" y="1373605"/>
            <a:ext cx="11430000" cy="4110789"/>
          </a:xfrm>
        </p:spPr>
      </p:pic>
    </p:spTree>
    <p:extLst>
      <p:ext uri="{BB962C8B-B14F-4D97-AF65-F5344CB8AC3E}">
        <p14:creationId xmlns:p14="http://schemas.microsoft.com/office/powerpoint/2010/main" val="1672705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19300" y="660400"/>
            <a:ext cx="8290560" cy="5816977"/>
          </a:xfrm>
          <a:prstGeom prst="rect">
            <a:avLst/>
          </a:prstGeom>
          <a:noFill/>
        </p:spPr>
        <p:txBody>
          <a:bodyPr wrap="square" rtlCol="0">
            <a:spAutoFit/>
          </a:bodyPr>
          <a:lstStyle/>
          <a:p>
            <a:r>
              <a:rPr lang="en-US" sz="2800" dirty="0"/>
              <a:t>Chemically reduced carbon fuels, are the terminal form of </a:t>
            </a:r>
            <a:r>
              <a:rPr lang="en-US" sz="2800" b="1" dirty="0">
                <a:solidFill>
                  <a:srgbClr val="7030A0"/>
                </a:solidFill>
              </a:rPr>
              <a:t>stored energy</a:t>
            </a:r>
            <a:r>
              <a:rPr lang="en-US" sz="2800" dirty="0">
                <a:solidFill>
                  <a:srgbClr val="7030A0"/>
                </a:solidFill>
              </a:rPr>
              <a:t> </a:t>
            </a:r>
            <a:r>
              <a:rPr lang="en-US" sz="2800" dirty="0"/>
              <a:t>consumed by most of human </a:t>
            </a:r>
            <a:r>
              <a:rPr lang="en-US" sz="2800" u="sng" dirty="0"/>
              <a:t>civilization</a:t>
            </a:r>
            <a:r>
              <a:rPr lang="en-US" sz="2800" dirty="0"/>
              <a:t>, as well as for most of the non-plant organisms on Earth, including </a:t>
            </a:r>
            <a:r>
              <a:rPr lang="en-US" sz="2800" i="1" dirty="0"/>
              <a:t>Homo sapiens</a:t>
            </a:r>
            <a:r>
              <a:rPr lang="en-US" sz="2800" dirty="0"/>
              <a:t>. </a:t>
            </a:r>
          </a:p>
          <a:p>
            <a:endParaRPr lang="en-US" sz="2800" dirty="0"/>
          </a:p>
          <a:p>
            <a:r>
              <a:rPr lang="en-US" sz="2800" dirty="0"/>
              <a:t>By ‘terminal form’ we mean that reduced-carbon fuel is the form of </a:t>
            </a:r>
            <a:r>
              <a:rPr lang="en-US" sz="2800" b="1" dirty="0"/>
              <a:t>stored</a:t>
            </a:r>
            <a:r>
              <a:rPr lang="en-US" sz="2800" dirty="0"/>
              <a:t> </a:t>
            </a:r>
            <a:r>
              <a:rPr lang="en-US" sz="2800" b="1" dirty="0">
                <a:solidFill>
                  <a:srgbClr val="7030A0"/>
                </a:solidFill>
              </a:rPr>
              <a:t>energy</a:t>
            </a:r>
            <a:r>
              <a:rPr lang="en-US" sz="2800" dirty="0"/>
              <a:t> that we eat or burn for the purpose of doing </a:t>
            </a:r>
            <a:r>
              <a:rPr lang="en-US" sz="2800" b="1" dirty="0"/>
              <a:t>work</a:t>
            </a:r>
            <a:r>
              <a:rPr lang="en-US" sz="2800" dirty="0"/>
              <a:t> and/or to produce </a:t>
            </a:r>
            <a:r>
              <a:rPr lang="en-US" sz="2800" b="1" dirty="0"/>
              <a:t>heat</a:t>
            </a:r>
            <a:r>
              <a:rPr lang="en-US" sz="2800" dirty="0"/>
              <a:t>. </a:t>
            </a:r>
          </a:p>
          <a:p>
            <a:endParaRPr lang="en-US" sz="2800" dirty="0"/>
          </a:p>
          <a:p>
            <a:pPr lvl="1"/>
            <a:r>
              <a:rPr lang="en-US" sz="2400" dirty="0"/>
              <a:t>What is(are) the original source(s) of </a:t>
            </a:r>
            <a:r>
              <a:rPr lang="en-US" sz="2400" i="1" dirty="0"/>
              <a:t>energy</a:t>
            </a:r>
            <a:r>
              <a:rPr lang="en-US" sz="2400" dirty="0"/>
              <a:t> used in the creation of reduced carbon fuels?</a:t>
            </a:r>
          </a:p>
          <a:p>
            <a:pPr lvl="1"/>
            <a:endParaRPr lang="en-US" sz="1000" dirty="0"/>
          </a:p>
          <a:p>
            <a:pPr lvl="1"/>
            <a:r>
              <a:rPr lang="en-US" sz="2400" i="1" dirty="0"/>
              <a:t>Hint:</a:t>
            </a:r>
            <a:r>
              <a:rPr lang="en-US" sz="2400" dirty="0"/>
              <a:t> How is oxidized carbon (e.g., CO</a:t>
            </a:r>
            <a:r>
              <a:rPr lang="en-US" sz="2400" baseline="-25000" dirty="0"/>
              <a:t>2</a:t>
            </a:r>
            <a:r>
              <a:rPr lang="en-US" sz="2400" dirty="0"/>
              <a:t>) converted into reduced molecular forms (e.g., C</a:t>
            </a:r>
            <a:r>
              <a:rPr lang="en-US" sz="2400" baseline="-25000" dirty="0"/>
              <a:t>6</a:t>
            </a:r>
            <a:r>
              <a:rPr lang="en-US" sz="2400" dirty="0"/>
              <a:t>H</a:t>
            </a:r>
            <a:r>
              <a:rPr lang="en-US" sz="2400" baseline="-25000" dirty="0"/>
              <a:t>12</a:t>
            </a:r>
            <a:r>
              <a:rPr lang="en-US" sz="2400" dirty="0"/>
              <a:t>O</a:t>
            </a:r>
            <a:r>
              <a:rPr lang="en-US" sz="2400" baseline="-25000" dirty="0"/>
              <a:t>6</a:t>
            </a:r>
            <a:r>
              <a:rPr lang="en-US" sz="2400" dirty="0"/>
              <a:t>)? </a:t>
            </a:r>
          </a:p>
        </p:txBody>
      </p:sp>
    </p:spTree>
    <p:extLst>
      <p:ext uri="{BB962C8B-B14F-4D97-AF65-F5344CB8AC3E}">
        <p14:creationId xmlns:p14="http://schemas.microsoft.com/office/powerpoint/2010/main" val="1721939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0235" y="486148"/>
            <a:ext cx="9474414" cy="1325563"/>
          </a:xfrm>
        </p:spPr>
        <p:txBody>
          <a:bodyPr>
            <a:normAutofit/>
          </a:bodyPr>
          <a:lstStyle/>
          <a:p>
            <a:r>
              <a:rPr lang="en-US" sz="3600" dirty="0"/>
              <a:t>Humans oxidize </a:t>
            </a:r>
            <a:r>
              <a:rPr lang="en-US" sz="3600" b="1" dirty="0">
                <a:solidFill>
                  <a:srgbClr val="7030A0"/>
                </a:solidFill>
              </a:rPr>
              <a:t>fuel</a:t>
            </a:r>
            <a:r>
              <a:rPr lang="en-US" sz="3600" dirty="0"/>
              <a:t> and </a:t>
            </a:r>
            <a:r>
              <a:rPr lang="en-US" sz="3600" dirty="0">
                <a:solidFill>
                  <a:srgbClr val="C00000"/>
                </a:solidFill>
              </a:rPr>
              <a:t>use</a:t>
            </a:r>
            <a:r>
              <a:rPr lang="en-US" sz="3600" dirty="0"/>
              <a:t> (and </a:t>
            </a:r>
            <a:r>
              <a:rPr lang="en-US" sz="3600" dirty="0">
                <a:solidFill>
                  <a:srgbClr val="0070C0"/>
                </a:solidFill>
              </a:rPr>
              <a:t>store</a:t>
            </a:r>
            <a:r>
              <a:rPr lang="en-US" sz="3600" dirty="0"/>
              <a:t>) energy</a:t>
            </a:r>
          </a:p>
        </p:txBody>
      </p:sp>
      <p:sp>
        <p:nvSpPr>
          <p:cNvPr id="4" name="Content Placeholder 3"/>
          <p:cNvSpPr>
            <a:spLocks noGrp="1"/>
          </p:cNvSpPr>
          <p:nvPr>
            <p:ph sz="half" idx="1"/>
          </p:nvPr>
        </p:nvSpPr>
        <p:spPr>
          <a:xfrm>
            <a:off x="1021976" y="1919288"/>
            <a:ext cx="10668453" cy="3768818"/>
          </a:xfrm>
        </p:spPr>
        <p:txBody>
          <a:bodyPr>
            <a:normAutofit/>
          </a:bodyPr>
          <a:lstStyle/>
          <a:p>
            <a:pPr marL="0" indent="0" algn="ctr">
              <a:buNone/>
            </a:pPr>
            <a:r>
              <a:rPr lang="en-US" dirty="0">
                <a:solidFill>
                  <a:srgbClr val="7030A0"/>
                </a:solidFill>
              </a:rPr>
              <a:t>(CHO)</a:t>
            </a:r>
            <a:r>
              <a:rPr lang="en-US" baseline="-25000" dirty="0">
                <a:solidFill>
                  <a:srgbClr val="7030A0"/>
                </a:solidFill>
              </a:rPr>
              <a:t>n</a:t>
            </a:r>
            <a:r>
              <a:rPr lang="en-US" dirty="0">
                <a:solidFill>
                  <a:srgbClr val="7030A0"/>
                </a:solidFill>
              </a:rPr>
              <a:t>, (CH</a:t>
            </a:r>
            <a:r>
              <a:rPr lang="en-US" baseline="-25000" dirty="0">
                <a:solidFill>
                  <a:srgbClr val="7030A0"/>
                </a:solidFill>
              </a:rPr>
              <a:t>2</a:t>
            </a:r>
            <a:r>
              <a:rPr lang="en-US" dirty="0">
                <a:solidFill>
                  <a:srgbClr val="7030A0"/>
                </a:solidFill>
              </a:rPr>
              <a:t>)</a:t>
            </a:r>
            <a:r>
              <a:rPr lang="en-US" baseline="-25000" dirty="0">
                <a:solidFill>
                  <a:srgbClr val="7030A0"/>
                </a:solidFill>
              </a:rPr>
              <a:t>n</a:t>
            </a:r>
            <a:r>
              <a:rPr lang="en-US" dirty="0">
                <a:solidFill>
                  <a:srgbClr val="7030A0"/>
                </a:solidFill>
              </a:rPr>
              <a:t>, (CHN)</a:t>
            </a:r>
            <a:r>
              <a:rPr lang="en-US" baseline="-25000" dirty="0">
                <a:solidFill>
                  <a:srgbClr val="7030A0"/>
                </a:solidFill>
              </a:rPr>
              <a:t>n</a:t>
            </a:r>
            <a:r>
              <a:rPr lang="en-US" dirty="0">
                <a:solidFill>
                  <a:srgbClr val="FF0000"/>
                </a:solidFill>
              </a:rPr>
              <a:t> </a:t>
            </a:r>
            <a:r>
              <a:rPr lang="en-US" dirty="0"/>
              <a:t>+ O</a:t>
            </a:r>
            <a:r>
              <a:rPr lang="en-US" baseline="-25000" dirty="0"/>
              <a:t>2  </a:t>
            </a:r>
            <a:r>
              <a:rPr lang="en-US" b="1" dirty="0">
                <a:sym typeface="Wingdings"/>
              </a:rPr>
              <a:t></a:t>
            </a:r>
            <a:r>
              <a:rPr lang="en-US" dirty="0">
                <a:sym typeface="Wingdings"/>
              </a:rPr>
              <a:t>  CO</a:t>
            </a:r>
            <a:r>
              <a:rPr lang="en-US" baseline="-25000" dirty="0">
                <a:sym typeface="Wingdings"/>
              </a:rPr>
              <a:t>2</a:t>
            </a:r>
            <a:r>
              <a:rPr lang="en-US" dirty="0">
                <a:sym typeface="Wingdings"/>
              </a:rPr>
              <a:t> + H</a:t>
            </a:r>
            <a:r>
              <a:rPr lang="en-US" baseline="-25000" dirty="0">
                <a:sym typeface="Wingdings"/>
              </a:rPr>
              <a:t>2</a:t>
            </a:r>
            <a:r>
              <a:rPr lang="en-US" dirty="0">
                <a:sym typeface="Wingdings"/>
              </a:rPr>
              <a:t>O + </a:t>
            </a:r>
            <a:r>
              <a:rPr lang="en-US" b="1" i="1" dirty="0">
                <a:solidFill>
                  <a:srgbClr val="C00000"/>
                </a:solidFill>
                <a:sym typeface="Wingdings"/>
              </a:rPr>
              <a:t>energy released</a:t>
            </a:r>
          </a:p>
          <a:p>
            <a:pPr marL="0" indent="0">
              <a:buNone/>
            </a:pPr>
            <a:r>
              <a:rPr lang="en-US" sz="2400" i="1" dirty="0">
                <a:solidFill>
                  <a:srgbClr val="7030A0"/>
                </a:solidFill>
                <a:sym typeface="Wingdings"/>
              </a:rPr>
              <a:t>     Carbohydrates, Fats, Proteins</a:t>
            </a:r>
          </a:p>
          <a:p>
            <a:pPr marL="0" indent="0">
              <a:buNone/>
            </a:pPr>
            <a:endParaRPr lang="en-US" sz="2400" i="1" dirty="0">
              <a:solidFill>
                <a:srgbClr val="7030A0"/>
              </a:solidFill>
              <a:sym typeface="Wingdings"/>
            </a:endParaRPr>
          </a:p>
          <a:p>
            <a:pPr marL="0" indent="0">
              <a:buNone/>
            </a:pPr>
            <a:r>
              <a:rPr lang="en-US" dirty="0">
                <a:solidFill>
                  <a:srgbClr val="7030A0"/>
                </a:solidFill>
                <a:sym typeface="Wingdings"/>
              </a:rPr>
              <a:t>Energy</a:t>
            </a:r>
            <a:r>
              <a:rPr lang="en-US" dirty="0">
                <a:sym typeface="Wingdings"/>
              </a:rPr>
              <a:t> (Calories) </a:t>
            </a:r>
            <a:r>
              <a:rPr lang="en-US" dirty="0">
                <a:solidFill>
                  <a:srgbClr val="C00000"/>
                </a:solidFill>
                <a:sym typeface="Wingdings"/>
              </a:rPr>
              <a:t>consumed</a:t>
            </a:r>
            <a:r>
              <a:rPr lang="en-US" dirty="0">
                <a:sym typeface="Wingdings"/>
              </a:rPr>
              <a:t> = </a:t>
            </a:r>
            <a:r>
              <a:rPr lang="en-US" dirty="0">
                <a:solidFill>
                  <a:srgbClr val="7030A0"/>
                </a:solidFill>
                <a:sym typeface="Wingdings"/>
              </a:rPr>
              <a:t>Energy (Calories)</a:t>
            </a:r>
            <a:r>
              <a:rPr lang="en-US" dirty="0">
                <a:solidFill>
                  <a:schemeClr val="accent6">
                    <a:lumMod val="75000"/>
                  </a:schemeClr>
                </a:solidFill>
                <a:sym typeface="Wingdings"/>
              </a:rPr>
              <a:t> </a:t>
            </a:r>
            <a:r>
              <a:rPr lang="en-US" dirty="0">
                <a:solidFill>
                  <a:srgbClr val="C00000"/>
                </a:solidFill>
                <a:sym typeface="Wingdings"/>
              </a:rPr>
              <a:t>Used</a:t>
            </a:r>
            <a:r>
              <a:rPr lang="en-US" dirty="0">
                <a:solidFill>
                  <a:schemeClr val="accent6">
                    <a:lumMod val="75000"/>
                  </a:schemeClr>
                </a:solidFill>
                <a:sym typeface="Wingdings"/>
              </a:rPr>
              <a:t> </a:t>
            </a:r>
            <a:r>
              <a:rPr lang="en-US" dirty="0">
                <a:sym typeface="Wingdings"/>
              </a:rPr>
              <a:t>+</a:t>
            </a:r>
            <a:r>
              <a:rPr lang="en-US" dirty="0">
                <a:solidFill>
                  <a:srgbClr val="7030A0"/>
                </a:solidFill>
                <a:sym typeface="Wingdings"/>
              </a:rPr>
              <a:t> Energy</a:t>
            </a:r>
            <a:r>
              <a:rPr lang="en-US" dirty="0">
                <a:solidFill>
                  <a:srgbClr val="0070C0"/>
                </a:solidFill>
                <a:sym typeface="Wingdings"/>
              </a:rPr>
              <a:t> Stored</a:t>
            </a:r>
            <a:endParaRPr lang="en-US" sz="1200" dirty="0">
              <a:solidFill>
                <a:srgbClr val="0070C0"/>
              </a:solidFill>
              <a:sym typeface="Wingdings"/>
            </a:endParaRPr>
          </a:p>
          <a:p>
            <a:endParaRPr lang="en-US" sz="1200" dirty="0">
              <a:solidFill>
                <a:srgbClr val="7030A0"/>
              </a:solidFill>
              <a:sym typeface="Wingdings"/>
            </a:endParaRPr>
          </a:p>
          <a:p>
            <a:pPr lvl="1"/>
            <a:r>
              <a:rPr lang="en-US" dirty="0">
                <a:solidFill>
                  <a:srgbClr val="7030A0"/>
                </a:solidFill>
                <a:sym typeface="Wingdings"/>
              </a:rPr>
              <a:t>Energy</a:t>
            </a:r>
            <a:r>
              <a:rPr lang="en-US" dirty="0">
                <a:solidFill>
                  <a:schemeClr val="accent6">
                    <a:lumMod val="75000"/>
                  </a:schemeClr>
                </a:solidFill>
                <a:sym typeface="Wingdings"/>
              </a:rPr>
              <a:t> </a:t>
            </a:r>
            <a:r>
              <a:rPr lang="en-US" dirty="0">
                <a:solidFill>
                  <a:srgbClr val="C00000"/>
                </a:solidFill>
                <a:sym typeface="Wingdings"/>
              </a:rPr>
              <a:t>Used</a:t>
            </a:r>
            <a:r>
              <a:rPr lang="en-US" dirty="0">
                <a:solidFill>
                  <a:schemeClr val="accent6">
                    <a:lumMod val="75000"/>
                  </a:schemeClr>
                </a:solidFill>
                <a:sym typeface="Wingdings"/>
              </a:rPr>
              <a:t> </a:t>
            </a:r>
            <a:r>
              <a:rPr lang="en-US" dirty="0">
                <a:sym typeface="Wingdings"/>
              </a:rPr>
              <a:t>= </a:t>
            </a:r>
            <a:r>
              <a:rPr lang="en-US" dirty="0">
                <a:solidFill>
                  <a:srgbClr val="C00000"/>
                </a:solidFill>
                <a:sym typeface="Wingdings"/>
              </a:rPr>
              <a:t>exercise/movement</a:t>
            </a:r>
            <a:r>
              <a:rPr lang="en-US" dirty="0">
                <a:sym typeface="Wingdings"/>
              </a:rPr>
              <a:t> + </a:t>
            </a:r>
            <a:r>
              <a:rPr lang="en-US" dirty="0">
                <a:solidFill>
                  <a:srgbClr val="C00000"/>
                </a:solidFill>
                <a:sym typeface="Wingdings"/>
              </a:rPr>
              <a:t>basal metabolism </a:t>
            </a:r>
            <a:r>
              <a:rPr lang="en-US" dirty="0">
                <a:sym typeface="Wingdings"/>
              </a:rPr>
              <a:t>+ </a:t>
            </a:r>
            <a:r>
              <a:rPr lang="en-US" u="sng" dirty="0">
                <a:solidFill>
                  <a:srgbClr val="C00000"/>
                </a:solidFill>
                <a:sym typeface="Wingdings"/>
              </a:rPr>
              <a:t>waste</a:t>
            </a:r>
            <a:r>
              <a:rPr lang="en-US" dirty="0">
                <a:solidFill>
                  <a:srgbClr val="C00000"/>
                </a:solidFill>
                <a:sym typeface="Wingdings"/>
              </a:rPr>
              <a:t> </a:t>
            </a:r>
            <a:r>
              <a:rPr lang="en-US" u="sng" dirty="0">
                <a:solidFill>
                  <a:srgbClr val="C00000"/>
                </a:solidFill>
                <a:sym typeface="Wingdings"/>
              </a:rPr>
              <a:t>heat</a:t>
            </a:r>
            <a:r>
              <a:rPr lang="en-US" dirty="0">
                <a:solidFill>
                  <a:srgbClr val="C00000"/>
                </a:solidFill>
                <a:sym typeface="Wingdings"/>
              </a:rPr>
              <a:t> </a:t>
            </a:r>
            <a:r>
              <a:rPr lang="en-US" dirty="0">
                <a:sym typeface="Wingdings"/>
              </a:rPr>
              <a:t>(not all 				wasted; some used for body temperature regulation)</a:t>
            </a:r>
          </a:p>
          <a:p>
            <a:pPr lvl="1"/>
            <a:endParaRPr lang="en-US" dirty="0">
              <a:sym typeface="Wingdings"/>
            </a:endParaRPr>
          </a:p>
          <a:p>
            <a:pPr lvl="1"/>
            <a:r>
              <a:rPr lang="en-US" dirty="0">
                <a:solidFill>
                  <a:srgbClr val="7030A0"/>
                </a:solidFill>
                <a:sym typeface="Wingdings"/>
              </a:rPr>
              <a:t>Energy</a:t>
            </a:r>
            <a:r>
              <a:rPr lang="en-US" dirty="0">
                <a:solidFill>
                  <a:srgbClr val="0070C0"/>
                </a:solidFill>
                <a:sym typeface="Wingdings"/>
              </a:rPr>
              <a:t> Stored </a:t>
            </a:r>
            <a:r>
              <a:rPr lang="en-US" dirty="0">
                <a:sym typeface="Wingdings"/>
              </a:rPr>
              <a:t>= construction of body tissue: fat + glycogen (muscles/liver)</a:t>
            </a:r>
          </a:p>
          <a:p>
            <a:endParaRPr lang="en-US" dirty="0"/>
          </a:p>
        </p:txBody>
      </p:sp>
    </p:spTree>
    <p:extLst>
      <p:ext uri="{BB962C8B-B14F-4D97-AF65-F5344CB8AC3E}">
        <p14:creationId xmlns:p14="http://schemas.microsoft.com/office/powerpoint/2010/main" val="1150557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054A595-1ED7-4AA4-C0BF-48215950B342}"/>
              </a:ext>
            </a:extLst>
          </p:cNvPr>
          <p:cNvGraphicFramePr>
            <a:graphicFrameLocks noGrp="1"/>
          </p:cNvGraphicFramePr>
          <p:nvPr/>
        </p:nvGraphicFramePr>
        <p:xfrm>
          <a:off x="2866571" y="1595120"/>
          <a:ext cx="6458857" cy="3667760"/>
        </p:xfrm>
        <a:graphic>
          <a:graphicData uri="http://schemas.openxmlformats.org/drawingml/2006/table">
            <a:tbl>
              <a:tblPr firstRow="1" bandRow="1">
                <a:tableStyleId>{5C22544A-7EE6-4342-B048-85BDC9FD1C3A}</a:tableStyleId>
              </a:tblPr>
              <a:tblGrid>
                <a:gridCol w="1407885">
                  <a:extLst>
                    <a:ext uri="{9D8B030D-6E8A-4147-A177-3AD203B41FA5}">
                      <a16:colId xmlns:a16="http://schemas.microsoft.com/office/drawing/2014/main" val="1909087856"/>
                    </a:ext>
                  </a:extLst>
                </a:gridCol>
                <a:gridCol w="2728686">
                  <a:extLst>
                    <a:ext uri="{9D8B030D-6E8A-4147-A177-3AD203B41FA5}">
                      <a16:colId xmlns:a16="http://schemas.microsoft.com/office/drawing/2014/main" val="1528973568"/>
                    </a:ext>
                  </a:extLst>
                </a:gridCol>
                <a:gridCol w="2322286">
                  <a:extLst>
                    <a:ext uri="{9D8B030D-6E8A-4147-A177-3AD203B41FA5}">
                      <a16:colId xmlns:a16="http://schemas.microsoft.com/office/drawing/2014/main" val="1307657314"/>
                    </a:ext>
                  </a:extLst>
                </a:gridCol>
              </a:tblGrid>
              <a:tr h="120106">
                <a:tc gridSpan="3">
                  <a:txBody>
                    <a:bodyPr/>
                    <a:lstStyle/>
                    <a:p>
                      <a:r>
                        <a:rPr lang="en-US" sz="400" b="0" i="0" dirty="0">
                          <a:effectLst/>
                          <a:latin typeface="+mj-lt"/>
                        </a:rPr>
                        <a:t>Energy Content of Fuels</a:t>
                      </a:r>
                      <a:br>
                        <a:rPr lang="en-US" sz="400" dirty="0">
                          <a:latin typeface="+mj-lt"/>
                        </a:rPr>
                      </a:br>
                      <a:endParaRPr lang="en-US" sz="400" dirty="0">
                        <a:latin typeface="+mj-lt"/>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217087367"/>
                  </a:ext>
                </a:extLst>
              </a:tr>
              <a:tr h="182517">
                <a:tc>
                  <a:txBody>
                    <a:bodyPr/>
                    <a:lstStyle/>
                    <a:p>
                      <a:endParaRPr lang="en-US" sz="400" dirty="0">
                        <a:latin typeface="+mj-lt"/>
                      </a:endParaRPr>
                    </a:p>
                  </a:txBody>
                  <a:tcPr/>
                </a:tc>
                <a:tc gridSpan="2">
                  <a:txBody>
                    <a:bodyPr/>
                    <a:lstStyle/>
                    <a:p>
                      <a:r>
                        <a:rPr lang="en-US" sz="400" b="0" i="0" kern="1200" dirty="0">
                          <a:solidFill>
                            <a:schemeClr val="dk1"/>
                          </a:solidFill>
                          <a:effectLst/>
                          <a:latin typeface="+mj-lt"/>
                          <a:ea typeface="+mn-ea"/>
                          <a:cs typeface="+mn-cs"/>
                        </a:rPr>
                        <a:t>TYPICAL ENERGY CONTENT (VARIES WITH FUEL SOURCE)</a:t>
                      </a:r>
                      <a:br>
                        <a:rPr lang="en-US" sz="400" dirty="0">
                          <a:latin typeface="+mj-lt"/>
                        </a:rPr>
                      </a:br>
                      <a:endParaRPr lang="en-US" sz="400" dirty="0">
                        <a:latin typeface="+mj-lt"/>
                      </a:endParaRPr>
                    </a:p>
                  </a:txBody>
                  <a:tcPr/>
                </a:tc>
                <a:tc hMerge="1">
                  <a:txBody>
                    <a:bodyPr/>
                    <a:lstStyle/>
                    <a:p>
                      <a:endParaRPr lang="en-US" dirty="0"/>
                    </a:p>
                  </a:txBody>
                  <a:tcPr/>
                </a:tc>
                <a:extLst>
                  <a:ext uri="{0D108BD9-81ED-4DB2-BD59-A6C34878D82A}">
                    <a16:rowId xmlns:a16="http://schemas.microsoft.com/office/drawing/2014/main" val="1174475980"/>
                  </a:ext>
                </a:extLst>
              </a:tr>
              <a:tr h="370840">
                <a:tc>
                  <a:txBody>
                    <a:bodyPr/>
                    <a:lstStyle/>
                    <a:p>
                      <a:r>
                        <a:rPr lang="en-US" sz="400" b="0" i="0" kern="1200" dirty="0">
                          <a:solidFill>
                            <a:schemeClr val="dk1"/>
                          </a:solidFill>
                          <a:effectLst/>
                          <a:latin typeface="+mj-lt"/>
                          <a:ea typeface="+mn-ea"/>
                          <a:cs typeface="+mn-cs"/>
                        </a:rPr>
                        <a:t>FUEL</a:t>
                      </a:r>
                      <a:endParaRPr lang="en-US" sz="400" dirty="0">
                        <a:latin typeface="+mj-lt"/>
                      </a:endParaRPr>
                    </a:p>
                  </a:txBody>
                  <a:tcPr/>
                </a:tc>
                <a:tc>
                  <a:txBody>
                    <a:bodyPr/>
                    <a:lstStyle/>
                    <a:p>
                      <a:r>
                        <a:rPr lang="en-US" sz="400" b="0" i="0" kern="1200" dirty="0">
                          <a:solidFill>
                            <a:schemeClr val="dk1"/>
                          </a:solidFill>
                          <a:effectLst/>
                          <a:latin typeface="+mj-lt"/>
                          <a:ea typeface="+mn-ea"/>
                          <a:cs typeface="+mn-cs"/>
                        </a:rPr>
                        <a:t>SI UNITS</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OTHER UNITS</a:t>
                      </a:r>
                      <a:br>
                        <a:rPr lang="en-US" sz="400" dirty="0">
                          <a:latin typeface="+mj-lt"/>
                        </a:rPr>
                      </a:br>
                      <a:endParaRPr lang="en-US" sz="400" dirty="0">
                        <a:latin typeface="+mj-lt"/>
                      </a:endParaRPr>
                    </a:p>
                  </a:txBody>
                  <a:tcPr/>
                </a:tc>
                <a:extLst>
                  <a:ext uri="{0D108BD9-81ED-4DB2-BD59-A6C34878D82A}">
                    <a16:rowId xmlns:a16="http://schemas.microsoft.com/office/drawing/2014/main" val="187129280"/>
                  </a:ext>
                </a:extLst>
              </a:tr>
              <a:tr h="370840">
                <a:tc>
                  <a:txBody>
                    <a:bodyPr/>
                    <a:lstStyle/>
                    <a:p>
                      <a:r>
                        <a:rPr lang="en-US" sz="400" b="0" i="0" kern="1200" dirty="0">
                          <a:solidFill>
                            <a:schemeClr val="dk1"/>
                          </a:solidFill>
                          <a:effectLst/>
                          <a:latin typeface="+mj-lt"/>
                          <a:ea typeface="+mn-ea"/>
                          <a:cs typeface="+mn-cs"/>
                        </a:rPr>
                        <a:t>Coal</a:t>
                      </a:r>
                      <a:endParaRPr lang="en-US" sz="400" dirty="0">
                        <a:latin typeface="+mj-lt"/>
                      </a:endParaRPr>
                    </a:p>
                  </a:txBody>
                  <a:tcPr/>
                </a:tc>
                <a:tc>
                  <a:txBody>
                    <a:bodyPr/>
                    <a:lstStyle/>
                    <a:p>
                      <a:r>
                        <a:rPr lang="en-US" sz="400" b="0" i="0" kern="1200" dirty="0">
                          <a:solidFill>
                            <a:schemeClr val="dk1"/>
                          </a:solidFill>
                          <a:effectLst/>
                          <a:latin typeface="+mj-lt"/>
                          <a:ea typeface="+mn-ea"/>
                          <a:cs typeface="+mn-cs"/>
                        </a:rPr>
                        <a:t>29 MJ/kg</a:t>
                      </a:r>
                      <a:br>
                        <a:rPr lang="en-US" sz="400" dirty="0">
                          <a:latin typeface="+mj-lt"/>
                        </a:rPr>
                      </a:br>
                      <a:endParaRPr lang="en-US" sz="400" dirty="0">
                        <a:latin typeface="+mj-lt"/>
                      </a:endParaRPr>
                    </a:p>
                  </a:txBody>
                  <a:tcPr/>
                </a:tc>
                <a:tc>
                  <a:txBody>
                    <a:bodyPr/>
                    <a:lstStyle/>
                    <a:p>
                      <a:r>
                        <a:rPr lang="fr-FR" sz="400" b="0" i="0" kern="1200" dirty="0">
                          <a:solidFill>
                            <a:schemeClr val="dk1"/>
                          </a:solidFill>
                          <a:effectLst/>
                          <a:latin typeface="+mj-lt"/>
                          <a:ea typeface="+mn-ea"/>
                          <a:cs typeface="+mn-cs"/>
                        </a:rPr>
                        <a:t>7,300 kWh/ton</a:t>
                      </a:r>
                      <a:br>
                        <a:rPr lang="fr-FR" sz="400" dirty="0">
                          <a:latin typeface="+mj-lt"/>
                        </a:rPr>
                      </a:br>
                      <a:r>
                        <a:rPr lang="fr-FR" sz="400" b="0" i="0" kern="1200" dirty="0">
                          <a:solidFill>
                            <a:schemeClr val="dk1"/>
                          </a:solidFill>
                          <a:effectLst/>
                          <a:latin typeface="+mj-lt"/>
                          <a:ea typeface="+mn-ea"/>
                          <a:cs typeface="+mn-cs"/>
                        </a:rPr>
                        <a:t>25 </a:t>
                      </a:r>
                      <a:r>
                        <a:rPr lang="fr-FR" sz="400" b="0" i="0" kern="1200" dirty="0" err="1">
                          <a:solidFill>
                            <a:schemeClr val="dk1"/>
                          </a:solidFill>
                          <a:effectLst/>
                          <a:latin typeface="+mj-lt"/>
                          <a:ea typeface="+mn-ea"/>
                          <a:cs typeface="+mn-cs"/>
                        </a:rPr>
                        <a:t>MBtu</a:t>
                      </a:r>
                      <a:r>
                        <a:rPr lang="fr-FR" sz="400" b="0" i="0" kern="1200" dirty="0">
                          <a:solidFill>
                            <a:schemeClr val="dk1"/>
                          </a:solidFill>
                          <a:effectLst/>
                          <a:latin typeface="+mj-lt"/>
                          <a:ea typeface="+mn-ea"/>
                          <a:cs typeface="+mn-cs"/>
                        </a:rPr>
                        <a:t>/ton</a:t>
                      </a:r>
                      <a:endParaRPr lang="en-US" sz="400" dirty="0">
                        <a:latin typeface="+mj-lt"/>
                      </a:endParaRPr>
                    </a:p>
                  </a:txBody>
                  <a:tcPr/>
                </a:tc>
                <a:extLst>
                  <a:ext uri="{0D108BD9-81ED-4DB2-BD59-A6C34878D82A}">
                    <a16:rowId xmlns:a16="http://schemas.microsoft.com/office/drawing/2014/main" val="312798021"/>
                  </a:ext>
                </a:extLst>
              </a:tr>
              <a:tr h="370840">
                <a:tc>
                  <a:txBody>
                    <a:bodyPr/>
                    <a:lstStyle/>
                    <a:p>
                      <a:r>
                        <a:rPr lang="en-US" sz="400" b="0" i="0" kern="1200" dirty="0">
                          <a:solidFill>
                            <a:schemeClr val="dk1"/>
                          </a:solidFill>
                          <a:effectLst/>
                          <a:latin typeface="+mj-lt"/>
                          <a:ea typeface="+mn-ea"/>
                          <a:cs typeface="+mn-cs"/>
                        </a:rPr>
                        <a:t>Oil</a:t>
                      </a:r>
                      <a:endParaRPr lang="en-US" sz="400" dirty="0">
                        <a:latin typeface="+mj-lt"/>
                      </a:endParaRPr>
                    </a:p>
                  </a:txBody>
                  <a:tcPr/>
                </a:tc>
                <a:tc>
                  <a:txBody>
                    <a:bodyPr/>
                    <a:lstStyle/>
                    <a:p>
                      <a:r>
                        <a:rPr lang="en-US" sz="400" b="0" i="0" kern="1200" dirty="0">
                          <a:solidFill>
                            <a:schemeClr val="dk1"/>
                          </a:solidFill>
                          <a:effectLst/>
                          <a:latin typeface="+mj-lt"/>
                          <a:ea typeface="+mn-ea"/>
                          <a:cs typeface="+mn-cs"/>
                        </a:rPr>
                        <a:t>43 MJ/kg</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∼40 kWh/gallon</a:t>
                      </a:r>
                      <a:br>
                        <a:rPr lang="en-US" sz="400" dirty="0">
                          <a:latin typeface="+mj-lt"/>
                        </a:rPr>
                      </a:br>
                      <a:r>
                        <a:rPr lang="en-US" sz="400" b="0" i="0" kern="1200" dirty="0">
                          <a:solidFill>
                            <a:schemeClr val="dk1"/>
                          </a:solidFill>
                          <a:effectLst/>
                          <a:latin typeface="+mj-lt"/>
                          <a:ea typeface="+mn-ea"/>
                          <a:cs typeface="+mn-cs"/>
                        </a:rPr>
                        <a:t>138 </a:t>
                      </a:r>
                      <a:r>
                        <a:rPr lang="en-US" sz="400" b="0" i="0" kern="1200" dirty="0" err="1">
                          <a:solidFill>
                            <a:schemeClr val="dk1"/>
                          </a:solidFill>
                          <a:effectLst/>
                          <a:latin typeface="+mj-lt"/>
                          <a:ea typeface="+mn-ea"/>
                          <a:cs typeface="+mn-cs"/>
                        </a:rPr>
                        <a:t>kBtu</a:t>
                      </a:r>
                      <a:r>
                        <a:rPr lang="en-US" sz="400" b="0" i="0" kern="1200" dirty="0">
                          <a:solidFill>
                            <a:schemeClr val="dk1"/>
                          </a:solidFill>
                          <a:effectLst/>
                          <a:latin typeface="+mj-lt"/>
                          <a:ea typeface="+mn-ea"/>
                          <a:cs typeface="+mn-cs"/>
                        </a:rPr>
                        <a:t>/gallon</a:t>
                      </a:r>
                      <a:endParaRPr lang="en-US" sz="400" dirty="0">
                        <a:latin typeface="+mj-lt"/>
                      </a:endParaRPr>
                    </a:p>
                  </a:txBody>
                  <a:tcPr/>
                </a:tc>
                <a:extLst>
                  <a:ext uri="{0D108BD9-81ED-4DB2-BD59-A6C34878D82A}">
                    <a16:rowId xmlns:a16="http://schemas.microsoft.com/office/drawing/2014/main" val="2264088807"/>
                  </a:ext>
                </a:extLst>
              </a:tr>
              <a:tr h="370840">
                <a:tc>
                  <a:txBody>
                    <a:bodyPr/>
                    <a:lstStyle/>
                    <a:p>
                      <a:r>
                        <a:rPr lang="en-US" sz="400" b="0" i="0" kern="1200" dirty="0">
                          <a:solidFill>
                            <a:schemeClr val="dk1"/>
                          </a:solidFill>
                          <a:effectLst/>
                          <a:latin typeface="+mj-lt"/>
                          <a:ea typeface="+mn-ea"/>
                          <a:cs typeface="+mn-cs"/>
                        </a:rPr>
                        <a:t>Gasoline</a:t>
                      </a:r>
                      <a:endParaRPr lang="en-US" sz="400" dirty="0">
                        <a:latin typeface="+mj-lt"/>
                      </a:endParaRPr>
                    </a:p>
                  </a:txBody>
                  <a:tcPr/>
                </a:tc>
                <a:tc>
                  <a:txBody>
                    <a:bodyPr/>
                    <a:lstStyle/>
                    <a:p>
                      <a:r>
                        <a:rPr lang="en-US" sz="400" b="0" i="0" kern="1200" dirty="0">
                          <a:solidFill>
                            <a:schemeClr val="dk1"/>
                          </a:solidFill>
                          <a:effectLst/>
                          <a:latin typeface="+mj-lt"/>
                          <a:ea typeface="+mn-ea"/>
                          <a:cs typeface="+mn-cs"/>
                        </a:rPr>
                        <a:t>44 MJ/kg</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36 kWh/gallon</a:t>
                      </a:r>
                      <a:br>
                        <a:rPr lang="en-US" sz="400" dirty="0">
                          <a:latin typeface="+mj-lt"/>
                        </a:rPr>
                      </a:br>
                      <a:endParaRPr lang="en-US" sz="400" dirty="0">
                        <a:latin typeface="+mj-lt"/>
                      </a:endParaRPr>
                    </a:p>
                  </a:txBody>
                  <a:tcPr/>
                </a:tc>
                <a:extLst>
                  <a:ext uri="{0D108BD9-81ED-4DB2-BD59-A6C34878D82A}">
                    <a16:rowId xmlns:a16="http://schemas.microsoft.com/office/drawing/2014/main" val="2108654312"/>
                  </a:ext>
                </a:extLst>
              </a:tr>
              <a:tr h="370840">
                <a:tc>
                  <a:txBody>
                    <a:bodyPr/>
                    <a:lstStyle/>
                    <a:p>
                      <a:r>
                        <a:rPr lang="en-US" sz="400" b="0" i="0" kern="1200" dirty="0">
                          <a:solidFill>
                            <a:schemeClr val="dk1"/>
                          </a:solidFill>
                          <a:effectLst/>
                          <a:latin typeface="+mj-lt"/>
                          <a:ea typeface="+mn-ea"/>
                          <a:cs typeface="+mn-cs"/>
                        </a:rPr>
                        <a:t>Natural gas</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55 MJ/kg</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30 kWh/100 cubic feet (</a:t>
                      </a:r>
                      <a:r>
                        <a:rPr lang="en-US" sz="400" b="0" i="0" kern="1200" dirty="0" err="1">
                          <a:solidFill>
                            <a:schemeClr val="dk1"/>
                          </a:solidFill>
                          <a:effectLst/>
                          <a:latin typeface="+mj-lt"/>
                          <a:ea typeface="+mn-ea"/>
                          <a:cs typeface="+mn-cs"/>
                        </a:rPr>
                        <a:t>ccf</a:t>
                      </a:r>
                      <a:r>
                        <a:rPr lang="en-US" sz="400" b="0" i="0" kern="1200" dirty="0">
                          <a:solidFill>
                            <a:schemeClr val="dk1"/>
                          </a:solidFill>
                          <a:effectLst/>
                          <a:latin typeface="+mj-lt"/>
                          <a:ea typeface="+mn-ea"/>
                          <a:cs typeface="+mn-cs"/>
                        </a:rPr>
                        <a:t>)</a:t>
                      </a:r>
                      <a:br>
                        <a:rPr lang="en-US" sz="400" dirty="0">
                          <a:latin typeface="+mj-lt"/>
                        </a:rPr>
                      </a:br>
                      <a:r>
                        <a:rPr lang="en-US" sz="400" b="0" i="0" kern="1200" dirty="0">
                          <a:solidFill>
                            <a:schemeClr val="dk1"/>
                          </a:solidFill>
                          <a:effectLst/>
                          <a:latin typeface="+mj-lt"/>
                          <a:ea typeface="+mn-ea"/>
                          <a:cs typeface="+mn-cs"/>
                        </a:rPr>
                        <a:t>1,037 Btu/cubic foot</a:t>
                      </a:r>
                      <a:endParaRPr lang="en-US" sz="400" dirty="0">
                        <a:latin typeface="+mj-lt"/>
                      </a:endParaRPr>
                    </a:p>
                  </a:txBody>
                  <a:tcPr/>
                </a:tc>
                <a:extLst>
                  <a:ext uri="{0D108BD9-81ED-4DB2-BD59-A6C34878D82A}">
                    <a16:rowId xmlns:a16="http://schemas.microsoft.com/office/drawing/2014/main" val="3730339900"/>
                  </a:ext>
                </a:extLst>
              </a:tr>
              <a:tr h="370840">
                <a:tc>
                  <a:txBody>
                    <a:bodyPr/>
                    <a:lstStyle/>
                    <a:p>
                      <a:r>
                        <a:rPr lang="en-US" sz="400" b="0" i="0" kern="1200" dirty="0">
                          <a:solidFill>
                            <a:schemeClr val="dk1"/>
                          </a:solidFill>
                          <a:effectLst/>
                          <a:latin typeface="+mj-lt"/>
                          <a:ea typeface="+mn-ea"/>
                          <a:cs typeface="+mn-cs"/>
                        </a:rPr>
                        <a:t>Biomass, dry</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15–20 MJ/kg</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13–17 </a:t>
                      </a:r>
                      <a:r>
                        <a:rPr lang="en-US" sz="400" b="0" i="0" kern="1200" dirty="0" err="1">
                          <a:solidFill>
                            <a:schemeClr val="dk1"/>
                          </a:solidFill>
                          <a:effectLst/>
                          <a:latin typeface="+mj-lt"/>
                          <a:ea typeface="+mn-ea"/>
                          <a:cs typeface="+mn-cs"/>
                        </a:rPr>
                        <a:t>MBtu</a:t>
                      </a:r>
                      <a:r>
                        <a:rPr lang="en-US" sz="400" b="0" i="0" kern="1200" dirty="0">
                          <a:solidFill>
                            <a:schemeClr val="dk1"/>
                          </a:solidFill>
                          <a:effectLst/>
                          <a:latin typeface="+mj-lt"/>
                          <a:ea typeface="+mn-ea"/>
                          <a:cs typeface="+mn-cs"/>
                        </a:rPr>
                        <a:t>/ton</a:t>
                      </a:r>
                      <a:br>
                        <a:rPr lang="en-US" sz="400" dirty="0">
                          <a:latin typeface="+mj-lt"/>
                        </a:rPr>
                      </a:br>
                      <a:endParaRPr lang="en-US" sz="400" dirty="0">
                        <a:latin typeface="+mj-lt"/>
                      </a:endParaRPr>
                    </a:p>
                  </a:txBody>
                  <a:tcPr/>
                </a:tc>
                <a:extLst>
                  <a:ext uri="{0D108BD9-81ED-4DB2-BD59-A6C34878D82A}">
                    <a16:rowId xmlns:a16="http://schemas.microsoft.com/office/drawing/2014/main" val="1532804427"/>
                  </a:ext>
                </a:extLst>
              </a:tr>
              <a:tr h="370840">
                <a:tc>
                  <a:txBody>
                    <a:bodyPr/>
                    <a:lstStyle/>
                    <a:p>
                      <a:r>
                        <a:rPr lang="en-US" sz="400" b="0" i="0" kern="1200" dirty="0">
                          <a:solidFill>
                            <a:schemeClr val="dk1"/>
                          </a:solidFill>
                          <a:effectLst/>
                          <a:latin typeface="+mj-lt"/>
                          <a:ea typeface="+mn-ea"/>
                          <a:cs typeface="+mn-cs"/>
                        </a:rPr>
                        <a:t>Hydrogen gas (H 2 ) burned to produce H 2 O</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142 MJ/kg</a:t>
                      </a:r>
                      <a:br>
                        <a:rPr lang="en-US"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320 Btu/cubic foot</a:t>
                      </a:r>
                      <a:br>
                        <a:rPr lang="en-US" sz="400" dirty="0">
                          <a:latin typeface="+mj-lt"/>
                        </a:rPr>
                      </a:br>
                      <a:endParaRPr lang="en-US" sz="400" dirty="0">
                        <a:latin typeface="+mj-lt"/>
                      </a:endParaRPr>
                    </a:p>
                  </a:txBody>
                  <a:tcPr/>
                </a:tc>
                <a:extLst>
                  <a:ext uri="{0D108BD9-81ED-4DB2-BD59-A6C34878D82A}">
                    <a16:rowId xmlns:a16="http://schemas.microsoft.com/office/drawing/2014/main" val="2578732898"/>
                  </a:ext>
                </a:extLst>
              </a:tr>
              <a:tr h="370840">
                <a:tc>
                  <a:txBody>
                    <a:bodyPr/>
                    <a:lstStyle/>
                    <a:p>
                      <a:r>
                        <a:rPr lang="en-US" sz="400" b="0" i="0" kern="1200" dirty="0">
                          <a:solidFill>
                            <a:schemeClr val="dk1"/>
                          </a:solidFill>
                          <a:effectLst/>
                          <a:latin typeface="+mj-lt"/>
                          <a:ea typeface="+mn-ea"/>
                          <a:cs typeface="+mn-cs"/>
                        </a:rPr>
                        <a:t>Uranium, nuclear fission:</a:t>
                      </a:r>
                      <a:br>
                        <a:rPr lang="en-US" sz="400" dirty="0">
                          <a:latin typeface="+mj-lt"/>
                        </a:rPr>
                      </a:br>
                      <a:r>
                        <a:rPr lang="en-US" sz="400" b="0" i="0" kern="1200" dirty="0">
                          <a:solidFill>
                            <a:schemeClr val="dk1"/>
                          </a:solidFill>
                          <a:effectLst/>
                          <a:latin typeface="+mj-lt"/>
                          <a:ea typeface="+mn-ea"/>
                          <a:cs typeface="+mn-cs"/>
                        </a:rPr>
                        <a:t>Natural uranium</a:t>
                      </a:r>
                      <a:br>
                        <a:rPr lang="en-US" sz="400" dirty="0">
                          <a:latin typeface="+mj-lt"/>
                        </a:rPr>
                      </a:br>
                      <a:r>
                        <a:rPr lang="en-US" sz="400" b="0" i="0" kern="1200" dirty="0">
                          <a:solidFill>
                            <a:schemeClr val="dk1"/>
                          </a:solidFill>
                          <a:effectLst/>
                          <a:latin typeface="+mj-lt"/>
                          <a:ea typeface="+mn-ea"/>
                          <a:cs typeface="+mn-cs"/>
                        </a:rPr>
                        <a:t>Pure U-235</a:t>
                      </a:r>
                      <a:endParaRPr lang="en-US" sz="400" dirty="0">
                        <a:latin typeface="+mj-lt"/>
                      </a:endParaRPr>
                    </a:p>
                  </a:txBody>
                  <a:tcPr/>
                </a:tc>
                <a:tc>
                  <a:txBody>
                    <a:bodyPr/>
                    <a:lstStyle/>
                    <a:p>
                      <a:r>
                        <a:rPr lang="nb-NO" sz="400" b="0" i="0" kern="1200" dirty="0">
                          <a:solidFill>
                            <a:schemeClr val="dk1"/>
                          </a:solidFill>
                          <a:effectLst/>
                          <a:latin typeface="+mj-lt"/>
                          <a:ea typeface="+mn-ea"/>
                          <a:cs typeface="+mn-cs"/>
                        </a:rPr>
                        <a:t>580 GJ/kg</a:t>
                      </a:r>
                      <a:br>
                        <a:rPr lang="nb-NO" sz="400" dirty="0">
                          <a:latin typeface="+mj-lt"/>
                        </a:rPr>
                      </a:br>
                      <a:r>
                        <a:rPr lang="nb-NO" sz="400" b="0" i="0" kern="1200" dirty="0">
                          <a:solidFill>
                            <a:schemeClr val="dk1"/>
                          </a:solidFill>
                          <a:effectLst/>
                          <a:latin typeface="+mj-lt"/>
                          <a:ea typeface="+mn-ea"/>
                          <a:cs typeface="+mn-cs"/>
                        </a:rPr>
                        <a:t>82 TJ/kg</a:t>
                      </a:r>
                      <a:endParaRPr lang="en-US" sz="400" dirty="0">
                        <a:latin typeface="+mj-lt"/>
                      </a:endParaRPr>
                    </a:p>
                  </a:txBody>
                  <a:tcPr/>
                </a:tc>
                <a:tc>
                  <a:txBody>
                    <a:bodyPr/>
                    <a:lstStyle/>
                    <a:p>
                      <a:r>
                        <a:rPr lang="fr-FR" sz="400" b="0" i="0" kern="1200" dirty="0">
                          <a:solidFill>
                            <a:schemeClr val="dk1"/>
                          </a:solidFill>
                          <a:effectLst/>
                          <a:latin typeface="+mj-lt"/>
                          <a:ea typeface="+mn-ea"/>
                          <a:cs typeface="+mn-cs"/>
                        </a:rPr>
                        <a:t>161 GWh/tonne</a:t>
                      </a:r>
                      <a:br>
                        <a:rPr lang="fr-FR" sz="400" dirty="0">
                          <a:latin typeface="+mj-lt"/>
                        </a:rPr>
                      </a:br>
                      <a:r>
                        <a:rPr lang="fr-FR" sz="400" b="0" i="0" kern="1200" dirty="0">
                          <a:solidFill>
                            <a:schemeClr val="dk1"/>
                          </a:solidFill>
                          <a:effectLst/>
                          <a:latin typeface="+mj-lt"/>
                          <a:ea typeface="+mn-ea"/>
                          <a:cs typeface="+mn-cs"/>
                        </a:rPr>
                        <a:t>22.8 TWh/tonne</a:t>
                      </a:r>
                      <a:endParaRPr lang="en-US" sz="400" dirty="0">
                        <a:latin typeface="+mj-lt"/>
                      </a:endParaRPr>
                    </a:p>
                  </a:txBody>
                  <a:tcPr/>
                </a:tc>
                <a:extLst>
                  <a:ext uri="{0D108BD9-81ED-4DB2-BD59-A6C34878D82A}">
                    <a16:rowId xmlns:a16="http://schemas.microsoft.com/office/drawing/2014/main" val="1657858682"/>
                  </a:ext>
                </a:extLst>
              </a:tr>
              <a:tr h="239123">
                <a:tc>
                  <a:txBody>
                    <a:bodyPr/>
                    <a:lstStyle/>
                    <a:p>
                      <a:r>
                        <a:rPr lang="de-DE" sz="400" b="0" i="0" kern="1200" dirty="0">
                          <a:solidFill>
                            <a:schemeClr val="dk1"/>
                          </a:solidFill>
                          <a:effectLst/>
                          <a:latin typeface="+mj-lt"/>
                          <a:ea typeface="+mn-ea"/>
                          <a:cs typeface="+mn-cs"/>
                        </a:rPr>
                        <a:t>Hydrogen, deuterium–deuterium nuclear fusion:</a:t>
                      </a:r>
                      <a:br>
                        <a:rPr lang="de-DE" sz="400" dirty="0">
                          <a:latin typeface="+mj-lt"/>
                        </a:rPr>
                      </a:br>
                      <a:r>
                        <a:rPr lang="de-DE" sz="400" b="0" i="0" kern="1200" dirty="0">
                          <a:solidFill>
                            <a:schemeClr val="dk1"/>
                          </a:solidFill>
                          <a:effectLst/>
                          <a:latin typeface="+mj-lt"/>
                          <a:ea typeface="+mn-ea"/>
                          <a:cs typeface="+mn-cs"/>
                        </a:rPr>
                        <a:t>Pure deuterium</a:t>
                      </a:r>
                      <a:br>
                        <a:rPr lang="de-DE" sz="400" dirty="0">
                          <a:latin typeface="+mj-lt"/>
                        </a:rPr>
                      </a:br>
                      <a:r>
                        <a:rPr lang="de-DE" sz="400" b="0" i="0" kern="1200" dirty="0">
                          <a:solidFill>
                            <a:schemeClr val="dk1"/>
                          </a:solidFill>
                          <a:effectLst/>
                          <a:latin typeface="+mj-lt"/>
                          <a:ea typeface="+mn-ea"/>
                          <a:cs typeface="+mn-cs"/>
                        </a:rPr>
                        <a:t>Normal water</a:t>
                      </a:r>
                      <a:endParaRPr lang="en-US" sz="400" dirty="0">
                        <a:latin typeface="+mj-lt"/>
                      </a:endParaRPr>
                    </a:p>
                  </a:txBody>
                  <a:tcPr/>
                </a:tc>
                <a:tc>
                  <a:txBody>
                    <a:bodyPr/>
                    <a:lstStyle/>
                    <a:p>
                      <a:r>
                        <a:rPr lang="nb-NO" sz="400" b="0" i="0" kern="1200" dirty="0">
                          <a:solidFill>
                            <a:schemeClr val="dk1"/>
                          </a:solidFill>
                          <a:effectLst/>
                          <a:latin typeface="+mj-lt"/>
                          <a:ea typeface="+mn-ea"/>
                          <a:cs typeface="+mn-cs"/>
                        </a:rPr>
                        <a:t>330 TJ/kg</a:t>
                      </a:r>
                      <a:br>
                        <a:rPr lang="nb-NO" sz="400" dirty="0">
                          <a:latin typeface="+mj-lt"/>
                        </a:rPr>
                      </a:br>
                      <a:r>
                        <a:rPr lang="nb-NO" sz="400" b="0" i="0" kern="1200" dirty="0">
                          <a:solidFill>
                            <a:schemeClr val="dk1"/>
                          </a:solidFill>
                          <a:effectLst/>
                          <a:latin typeface="+mj-lt"/>
                          <a:ea typeface="+mn-ea"/>
                          <a:cs typeface="+mn-cs"/>
                        </a:rPr>
                        <a:t>12 GJ/kg</a:t>
                      </a:r>
                      <a:br>
                        <a:rPr lang="nb-NO" sz="400" dirty="0">
                          <a:latin typeface="+mj-lt"/>
                        </a:rPr>
                      </a:br>
                      <a:endParaRPr lang="en-US" sz="400" dirty="0">
                        <a:latin typeface="+mj-lt"/>
                      </a:endParaRPr>
                    </a:p>
                  </a:txBody>
                  <a:tcPr/>
                </a:tc>
                <a:tc>
                  <a:txBody>
                    <a:bodyPr/>
                    <a:lstStyle/>
                    <a:p>
                      <a:r>
                        <a:rPr lang="en-US" sz="400" b="0" i="0" kern="1200" dirty="0">
                          <a:solidFill>
                            <a:schemeClr val="dk1"/>
                          </a:solidFill>
                          <a:effectLst/>
                          <a:latin typeface="+mj-lt"/>
                          <a:ea typeface="+mn-ea"/>
                          <a:cs typeface="+mn-cs"/>
                        </a:rPr>
                        <a:t>13 MWh/gallon, 350 gallons of gasoline</a:t>
                      </a:r>
                      <a:br>
                        <a:rPr lang="en-US" sz="400" dirty="0">
                          <a:latin typeface="+mj-lt"/>
                        </a:rPr>
                      </a:br>
                      <a:r>
                        <a:rPr lang="en-US" sz="400" b="0" i="0" kern="1200" dirty="0">
                          <a:solidFill>
                            <a:schemeClr val="dk1"/>
                          </a:solidFill>
                          <a:effectLst/>
                          <a:latin typeface="+mj-lt"/>
                          <a:ea typeface="+mn-ea"/>
                          <a:cs typeface="+mn-cs"/>
                        </a:rPr>
                        <a:t>equivalent per gallon of water</a:t>
                      </a:r>
                      <a:endParaRPr lang="en-US" sz="400" dirty="0">
                        <a:latin typeface="+mj-lt"/>
                      </a:endParaRPr>
                    </a:p>
                  </a:txBody>
                  <a:tcPr/>
                </a:tc>
                <a:extLst>
                  <a:ext uri="{0D108BD9-81ED-4DB2-BD59-A6C34878D82A}">
                    <a16:rowId xmlns:a16="http://schemas.microsoft.com/office/drawing/2014/main" val="1012169114"/>
                  </a:ext>
                </a:extLst>
              </a:tr>
            </a:tbl>
          </a:graphicData>
        </a:graphic>
      </p:graphicFrame>
      <p:pic>
        <p:nvPicPr>
          <p:cNvPr id="8" name="Content Placeholder 7">
            <a:extLst>
              <a:ext uri="{FF2B5EF4-FFF2-40B4-BE49-F238E27FC236}">
                <a16:creationId xmlns:a16="http://schemas.microsoft.com/office/drawing/2014/main" id="{83E5C448-3DBC-3F7A-2383-D80C60DC63DD}"/>
              </a:ext>
            </a:extLst>
          </p:cNvPr>
          <p:cNvPicPr>
            <a:picLocks noGrp="1" noChangeAspect="1"/>
          </p:cNvPicPr>
          <p:nvPr>
            <p:ph idx="1"/>
          </p:nvPr>
        </p:nvPicPr>
        <p:blipFill>
          <a:blip r:embed="rId3"/>
          <a:stretch>
            <a:fillRect/>
          </a:stretch>
        </p:blipFill>
        <p:spPr>
          <a:xfrm>
            <a:off x="1733550" y="311150"/>
            <a:ext cx="8724900" cy="6235700"/>
          </a:xfrm>
        </p:spPr>
      </p:pic>
    </p:spTree>
    <p:extLst>
      <p:ext uri="{BB962C8B-B14F-4D97-AF65-F5344CB8AC3E}">
        <p14:creationId xmlns:p14="http://schemas.microsoft.com/office/powerpoint/2010/main" val="47432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300" y="318052"/>
            <a:ext cx="8265459" cy="809970"/>
          </a:xfrm>
        </p:spPr>
        <p:txBody>
          <a:bodyPr>
            <a:normAutofit/>
          </a:bodyPr>
          <a:lstStyle/>
          <a:p>
            <a:r>
              <a:rPr lang="en-US" sz="3600" dirty="0"/>
              <a:t>Cars oxidize </a:t>
            </a:r>
            <a:r>
              <a:rPr lang="en-US" sz="3600" b="1" dirty="0">
                <a:solidFill>
                  <a:srgbClr val="7030A0"/>
                </a:solidFill>
              </a:rPr>
              <a:t>fuel</a:t>
            </a:r>
            <a:r>
              <a:rPr lang="en-US" sz="3600" dirty="0"/>
              <a:t> and use energy to move</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a:ext>
            </a:extLst>
          </a:blip>
          <a:stretch>
            <a:fillRect/>
          </a:stretch>
        </p:blipFill>
        <p:spPr>
          <a:xfrm>
            <a:off x="4860587" y="3711388"/>
            <a:ext cx="3441253" cy="2929715"/>
          </a:xfrm>
        </p:spPr>
      </p:pic>
      <p:sp>
        <p:nvSpPr>
          <p:cNvPr id="6" name="Content Placeholder 5"/>
          <p:cNvSpPr>
            <a:spLocks noGrp="1"/>
          </p:cNvSpPr>
          <p:nvPr>
            <p:ph sz="half" idx="1"/>
          </p:nvPr>
        </p:nvSpPr>
        <p:spPr>
          <a:xfrm>
            <a:off x="1130300" y="1605100"/>
            <a:ext cx="10343030" cy="1885763"/>
          </a:xfrm>
        </p:spPr>
        <p:txBody>
          <a:bodyPr>
            <a:normAutofit lnSpcReduction="10000"/>
          </a:bodyPr>
          <a:lstStyle/>
          <a:p>
            <a:pPr marL="0" indent="0">
              <a:buNone/>
            </a:pPr>
            <a:r>
              <a:rPr lang="en-US" dirty="0">
                <a:solidFill>
                  <a:srgbClr val="7030A0"/>
                </a:solidFill>
              </a:rPr>
              <a:t>	(CHO)</a:t>
            </a:r>
            <a:r>
              <a:rPr lang="en-US" baseline="-25000" dirty="0">
                <a:solidFill>
                  <a:srgbClr val="7030A0"/>
                </a:solidFill>
              </a:rPr>
              <a:t>n </a:t>
            </a:r>
            <a:r>
              <a:rPr lang="en-US" dirty="0">
                <a:solidFill>
                  <a:srgbClr val="7030A0"/>
                </a:solidFill>
              </a:rPr>
              <a:t>, (CH</a:t>
            </a:r>
            <a:r>
              <a:rPr lang="en-US" baseline="-25000" dirty="0">
                <a:solidFill>
                  <a:srgbClr val="7030A0"/>
                </a:solidFill>
              </a:rPr>
              <a:t>2</a:t>
            </a:r>
            <a:r>
              <a:rPr lang="en-US" dirty="0">
                <a:solidFill>
                  <a:srgbClr val="7030A0"/>
                </a:solidFill>
              </a:rPr>
              <a:t>)</a:t>
            </a:r>
            <a:r>
              <a:rPr lang="en-US" baseline="-25000" dirty="0">
                <a:solidFill>
                  <a:srgbClr val="7030A0"/>
                </a:solidFill>
              </a:rPr>
              <a:t>n</a:t>
            </a:r>
            <a:r>
              <a:rPr lang="en-US" dirty="0">
                <a:solidFill>
                  <a:srgbClr val="FF0000"/>
                </a:solidFill>
              </a:rPr>
              <a:t> </a:t>
            </a:r>
            <a:r>
              <a:rPr lang="en-US" dirty="0"/>
              <a:t>+ O</a:t>
            </a:r>
            <a:r>
              <a:rPr lang="en-US" baseline="-25000" dirty="0"/>
              <a:t>2    </a:t>
            </a:r>
            <a:r>
              <a:rPr lang="en-US" dirty="0">
                <a:sym typeface="Wingdings"/>
              </a:rPr>
              <a:t> 	CO</a:t>
            </a:r>
            <a:r>
              <a:rPr lang="en-US" baseline="-25000" dirty="0">
                <a:sym typeface="Wingdings"/>
              </a:rPr>
              <a:t>2</a:t>
            </a:r>
            <a:r>
              <a:rPr lang="en-US" dirty="0">
                <a:sym typeface="Wingdings"/>
              </a:rPr>
              <a:t> + H</a:t>
            </a:r>
            <a:r>
              <a:rPr lang="en-US" baseline="-25000" dirty="0">
                <a:sym typeface="Wingdings"/>
              </a:rPr>
              <a:t>2</a:t>
            </a:r>
            <a:r>
              <a:rPr lang="en-US" dirty="0">
                <a:sym typeface="Wingdings"/>
              </a:rPr>
              <a:t>O + </a:t>
            </a:r>
            <a:r>
              <a:rPr lang="en-US" b="1" i="1" dirty="0">
                <a:sym typeface="Wingdings"/>
              </a:rPr>
              <a:t>energy released</a:t>
            </a:r>
          </a:p>
          <a:p>
            <a:pPr marL="0" indent="0">
              <a:buNone/>
            </a:pPr>
            <a:r>
              <a:rPr lang="en-US" sz="2400" i="1" dirty="0">
                <a:sym typeface="Wingdings"/>
              </a:rPr>
              <a:t> 	</a:t>
            </a:r>
            <a:r>
              <a:rPr lang="en-US" sz="2400" i="1" dirty="0">
                <a:solidFill>
                  <a:srgbClr val="7030A0"/>
                </a:solidFill>
                <a:sym typeface="Wingdings"/>
              </a:rPr>
              <a:t>Ethanol, Octane</a:t>
            </a:r>
          </a:p>
          <a:p>
            <a:pPr marL="0" indent="0">
              <a:buNone/>
            </a:pPr>
            <a:endParaRPr lang="en-US" sz="2400" i="1" dirty="0">
              <a:sym typeface="Wingdings"/>
            </a:endParaRPr>
          </a:p>
          <a:p>
            <a:pPr marL="0" indent="0">
              <a:buNone/>
            </a:pPr>
            <a:r>
              <a:rPr lang="en-US" dirty="0">
                <a:sym typeface="Wingdings"/>
              </a:rPr>
              <a:t>Energy released </a:t>
            </a:r>
            <a:r>
              <a:rPr lang="en-US" i="1" baseline="-25000" dirty="0">
                <a:sym typeface="Wingdings"/>
              </a:rPr>
              <a:t>auto</a:t>
            </a:r>
            <a:r>
              <a:rPr lang="en-US" dirty="0">
                <a:sym typeface="Wingdings"/>
              </a:rPr>
              <a:t> = </a:t>
            </a:r>
            <a:r>
              <a:rPr lang="en-US" dirty="0">
                <a:solidFill>
                  <a:schemeClr val="accent6">
                    <a:lumMod val="75000"/>
                  </a:schemeClr>
                </a:solidFill>
                <a:sym typeface="Wingdings"/>
              </a:rPr>
              <a:t>mechanical power (to drivetrain) </a:t>
            </a:r>
            <a:r>
              <a:rPr lang="en-US" dirty="0">
                <a:sym typeface="Wingdings"/>
              </a:rPr>
              <a:t>+ </a:t>
            </a:r>
            <a:r>
              <a:rPr lang="en-US" dirty="0">
                <a:solidFill>
                  <a:srgbClr val="C00000"/>
                </a:solidFill>
                <a:sym typeface="Wingdings"/>
              </a:rPr>
              <a:t>waste heat </a:t>
            </a:r>
          </a:p>
        </p:txBody>
      </p:sp>
    </p:spTree>
    <p:extLst>
      <p:ext uri="{BB962C8B-B14F-4D97-AF65-F5344CB8AC3E}">
        <p14:creationId xmlns:p14="http://schemas.microsoft.com/office/powerpoint/2010/main" val="1485229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90799" y="609601"/>
            <a:ext cx="7448550" cy="4869193"/>
          </a:xfrm>
          <a:prstGeom prst="rect">
            <a:avLst/>
          </a:prstGeom>
        </p:spPr>
      </p:pic>
      <p:sp>
        <p:nvSpPr>
          <p:cNvPr id="3" name="TextBox 2"/>
          <p:cNvSpPr txBox="1"/>
          <p:nvPr/>
        </p:nvSpPr>
        <p:spPr>
          <a:xfrm>
            <a:off x="2419350" y="5478794"/>
            <a:ext cx="8566150" cy="707886"/>
          </a:xfrm>
          <a:prstGeom prst="rect">
            <a:avLst/>
          </a:prstGeom>
          <a:noFill/>
        </p:spPr>
        <p:txBody>
          <a:bodyPr wrap="square" rtlCol="0">
            <a:spAutoFit/>
          </a:bodyPr>
          <a:lstStyle/>
          <a:p>
            <a:r>
              <a:rPr lang="en-US" sz="2000" i="1" dirty="0"/>
              <a:t>Example:  </a:t>
            </a:r>
            <a:r>
              <a:rPr lang="en-US" sz="2000" dirty="0"/>
              <a:t>the change in the system’s energy (</a:t>
            </a:r>
            <a:r>
              <a:rPr lang="en-US" sz="2000" dirty="0" err="1">
                <a:latin typeface="Symbol" charset="2"/>
                <a:ea typeface="Symbol" charset="2"/>
                <a:cs typeface="Symbol" charset="2"/>
              </a:rPr>
              <a:t>D</a:t>
            </a:r>
            <a:r>
              <a:rPr lang="en-US" sz="2000" dirty="0" err="1"/>
              <a:t>E</a:t>
            </a:r>
            <a:r>
              <a:rPr lang="en-US" sz="2000" baseline="-25000" dirty="0" err="1"/>
              <a:t>system</a:t>
            </a:r>
            <a:r>
              <a:rPr lang="en-US" sz="2000" dirty="0"/>
              <a:t>) may be an increase in its temperature due to absorption and retention of some of the heat added to it.</a:t>
            </a:r>
          </a:p>
        </p:txBody>
      </p:sp>
    </p:spTree>
    <p:extLst>
      <p:ext uri="{BB962C8B-B14F-4D97-AF65-F5344CB8AC3E}">
        <p14:creationId xmlns:p14="http://schemas.microsoft.com/office/powerpoint/2010/main" val="181315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990601"/>
            <a:ext cx="6096000" cy="4524315"/>
          </a:xfrm>
          <a:prstGeom prst="rect">
            <a:avLst/>
          </a:prstGeom>
          <a:noFill/>
        </p:spPr>
        <p:txBody>
          <a:bodyPr wrap="square" rtlCol="0">
            <a:spAutoFit/>
          </a:bodyPr>
          <a:lstStyle/>
          <a:p>
            <a:r>
              <a:rPr lang="en-US" sz="3200" dirty="0"/>
              <a:t>Steady-State Condition</a:t>
            </a:r>
          </a:p>
          <a:p>
            <a:endParaRPr lang="en-US" sz="3200" dirty="0"/>
          </a:p>
          <a:p>
            <a:r>
              <a:rPr lang="en-US" sz="3200" dirty="0"/>
              <a:t>Under steady-state conditions, there is no change in energy of the system. </a:t>
            </a:r>
          </a:p>
          <a:p>
            <a:endParaRPr lang="en-US" sz="3200" dirty="0"/>
          </a:p>
          <a:p>
            <a:r>
              <a:rPr lang="en-US" sz="3200" dirty="0"/>
              <a:t>∆</a:t>
            </a:r>
            <a:r>
              <a:rPr lang="en-US" sz="3200" dirty="0" err="1"/>
              <a:t>E</a:t>
            </a:r>
            <a:r>
              <a:rPr lang="en-US" sz="3200" baseline="-25000" dirty="0" err="1"/>
              <a:t>system</a:t>
            </a:r>
            <a:r>
              <a:rPr lang="en-US" sz="3200" baseline="-25000" dirty="0"/>
              <a:t> </a:t>
            </a:r>
            <a:r>
              <a:rPr lang="en-US" sz="3200" dirty="0"/>
              <a:t>=  0  = </a:t>
            </a:r>
            <a:r>
              <a:rPr lang="en-US" sz="3200" dirty="0" err="1"/>
              <a:t>E</a:t>
            </a:r>
            <a:r>
              <a:rPr lang="en-US" sz="3200" baseline="-25000" dirty="0" err="1"/>
              <a:t>in</a:t>
            </a:r>
            <a:r>
              <a:rPr lang="en-US" sz="3200" dirty="0"/>
              <a:t>- </a:t>
            </a:r>
            <a:r>
              <a:rPr lang="en-US" sz="3200" dirty="0" err="1"/>
              <a:t>E</a:t>
            </a:r>
            <a:r>
              <a:rPr lang="en-US" sz="3200" baseline="-25000" dirty="0" err="1"/>
              <a:t>out</a:t>
            </a:r>
            <a:r>
              <a:rPr lang="en-US" sz="3200" dirty="0"/>
              <a:t>   </a:t>
            </a:r>
          </a:p>
          <a:p>
            <a:endParaRPr lang="en-US" sz="3200" dirty="0"/>
          </a:p>
          <a:p>
            <a:r>
              <a:rPr lang="en-US" sz="3200" dirty="0"/>
              <a:t>or          </a:t>
            </a:r>
            <a:r>
              <a:rPr lang="en-US" sz="3200" dirty="0" err="1"/>
              <a:t>E</a:t>
            </a:r>
            <a:r>
              <a:rPr lang="en-US" sz="3200" baseline="-25000" dirty="0" err="1"/>
              <a:t>in</a:t>
            </a:r>
            <a:r>
              <a:rPr lang="en-US" sz="3200" dirty="0"/>
              <a:t>= </a:t>
            </a:r>
            <a:r>
              <a:rPr lang="en-US" sz="3200" dirty="0" err="1"/>
              <a:t>E</a:t>
            </a:r>
            <a:r>
              <a:rPr lang="en-US" sz="3200" baseline="-25000" dirty="0" err="1"/>
              <a:t>out</a:t>
            </a:r>
            <a:endParaRPr lang="en-US" sz="3200" baseline="-25000" dirty="0"/>
          </a:p>
        </p:txBody>
      </p:sp>
    </p:spTree>
    <p:extLst>
      <p:ext uri="{BB962C8B-B14F-4D97-AF65-F5344CB8AC3E}">
        <p14:creationId xmlns:p14="http://schemas.microsoft.com/office/powerpoint/2010/main" val="1729573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1066800"/>
            <a:ext cx="6781800" cy="4462760"/>
          </a:xfrm>
          <a:prstGeom prst="rect">
            <a:avLst/>
          </a:prstGeom>
          <a:noFill/>
        </p:spPr>
        <p:txBody>
          <a:bodyPr wrap="square" rtlCol="0">
            <a:spAutoFit/>
          </a:bodyPr>
          <a:lstStyle/>
          <a:p>
            <a:r>
              <a:rPr lang="en-US" sz="3200" b="1" dirty="0"/>
              <a:t>Energy quality</a:t>
            </a:r>
          </a:p>
          <a:p>
            <a:endParaRPr lang="en-US" sz="2800" dirty="0"/>
          </a:p>
          <a:p>
            <a:pPr>
              <a:buFont typeface="Arial"/>
              <a:buChar char="•"/>
            </a:pPr>
            <a:r>
              <a:rPr lang="en-US" sz="2800" dirty="0"/>
              <a:t> Determined by the temperature: the higher the temperature, the higher the quality</a:t>
            </a:r>
          </a:p>
          <a:p>
            <a:pPr>
              <a:buFont typeface="Arial"/>
              <a:buChar char="•"/>
            </a:pPr>
            <a:endParaRPr lang="en-US" sz="2800" dirty="0"/>
          </a:p>
          <a:p>
            <a:pPr>
              <a:buFont typeface="Arial"/>
              <a:buChar char="•"/>
            </a:pPr>
            <a:r>
              <a:rPr lang="en-US" sz="2800" dirty="0"/>
              <a:t> While the </a:t>
            </a:r>
            <a:r>
              <a:rPr lang="en-US" sz="2800" i="1" dirty="0"/>
              <a:t>quantity</a:t>
            </a:r>
            <a:r>
              <a:rPr lang="en-US" sz="2800" dirty="0"/>
              <a:t> of energy is conserved, the </a:t>
            </a:r>
            <a:r>
              <a:rPr lang="en-US" sz="2800" i="1" dirty="0"/>
              <a:t>quality</a:t>
            </a:r>
            <a:r>
              <a:rPr lang="en-US" sz="2800" dirty="0"/>
              <a:t> or work potential is not</a:t>
            </a:r>
          </a:p>
          <a:p>
            <a:pPr>
              <a:buFont typeface="Arial"/>
              <a:buChar char="•"/>
            </a:pPr>
            <a:endParaRPr lang="en-US" sz="2800" dirty="0"/>
          </a:p>
          <a:p>
            <a:pPr>
              <a:buFont typeface="Arial"/>
              <a:buChar char="•"/>
            </a:pPr>
            <a:r>
              <a:rPr lang="en-US" sz="2800" dirty="0"/>
              <a:t> When thermal energy flows from high T to low T, energy quality is degraded. </a:t>
            </a:r>
          </a:p>
        </p:txBody>
      </p:sp>
    </p:spTree>
    <p:extLst>
      <p:ext uri="{BB962C8B-B14F-4D97-AF65-F5344CB8AC3E}">
        <p14:creationId xmlns:p14="http://schemas.microsoft.com/office/powerpoint/2010/main" val="598126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816100" y="733425"/>
            <a:ext cx="8610600" cy="5632311"/>
          </a:xfrm>
          <a:prstGeom prst="rect">
            <a:avLst/>
          </a:prstGeom>
          <a:noFill/>
          <a:ln w="9525">
            <a:noFill/>
            <a:miter lim="800000"/>
            <a:headEnd/>
            <a:tailEnd/>
          </a:ln>
        </p:spPr>
        <p:txBody>
          <a:bodyPr>
            <a:prstTxWarp prst="textNoShape">
              <a:avLst/>
            </a:prstTxWarp>
            <a:spAutoFit/>
          </a:bodyPr>
          <a:lstStyle/>
          <a:p>
            <a:pPr lvl="1"/>
            <a:r>
              <a:rPr lang="en-US" sz="2400" dirty="0">
                <a:latin typeface="Arial" charset="0"/>
              </a:rPr>
              <a:t>All forms of energy fall into the general</a:t>
            </a:r>
          </a:p>
          <a:p>
            <a:pPr lvl="1"/>
            <a:r>
              <a:rPr lang="en-US" sz="2400" dirty="0">
                <a:latin typeface="Arial" charset="0"/>
              </a:rPr>
              <a:t>categories of </a:t>
            </a:r>
            <a:r>
              <a:rPr lang="en-US" sz="2400" b="1" dirty="0">
                <a:latin typeface="Arial" charset="0"/>
              </a:rPr>
              <a:t>kinetic energy </a:t>
            </a:r>
            <a:r>
              <a:rPr lang="en-US" sz="2400" dirty="0">
                <a:latin typeface="Arial" charset="0"/>
              </a:rPr>
              <a:t>and </a:t>
            </a:r>
            <a:r>
              <a:rPr lang="en-US" sz="2400" b="1" dirty="0">
                <a:latin typeface="Arial" charset="0"/>
              </a:rPr>
              <a:t>potential energy</a:t>
            </a:r>
            <a:r>
              <a:rPr lang="en-US" sz="2400" dirty="0">
                <a:latin typeface="Arial" charset="0"/>
              </a:rPr>
              <a:t>.</a:t>
            </a:r>
          </a:p>
          <a:p>
            <a:pPr algn="ctr"/>
            <a:endParaRPr lang="en-US" sz="2400" dirty="0">
              <a:latin typeface="Arial" charset="0"/>
            </a:endParaRPr>
          </a:p>
          <a:p>
            <a:pPr lvl="1"/>
            <a:r>
              <a:rPr lang="en-US" sz="2400" b="1" dirty="0">
                <a:latin typeface="Arial" charset="0"/>
              </a:rPr>
              <a:t>Kinetic energy</a:t>
            </a:r>
            <a:r>
              <a:rPr lang="en-US" sz="2400" dirty="0">
                <a:latin typeface="Arial" charset="0"/>
              </a:rPr>
              <a:t> can be viewed as </a:t>
            </a:r>
            <a:r>
              <a:rPr lang="en-US" sz="2400" b="1" i="1" dirty="0">
                <a:latin typeface="Arial" charset="0"/>
              </a:rPr>
              <a:t>energy in use</a:t>
            </a:r>
          </a:p>
          <a:p>
            <a:pPr lvl="1"/>
            <a:r>
              <a:rPr lang="en-US" sz="2400" dirty="0">
                <a:latin typeface="Arial" charset="0"/>
              </a:rPr>
              <a:t>	and is often described as the energy of motion.</a:t>
            </a:r>
          </a:p>
          <a:p>
            <a:pPr lvl="1"/>
            <a:endParaRPr lang="en-US" sz="2400" dirty="0">
              <a:latin typeface="Arial" charset="0"/>
            </a:endParaRPr>
          </a:p>
          <a:p>
            <a:pPr lvl="1"/>
            <a:r>
              <a:rPr lang="en-US" sz="2400" b="1" dirty="0">
                <a:latin typeface="Arial" charset="0"/>
              </a:rPr>
              <a:t>Potential energy</a:t>
            </a:r>
            <a:r>
              <a:rPr lang="en-US" sz="2400" dirty="0">
                <a:latin typeface="Arial" charset="0"/>
              </a:rPr>
              <a:t> is </a:t>
            </a:r>
            <a:r>
              <a:rPr lang="en-US" sz="2400" b="1" i="1" dirty="0">
                <a:latin typeface="Arial" charset="0"/>
              </a:rPr>
              <a:t>energy that has not been used</a:t>
            </a:r>
            <a:r>
              <a:rPr lang="en-US" sz="2400" dirty="0">
                <a:latin typeface="Arial" charset="0"/>
              </a:rPr>
              <a:t>, </a:t>
            </a:r>
          </a:p>
          <a:p>
            <a:pPr lvl="1"/>
            <a:r>
              <a:rPr lang="en-US" sz="2400" dirty="0">
                <a:latin typeface="Arial" charset="0"/>
              </a:rPr>
              <a:t>	such as water in a reservoir on top of a hill, or chemical </a:t>
            </a:r>
          </a:p>
          <a:p>
            <a:pPr lvl="1"/>
            <a:r>
              <a:rPr lang="en-US" sz="2400" dirty="0">
                <a:latin typeface="Arial" charset="0"/>
              </a:rPr>
              <a:t>	energy in a battery, or unburned fuel oil.</a:t>
            </a:r>
          </a:p>
          <a:p>
            <a:pPr lvl="1"/>
            <a:endParaRPr lang="en-US" sz="2400" dirty="0">
              <a:latin typeface="Arial" charset="0"/>
            </a:endParaRPr>
          </a:p>
          <a:p>
            <a:pPr lvl="1"/>
            <a:r>
              <a:rPr lang="en-US" sz="2400" dirty="0">
                <a:latin typeface="Arial" charset="0"/>
              </a:rPr>
              <a:t>Like anything with mass, the water is subject to the effect of gravity. The higher the water’s elevation above some base level, the greater its potential energy.  As the water is released to flow downhill through a penstock and spin a turbine, its potential energy is converted to kinetic energy. </a:t>
            </a:r>
            <a:endParaRPr lang="en-US" sz="2400" dirty="0"/>
          </a:p>
        </p:txBody>
      </p:sp>
    </p:spTree>
    <p:extLst>
      <p:ext uri="{BB962C8B-B14F-4D97-AF65-F5344CB8AC3E}">
        <p14:creationId xmlns:p14="http://schemas.microsoft.com/office/powerpoint/2010/main" val="1163352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62200" y="457201"/>
            <a:ext cx="7696200" cy="5816977"/>
          </a:xfrm>
          <a:prstGeom prst="rect">
            <a:avLst/>
          </a:prstGeom>
          <a:noFill/>
        </p:spPr>
        <p:txBody>
          <a:bodyPr wrap="square" rtlCol="0">
            <a:spAutoFit/>
          </a:bodyPr>
          <a:lstStyle/>
          <a:p>
            <a:r>
              <a:rPr lang="en-US" sz="3600" i="1" dirty="0"/>
              <a:t>Second law</a:t>
            </a:r>
          </a:p>
          <a:p>
            <a:endParaRPr lang="en-US" sz="2400" dirty="0"/>
          </a:p>
          <a:p>
            <a:pPr>
              <a:buFont typeface="Arial"/>
              <a:buChar char="•"/>
            </a:pPr>
            <a:r>
              <a:rPr lang="en-US" sz="2400" dirty="0"/>
              <a:t> In all </a:t>
            </a:r>
            <a:r>
              <a:rPr lang="en-US" sz="2400" u="sng" dirty="0"/>
              <a:t>transformations</a:t>
            </a:r>
            <a:r>
              <a:rPr lang="en-US" sz="2400" dirty="0"/>
              <a:t> of energy, some of it is degraded</a:t>
            </a:r>
          </a:p>
          <a:p>
            <a:pPr>
              <a:buFont typeface="Arial"/>
              <a:buChar char="•"/>
            </a:pPr>
            <a:endParaRPr lang="en-US" sz="2400" dirty="0"/>
          </a:p>
          <a:p>
            <a:pPr>
              <a:buFont typeface="Arial"/>
              <a:buChar char="•"/>
            </a:pPr>
            <a:r>
              <a:rPr lang="en-US" sz="2400" dirty="0"/>
              <a:t> All physical processes entail a decrease in the average </a:t>
            </a:r>
            <a:r>
              <a:rPr lang="en-US" sz="2400" u="sng" dirty="0"/>
              <a:t>quality</a:t>
            </a:r>
            <a:r>
              <a:rPr lang="en-US" sz="2400" dirty="0"/>
              <a:t> of the energy involved</a:t>
            </a:r>
          </a:p>
          <a:p>
            <a:pPr>
              <a:buFont typeface="Arial"/>
              <a:buChar char="•"/>
            </a:pPr>
            <a:endParaRPr lang="en-US" sz="2400" dirty="0"/>
          </a:p>
          <a:p>
            <a:pPr>
              <a:buFont typeface="Arial"/>
              <a:buChar char="•"/>
            </a:pPr>
            <a:r>
              <a:rPr lang="en-US" sz="2400" dirty="0"/>
              <a:t> No process is possible whose sole result is the transfer of energy from a colder body to a hotter one </a:t>
            </a:r>
          </a:p>
          <a:p>
            <a:pPr>
              <a:buFont typeface="Arial"/>
              <a:buChar char="•"/>
            </a:pPr>
            <a:endParaRPr lang="en-US" sz="2400" dirty="0"/>
          </a:p>
          <a:p>
            <a:pPr>
              <a:buFont typeface="Arial"/>
              <a:buChar char="•"/>
            </a:pPr>
            <a:r>
              <a:rPr lang="en-US" sz="2400" dirty="0"/>
              <a:t> No process is possible whose sole result is the conversion of a given quantity of thermal energy into an equal quantity of mechanical work (always some degradation)</a:t>
            </a:r>
          </a:p>
          <a:p>
            <a:pPr>
              <a:buFont typeface="Arial"/>
              <a:buChar char="•"/>
            </a:pPr>
            <a:endParaRPr lang="en-US" sz="2400" dirty="0"/>
          </a:p>
          <a:p>
            <a:pPr>
              <a:buFont typeface="Arial"/>
              <a:buChar char="•"/>
            </a:pPr>
            <a:r>
              <a:rPr lang="en-US" sz="2400" dirty="0"/>
              <a:t> Order tends to disorder, concentration tends to dispersion</a:t>
            </a:r>
          </a:p>
        </p:txBody>
      </p:sp>
    </p:spTree>
    <p:extLst>
      <p:ext uri="{BB962C8B-B14F-4D97-AF65-F5344CB8AC3E}">
        <p14:creationId xmlns:p14="http://schemas.microsoft.com/office/powerpoint/2010/main" val="342949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16200" y="1231900"/>
            <a:ext cx="7658100" cy="3816429"/>
          </a:xfrm>
          <a:prstGeom prst="rect">
            <a:avLst/>
          </a:prstGeom>
          <a:noFill/>
        </p:spPr>
        <p:txBody>
          <a:bodyPr wrap="square" rtlCol="0">
            <a:spAutoFit/>
          </a:bodyPr>
          <a:lstStyle/>
          <a:p>
            <a:r>
              <a:rPr lang="en-US" sz="3200" b="1" dirty="0"/>
              <a:t>1</a:t>
            </a:r>
            <a:r>
              <a:rPr lang="en-US" sz="3200" b="1" baseline="30000" dirty="0"/>
              <a:t>st</a:t>
            </a:r>
            <a:r>
              <a:rPr lang="en-US" sz="3200" b="1" dirty="0"/>
              <a:t> Law Efficiency </a:t>
            </a:r>
          </a:p>
          <a:p>
            <a:endParaRPr lang="en-US" dirty="0"/>
          </a:p>
          <a:p>
            <a:r>
              <a:rPr lang="en-US" sz="2400" dirty="0"/>
              <a:t>also called “Thermal Efficiency” </a:t>
            </a:r>
          </a:p>
          <a:p>
            <a:endParaRPr lang="en-US" sz="2400" dirty="0"/>
          </a:p>
          <a:p>
            <a:r>
              <a:rPr lang="en-US" sz="2400" dirty="0"/>
              <a:t>Efficiency = 	 </a:t>
            </a:r>
            <a:r>
              <a:rPr lang="en-US" sz="2400" u="sng" dirty="0"/>
              <a:t>what you can get out  </a:t>
            </a:r>
            <a:r>
              <a:rPr lang="en-US" sz="2400" i="1" u="sng" dirty="0"/>
              <a:t>(net Work)</a:t>
            </a:r>
          </a:p>
          <a:p>
            <a:r>
              <a:rPr lang="en-US" sz="2400" dirty="0"/>
              <a:t>		what you have to pay for </a:t>
            </a:r>
            <a:r>
              <a:rPr lang="en-US" sz="2400" i="1" dirty="0"/>
              <a:t>(total energy put in)</a:t>
            </a:r>
          </a:p>
          <a:p>
            <a:endParaRPr lang="en-US" sz="2400" dirty="0"/>
          </a:p>
          <a:p>
            <a:r>
              <a:rPr lang="en-US" sz="2400" dirty="0"/>
              <a:t>η</a:t>
            </a:r>
            <a:r>
              <a:rPr lang="en-US" sz="2400" baseline="-25000" dirty="0"/>
              <a:t>I</a:t>
            </a:r>
            <a:r>
              <a:rPr lang="en-US" sz="2400" dirty="0"/>
              <a:t> = 1</a:t>
            </a:r>
            <a:r>
              <a:rPr lang="en-US" sz="2400" baseline="30000" dirty="0"/>
              <a:t>st</a:t>
            </a:r>
            <a:r>
              <a:rPr lang="en-US" sz="2400" dirty="0"/>
              <a:t> Law (or Thermal) Efficiency </a:t>
            </a:r>
          </a:p>
          <a:p>
            <a:endParaRPr lang="en-US" sz="2400" dirty="0"/>
          </a:p>
          <a:p>
            <a:r>
              <a:rPr lang="en-US" sz="2400" dirty="0"/>
              <a:t>η</a:t>
            </a:r>
            <a:r>
              <a:rPr lang="en-US" sz="2400" baseline="-25000" dirty="0"/>
              <a:t>I</a:t>
            </a:r>
            <a:r>
              <a:rPr lang="en-US" sz="2400" dirty="0"/>
              <a:t>  =  </a:t>
            </a:r>
            <a:r>
              <a:rPr lang="en-US" sz="2400" dirty="0" err="1"/>
              <a:t>W</a:t>
            </a:r>
            <a:r>
              <a:rPr lang="en-US" sz="2400" baseline="-25000" dirty="0" err="1"/>
              <a:t>net</a:t>
            </a:r>
            <a:r>
              <a:rPr lang="en-US" sz="2400" baseline="-25000" dirty="0"/>
              <a:t> </a:t>
            </a:r>
            <a:r>
              <a:rPr lang="en-US" sz="2400" dirty="0"/>
              <a:t>/ </a:t>
            </a:r>
            <a:r>
              <a:rPr lang="en-US" sz="2400" dirty="0" err="1"/>
              <a:t>Q</a:t>
            </a:r>
            <a:r>
              <a:rPr lang="en-US" sz="2400" baseline="-25000" dirty="0" err="1"/>
              <a:t>input</a:t>
            </a:r>
            <a:r>
              <a:rPr lang="en-US" sz="2400" baseline="-25000" dirty="0"/>
              <a:t>    </a:t>
            </a:r>
            <a:r>
              <a:rPr lang="en-US" sz="2400" dirty="0"/>
              <a:t>=    (</a:t>
            </a:r>
            <a:r>
              <a:rPr lang="en-US" sz="2400" dirty="0" err="1"/>
              <a:t>Q</a:t>
            </a:r>
            <a:r>
              <a:rPr lang="en-US" sz="2400" baseline="-25000" dirty="0" err="1"/>
              <a:t>high</a:t>
            </a:r>
            <a:r>
              <a:rPr lang="en-US" sz="2400" dirty="0"/>
              <a:t>- </a:t>
            </a:r>
            <a:r>
              <a:rPr lang="en-US" sz="2400" dirty="0" err="1"/>
              <a:t>Q</a:t>
            </a:r>
            <a:r>
              <a:rPr lang="en-US" sz="2400" baseline="-25000" dirty="0" err="1"/>
              <a:t>low</a:t>
            </a:r>
            <a:r>
              <a:rPr lang="en-US" sz="2400" dirty="0"/>
              <a:t>) / </a:t>
            </a:r>
            <a:r>
              <a:rPr lang="en-US" sz="2400" dirty="0" err="1"/>
              <a:t>Q</a:t>
            </a:r>
            <a:r>
              <a:rPr lang="en-US" sz="2400" baseline="-25000" dirty="0" err="1"/>
              <a:t>high</a:t>
            </a:r>
            <a:endParaRPr lang="en-US" sz="2400" dirty="0"/>
          </a:p>
        </p:txBody>
      </p:sp>
    </p:spTree>
    <p:extLst>
      <p:ext uri="{BB962C8B-B14F-4D97-AF65-F5344CB8AC3E}">
        <p14:creationId xmlns:p14="http://schemas.microsoft.com/office/powerpoint/2010/main" val="98557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9326" y="669925"/>
            <a:ext cx="8265459" cy="1160463"/>
          </a:xfrm>
        </p:spPr>
        <p:txBody>
          <a:bodyPr>
            <a:normAutofit/>
          </a:bodyPr>
          <a:lstStyle/>
          <a:p>
            <a:r>
              <a:rPr lang="en-US" sz="3600" dirty="0"/>
              <a:t>Cars oxidize </a:t>
            </a:r>
            <a:r>
              <a:rPr lang="en-US" sz="3600" b="1" dirty="0">
                <a:solidFill>
                  <a:srgbClr val="7030A0"/>
                </a:solidFill>
              </a:rPr>
              <a:t>fuel</a:t>
            </a:r>
            <a:r>
              <a:rPr lang="en-US" sz="3600" dirty="0"/>
              <a:t> and use energy to move</a:t>
            </a:r>
          </a:p>
        </p:txBody>
      </p:sp>
      <p:sp>
        <p:nvSpPr>
          <p:cNvPr id="6" name="Content Placeholder 5"/>
          <p:cNvSpPr>
            <a:spLocks noGrp="1"/>
          </p:cNvSpPr>
          <p:nvPr>
            <p:ph sz="half" idx="1"/>
          </p:nvPr>
        </p:nvSpPr>
        <p:spPr>
          <a:xfrm>
            <a:off x="997779" y="2307466"/>
            <a:ext cx="10343030" cy="1885763"/>
          </a:xfrm>
        </p:spPr>
        <p:txBody>
          <a:bodyPr>
            <a:normAutofit lnSpcReduction="10000"/>
          </a:bodyPr>
          <a:lstStyle/>
          <a:p>
            <a:pPr marL="0" indent="0">
              <a:buNone/>
            </a:pPr>
            <a:r>
              <a:rPr lang="en-US" dirty="0">
                <a:solidFill>
                  <a:srgbClr val="7030A0"/>
                </a:solidFill>
              </a:rPr>
              <a:t>	(CHO)</a:t>
            </a:r>
            <a:r>
              <a:rPr lang="en-US" baseline="-25000" dirty="0">
                <a:solidFill>
                  <a:srgbClr val="7030A0"/>
                </a:solidFill>
              </a:rPr>
              <a:t>n </a:t>
            </a:r>
            <a:r>
              <a:rPr lang="en-US" dirty="0">
                <a:solidFill>
                  <a:srgbClr val="7030A0"/>
                </a:solidFill>
              </a:rPr>
              <a:t>, (CH</a:t>
            </a:r>
            <a:r>
              <a:rPr lang="en-US" baseline="-25000" dirty="0">
                <a:solidFill>
                  <a:srgbClr val="7030A0"/>
                </a:solidFill>
              </a:rPr>
              <a:t>2</a:t>
            </a:r>
            <a:r>
              <a:rPr lang="en-US" dirty="0">
                <a:solidFill>
                  <a:srgbClr val="7030A0"/>
                </a:solidFill>
              </a:rPr>
              <a:t>)</a:t>
            </a:r>
            <a:r>
              <a:rPr lang="en-US" baseline="-25000" dirty="0">
                <a:solidFill>
                  <a:srgbClr val="7030A0"/>
                </a:solidFill>
              </a:rPr>
              <a:t>n</a:t>
            </a:r>
            <a:r>
              <a:rPr lang="en-US" dirty="0">
                <a:solidFill>
                  <a:srgbClr val="FF0000"/>
                </a:solidFill>
              </a:rPr>
              <a:t> </a:t>
            </a:r>
            <a:r>
              <a:rPr lang="en-US" dirty="0"/>
              <a:t>+ O</a:t>
            </a:r>
            <a:r>
              <a:rPr lang="en-US" baseline="-25000" dirty="0"/>
              <a:t>2    </a:t>
            </a:r>
            <a:r>
              <a:rPr lang="en-US" dirty="0">
                <a:sym typeface="Wingdings"/>
              </a:rPr>
              <a:t> 	CO</a:t>
            </a:r>
            <a:r>
              <a:rPr lang="en-US" baseline="-25000" dirty="0">
                <a:sym typeface="Wingdings"/>
              </a:rPr>
              <a:t>2</a:t>
            </a:r>
            <a:r>
              <a:rPr lang="en-US" dirty="0">
                <a:sym typeface="Wingdings"/>
              </a:rPr>
              <a:t> + H</a:t>
            </a:r>
            <a:r>
              <a:rPr lang="en-US" baseline="-25000" dirty="0">
                <a:sym typeface="Wingdings"/>
              </a:rPr>
              <a:t>2</a:t>
            </a:r>
            <a:r>
              <a:rPr lang="en-US" dirty="0">
                <a:sym typeface="Wingdings"/>
              </a:rPr>
              <a:t>O + </a:t>
            </a:r>
            <a:r>
              <a:rPr lang="en-US" b="1" i="1" dirty="0">
                <a:sym typeface="Wingdings"/>
              </a:rPr>
              <a:t>energy released</a:t>
            </a:r>
          </a:p>
          <a:p>
            <a:pPr marL="0" indent="0">
              <a:buNone/>
            </a:pPr>
            <a:r>
              <a:rPr lang="en-US" sz="2400" i="1" dirty="0">
                <a:sym typeface="Wingdings"/>
              </a:rPr>
              <a:t> 	</a:t>
            </a:r>
            <a:r>
              <a:rPr lang="en-US" sz="2400" i="1" dirty="0">
                <a:solidFill>
                  <a:srgbClr val="7030A0"/>
                </a:solidFill>
                <a:sym typeface="Wingdings"/>
              </a:rPr>
              <a:t>Ethanol, Octane</a:t>
            </a:r>
          </a:p>
          <a:p>
            <a:pPr marL="0" indent="0">
              <a:buNone/>
            </a:pPr>
            <a:endParaRPr lang="en-US" sz="2400" i="1" dirty="0">
              <a:sym typeface="Wingdings"/>
            </a:endParaRPr>
          </a:p>
          <a:p>
            <a:pPr marL="0" indent="0">
              <a:buNone/>
            </a:pPr>
            <a:r>
              <a:rPr lang="en-US" dirty="0">
                <a:sym typeface="Wingdings"/>
              </a:rPr>
              <a:t>Energy released </a:t>
            </a:r>
            <a:r>
              <a:rPr lang="en-US" i="1" baseline="-25000" dirty="0">
                <a:sym typeface="Wingdings"/>
              </a:rPr>
              <a:t>auto</a:t>
            </a:r>
            <a:r>
              <a:rPr lang="en-US" dirty="0">
                <a:sym typeface="Wingdings"/>
              </a:rPr>
              <a:t> = </a:t>
            </a:r>
            <a:r>
              <a:rPr lang="en-US" dirty="0">
                <a:solidFill>
                  <a:schemeClr val="accent6">
                    <a:lumMod val="75000"/>
                  </a:schemeClr>
                </a:solidFill>
                <a:sym typeface="Wingdings"/>
              </a:rPr>
              <a:t>mechanical power (to drivetrain) </a:t>
            </a:r>
            <a:r>
              <a:rPr lang="en-US" dirty="0">
                <a:sym typeface="Wingdings"/>
              </a:rPr>
              <a:t>+ </a:t>
            </a:r>
            <a:r>
              <a:rPr lang="en-US" dirty="0">
                <a:solidFill>
                  <a:srgbClr val="C00000"/>
                </a:solidFill>
                <a:sym typeface="Wingdings"/>
              </a:rPr>
              <a:t>waste heat </a:t>
            </a:r>
          </a:p>
        </p:txBody>
      </p:sp>
    </p:spTree>
    <p:extLst>
      <p:ext uri="{BB962C8B-B14F-4D97-AF65-F5344CB8AC3E}">
        <p14:creationId xmlns:p14="http://schemas.microsoft.com/office/powerpoint/2010/main" val="1128091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21444292">
            <a:off x="1126117" y="552668"/>
            <a:ext cx="10088485" cy="5602168"/>
          </a:xfrm>
          <a:prstGeom prst="rect">
            <a:avLst/>
          </a:prstGeom>
        </p:spPr>
      </p:pic>
    </p:spTree>
    <p:extLst>
      <p:ext uri="{BB962C8B-B14F-4D97-AF65-F5344CB8AC3E}">
        <p14:creationId xmlns:p14="http://schemas.microsoft.com/office/powerpoint/2010/main" val="1151319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33271" y="125730"/>
            <a:ext cx="9125458" cy="6343650"/>
          </a:xfrm>
          <a:prstGeom prst="rect">
            <a:avLst/>
          </a:prstGeom>
        </p:spPr>
      </p:pic>
    </p:spTree>
    <p:extLst>
      <p:ext uri="{BB962C8B-B14F-4D97-AF65-F5344CB8AC3E}">
        <p14:creationId xmlns:p14="http://schemas.microsoft.com/office/powerpoint/2010/main" val="1121987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841500" y="215900"/>
            <a:ext cx="9156699" cy="5959336"/>
          </a:xfrm>
          <a:prstGeom prst="rect">
            <a:avLst/>
          </a:prstGeom>
        </p:spPr>
      </p:pic>
    </p:spTree>
    <p:extLst>
      <p:ext uri="{BB962C8B-B14F-4D97-AF65-F5344CB8AC3E}">
        <p14:creationId xmlns:p14="http://schemas.microsoft.com/office/powerpoint/2010/main" val="754330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39900" y="382538"/>
            <a:ext cx="8775700" cy="5865863"/>
          </a:xfrm>
          <a:prstGeom prst="rect">
            <a:avLst/>
          </a:prstGeom>
        </p:spPr>
      </p:pic>
    </p:spTree>
    <p:extLst>
      <p:ext uri="{BB962C8B-B14F-4D97-AF65-F5344CB8AC3E}">
        <p14:creationId xmlns:p14="http://schemas.microsoft.com/office/powerpoint/2010/main" val="1430493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a:xfrm rot="21442779">
            <a:off x="2221796" y="175130"/>
            <a:ext cx="7806355" cy="6338835"/>
          </a:xfrm>
          <a:prstGeom prst="rect">
            <a:avLst/>
          </a:prstGeom>
        </p:spPr>
      </p:pic>
      <p:sp>
        <p:nvSpPr>
          <p:cNvPr id="3" name="TextBox 2">
            <a:extLst>
              <a:ext uri="{FF2B5EF4-FFF2-40B4-BE49-F238E27FC236}">
                <a16:creationId xmlns:a16="http://schemas.microsoft.com/office/drawing/2014/main" id="{D5C19654-B640-E34C-999F-19A17D2898CA}"/>
              </a:ext>
            </a:extLst>
          </p:cNvPr>
          <p:cNvSpPr txBox="1"/>
          <p:nvPr/>
        </p:nvSpPr>
        <p:spPr>
          <a:xfrm>
            <a:off x="4011930" y="582930"/>
            <a:ext cx="5063822" cy="461665"/>
          </a:xfrm>
          <a:prstGeom prst="rect">
            <a:avLst/>
          </a:prstGeom>
          <a:noFill/>
        </p:spPr>
        <p:txBody>
          <a:bodyPr wrap="none" rtlCol="0">
            <a:spAutoFit/>
          </a:bodyPr>
          <a:lstStyle/>
          <a:p>
            <a:r>
              <a:rPr lang="en-US" sz="2400" b="1" dirty="0"/>
              <a:t>Combined-cycle electrical power plant</a:t>
            </a:r>
          </a:p>
        </p:txBody>
      </p:sp>
    </p:spTree>
    <p:extLst>
      <p:ext uri="{BB962C8B-B14F-4D97-AF65-F5344CB8AC3E}">
        <p14:creationId xmlns:p14="http://schemas.microsoft.com/office/powerpoint/2010/main" val="385974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79016" y="0"/>
            <a:ext cx="7233967" cy="6858000"/>
          </a:xfrm>
          <a:prstGeom prst="rect">
            <a:avLst/>
          </a:prstGeom>
        </p:spPr>
      </p:pic>
    </p:spTree>
    <p:extLst>
      <p:ext uri="{BB962C8B-B14F-4D97-AF65-F5344CB8AC3E}">
        <p14:creationId xmlns:p14="http://schemas.microsoft.com/office/powerpoint/2010/main" val="2478744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666999" y="761999"/>
            <a:ext cx="7035801" cy="4971669"/>
          </a:xfrm>
          <a:prstGeom prst="rect">
            <a:avLst/>
          </a:prstGeom>
        </p:spPr>
      </p:pic>
    </p:spTree>
    <p:extLst>
      <p:ext uri="{BB962C8B-B14F-4D97-AF65-F5344CB8AC3E}">
        <p14:creationId xmlns:p14="http://schemas.microsoft.com/office/powerpoint/2010/main" val="2054787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F:\Fig2-1.JPG"/>
          <p:cNvPicPr>
            <a:picLocks noChangeAspect="1" noChangeArrowheads="1"/>
          </p:cNvPicPr>
          <p:nvPr/>
        </p:nvPicPr>
        <p:blipFill>
          <a:blip r:embed="rId2"/>
          <a:srcRect/>
          <a:stretch>
            <a:fillRect/>
          </a:stretch>
        </p:blipFill>
        <p:spPr bwMode="auto">
          <a:xfrm>
            <a:off x="3246439" y="693738"/>
            <a:ext cx="5697537" cy="5554662"/>
          </a:xfrm>
          <a:prstGeom prst="rect">
            <a:avLst/>
          </a:prstGeom>
          <a:noFill/>
          <a:ln w="12700">
            <a:solidFill>
              <a:schemeClr val="tx1"/>
            </a:solidFill>
            <a:miter lim="800000"/>
            <a:headEnd/>
            <a:tailEnd/>
          </a:ln>
        </p:spPr>
      </p:pic>
    </p:spTree>
    <p:extLst>
      <p:ext uri="{BB962C8B-B14F-4D97-AF65-F5344CB8AC3E}">
        <p14:creationId xmlns:p14="http://schemas.microsoft.com/office/powerpoint/2010/main" val="1769084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2122" y="181033"/>
            <a:ext cx="11479876" cy="5095702"/>
          </a:xfrm>
          <a:prstGeom prst="rect">
            <a:avLst/>
          </a:prstGeom>
        </p:spPr>
      </p:pic>
      <p:sp>
        <p:nvSpPr>
          <p:cNvPr id="3" name="Rounded Rectangle 2"/>
          <p:cNvSpPr/>
          <p:nvPr/>
        </p:nvSpPr>
        <p:spPr>
          <a:xfrm>
            <a:off x="5664200" y="3378200"/>
            <a:ext cx="762000" cy="11049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1435100" y="3238500"/>
            <a:ext cx="1968500" cy="12319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01022" y="5276735"/>
            <a:ext cx="6631174" cy="461665"/>
          </a:xfrm>
          <a:prstGeom prst="rect">
            <a:avLst/>
          </a:prstGeom>
          <a:noFill/>
        </p:spPr>
        <p:txBody>
          <a:bodyPr wrap="none" rtlCol="0">
            <a:spAutoFit/>
          </a:bodyPr>
          <a:lstStyle/>
          <a:p>
            <a:r>
              <a:rPr lang="en-US" sz="2400" b="1" dirty="0">
                <a:solidFill>
                  <a:schemeClr val="accent6">
                    <a:lumMod val="75000"/>
                  </a:schemeClr>
                </a:solidFill>
              </a:rPr>
              <a:t>Total End-user Cost of Electricity:  </a:t>
            </a:r>
            <a:r>
              <a:rPr lang="en-US" sz="2400" b="1">
                <a:solidFill>
                  <a:schemeClr val="accent6">
                    <a:lumMod val="75000"/>
                  </a:schemeClr>
                </a:solidFill>
              </a:rPr>
              <a:t>$0.13729 </a:t>
            </a:r>
            <a:r>
              <a:rPr lang="en-US" sz="2400" b="1" dirty="0">
                <a:solidFill>
                  <a:schemeClr val="accent6">
                    <a:lumMod val="75000"/>
                  </a:schemeClr>
                </a:solidFill>
              </a:rPr>
              <a:t>/ KWh </a:t>
            </a:r>
          </a:p>
        </p:txBody>
      </p:sp>
    </p:spTree>
    <p:extLst>
      <p:ext uri="{BB962C8B-B14F-4D97-AF65-F5344CB8AC3E}">
        <p14:creationId xmlns:p14="http://schemas.microsoft.com/office/powerpoint/2010/main" val="118693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1, A photo of a person turning a crank attached to a transparent box that powers one of three lightbulbs on top of the box. The transparent box has cranks, gears, and wires inside that are connected to the lightbulbs. On the side of the container are two meters for measuring the energy output. The person steadies the container with one hand and rotates the crank with the other. The middle lightbulb is lit.">
            <a:extLst>
              <a:ext uri="{FF2B5EF4-FFF2-40B4-BE49-F238E27FC236}">
                <a16:creationId xmlns:a16="http://schemas.microsoft.com/office/drawing/2014/main" id="{1DB3CCCF-AF3C-5150-B276-8828995E9702}"/>
              </a:ext>
            </a:extLst>
          </p:cNvPr>
          <p:cNvPicPr>
            <a:picLocks noGrp="1" noChangeAspect="1"/>
          </p:cNvPicPr>
          <p:nvPr>
            <p:ph idx="1"/>
          </p:nvPr>
        </p:nvPicPr>
        <p:blipFill>
          <a:blip r:embed="rId3"/>
          <a:stretch>
            <a:fillRect/>
          </a:stretch>
        </p:blipFill>
        <p:spPr>
          <a:xfrm>
            <a:off x="1771650" y="311150"/>
            <a:ext cx="8648700" cy="6235700"/>
          </a:xfrm>
        </p:spPr>
      </p:pic>
    </p:spTree>
    <p:extLst>
      <p:ext uri="{BB962C8B-B14F-4D97-AF65-F5344CB8AC3E}">
        <p14:creationId xmlns:p14="http://schemas.microsoft.com/office/powerpoint/2010/main" val="9360555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2, An illustration depicting an individual's energy consumption. A stick figure person labeled &quot;you&quot; is part of an illustration with an airplane, a factory, a lightbulb, a stove, a car, and a house. The images represent some of your potential energy uses. Below is a group of 100 stick figure people, labeled &quot;your energy workers&quot;.">
            <a:extLst>
              <a:ext uri="{FF2B5EF4-FFF2-40B4-BE49-F238E27FC236}">
                <a16:creationId xmlns:a16="http://schemas.microsoft.com/office/drawing/2014/main" id="{9BC5B170-92FB-55CB-2FF4-2797A612AF3C}"/>
              </a:ext>
            </a:extLst>
          </p:cNvPr>
          <p:cNvPicPr>
            <a:picLocks noGrp="1" noChangeAspect="1"/>
          </p:cNvPicPr>
          <p:nvPr>
            <p:ph idx="1"/>
          </p:nvPr>
        </p:nvPicPr>
        <p:blipFill>
          <a:blip r:embed="rId3"/>
          <a:stretch>
            <a:fillRect/>
          </a:stretch>
        </p:blipFill>
        <p:spPr>
          <a:xfrm>
            <a:off x="1358900" y="311150"/>
            <a:ext cx="9474200" cy="6235700"/>
          </a:xfrm>
        </p:spPr>
      </p:pic>
    </p:spTree>
    <p:extLst>
      <p:ext uri="{BB962C8B-B14F-4D97-AF65-F5344CB8AC3E}">
        <p14:creationId xmlns:p14="http://schemas.microsoft.com/office/powerpoint/2010/main" val="104827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3, Two line graphs showing per capita energy consumption rates in different regions. The second graph is smaller and overlaid on the larger graph. The first graph has two lines labeled United States and World. The x-axis is year from 1800 to 2022. The left-hand y-axis is per capita energy-consumption rate in kilowatts from 0 to 12. The right-hand y-axis is labeled energy workers per person from 0 to 120. In the year 1800, the per capita energy consumption rate for the world was about 0.7 kilowatts and 7 workers per person. This remained fairly steady until the year 1950 when both metrics began to rise. Between the 1970's and today, the per capita energy consumption rate of the world has fluctuated between 2 and 2.5 kilowatts, and 20 to 25 energy workers per person. In the same graph, the line representing the United States begins just after 1800 with a per capita energy consumption rate of about 3 kilowatts and 30 energy workers per person. In the early 1900s those numbers began to rise significantly with some large fluctuations, peaking in the mid 1970's at around 12 kilowatts per person or 120 energy workers per person. Today, those numbers have dropped slightly to around 10 kilowatts or 100 energy workers per person. The second smaller graph shows the same metrics for Europe, China, South and Central America, and Africa. The x-axis is year and ranges from 1970 to 2020. The left-hand y-axis is per capita energy consumption rate in kilowatts and ranges from 0 to 5. The right-hand y-axis is energy workers per person and ranges from 0 to 50. Energy use in Africa has remained fairly steady over the past 50 years, beginning at around 0.2 kilowatts and 2 energy workers per person in 1970, and ending closer to 0.5 kilowatts and 5 energy workers per person in 2020. Europe energy use has also remained fairly steady, but has fluctuated a bit more with a peak of 4.5 kilowatts and 45 energy workers per person in the late 1980's and early 1990's. Energy usage in Europe in both 1970 and 2020 was roughly the same at about 3.7 kilowatts and 37 energy workers per person. South and Central America energy usage increases slightly over the years, beginning at 1 kilowatt and 10 energy workers per person in 1970. By 2020 energy usage in South and Central America had increased to about 1.5 kilowatts and 15 energy workers per person. The last line represents China which shows the most significant increase of the four lines. In 1970, China's per capita energy consumption rate was about 0.5 kilowatts and 5 energy workers per person. The line rose steadily until the year 2000 with 1 kilowatt and 10 energy workers per person. After 2000, the line has risen sharply so that in 2020 per capita energy use was at about 3.2 kilowatts and 32 energy workers per person. Overall between the two graphs, the United States has the highest per capita energy usage.">
            <a:extLst>
              <a:ext uri="{FF2B5EF4-FFF2-40B4-BE49-F238E27FC236}">
                <a16:creationId xmlns:a16="http://schemas.microsoft.com/office/drawing/2014/main" id="{BCD33109-D8FC-032A-7ECE-DC5218223EAA}"/>
              </a:ext>
            </a:extLst>
          </p:cNvPr>
          <p:cNvPicPr>
            <a:picLocks noGrp="1" noChangeAspect="1"/>
          </p:cNvPicPr>
          <p:nvPr>
            <p:ph idx="1"/>
          </p:nvPr>
        </p:nvPicPr>
        <p:blipFill>
          <a:blip r:embed="rId3"/>
          <a:stretch>
            <a:fillRect/>
          </a:stretch>
        </p:blipFill>
        <p:spPr>
          <a:xfrm>
            <a:off x="406400" y="311150"/>
            <a:ext cx="11379200" cy="6235700"/>
          </a:xfrm>
        </p:spPr>
      </p:pic>
    </p:spTree>
    <p:extLst>
      <p:ext uri="{BB962C8B-B14F-4D97-AF65-F5344CB8AC3E}">
        <p14:creationId xmlns:p14="http://schemas.microsoft.com/office/powerpoint/2010/main" val="1279586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4a , A pie chart of the percentages of end use energy consumption for the United States. In the United States 15 percent of energy consumption is commercial, 19 percent is residential, 21 percent is industrial, and 45 percent is for transportation">
            <a:extLst>
              <a:ext uri="{FF2B5EF4-FFF2-40B4-BE49-F238E27FC236}">
                <a16:creationId xmlns:a16="http://schemas.microsoft.com/office/drawing/2014/main" id="{85BC8665-B79A-0180-64D5-F05A2EFB89C0}"/>
              </a:ext>
            </a:extLst>
          </p:cNvPr>
          <p:cNvPicPr>
            <a:picLocks noGrp="1" noChangeAspect="1"/>
          </p:cNvPicPr>
          <p:nvPr>
            <p:ph idx="1"/>
          </p:nvPr>
        </p:nvPicPr>
        <p:blipFill>
          <a:blip r:embed="rId3"/>
          <a:stretch>
            <a:fillRect/>
          </a:stretch>
        </p:blipFill>
        <p:spPr>
          <a:xfrm>
            <a:off x="2533650" y="311150"/>
            <a:ext cx="7124700" cy="6235700"/>
          </a:xfrm>
        </p:spPr>
      </p:pic>
    </p:spTree>
    <p:extLst>
      <p:ext uri="{BB962C8B-B14F-4D97-AF65-F5344CB8AC3E}">
        <p14:creationId xmlns:p14="http://schemas.microsoft.com/office/powerpoint/2010/main" val="13900890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4b, A pie chart of the percentages of end use energy consumption for the Japan. In Japan 14 percent of energy consumption is residential, 23 percent is commercial, 28 percent is for transportation, and 35 percent is industrial.">
            <a:extLst>
              <a:ext uri="{FF2B5EF4-FFF2-40B4-BE49-F238E27FC236}">
                <a16:creationId xmlns:a16="http://schemas.microsoft.com/office/drawing/2014/main" id="{F6A6BCA8-2450-A578-FC11-CD17C75077EF}"/>
              </a:ext>
            </a:extLst>
          </p:cNvPr>
          <p:cNvPicPr>
            <a:picLocks noGrp="1" noChangeAspect="1"/>
          </p:cNvPicPr>
          <p:nvPr>
            <p:ph idx="1"/>
          </p:nvPr>
        </p:nvPicPr>
        <p:blipFill>
          <a:blip r:embed="rId3"/>
          <a:stretch>
            <a:fillRect/>
          </a:stretch>
        </p:blipFill>
        <p:spPr>
          <a:xfrm>
            <a:off x="1371600" y="311150"/>
            <a:ext cx="9448800" cy="6235700"/>
          </a:xfrm>
        </p:spPr>
      </p:pic>
    </p:spTree>
    <p:extLst>
      <p:ext uri="{BB962C8B-B14F-4D97-AF65-F5344CB8AC3E}">
        <p14:creationId xmlns:p14="http://schemas.microsoft.com/office/powerpoint/2010/main" val="2563995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4c, A pie chart of the percentages of end use energy consumption for the Ghana. In Ghana 1 percent of energy consumption is commercial, 14 percent is industrial, 18 percent is for transportation, and 67 percent is residential.">
            <a:extLst>
              <a:ext uri="{FF2B5EF4-FFF2-40B4-BE49-F238E27FC236}">
                <a16:creationId xmlns:a16="http://schemas.microsoft.com/office/drawing/2014/main" id="{656C63B7-08D8-96AF-CBB8-F07B028CB86F}"/>
              </a:ext>
            </a:extLst>
          </p:cNvPr>
          <p:cNvPicPr>
            <a:picLocks noGrp="1" noChangeAspect="1"/>
          </p:cNvPicPr>
          <p:nvPr>
            <p:ph idx="1"/>
          </p:nvPr>
        </p:nvPicPr>
        <p:blipFill>
          <a:blip r:embed="rId3"/>
          <a:stretch>
            <a:fillRect/>
          </a:stretch>
        </p:blipFill>
        <p:spPr>
          <a:xfrm>
            <a:off x="1181100" y="311150"/>
            <a:ext cx="9829800" cy="6235700"/>
          </a:xfrm>
        </p:spPr>
      </p:pic>
    </p:spTree>
    <p:extLst>
      <p:ext uri="{BB962C8B-B14F-4D97-AF65-F5344CB8AC3E}">
        <p14:creationId xmlns:p14="http://schemas.microsoft.com/office/powerpoint/2010/main" val="38204272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4, Three pie charts compare the percentages of end use energy consumption for the United States, Japan, and Ghana. In the United States 15 percent of energy consumption is commercial, 19 percent is residential, 21 percent is industrial, and 45 percent is for transportation. In Japan 14 percent of energy consumption is residential, 23 percent is commercial, 28 percent is for transportation, and 35 percent is industrial. In Ghana 1 percent of energy consumption is commercial, 14 percent is industrial, 18 percent is for transportation, and 67 percent is residential.">
            <a:extLst>
              <a:ext uri="{FF2B5EF4-FFF2-40B4-BE49-F238E27FC236}">
                <a16:creationId xmlns:a16="http://schemas.microsoft.com/office/drawing/2014/main" id="{3BF428AC-0B22-F9B5-F9ED-BA1E60309C13}"/>
              </a:ext>
            </a:extLst>
          </p:cNvPr>
          <p:cNvPicPr>
            <a:picLocks noGrp="1" noChangeAspect="1"/>
          </p:cNvPicPr>
          <p:nvPr>
            <p:ph idx="1"/>
          </p:nvPr>
        </p:nvPicPr>
        <p:blipFill>
          <a:blip r:embed="rId3"/>
          <a:stretch>
            <a:fillRect/>
          </a:stretch>
        </p:blipFill>
        <p:spPr>
          <a:xfrm>
            <a:off x="381000" y="1467602"/>
            <a:ext cx="11430000" cy="3922796"/>
          </a:xfrm>
        </p:spPr>
      </p:pic>
    </p:spTree>
    <p:extLst>
      <p:ext uri="{BB962C8B-B14F-4D97-AF65-F5344CB8AC3E}">
        <p14:creationId xmlns:p14="http://schemas.microsoft.com/office/powerpoint/2010/main" val="3239412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5a, A pie chart displays energy end use accounting percentages for 34 countries that are a part of the Organization for Economic Cooperation and Development. For end use accounting, 15 percent of energy consumption is commercial, 22 percent is residential, 25 percent is industrial, and 37 percent is for transportation.">
            <a:extLst>
              <a:ext uri="{FF2B5EF4-FFF2-40B4-BE49-F238E27FC236}">
                <a16:creationId xmlns:a16="http://schemas.microsoft.com/office/drawing/2014/main" id="{D353E1D3-0B30-D674-D124-703D44C97434}"/>
              </a:ext>
            </a:extLst>
          </p:cNvPr>
          <p:cNvPicPr>
            <a:picLocks noGrp="1" noChangeAspect="1"/>
          </p:cNvPicPr>
          <p:nvPr>
            <p:ph idx="1"/>
          </p:nvPr>
        </p:nvPicPr>
        <p:blipFill>
          <a:blip r:embed="rId3"/>
          <a:stretch>
            <a:fillRect/>
          </a:stretch>
        </p:blipFill>
        <p:spPr>
          <a:xfrm>
            <a:off x="1746250" y="311150"/>
            <a:ext cx="8699500" cy="6235700"/>
          </a:xfrm>
        </p:spPr>
      </p:pic>
    </p:spTree>
    <p:extLst>
      <p:ext uri="{BB962C8B-B14F-4D97-AF65-F5344CB8AC3E}">
        <p14:creationId xmlns:p14="http://schemas.microsoft.com/office/powerpoint/2010/main" val="242778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5b, A pie chart displays primary energy accounting percentages for 34 countries that are a part of the Organization for Economic Cooperation and Development. For primary energy accounting, 21 percent is commercial, 26 percent is residential, 26 percent is for transportation, and 28 percent is industrial.">
            <a:extLst>
              <a:ext uri="{FF2B5EF4-FFF2-40B4-BE49-F238E27FC236}">
                <a16:creationId xmlns:a16="http://schemas.microsoft.com/office/drawing/2014/main" id="{0CD91EB7-3FBA-E3F8-84E3-C4078A8A2B76}"/>
              </a:ext>
            </a:extLst>
          </p:cNvPr>
          <p:cNvPicPr>
            <a:picLocks noGrp="1" noChangeAspect="1"/>
          </p:cNvPicPr>
          <p:nvPr>
            <p:ph idx="1"/>
          </p:nvPr>
        </p:nvPicPr>
        <p:blipFill>
          <a:blip r:embed="rId3"/>
          <a:stretch>
            <a:fillRect/>
          </a:stretch>
        </p:blipFill>
        <p:spPr>
          <a:xfrm>
            <a:off x="1612900" y="311150"/>
            <a:ext cx="8966200" cy="6235700"/>
          </a:xfrm>
        </p:spPr>
      </p:pic>
    </p:spTree>
    <p:extLst>
      <p:ext uri="{BB962C8B-B14F-4D97-AF65-F5344CB8AC3E}">
        <p14:creationId xmlns:p14="http://schemas.microsoft.com/office/powerpoint/2010/main" val="988267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099930" y="531743"/>
            <a:ext cx="10349948" cy="5816977"/>
          </a:xfrm>
          <a:prstGeom prst="rect">
            <a:avLst/>
          </a:prstGeom>
          <a:noFill/>
          <a:ln w="9525">
            <a:noFill/>
            <a:miter lim="800000"/>
            <a:headEnd/>
            <a:tailEnd/>
          </a:ln>
        </p:spPr>
        <p:txBody>
          <a:bodyPr wrap="square">
            <a:prstTxWarp prst="textNoShape">
              <a:avLst/>
            </a:prstTxWarp>
            <a:spAutoFit/>
          </a:bodyPr>
          <a:lstStyle/>
          <a:p>
            <a:pPr algn="ctr"/>
            <a:r>
              <a:rPr lang="en-US" sz="2400" dirty="0">
                <a:latin typeface="Arial" charset="0"/>
              </a:rPr>
              <a:t>Kinetic energy can be transferred from one place to another by</a:t>
            </a:r>
          </a:p>
          <a:p>
            <a:pPr algn="ctr"/>
            <a:r>
              <a:rPr lang="en-US" sz="2400" dirty="0">
                <a:latin typeface="Arial" charset="0"/>
              </a:rPr>
              <a:t>three processes: </a:t>
            </a:r>
            <a:r>
              <a:rPr lang="en-US" sz="2400" b="1" dirty="0">
                <a:latin typeface="Arial" charset="0"/>
              </a:rPr>
              <a:t>conduction</a:t>
            </a:r>
            <a:r>
              <a:rPr lang="en-US" sz="2400" dirty="0">
                <a:latin typeface="Arial" charset="0"/>
              </a:rPr>
              <a:t>, </a:t>
            </a:r>
            <a:r>
              <a:rPr lang="en-US" sz="2400" b="1" dirty="0">
                <a:latin typeface="Arial" charset="0"/>
              </a:rPr>
              <a:t>convection</a:t>
            </a:r>
            <a:r>
              <a:rPr lang="en-US" sz="2400" dirty="0">
                <a:latin typeface="Arial" charset="0"/>
              </a:rPr>
              <a:t>, and </a:t>
            </a:r>
            <a:r>
              <a:rPr lang="en-US" sz="2400" b="1" dirty="0">
                <a:latin typeface="Arial" charset="0"/>
              </a:rPr>
              <a:t>radiation</a:t>
            </a:r>
            <a:r>
              <a:rPr lang="en-US" sz="2400" dirty="0">
                <a:latin typeface="Arial" charset="0"/>
              </a:rPr>
              <a:t>.</a:t>
            </a:r>
          </a:p>
          <a:p>
            <a:pPr algn="ctr"/>
            <a:endParaRPr lang="en-US" sz="1200" b="1" dirty="0">
              <a:latin typeface="Arial" charset="0"/>
            </a:endParaRPr>
          </a:p>
          <a:p>
            <a:pPr lvl="1"/>
            <a:r>
              <a:rPr lang="en-US" sz="2400" b="1" dirty="0">
                <a:latin typeface="Arial" charset="0"/>
              </a:rPr>
              <a:t>Conduction </a:t>
            </a:r>
            <a:r>
              <a:rPr lang="en-US" sz="2400" dirty="0">
                <a:latin typeface="Arial" charset="0"/>
              </a:rPr>
              <a:t>is the movement of heat through a substance</a:t>
            </a:r>
          </a:p>
          <a:p>
            <a:pPr lvl="1"/>
            <a:r>
              <a:rPr lang="en-US" sz="2400" i="1" u="sng" dirty="0">
                <a:latin typeface="Arial" charset="0"/>
              </a:rPr>
              <a:t>without</a:t>
            </a:r>
            <a:r>
              <a:rPr lang="en-US" sz="2400" dirty="0">
                <a:latin typeface="Arial" charset="0"/>
              </a:rPr>
              <a:t> net movement of the molecules of the substance. </a:t>
            </a:r>
          </a:p>
          <a:p>
            <a:pPr lvl="1"/>
            <a:r>
              <a:rPr lang="en-US" sz="2400" dirty="0">
                <a:solidFill>
                  <a:srgbClr val="000000"/>
                </a:solidFill>
                <a:latin typeface="Arial" charset="0"/>
              </a:rPr>
              <a:t>Conduction is most effective in solid materials, but it can also be important in relatively dense and stable fluids.</a:t>
            </a:r>
          </a:p>
          <a:p>
            <a:pPr lvl="1"/>
            <a:endParaRPr lang="en-US" sz="1200" dirty="0">
              <a:solidFill>
                <a:srgbClr val="000000"/>
              </a:solidFill>
              <a:latin typeface="Arial" charset="0"/>
            </a:endParaRPr>
          </a:p>
          <a:p>
            <a:pPr lvl="1"/>
            <a:r>
              <a:rPr lang="en-US" sz="2400" b="1" dirty="0">
                <a:latin typeface="Arial" charset="0"/>
              </a:rPr>
              <a:t>Convection</a:t>
            </a:r>
            <a:r>
              <a:rPr lang="en-US" sz="2400" dirty="0">
                <a:latin typeface="Arial" charset="0"/>
              </a:rPr>
              <a:t> is the transfer of heat by the mixing or flow of a fluid. Unlike conduction, convection is accomplished by displacement (movement) of molecules of a substance.</a:t>
            </a:r>
          </a:p>
          <a:p>
            <a:pPr lvl="1"/>
            <a:endParaRPr lang="en-US" sz="1200" dirty="0">
              <a:latin typeface="Arial" charset="0"/>
            </a:endParaRPr>
          </a:p>
          <a:p>
            <a:pPr lvl="1"/>
            <a:r>
              <a:rPr lang="en-US" sz="2400" dirty="0">
                <a:latin typeface="Arial" charset="0"/>
              </a:rPr>
              <a:t>Of the three energy transfer mechanisms, </a:t>
            </a:r>
            <a:r>
              <a:rPr lang="en-US" sz="2400" b="1" dirty="0">
                <a:latin typeface="Arial" charset="0"/>
              </a:rPr>
              <a:t>Radiation </a:t>
            </a:r>
            <a:r>
              <a:rPr lang="en-US" sz="2400" dirty="0">
                <a:latin typeface="Arial" charset="0"/>
              </a:rPr>
              <a:t>is the only one that can be propagated without a transfer medium.</a:t>
            </a:r>
          </a:p>
          <a:p>
            <a:pPr lvl="1"/>
            <a:r>
              <a:rPr lang="en-US" sz="2400" dirty="0">
                <a:latin typeface="Arial" charset="0"/>
              </a:rPr>
              <a:t>Unlike conduction or convection, the transfer of energy by radiation can occur through empty space. Electromagnetic radiation (e.g., sunlight) has characteristics of both waves and particles. </a:t>
            </a:r>
          </a:p>
        </p:txBody>
      </p:sp>
    </p:spTree>
    <p:extLst>
      <p:ext uri="{BB962C8B-B14F-4D97-AF65-F5344CB8AC3E}">
        <p14:creationId xmlns:p14="http://schemas.microsoft.com/office/powerpoint/2010/main" val="1094132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5, Two pie charts with the percentages of end use accounting and primary energy accounting for 34 countries that are a part of the Organization for Economic Cooperation and Development. For end use accounting, 15 percent of energy consumption is commercial, 22 percent is residential, 25 percent is industrial, and 37 percent is for transportation. For primary energy accounting, 21 percent is commercial, 26 percent is residential, 26 percent is for transportation, and 28 percent is industrial.">
            <a:extLst>
              <a:ext uri="{FF2B5EF4-FFF2-40B4-BE49-F238E27FC236}">
                <a16:creationId xmlns:a16="http://schemas.microsoft.com/office/drawing/2014/main" id="{44D31979-34B8-E1B5-0F4D-3814B18F221B}"/>
              </a:ext>
            </a:extLst>
          </p:cNvPr>
          <p:cNvPicPr>
            <a:picLocks noGrp="1" noChangeAspect="1"/>
          </p:cNvPicPr>
          <p:nvPr>
            <p:ph idx="1"/>
          </p:nvPr>
        </p:nvPicPr>
        <p:blipFill>
          <a:blip r:embed="rId3"/>
          <a:stretch>
            <a:fillRect/>
          </a:stretch>
        </p:blipFill>
        <p:spPr>
          <a:xfrm>
            <a:off x="381000" y="1072816"/>
            <a:ext cx="11430000" cy="4712368"/>
          </a:xfrm>
        </p:spPr>
      </p:pic>
    </p:spTree>
    <p:extLst>
      <p:ext uri="{BB962C8B-B14F-4D97-AF65-F5344CB8AC3E}">
        <p14:creationId xmlns:p14="http://schemas.microsoft.com/office/powerpoint/2010/main" val="23113426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bwMode="auto">
          <a:xfrm>
            <a:off x="173184" y="1193800"/>
            <a:ext cx="11845632" cy="451342"/>
          </a:xfrm>
          <a:prstGeom prst="rect">
            <a:avLst/>
          </a:prstGeom>
          <a:solidFill>
            <a:schemeClr val="accent4"/>
          </a:solidFill>
          <a:ln>
            <a:solidFill>
              <a:srgbClr val="000000"/>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121920" tIns="60960" rIns="121920" bIns="60960" numCol="1" rtlCol="0" anchor="t" anchorCtr="0" compatLnSpc="1">
            <a:prstTxWarp prst="textNoShape">
              <a:avLst/>
            </a:prstTxWarp>
            <a:spAutoFit/>
          </a:bodyPr>
          <a:lstStyle/>
          <a:p>
            <a:pPr defTabSz="1219170" eaLnBrk="0" fontAlgn="base" hangingPunct="0">
              <a:spcBef>
                <a:spcPct val="0"/>
              </a:spcBef>
              <a:spcAft>
                <a:spcPct val="0"/>
              </a:spcAft>
              <a:defRPr/>
            </a:pPr>
            <a:endParaRPr lang="en-US" sz="2133" dirty="0">
              <a:solidFill>
                <a:srgbClr val="FFFFFF"/>
              </a:solidFill>
              <a:latin typeface="Arial" pitchFamily="34" charset="0"/>
            </a:endParaRPr>
          </a:p>
        </p:txBody>
      </p:sp>
      <p:grpSp>
        <p:nvGrpSpPr>
          <p:cNvPr id="141" name="Group 140"/>
          <p:cNvGrpSpPr/>
          <p:nvPr/>
        </p:nvGrpSpPr>
        <p:grpSpPr>
          <a:xfrm>
            <a:off x="438132" y="1346195"/>
            <a:ext cx="8017501" cy="1420444"/>
            <a:chOff x="328599" y="1009646"/>
            <a:chExt cx="6013126" cy="1065333"/>
          </a:xfrm>
        </p:grpSpPr>
        <p:pic>
          <p:nvPicPr>
            <p:cNvPr id="2" name="Picture 1"/>
            <p:cNvPicPr>
              <a:picLocks noChangeAspect="1"/>
            </p:cNvPicPr>
            <p:nvPr/>
          </p:nvPicPr>
          <p:blipFill>
            <a:blip r:embed="rId3"/>
            <a:stretch>
              <a:fillRect/>
            </a:stretch>
          </p:blipFill>
          <p:spPr>
            <a:xfrm>
              <a:off x="328599" y="1009646"/>
              <a:ext cx="6013126" cy="1065333"/>
            </a:xfrm>
            <a:prstGeom prst="rect">
              <a:avLst/>
            </a:prstGeom>
          </p:spPr>
        </p:pic>
        <p:sp>
          <p:nvSpPr>
            <p:cNvPr id="107" name="Rectangle 75"/>
            <p:cNvSpPr>
              <a:spLocks noChangeArrowheads="1"/>
            </p:cNvSpPr>
            <p:nvPr/>
          </p:nvSpPr>
          <p:spPr bwMode="auto">
            <a:xfrm>
              <a:off x="515938" y="1042988"/>
              <a:ext cx="226024"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Solar</a:t>
              </a:r>
              <a:endParaRPr lang="en-US" altLang="en-US" sz="2400" dirty="0">
                <a:solidFill>
                  <a:srgbClr val="FFFFFF"/>
                </a:solidFill>
              </a:endParaRPr>
            </a:p>
          </p:txBody>
        </p:sp>
        <p:sp>
          <p:nvSpPr>
            <p:cNvPr id="108" name="Rectangle 76"/>
            <p:cNvSpPr>
              <a:spLocks noChangeArrowheads="1"/>
            </p:cNvSpPr>
            <p:nvPr/>
          </p:nvSpPr>
          <p:spPr bwMode="auto">
            <a:xfrm>
              <a:off x="515938" y="1152525"/>
              <a:ext cx="227226"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0.130</a:t>
              </a:r>
              <a:endParaRPr lang="en-US" altLang="en-US" sz="2400" dirty="0">
                <a:solidFill>
                  <a:srgbClr val="FFFFFF"/>
                </a:solidFill>
              </a:endParaRPr>
            </a:p>
          </p:txBody>
        </p:sp>
        <p:sp>
          <p:nvSpPr>
            <p:cNvPr id="109" name="Rectangle 77"/>
            <p:cNvSpPr>
              <a:spLocks noChangeArrowheads="1"/>
            </p:cNvSpPr>
            <p:nvPr/>
          </p:nvSpPr>
          <p:spPr bwMode="auto">
            <a:xfrm>
              <a:off x="1819276" y="1160463"/>
              <a:ext cx="227226"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0.012</a:t>
              </a:r>
              <a:endParaRPr lang="en-US" altLang="en-US" sz="2400" dirty="0">
                <a:solidFill>
                  <a:srgbClr val="FFFFFF"/>
                </a:solidFill>
              </a:endParaRPr>
            </a:p>
          </p:txBody>
        </p:sp>
        <p:grpSp>
          <p:nvGrpSpPr>
            <p:cNvPr id="140" name="Group 139"/>
            <p:cNvGrpSpPr/>
            <p:nvPr/>
          </p:nvGrpSpPr>
          <p:grpSpPr>
            <a:xfrm>
              <a:off x="2903538" y="1927225"/>
              <a:ext cx="171144" cy="107674"/>
              <a:chOff x="2903538" y="1927225"/>
              <a:chExt cx="171144" cy="107674"/>
            </a:xfrm>
          </p:grpSpPr>
          <p:sp>
            <p:nvSpPr>
              <p:cNvPr id="110" name="Rectangle 78"/>
              <p:cNvSpPr>
                <a:spLocks noChangeArrowheads="1"/>
              </p:cNvSpPr>
              <p:nvPr/>
            </p:nvSpPr>
            <p:spPr bwMode="auto">
              <a:xfrm>
                <a:off x="2903538" y="1927225"/>
                <a:ext cx="7574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0.</a:t>
                </a:r>
                <a:endParaRPr lang="en-US" altLang="en-US" sz="2400" dirty="0">
                  <a:solidFill>
                    <a:srgbClr val="FFFFFF"/>
                  </a:solidFill>
                </a:endParaRPr>
              </a:p>
            </p:txBody>
          </p:sp>
          <p:sp>
            <p:nvSpPr>
              <p:cNvPr id="111" name="Rectangle 79"/>
              <p:cNvSpPr>
                <a:spLocks noChangeArrowheads="1"/>
              </p:cNvSpPr>
              <p:nvPr/>
            </p:nvSpPr>
            <p:spPr bwMode="auto">
              <a:xfrm>
                <a:off x="2979738" y="1927225"/>
                <a:ext cx="50494"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1</a:t>
                </a:r>
                <a:endParaRPr lang="en-US" altLang="en-US" sz="2400" dirty="0">
                  <a:solidFill>
                    <a:srgbClr val="FFFFFF"/>
                  </a:solidFill>
                </a:endParaRPr>
              </a:p>
            </p:txBody>
          </p:sp>
          <p:sp>
            <p:nvSpPr>
              <p:cNvPr id="112" name="Rectangle 80"/>
              <p:cNvSpPr>
                <a:spLocks noChangeArrowheads="1"/>
              </p:cNvSpPr>
              <p:nvPr/>
            </p:nvSpPr>
            <p:spPr bwMode="auto">
              <a:xfrm>
                <a:off x="3024188" y="1927225"/>
                <a:ext cx="50494"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1</a:t>
                </a:r>
                <a:endParaRPr lang="en-US" altLang="en-US" sz="2400" dirty="0">
                  <a:solidFill>
                    <a:srgbClr val="FFFFFF"/>
                  </a:solidFill>
                </a:endParaRPr>
              </a:p>
            </p:txBody>
          </p:sp>
        </p:grpSp>
      </p:grpSp>
      <p:grpSp>
        <p:nvGrpSpPr>
          <p:cNvPr id="134" name="Group 133"/>
          <p:cNvGrpSpPr/>
          <p:nvPr/>
        </p:nvGrpSpPr>
        <p:grpSpPr>
          <a:xfrm>
            <a:off x="419661" y="1846611"/>
            <a:ext cx="3802500" cy="1261777"/>
            <a:chOff x="314745" y="1384958"/>
            <a:chExt cx="2851875" cy="946333"/>
          </a:xfrm>
        </p:grpSpPr>
        <p:pic>
          <p:nvPicPr>
            <p:cNvPr id="5" name="Picture 4"/>
            <p:cNvPicPr>
              <a:picLocks noChangeAspect="1"/>
            </p:cNvPicPr>
            <p:nvPr/>
          </p:nvPicPr>
          <p:blipFill>
            <a:blip r:embed="rId4"/>
            <a:stretch>
              <a:fillRect/>
            </a:stretch>
          </p:blipFill>
          <p:spPr>
            <a:xfrm>
              <a:off x="314745" y="1384958"/>
              <a:ext cx="2851875" cy="946333"/>
            </a:xfrm>
            <a:prstGeom prst="rect">
              <a:avLst/>
            </a:prstGeom>
          </p:spPr>
        </p:pic>
        <p:sp>
          <p:nvSpPr>
            <p:cNvPr id="95" name="Rectangle 63"/>
            <p:cNvSpPr>
              <a:spLocks noChangeArrowheads="1"/>
            </p:cNvSpPr>
            <p:nvPr/>
          </p:nvSpPr>
          <p:spPr bwMode="auto">
            <a:xfrm>
              <a:off x="519113" y="2097088"/>
              <a:ext cx="84158"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W</a:t>
              </a:r>
              <a:endParaRPr lang="en-US" altLang="en-US" sz="2400" dirty="0">
                <a:solidFill>
                  <a:srgbClr val="FFFFFF"/>
                </a:solidFill>
              </a:endParaRPr>
            </a:p>
          </p:txBody>
        </p:sp>
        <p:sp>
          <p:nvSpPr>
            <p:cNvPr id="96" name="Rectangle 64"/>
            <p:cNvSpPr>
              <a:spLocks noChangeArrowheads="1"/>
            </p:cNvSpPr>
            <p:nvPr/>
          </p:nvSpPr>
          <p:spPr bwMode="auto">
            <a:xfrm>
              <a:off x="601663" y="2097088"/>
              <a:ext cx="13585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ind</a:t>
              </a:r>
              <a:endParaRPr lang="en-US" altLang="en-US" sz="2400" dirty="0">
                <a:solidFill>
                  <a:srgbClr val="FFFFFF"/>
                </a:solidFill>
              </a:endParaRPr>
            </a:p>
          </p:txBody>
        </p:sp>
        <p:sp>
          <p:nvSpPr>
            <p:cNvPr id="97" name="Rectangle 65"/>
            <p:cNvSpPr>
              <a:spLocks noChangeArrowheads="1"/>
            </p:cNvSpPr>
            <p:nvPr/>
          </p:nvSpPr>
          <p:spPr bwMode="auto">
            <a:xfrm>
              <a:off x="542926" y="2206625"/>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0.92</a:t>
              </a:r>
              <a:endParaRPr lang="en-US" altLang="en-US" sz="2400" dirty="0">
                <a:solidFill>
                  <a:srgbClr val="FFFFFF"/>
                </a:solidFill>
              </a:endParaRPr>
            </a:p>
          </p:txBody>
        </p:sp>
        <p:sp>
          <p:nvSpPr>
            <p:cNvPr id="98" name="Rectangle 66"/>
            <p:cNvSpPr>
              <a:spLocks noChangeArrowheads="1"/>
            </p:cNvSpPr>
            <p:nvPr/>
          </p:nvSpPr>
          <p:spPr bwMode="auto">
            <a:xfrm>
              <a:off x="1187451" y="2070100"/>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ECBE33"/>
                  </a:solidFill>
                </a:rPr>
                <a:t>0.92</a:t>
              </a:r>
              <a:endParaRPr lang="en-US" altLang="en-US" sz="2400" dirty="0">
                <a:solidFill>
                  <a:srgbClr val="FFFFFF"/>
                </a:solidFill>
              </a:endParaRPr>
            </a:p>
          </p:txBody>
        </p:sp>
      </p:grpSp>
      <p:grpSp>
        <p:nvGrpSpPr>
          <p:cNvPr id="138" name="Group 137"/>
          <p:cNvGrpSpPr/>
          <p:nvPr/>
        </p:nvGrpSpPr>
        <p:grpSpPr>
          <a:xfrm>
            <a:off x="428897" y="1687945"/>
            <a:ext cx="3802500" cy="453333"/>
            <a:chOff x="321672" y="1265958"/>
            <a:chExt cx="2851875" cy="340000"/>
          </a:xfrm>
        </p:grpSpPr>
        <p:pic>
          <p:nvPicPr>
            <p:cNvPr id="3" name="Picture 2"/>
            <p:cNvPicPr>
              <a:picLocks noChangeAspect="1"/>
            </p:cNvPicPr>
            <p:nvPr/>
          </p:nvPicPr>
          <p:blipFill>
            <a:blip r:embed="rId5"/>
            <a:stretch>
              <a:fillRect/>
            </a:stretch>
          </p:blipFill>
          <p:spPr>
            <a:xfrm>
              <a:off x="321672" y="1265958"/>
              <a:ext cx="2851875" cy="340000"/>
            </a:xfrm>
            <a:prstGeom prst="rect">
              <a:avLst/>
            </a:prstGeom>
          </p:spPr>
        </p:pic>
        <p:sp>
          <p:nvSpPr>
            <p:cNvPr id="104" name="Rectangle 72"/>
            <p:cNvSpPr>
              <a:spLocks noChangeArrowheads="1"/>
            </p:cNvSpPr>
            <p:nvPr/>
          </p:nvSpPr>
          <p:spPr bwMode="auto">
            <a:xfrm>
              <a:off x="463551" y="1363663"/>
              <a:ext cx="33182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Nuclear</a:t>
              </a:r>
              <a:endParaRPr lang="en-US" altLang="en-US" sz="2400" dirty="0">
                <a:solidFill>
                  <a:srgbClr val="FFFFFF"/>
                </a:solidFill>
              </a:endParaRPr>
            </a:p>
          </p:txBody>
        </p:sp>
        <p:sp>
          <p:nvSpPr>
            <p:cNvPr id="105" name="Rectangle 73"/>
            <p:cNvSpPr>
              <a:spLocks noChangeArrowheads="1"/>
            </p:cNvSpPr>
            <p:nvPr/>
          </p:nvSpPr>
          <p:spPr bwMode="auto">
            <a:xfrm>
              <a:off x="542926" y="1468438"/>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8.40</a:t>
              </a:r>
              <a:endParaRPr lang="en-US" altLang="en-US" sz="2400" dirty="0">
                <a:solidFill>
                  <a:srgbClr val="FFFFFF"/>
                </a:solidFill>
              </a:endParaRPr>
            </a:p>
          </p:txBody>
        </p:sp>
        <p:sp>
          <p:nvSpPr>
            <p:cNvPr id="106" name="Rectangle 74"/>
            <p:cNvSpPr>
              <a:spLocks noChangeArrowheads="1"/>
            </p:cNvSpPr>
            <p:nvPr/>
          </p:nvSpPr>
          <p:spPr bwMode="auto">
            <a:xfrm>
              <a:off x="1120776" y="1303338"/>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BD6524"/>
                  </a:solidFill>
                </a:rPr>
                <a:t>8.4</a:t>
              </a:r>
              <a:endParaRPr lang="en-US" altLang="en-US" sz="2400" dirty="0">
                <a:solidFill>
                  <a:srgbClr val="FFFFFF"/>
                </a:solidFill>
              </a:endParaRPr>
            </a:p>
          </p:txBody>
        </p:sp>
      </p:grpSp>
      <p:grpSp>
        <p:nvGrpSpPr>
          <p:cNvPr id="160" name="Group 159"/>
          <p:cNvGrpSpPr/>
          <p:nvPr/>
        </p:nvGrpSpPr>
        <p:grpSpPr>
          <a:xfrm>
            <a:off x="425590" y="2835262"/>
            <a:ext cx="8017501" cy="3656889"/>
            <a:chOff x="319192" y="2126446"/>
            <a:chExt cx="6013126" cy="2742667"/>
          </a:xfrm>
        </p:grpSpPr>
        <p:pic>
          <p:nvPicPr>
            <p:cNvPr id="11" name="Picture 10"/>
            <p:cNvPicPr>
              <a:picLocks noChangeAspect="1"/>
            </p:cNvPicPr>
            <p:nvPr/>
          </p:nvPicPr>
          <p:blipFill>
            <a:blip r:embed="rId6"/>
            <a:stretch>
              <a:fillRect/>
            </a:stretch>
          </p:blipFill>
          <p:spPr>
            <a:xfrm>
              <a:off x="319192" y="2126446"/>
              <a:ext cx="6013126" cy="2742667"/>
            </a:xfrm>
            <a:prstGeom prst="rect">
              <a:avLst/>
            </a:prstGeom>
          </p:spPr>
        </p:pic>
        <p:sp>
          <p:nvSpPr>
            <p:cNvPr id="62" name="Rectangle 30"/>
            <p:cNvSpPr>
              <a:spLocks noChangeArrowheads="1"/>
            </p:cNvSpPr>
            <p:nvPr/>
          </p:nvSpPr>
          <p:spPr bwMode="auto">
            <a:xfrm>
              <a:off x="406401" y="4402138"/>
              <a:ext cx="44122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000000"/>
                  </a:solidFill>
                </a:rPr>
                <a:t>Petroleum</a:t>
              </a:r>
              <a:endParaRPr lang="en-US" altLang="en-US" sz="2400" dirty="0">
                <a:solidFill>
                  <a:srgbClr val="FFFFFF"/>
                </a:solidFill>
              </a:endParaRPr>
            </a:p>
          </p:txBody>
        </p:sp>
        <p:sp>
          <p:nvSpPr>
            <p:cNvPr id="63" name="Rectangle 31"/>
            <p:cNvSpPr>
              <a:spLocks noChangeArrowheads="1"/>
            </p:cNvSpPr>
            <p:nvPr/>
          </p:nvSpPr>
          <p:spPr bwMode="auto">
            <a:xfrm>
              <a:off x="579438" y="4511675"/>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000000"/>
                  </a:solidFill>
                </a:rPr>
                <a:t>36</a:t>
              </a:r>
              <a:endParaRPr lang="en-US" altLang="en-US" sz="2400" dirty="0">
                <a:solidFill>
                  <a:srgbClr val="FFFFFF"/>
                </a:solidFill>
              </a:endParaRPr>
            </a:p>
          </p:txBody>
        </p:sp>
        <p:sp>
          <p:nvSpPr>
            <p:cNvPr id="65" name="Rectangle 33"/>
            <p:cNvSpPr>
              <a:spLocks noChangeArrowheads="1"/>
            </p:cNvSpPr>
            <p:nvPr/>
          </p:nvSpPr>
          <p:spPr bwMode="auto">
            <a:xfrm>
              <a:off x="6132513" y="3398838"/>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79AE53"/>
                  </a:solidFill>
                </a:rPr>
                <a:t>8.2</a:t>
              </a:r>
              <a:endParaRPr lang="en-US" altLang="en-US" sz="2400" dirty="0">
                <a:solidFill>
                  <a:srgbClr val="FFFFFF"/>
                </a:solidFill>
              </a:endParaRPr>
            </a:p>
          </p:txBody>
        </p:sp>
        <p:sp>
          <p:nvSpPr>
            <p:cNvPr id="66" name="Rectangle 34"/>
            <p:cNvSpPr>
              <a:spLocks noChangeArrowheads="1"/>
            </p:cNvSpPr>
            <p:nvPr/>
          </p:nvSpPr>
          <p:spPr bwMode="auto">
            <a:xfrm>
              <a:off x="6126163" y="2641600"/>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79AE53"/>
                  </a:solidFill>
                </a:rPr>
                <a:t>0.65</a:t>
              </a:r>
              <a:endParaRPr lang="en-US" altLang="en-US" sz="2400" dirty="0">
                <a:solidFill>
                  <a:srgbClr val="FFFFFF"/>
                </a:solidFill>
              </a:endParaRPr>
            </a:p>
          </p:txBody>
        </p:sp>
        <p:sp>
          <p:nvSpPr>
            <p:cNvPr id="67" name="Rectangle 35"/>
            <p:cNvSpPr>
              <a:spLocks noChangeArrowheads="1"/>
            </p:cNvSpPr>
            <p:nvPr/>
          </p:nvSpPr>
          <p:spPr bwMode="auto">
            <a:xfrm>
              <a:off x="6132513" y="2163763"/>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79AE53"/>
                  </a:solidFill>
                </a:rPr>
                <a:t>1.1</a:t>
              </a:r>
              <a:endParaRPr lang="en-US" altLang="en-US" sz="2400" dirty="0">
                <a:solidFill>
                  <a:srgbClr val="FFFFFF"/>
                </a:solidFill>
              </a:endParaRPr>
            </a:p>
          </p:txBody>
        </p:sp>
        <p:sp>
          <p:nvSpPr>
            <p:cNvPr id="68" name="Rectangle 36"/>
            <p:cNvSpPr>
              <a:spLocks noChangeArrowheads="1"/>
            </p:cNvSpPr>
            <p:nvPr/>
          </p:nvSpPr>
          <p:spPr bwMode="auto">
            <a:xfrm>
              <a:off x="6162676" y="4071938"/>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26</a:t>
              </a:r>
              <a:endParaRPr lang="en-US" altLang="en-US" sz="2400" dirty="0">
                <a:solidFill>
                  <a:srgbClr val="FFFFFF"/>
                </a:solidFill>
              </a:endParaRPr>
            </a:p>
          </p:txBody>
        </p:sp>
      </p:grpSp>
      <p:grpSp>
        <p:nvGrpSpPr>
          <p:cNvPr id="161" name="Group 160"/>
          <p:cNvGrpSpPr/>
          <p:nvPr/>
        </p:nvGrpSpPr>
        <p:grpSpPr>
          <a:xfrm>
            <a:off x="414166" y="2300256"/>
            <a:ext cx="8017501" cy="3188445"/>
            <a:chOff x="310624" y="1725192"/>
            <a:chExt cx="6013126" cy="2391334"/>
          </a:xfrm>
        </p:grpSpPr>
        <p:sp>
          <p:nvSpPr>
            <p:cNvPr id="70" name="Rectangle 38"/>
            <p:cNvSpPr>
              <a:spLocks noChangeArrowheads="1"/>
            </p:cNvSpPr>
            <p:nvPr/>
          </p:nvSpPr>
          <p:spPr bwMode="auto">
            <a:xfrm>
              <a:off x="4552951" y="3846513"/>
              <a:ext cx="5049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B3C83F"/>
                  </a:solidFill>
                </a:rPr>
                <a:t>1</a:t>
              </a:r>
              <a:endParaRPr lang="en-US" altLang="en-US" sz="2400" dirty="0">
                <a:solidFill>
                  <a:srgbClr val="FFFFFF"/>
                </a:solidFill>
              </a:endParaRPr>
            </a:p>
          </p:txBody>
        </p:sp>
        <p:grpSp>
          <p:nvGrpSpPr>
            <p:cNvPr id="129" name="Group 128"/>
            <p:cNvGrpSpPr/>
            <p:nvPr/>
          </p:nvGrpSpPr>
          <p:grpSpPr>
            <a:xfrm>
              <a:off x="310624" y="1725192"/>
              <a:ext cx="6013126" cy="2391334"/>
              <a:chOff x="310624" y="1725192"/>
              <a:chExt cx="6013126" cy="2391334"/>
            </a:xfrm>
          </p:grpSpPr>
          <p:pic>
            <p:nvPicPr>
              <p:cNvPr id="10" name="Picture 9"/>
              <p:cNvPicPr>
                <a:picLocks noChangeAspect="1"/>
              </p:cNvPicPr>
              <p:nvPr/>
            </p:nvPicPr>
            <p:blipFill>
              <a:blip r:embed="rId7"/>
              <a:stretch>
                <a:fillRect/>
              </a:stretch>
            </p:blipFill>
            <p:spPr>
              <a:xfrm>
                <a:off x="310624" y="1725192"/>
                <a:ext cx="6013126" cy="2391334"/>
              </a:xfrm>
              <a:prstGeom prst="rect">
                <a:avLst/>
              </a:prstGeom>
            </p:spPr>
          </p:pic>
          <p:sp>
            <p:nvSpPr>
              <p:cNvPr id="69" name="Rectangle 37"/>
              <p:cNvSpPr>
                <a:spLocks noChangeArrowheads="1"/>
              </p:cNvSpPr>
              <p:nvPr/>
            </p:nvSpPr>
            <p:spPr bwMode="auto">
              <a:xfrm>
                <a:off x="1263651" y="3786188"/>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B3C83F"/>
                    </a:solidFill>
                  </a:rPr>
                  <a:t>0.46</a:t>
                </a:r>
                <a:endParaRPr lang="en-US" altLang="en-US" sz="2400" dirty="0">
                  <a:solidFill>
                    <a:srgbClr val="FFFFFF"/>
                  </a:solidFill>
                </a:endParaRPr>
              </a:p>
            </p:txBody>
          </p:sp>
          <p:sp>
            <p:nvSpPr>
              <p:cNvPr id="71" name="Rectangle 39"/>
              <p:cNvSpPr>
                <a:spLocks noChangeArrowheads="1"/>
              </p:cNvSpPr>
              <p:nvPr/>
            </p:nvSpPr>
            <p:spPr bwMode="auto">
              <a:xfrm>
                <a:off x="4346576" y="3314700"/>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B3C83F"/>
                    </a:solidFill>
                  </a:rPr>
                  <a:t>1.5</a:t>
                </a:r>
                <a:endParaRPr lang="en-US" altLang="en-US" sz="2400" dirty="0">
                  <a:solidFill>
                    <a:srgbClr val="FFFFFF"/>
                  </a:solidFill>
                </a:endParaRPr>
              </a:p>
            </p:txBody>
          </p:sp>
          <p:sp>
            <p:nvSpPr>
              <p:cNvPr id="72" name="Rectangle 40"/>
              <p:cNvSpPr>
                <a:spLocks noChangeArrowheads="1"/>
              </p:cNvSpPr>
              <p:nvPr/>
            </p:nvSpPr>
            <p:spPr bwMode="auto">
              <a:xfrm>
                <a:off x="4927601" y="2157413"/>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B3C83F"/>
                    </a:solidFill>
                  </a:rPr>
                  <a:t>0.44</a:t>
                </a:r>
                <a:endParaRPr lang="en-US" altLang="en-US" sz="2400" dirty="0">
                  <a:solidFill>
                    <a:srgbClr val="FFFFFF"/>
                  </a:solidFill>
                </a:endParaRPr>
              </a:p>
            </p:txBody>
          </p:sp>
          <p:grpSp>
            <p:nvGrpSpPr>
              <p:cNvPr id="128" name="Group 127"/>
              <p:cNvGrpSpPr/>
              <p:nvPr/>
            </p:nvGrpSpPr>
            <p:grpSpPr>
              <a:xfrm>
                <a:off x="4679951" y="2635250"/>
                <a:ext cx="174320" cy="107674"/>
                <a:chOff x="4679951" y="2635250"/>
                <a:chExt cx="174320" cy="107674"/>
              </a:xfrm>
            </p:grpSpPr>
            <p:sp>
              <p:nvSpPr>
                <p:cNvPr id="73" name="Rectangle 41"/>
                <p:cNvSpPr>
                  <a:spLocks noChangeArrowheads="1"/>
                </p:cNvSpPr>
                <p:nvPr/>
              </p:nvSpPr>
              <p:spPr bwMode="auto">
                <a:xfrm>
                  <a:off x="4679951" y="2635250"/>
                  <a:ext cx="75743"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B3C83F"/>
                      </a:solidFill>
                    </a:rPr>
                    <a:t>0.</a:t>
                  </a:r>
                  <a:endParaRPr lang="en-US" altLang="en-US" sz="2400" dirty="0">
                    <a:solidFill>
                      <a:srgbClr val="FFFFFF"/>
                    </a:solidFill>
                  </a:endParaRPr>
                </a:p>
              </p:txBody>
            </p:sp>
            <p:sp>
              <p:nvSpPr>
                <p:cNvPr id="74" name="Rectangle 42"/>
                <p:cNvSpPr>
                  <a:spLocks noChangeArrowheads="1"/>
                </p:cNvSpPr>
                <p:nvPr/>
              </p:nvSpPr>
              <p:spPr bwMode="auto">
                <a:xfrm>
                  <a:off x="4754563" y="2635250"/>
                  <a:ext cx="5049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B3C83F"/>
                      </a:solidFill>
                    </a:rPr>
                    <a:t>1</a:t>
                  </a:r>
                  <a:endParaRPr lang="en-US" altLang="en-US" sz="2400" dirty="0">
                    <a:solidFill>
                      <a:srgbClr val="FFFFFF"/>
                    </a:solidFill>
                  </a:endParaRPr>
                </a:p>
              </p:txBody>
            </p:sp>
            <p:sp>
              <p:nvSpPr>
                <p:cNvPr id="75" name="Rectangle 43"/>
                <p:cNvSpPr>
                  <a:spLocks noChangeArrowheads="1"/>
                </p:cNvSpPr>
                <p:nvPr/>
              </p:nvSpPr>
              <p:spPr bwMode="auto">
                <a:xfrm>
                  <a:off x="4803776" y="2635250"/>
                  <a:ext cx="5049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B3C83F"/>
                      </a:solidFill>
                    </a:rPr>
                    <a:t>1</a:t>
                  </a:r>
                  <a:endParaRPr lang="en-US" altLang="en-US" sz="2400" dirty="0">
                    <a:solidFill>
                      <a:srgbClr val="FFFFFF"/>
                    </a:solidFill>
                  </a:endParaRPr>
                </a:p>
              </p:txBody>
            </p:sp>
          </p:grpSp>
          <p:sp>
            <p:nvSpPr>
              <p:cNvPr id="76" name="Rectangle 44"/>
              <p:cNvSpPr>
                <a:spLocks noChangeArrowheads="1"/>
              </p:cNvSpPr>
              <p:nvPr/>
            </p:nvSpPr>
            <p:spPr bwMode="auto">
              <a:xfrm>
                <a:off x="441326" y="3857625"/>
                <a:ext cx="37630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000000"/>
                    </a:solidFill>
                  </a:rPr>
                  <a:t>Biomass</a:t>
                </a:r>
                <a:endParaRPr lang="en-US" altLang="en-US" sz="2400" dirty="0">
                  <a:solidFill>
                    <a:srgbClr val="FFFFFF"/>
                  </a:solidFill>
                </a:endParaRPr>
              </a:p>
            </p:txBody>
          </p:sp>
          <p:sp>
            <p:nvSpPr>
              <p:cNvPr id="77" name="Rectangle 45"/>
              <p:cNvSpPr>
                <a:spLocks noChangeArrowheads="1"/>
              </p:cNvSpPr>
              <p:nvPr/>
            </p:nvSpPr>
            <p:spPr bwMode="auto">
              <a:xfrm>
                <a:off x="565151" y="3965575"/>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000000"/>
                    </a:solidFill>
                  </a:rPr>
                  <a:t>3.5</a:t>
                </a:r>
                <a:endParaRPr lang="en-US" altLang="en-US" sz="2400" dirty="0">
                  <a:solidFill>
                    <a:srgbClr val="FFFFFF"/>
                  </a:solidFill>
                </a:endParaRPr>
              </a:p>
            </p:txBody>
          </p:sp>
        </p:grpSp>
      </p:grpSp>
      <p:grpSp>
        <p:nvGrpSpPr>
          <p:cNvPr id="136" name="Group 135"/>
          <p:cNvGrpSpPr/>
          <p:nvPr/>
        </p:nvGrpSpPr>
        <p:grpSpPr>
          <a:xfrm>
            <a:off x="424278" y="1977055"/>
            <a:ext cx="8017501" cy="3014667"/>
            <a:chOff x="318208" y="1482791"/>
            <a:chExt cx="6013126" cy="2261000"/>
          </a:xfrm>
        </p:grpSpPr>
        <p:grpSp>
          <p:nvGrpSpPr>
            <p:cNvPr id="130" name="Group 129"/>
            <p:cNvGrpSpPr/>
            <p:nvPr/>
          </p:nvGrpSpPr>
          <p:grpSpPr>
            <a:xfrm>
              <a:off x="318208" y="1482791"/>
              <a:ext cx="6013126" cy="2261000"/>
              <a:chOff x="318208" y="1482791"/>
              <a:chExt cx="6013126" cy="2261000"/>
            </a:xfrm>
          </p:grpSpPr>
          <p:pic>
            <p:nvPicPr>
              <p:cNvPr id="9" name="Picture 8"/>
              <p:cNvPicPr>
                <a:picLocks noChangeAspect="1"/>
              </p:cNvPicPr>
              <p:nvPr/>
            </p:nvPicPr>
            <p:blipFill>
              <a:blip r:embed="rId8"/>
              <a:stretch>
                <a:fillRect/>
              </a:stretch>
            </p:blipFill>
            <p:spPr>
              <a:xfrm>
                <a:off x="318208" y="1482791"/>
                <a:ext cx="6013126" cy="2261000"/>
              </a:xfrm>
              <a:prstGeom prst="rect">
                <a:avLst/>
              </a:prstGeom>
            </p:spPr>
          </p:pic>
          <p:sp>
            <p:nvSpPr>
              <p:cNvPr id="78" name="Rectangle 46"/>
              <p:cNvSpPr>
                <a:spLocks noChangeArrowheads="1"/>
              </p:cNvSpPr>
              <p:nvPr/>
            </p:nvSpPr>
            <p:spPr bwMode="auto">
              <a:xfrm>
                <a:off x="531813" y="3462338"/>
                <a:ext cx="195968"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000000"/>
                    </a:solidFill>
                  </a:rPr>
                  <a:t>Coal</a:t>
                </a:r>
                <a:endParaRPr lang="en-US" altLang="en-US" sz="2400" dirty="0">
                  <a:solidFill>
                    <a:srgbClr val="FFFFFF"/>
                  </a:solidFill>
                </a:endParaRPr>
              </a:p>
            </p:txBody>
          </p:sp>
          <p:sp>
            <p:nvSpPr>
              <p:cNvPr id="79" name="Rectangle 47"/>
              <p:cNvSpPr>
                <a:spLocks noChangeArrowheads="1"/>
              </p:cNvSpPr>
              <p:nvPr/>
            </p:nvSpPr>
            <p:spPr bwMode="auto">
              <a:xfrm>
                <a:off x="579438" y="3571875"/>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000000"/>
                    </a:solidFill>
                  </a:rPr>
                  <a:t>21</a:t>
                </a:r>
                <a:endParaRPr lang="en-US" altLang="en-US" sz="2400" dirty="0">
                  <a:solidFill>
                    <a:srgbClr val="FFFFFF"/>
                  </a:solidFill>
                </a:endParaRPr>
              </a:p>
            </p:txBody>
          </p:sp>
          <p:sp>
            <p:nvSpPr>
              <p:cNvPr id="80" name="Rectangle 48"/>
              <p:cNvSpPr>
                <a:spLocks noChangeArrowheads="1"/>
              </p:cNvSpPr>
              <p:nvPr/>
            </p:nvSpPr>
            <p:spPr bwMode="auto">
              <a:xfrm>
                <a:off x="1150938" y="3322638"/>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19</a:t>
                </a:r>
                <a:endParaRPr lang="en-US" altLang="en-US" sz="2400" dirty="0">
                  <a:solidFill>
                    <a:srgbClr val="FFFFFF"/>
                  </a:solidFill>
                </a:endParaRPr>
              </a:p>
            </p:txBody>
          </p:sp>
          <p:sp>
            <p:nvSpPr>
              <p:cNvPr id="81" name="Rectangle 49"/>
              <p:cNvSpPr>
                <a:spLocks noChangeArrowheads="1"/>
              </p:cNvSpPr>
              <p:nvPr/>
            </p:nvSpPr>
            <p:spPr bwMode="auto">
              <a:xfrm>
                <a:off x="3719513" y="3567113"/>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1.6</a:t>
                </a:r>
                <a:endParaRPr lang="en-US" altLang="en-US" sz="2400" dirty="0">
                  <a:solidFill>
                    <a:srgbClr val="FFFFFF"/>
                  </a:solidFill>
                </a:endParaRPr>
              </a:p>
            </p:txBody>
          </p:sp>
        </p:grpSp>
        <p:sp>
          <p:nvSpPr>
            <p:cNvPr id="82" name="Rectangle 50"/>
            <p:cNvSpPr>
              <a:spLocks noChangeArrowheads="1"/>
            </p:cNvSpPr>
            <p:nvPr/>
          </p:nvSpPr>
          <p:spPr bwMode="auto">
            <a:xfrm>
              <a:off x="4341813" y="2690813"/>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0.07</a:t>
              </a:r>
              <a:endParaRPr lang="en-US" altLang="en-US" sz="2400" dirty="0">
                <a:solidFill>
                  <a:srgbClr val="FFFFFF"/>
                </a:solidFill>
              </a:endParaRPr>
            </a:p>
          </p:txBody>
        </p:sp>
      </p:grpSp>
      <p:grpSp>
        <p:nvGrpSpPr>
          <p:cNvPr id="131" name="Group 130"/>
          <p:cNvGrpSpPr/>
          <p:nvPr/>
        </p:nvGrpSpPr>
        <p:grpSpPr>
          <a:xfrm>
            <a:off x="419222" y="1869045"/>
            <a:ext cx="8017501" cy="2516000"/>
            <a:chOff x="314416" y="1401784"/>
            <a:chExt cx="6013126" cy="1887000"/>
          </a:xfrm>
        </p:grpSpPr>
        <p:pic>
          <p:nvPicPr>
            <p:cNvPr id="8" name="Picture 7"/>
            <p:cNvPicPr>
              <a:picLocks noChangeAspect="1"/>
            </p:cNvPicPr>
            <p:nvPr/>
          </p:nvPicPr>
          <p:blipFill>
            <a:blip r:embed="rId9"/>
            <a:stretch>
              <a:fillRect/>
            </a:stretch>
          </p:blipFill>
          <p:spPr>
            <a:xfrm>
              <a:off x="314416" y="1401784"/>
              <a:ext cx="6013126" cy="1887000"/>
            </a:xfrm>
            <a:prstGeom prst="rect">
              <a:avLst/>
            </a:prstGeom>
          </p:spPr>
        </p:pic>
        <p:sp>
          <p:nvSpPr>
            <p:cNvPr id="83" name="Rectangle 51"/>
            <p:cNvSpPr>
              <a:spLocks noChangeArrowheads="1"/>
            </p:cNvSpPr>
            <p:nvPr/>
          </p:nvSpPr>
          <p:spPr bwMode="auto">
            <a:xfrm>
              <a:off x="384176" y="2868613"/>
              <a:ext cx="492923"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FFFFFF"/>
                  </a:solidFill>
                </a:rPr>
                <a:t>Natural gas</a:t>
              </a:r>
              <a:endParaRPr lang="en-US" altLang="en-US" sz="2400" dirty="0">
                <a:solidFill>
                  <a:srgbClr val="FFFFFF"/>
                </a:solidFill>
              </a:endParaRPr>
            </a:p>
          </p:txBody>
        </p:sp>
        <p:sp>
          <p:nvSpPr>
            <p:cNvPr id="84" name="Rectangle 52"/>
            <p:cNvSpPr>
              <a:spLocks noChangeArrowheads="1"/>
            </p:cNvSpPr>
            <p:nvPr/>
          </p:nvSpPr>
          <p:spPr bwMode="auto">
            <a:xfrm>
              <a:off x="579438" y="2976563"/>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FFFFFF"/>
                  </a:solidFill>
                </a:rPr>
                <a:t>25</a:t>
              </a:r>
              <a:endParaRPr lang="en-US" altLang="en-US" sz="2400" dirty="0">
                <a:solidFill>
                  <a:srgbClr val="FFFFFF"/>
                </a:solidFill>
              </a:endParaRPr>
            </a:p>
          </p:txBody>
        </p:sp>
        <p:sp>
          <p:nvSpPr>
            <p:cNvPr id="85" name="Rectangle 53"/>
            <p:cNvSpPr>
              <a:spLocks noChangeArrowheads="1"/>
            </p:cNvSpPr>
            <p:nvPr/>
          </p:nvSpPr>
          <p:spPr bwMode="auto">
            <a:xfrm>
              <a:off x="1327151" y="2706688"/>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C02E31"/>
                  </a:solidFill>
                </a:rPr>
                <a:t>7.6</a:t>
              </a:r>
              <a:endParaRPr lang="en-US" altLang="en-US" sz="2400" dirty="0">
                <a:solidFill>
                  <a:srgbClr val="FFFFFF"/>
                </a:solidFill>
              </a:endParaRPr>
            </a:p>
          </p:txBody>
        </p:sp>
        <p:sp>
          <p:nvSpPr>
            <p:cNvPr id="86" name="Rectangle 54"/>
            <p:cNvSpPr>
              <a:spLocks noChangeArrowheads="1"/>
            </p:cNvSpPr>
            <p:nvPr/>
          </p:nvSpPr>
          <p:spPr bwMode="auto">
            <a:xfrm>
              <a:off x="2840038" y="2209800"/>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C02E31"/>
                  </a:solidFill>
                </a:rPr>
                <a:t>4.9</a:t>
              </a:r>
              <a:endParaRPr lang="en-US" altLang="en-US" sz="2400" dirty="0">
                <a:solidFill>
                  <a:srgbClr val="FFFFFF"/>
                </a:solidFill>
              </a:endParaRPr>
            </a:p>
          </p:txBody>
        </p:sp>
        <p:sp>
          <p:nvSpPr>
            <p:cNvPr id="87" name="Rectangle 55"/>
            <p:cNvSpPr>
              <a:spLocks noChangeArrowheads="1"/>
            </p:cNvSpPr>
            <p:nvPr/>
          </p:nvSpPr>
          <p:spPr bwMode="auto">
            <a:xfrm>
              <a:off x="3448051" y="2616200"/>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C02E31"/>
                  </a:solidFill>
                </a:rPr>
                <a:t>3.2</a:t>
              </a:r>
              <a:endParaRPr lang="en-US" altLang="en-US" sz="2400" dirty="0">
                <a:solidFill>
                  <a:srgbClr val="FFFFFF"/>
                </a:solidFill>
              </a:endParaRPr>
            </a:p>
          </p:txBody>
        </p:sp>
        <p:sp>
          <p:nvSpPr>
            <p:cNvPr id="88" name="Rectangle 56"/>
            <p:cNvSpPr>
              <a:spLocks noChangeArrowheads="1"/>
            </p:cNvSpPr>
            <p:nvPr/>
          </p:nvSpPr>
          <p:spPr bwMode="auto">
            <a:xfrm>
              <a:off x="2647951" y="3006725"/>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C02E31"/>
                  </a:solidFill>
                </a:rPr>
                <a:t>8.3</a:t>
              </a:r>
              <a:endParaRPr lang="en-US" altLang="en-US" sz="2400" dirty="0">
                <a:solidFill>
                  <a:srgbClr val="FFFFFF"/>
                </a:solidFill>
              </a:endParaRPr>
            </a:p>
          </p:txBody>
        </p:sp>
      </p:grpSp>
      <p:grpSp>
        <p:nvGrpSpPr>
          <p:cNvPr id="132" name="Group 131"/>
          <p:cNvGrpSpPr/>
          <p:nvPr/>
        </p:nvGrpSpPr>
        <p:grpSpPr>
          <a:xfrm>
            <a:off x="438571" y="1863806"/>
            <a:ext cx="8017501" cy="2304445"/>
            <a:chOff x="328928" y="1397854"/>
            <a:chExt cx="6013126" cy="1728334"/>
          </a:xfrm>
        </p:grpSpPr>
        <p:pic>
          <p:nvPicPr>
            <p:cNvPr id="6" name="Picture 5"/>
            <p:cNvPicPr>
              <a:picLocks noChangeAspect="1"/>
            </p:cNvPicPr>
            <p:nvPr/>
          </p:nvPicPr>
          <p:blipFill>
            <a:blip r:embed="rId10"/>
            <a:stretch>
              <a:fillRect/>
            </a:stretch>
          </p:blipFill>
          <p:spPr>
            <a:xfrm>
              <a:off x="328928" y="1397854"/>
              <a:ext cx="6013126" cy="1728334"/>
            </a:xfrm>
            <a:prstGeom prst="rect">
              <a:avLst/>
            </a:prstGeom>
          </p:spPr>
        </p:pic>
        <p:sp>
          <p:nvSpPr>
            <p:cNvPr id="89" name="Rectangle 57"/>
            <p:cNvSpPr>
              <a:spLocks noChangeArrowheads="1"/>
            </p:cNvSpPr>
            <p:nvPr/>
          </p:nvSpPr>
          <p:spPr bwMode="auto">
            <a:xfrm>
              <a:off x="377826" y="2408238"/>
              <a:ext cx="501340"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FFFFFF"/>
                  </a:solidFill>
                </a:rPr>
                <a:t>Geothermal</a:t>
              </a:r>
              <a:endParaRPr lang="en-US" altLang="en-US" sz="2400" dirty="0">
                <a:solidFill>
                  <a:srgbClr val="FFFFFF"/>
                </a:solidFill>
              </a:endParaRPr>
            </a:p>
          </p:txBody>
        </p:sp>
        <p:sp>
          <p:nvSpPr>
            <p:cNvPr id="90" name="Rectangle 58"/>
            <p:cNvSpPr>
              <a:spLocks noChangeArrowheads="1"/>
            </p:cNvSpPr>
            <p:nvPr/>
          </p:nvSpPr>
          <p:spPr bwMode="auto">
            <a:xfrm>
              <a:off x="542926" y="2514600"/>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FFFFFF"/>
                  </a:solidFill>
                </a:rPr>
                <a:t>0.21</a:t>
              </a:r>
              <a:endParaRPr lang="en-US" altLang="en-US" sz="2400" dirty="0">
                <a:solidFill>
                  <a:srgbClr val="FFFFFF"/>
                </a:solidFill>
              </a:endParaRPr>
            </a:p>
          </p:txBody>
        </p:sp>
        <p:sp>
          <p:nvSpPr>
            <p:cNvPr id="91" name="Rectangle 59"/>
            <p:cNvSpPr>
              <a:spLocks noChangeArrowheads="1"/>
            </p:cNvSpPr>
            <p:nvPr/>
          </p:nvSpPr>
          <p:spPr bwMode="auto">
            <a:xfrm>
              <a:off x="1296988" y="2378075"/>
              <a:ext cx="176732"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665747"/>
                  </a:solidFill>
                </a:rPr>
                <a:t>0.15</a:t>
              </a:r>
              <a:endParaRPr lang="en-US" altLang="en-US" sz="2400" dirty="0">
                <a:solidFill>
                  <a:srgbClr val="FFFFFF"/>
                </a:solidFill>
              </a:endParaRPr>
            </a:p>
          </p:txBody>
        </p:sp>
        <p:sp>
          <p:nvSpPr>
            <p:cNvPr id="92" name="Rectangle 60"/>
            <p:cNvSpPr>
              <a:spLocks noChangeArrowheads="1"/>
            </p:cNvSpPr>
            <p:nvPr/>
          </p:nvSpPr>
          <p:spPr bwMode="auto">
            <a:xfrm>
              <a:off x="3260726" y="2141538"/>
              <a:ext cx="227226"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665747"/>
                  </a:solidFill>
                </a:rPr>
                <a:t>0.037</a:t>
              </a:r>
              <a:endParaRPr lang="en-US" altLang="en-US" sz="2400" dirty="0">
                <a:solidFill>
                  <a:srgbClr val="FFFFFF"/>
                </a:solidFill>
              </a:endParaRPr>
            </a:p>
          </p:txBody>
        </p:sp>
        <p:sp>
          <p:nvSpPr>
            <p:cNvPr id="93" name="Rectangle 61"/>
            <p:cNvSpPr>
              <a:spLocks noChangeArrowheads="1"/>
            </p:cNvSpPr>
            <p:nvPr/>
          </p:nvSpPr>
          <p:spPr bwMode="auto">
            <a:xfrm>
              <a:off x="2713038" y="2616200"/>
              <a:ext cx="227226"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665747"/>
                  </a:solidFill>
                </a:rPr>
                <a:t>0.019</a:t>
              </a:r>
              <a:endParaRPr lang="en-US" altLang="en-US" sz="2400" dirty="0">
                <a:solidFill>
                  <a:srgbClr val="FFFFFF"/>
                </a:solidFill>
              </a:endParaRPr>
            </a:p>
          </p:txBody>
        </p:sp>
        <p:sp>
          <p:nvSpPr>
            <p:cNvPr id="94" name="Rectangle 62"/>
            <p:cNvSpPr>
              <a:spLocks noChangeArrowheads="1"/>
            </p:cNvSpPr>
            <p:nvPr/>
          </p:nvSpPr>
          <p:spPr bwMode="auto">
            <a:xfrm>
              <a:off x="3170238" y="2992438"/>
              <a:ext cx="277721"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665747"/>
                  </a:solidFill>
                </a:rPr>
                <a:t>0.0042</a:t>
              </a:r>
              <a:endParaRPr lang="en-US" altLang="en-US" sz="2400" dirty="0">
                <a:solidFill>
                  <a:srgbClr val="FFFFFF"/>
                </a:solidFill>
              </a:endParaRPr>
            </a:p>
          </p:txBody>
        </p:sp>
      </p:grpSp>
      <p:grpSp>
        <p:nvGrpSpPr>
          <p:cNvPr id="158" name="Group 157"/>
          <p:cNvGrpSpPr/>
          <p:nvPr/>
        </p:nvGrpSpPr>
        <p:grpSpPr>
          <a:xfrm>
            <a:off x="428896" y="1827954"/>
            <a:ext cx="8017501" cy="2342223"/>
            <a:chOff x="321672" y="1370965"/>
            <a:chExt cx="6013126" cy="1756667"/>
          </a:xfrm>
        </p:grpSpPr>
        <p:pic>
          <p:nvPicPr>
            <p:cNvPr id="4" name="Picture 3"/>
            <p:cNvPicPr>
              <a:picLocks noChangeAspect="1"/>
            </p:cNvPicPr>
            <p:nvPr/>
          </p:nvPicPr>
          <p:blipFill>
            <a:blip r:embed="rId11"/>
            <a:stretch>
              <a:fillRect/>
            </a:stretch>
          </p:blipFill>
          <p:spPr>
            <a:xfrm>
              <a:off x="321672" y="1370965"/>
              <a:ext cx="6013126" cy="1756667"/>
            </a:xfrm>
            <a:prstGeom prst="rect">
              <a:avLst/>
            </a:prstGeom>
          </p:spPr>
        </p:pic>
        <p:sp>
          <p:nvSpPr>
            <p:cNvPr id="99" name="Rectangle 67"/>
            <p:cNvSpPr>
              <a:spLocks noChangeArrowheads="1"/>
            </p:cNvSpPr>
            <p:nvPr/>
          </p:nvSpPr>
          <p:spPr bwMode="auto">
            <a:xfrm>
              <a:off x="496888" y="1720850"/>
              <a:ext cx="2608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Hydro</a:t>
              </a:r>
              <a:endParaRPr lang="en-US" altLang="en-US" sz="2400" dirty="0">
                <a:solidFill>
                  <a:srgbClr val="FFFFFF"/>
                </a:solidFill>
              </a:endParaRPr>
            </a:p>
          </p:txBody>
        </p:sp>
        <p:sp>
          <p:nvSpPr>
            <p:cNvPr id="100" name="Rectangle 68"/>
            <p:cNvSpPr>
              <a:spLocks noChangeArrowheads="1"/>
            </p:cNvSpPr>
            <p:nvPr/>
          </p:nvSpPr>
          <p:spPr bwMode="auto">
            <a:xfrm>
              <a:off x="579438" y="1830388"/>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2.5</a:t>
              </a:r>
              <a:endParaRPr lang="en-US" altLang="en-US" sz="2400" dirty="0">
                <a:solidFill>
                  <a:srgbClr val="FFFFFF"/>
                </a:solidFill>
              </a:endParaRPr>
            </a:p>
          </p:txBody>
        </p:sp>
        <p:sp>
          <p:nvSpPr>
            <p:cNvPr id="101" name="Rectangle 69"/>
            <p:cNvSpPr>
              <a:spLocks noChangeArrowheads="1"/>
            </p:cNvSpPr>
            <p:nvPr/>
          </p:nvSpPr>
          <p:spPr bwMode="auto">
            <a:xfrm>
              <a:off x="1255713" y="1679575"/>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2.5</a:t>
              </a:r>
              <a:endParaRPr lang="en-US" altLang="en-US" sz="2400" dirty="0">
                <a:solidFill>
                  <a:srgbClr val="FFFFFF"/>
                </a:solidFill>
              </a:endParaRPr>
            </a:p>
          </p:txBody>
        </p:sp>
        <p:sp>
          <p:nvSpPr>
            <p:cNvPr id="102" name="Rectangle 70"/>
            <p:cNvSpPr>
              <a:spLocks noChangeArrowheads="1"/>
            </p:cNvSpPr>
            <p:nvPr/>
          </p:nvSpPr>
          <p:spPr bwMode="auto">
            <a:xfrm>
              <a:off x="3689351" y="2965450"/>
              <a:ext cx="227226"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0.016</a:t>
              </a:r>
              <a:endParaRPr lang="en-US" altLang="en-US" sz="2400" dirty="0">
                <a:solidFill>
                  <a:srgbClr val="FFFFFF"/>
                </a:solidFill>
              </a:endParaRPr>
            </a:p>
          </p:txBody>
        </p:sp>
        <p:sp>
          <p:nvSpPr>
            <p:cNvPr id="103" name="Rectangle 71"/>
            <p:cNvSpPr>
              <a:spLocks noChangeArrowheads="1"/>
            </p:cNvSpPr>
            <p:nvPr/>
          </p:nvSpPr>
          <p:spPr bwMode="auto">
            <a:xfrm>
              <a:off x="2967038" y="2427288"/>
              <a:ext cx="32821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0.00079</a:t>
              </a:r>
              <a:endParaRPr lang="en-US" altLang="en-US" sz="2400" dirty="0">
                <a:solidFill>
                  <a:srgbClr val="FFFFFF"/>
                </a:solidFill>
              </a:endParaRPr>
            </a:p>
          </p:txBody>
        </p:sp>
      </p:grpSp>
      <p:grpSp>
        <p:nvGrpSpPr>
          <p:cNvPr id="153" name="Group 152"/>
          <p:cNvGrpSpPr/>
          <p:nvPr/>
        </p:nvGrpSpPr>
        <p:grpSpPr>
          <a:xfrm>
            <a:off x="2980269" y="1310218"/>
            <a:ext cx="5464073" cy="3968284"/>
            <a:chOff x="2235201" y="982663"/>
            <a:chExt cx="4098055" cy="2976213"/>
          </a:xfrm>
        </p:grpSpPr>
        <p:pic>
          <p:nvPicPr>
            <p:cNvPr id="23" name="Picture 22"/>
            <p:cNvPicPr>
              <a:picLocks noChangeAspect="1"/>
            </p:cNvPicPr>
            <p:nvPr/>
          </p:nvPicPr>
          <p:blipFill>
            <a:blip r:embed="rId12"/>
            <a:stretch>
              <a:fillRect/>
            </a:stretch>
          </p:blipFill>
          <p:spPr>
            <a:xfrm>
              <a:off x="3785131" y="1210542"/>
              <a:ext cx="2548125" cy="2748334"/>
            </a:xfrm>
            <a:prstGeom prst="rect">
              <a:avLst/>
            </a:prstGeom>
          </p:spPr>
        </p:pic>
        <p:sp>
          <p:nvSpPr>
            <p:cNvPr id="37" name="Freeform 5"/>
            <p:cNvSpPr>
              <a:spLocks/>
            </p:cNvSpPr>
            <p:nvPr/>
          </p:nvSpPr>
          <p:spPr bwMode="auto">
            <a:xfrm>
              <a:off x="3211513" y="1020763"/>
              <a:ext cx="1017588" cy="211138"/>
            </a:xfrm>
            <a:custGeom>
              <a:avLst/>
              <a:gdLst>
                <a:gd name="T0" fmla="*/ 0 w 271"/>
                <a:gd name="T1" fmla="*/ 0 h 56"/>
                <a:gd name="T2" fmla="*/ 58 w 271"/>
                <a:gd name="T3" fmla="*/ 0 h 56"/>
                <a:gd name="T4" fmla="*/ 66 w 271"/>
                <a:gd name="T5" fmla="*/ 1 h 56"/>
                <a:gd name="T6" fmla="*/ 261 w 271"/>
                <a:gd name="T7" fmla="*/ 55 h 56"/>
                <a:gd name="T8" fmla="*/ 271 w 271"/>
                <a:gd name="T9" fmla="*/ 56 h 56"/>
              </a:gdLst>
              <a:ahLst/>
              <a:cxnLst>
                <a:cxn ang="0">
                  <a:pos x="T0" y="T1"/>
                </a:cxn>
                <a:cxn ang="0">
                  <a:pos x="T2" y="T3"/>
                </a:cxn>
                <a:cxn ang="0">
                  <a:pos x="T4" y="T5"/>
                </a:cxn>
                <a:cxn ang="0">
                  <a:pos x="T6" y="T7"/>
                </a:cxn>
                <a:cxn ang="0">
                  <a:pos x="T8" y="T9"/>
                </a:cxn>
              </a:cxnLst>
              <a:rect l="0" t="0" r="r" b="b"/>
              <a:pathLst>
                <a:path w="271" h="56">
                  <a:moveTo>
                    <a:pt x="0" y="0"/>
                  </a:moveTo>
                  <a:cubicBezTo>
                    <a:pt x="58" y="0"/>
                    <a:pt x="58" y="0"/>
                    <a:pt x="58" y="0"/>
                  </a:cubicBezTo>
                  <a:cubicBezTo>
                    <a:pt x="61" y="0"/>
                    <a:pt x="63" y="1"/>
                    <a:pt x="66" y="1"/>
                  </a:cubicBezTo>
                  <a:cubicBezTo>
                    <a:pt x="261" y="55"/>
                    <a:pt x="261" y="55"/>
                    <a:pt x="261" y="55"/>
                  </a:cubicBezTo>
                  <a:cubicBezTo>
                    <a:pt x="264" y="56"/>
                    <a:pt x="268" y="56"/>
                    <a:pt x="271" y="56"/>
                  </a:cubicBezTo>
                </a:path>
              </a:pathLst>
            </a:custGeom>
            <a:noFill/>
            <a:ln w="7938" cap="flat">
              <a:solidFill>
                <a:srgbClr val="D2936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sp>
          <p:nvSpPr>
            <p:cNvPr id="116" name="Rectangle 84"/>
            <p:cNvSpPr>
              <a:spLocks noChangeArrowheads="1"/>
            </p:cNvSpPr>
            <p:nvPr/>
          </p:nvSpPr>
          <p:spPr bwMode="auto">
            <a:xfrm>
              <a:off x="2235201" y="982663"/>
              <a:ext cx="94977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D29362"/>
                  </a:solidFill>
                </a:rPr>
                <a:t>Net electricity imports</a:t>
              </a:r>
              <a:endParaRPr lang="en-US" altLang="en-US" sz="2400" dirty="0">
                <a:solidFill>
                  <a:srgbClr val="FFFFFF"/>
                </a:solidFill>
              </a:endParaRPr>
            </a:p>
          </p:txBody>
        </p:sp>
        <p:sp>
          <p:nvSpPr>
            <p:cNvPr id="117" name="Rectangle 85"/>
            <p:cNvSpPr>
              <a:spLocks noChangeArrowheads="1"/>
            </p:cNvSpPr>
            <p:nvPr/>
          </p:nvSpPr>
          <p:spPr bwMode="auto">
            <a:xfrm>
              <a:off x="4044951" y="1062038"/>
              <a:ext cx="227226"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D29362"/>
                  </a:solidFill>
                </a:rPr>
                <a:t>0.029</a:t>
              </a:r>
              <a:endParaRPr lang="en-US" altLang="en-US" sz="2400" dirty="0">
                <a:solidFill>
                  <a:srgbClr val="FFFFFF"/>
                </a:solidFill>
              </a:endParaRPr>
            </a:p>
          </p:txBody>
        </p:sp>
        <p:sp>
          <p:nvSpPr>
            <p:cNvPr id="118" name="Rectangle 86"/>
            <p:cNvSpPr>
              <a:spLocks noChangeArrowheads="1"/>
            </p:cNvSpPr>
            <p:nvPr/>
          </p:nvSpPr>
          <p:spPr bwMode="auto">
            <a:xfrm>
              <a:off x="4203701" y="1254125"/>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13</a:t>
              </a:r>
              <a:endParaRPr lang="en-US" altLang="en-US" sz="2400" dirty="0">
                <a:solidFill>
                  <a:srgbClr val="FFFFFF"/>
                </a:solidFill>
              </a:endParaRPr>
            </a:p>
          </p:txBody>
        </p:sp>
        <p:sp>
          <p:nvSpPr>
            <p:cNvPr id="119" name="Rectangle 87"/>
            <p:cNvSpPr>
              <a:spLocks noChangeArrowheads="1"/>
            </p:cNvSpPr>
            <p:nvPr/>
          </p:nvSpPr>
          <p:spPr bwMode="auto">
            <a:xfrm>
              <a:off x="5738813" y="1885950"/>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D29362"/>
                  </a:solidFill>
                </a:rPr>
                <a:t>4.9</a:t>
              </a:r>
              <a:endParaRPr lang="en-US" altLang="en-US" sz="2400" dirty="0">
                <a:solidFill>
                  <a:srgbClr val="FFFFFF"/>
                </a:solidFill>
              </a:endParaRPr>
            </a:p>
          </p:txBody>
        </p:sp>
        <p:sp>
          <p:nvSpPr>
            <p:cNvPr id="120" name="Rectangle 88"/>
            <p:cNvSpPr>
              <a:spLocks noChangeArrowheads="1"/>
            </p:cNvSpPr>
            <p:nvPr/>
          </p:nvSpPr>
          <p:spPr bwMode="auto">
            <a:xfrm>
              <a:off x="5829301" y="2378075"/>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D29362"/>
                  </a:solidFill>
                </a:rPr>
                <a:t>4.5</a:t>
              </a:r>
              <a:endParaRPr lang="en-US" altLang="en-US" sz="2400" dirty="0">
                <a:solidFill>
                  <a:srgbClr val="FFFFFF"/>
                </a:solidFill>
              </a:endParaRPr>
            </a:p>
          </p:txBody>
        </p:sp>
        <p:sp>
          <p:nvSpPr>
            <p:cNvPr id="121" name="Rectangle 89"/>
            <p:cNvSpPr>
              <a:spLocks noChangeArrowheads="1"/>
            </p:cNvSpPr>
            <p:nvPr/>
          </p:nvSpPr>
          <p:spPr bwMode="auto">
            <a:xfrm>
              <a:off x="5964238" y="2943225"/>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D29362"/>
                  </a:solidFill>
                </a:rPr>
                <a:t>3.3</a:t>
              </a:r>
              <a:endParaRPr lang="en-US" altLang="en-US" sz="2400" dirty="0">
                <a:solidFill>
                  <a:srgbClr val="FFFFFF"/>
                </a:solidFill>
              </a:endParaRPr>
            </a:p>
          </p:txBody>
        </p:sp>
        <p:grpSp>
          <p:nvGrpSpPr>
            <p:cNvPr id="142" name="Group 141"/>
            <p:cNvGrpSpPr/>
            <p:nvPr/>
          </p:nvGrpSpPr>
          <p:grpSpPr>
            <a:xfrm>
              <a:off x="6096001" y="3736975"/>
              <a:ext cx="206375" cy="63501"/>
              <a:chOff x="6096001" y="3736975"/>
              <a:chExt cx="206375" cy="63501"/>
            </a:xfrm>
          </p:grpSpPr>
          <p:sp>
            <p:nvSpPr>
              <p:cNvPr id="122" name="Freeform 90"/>
              <p:cNvSpPr>
                <a:spLocks noEditPoints="1"/>
              </p:cNvSpPr>
              <p:nvPr/>
            </p:nvSpPr>
            <p:spPr bwMode="auto">
              <a:xfrm>
                <a:off x="6096001" y="3736975"/>
                <a:ext cx="41275" cy="63500"/>
              </a:xfrm>
              <a:custGeom>
                <a:avLst/>
                <a:gdLst>
                  <a:gd name="T0" fmla="*/ 2 w 11"/>
                  <a:gd name="T1" fmla="*/ 1 h 17"/>
                  <a:gd name="T2" fmla="*/ 0 w 11"/>
                  <a:gd name="T3" fmla="*/ 8 h 17"/>
                  <a:gd name="T4" fmla="*/ 2 w 11"/>
                  <a:gd name="T5" fmla="*/ 15 h 17"/>
                  <a:gd name="T6" fmla="*/ 5 w 11"/>
                  <a:gd name="T7" fmla="*/ 17 h 17"/>
                  <a:gd name="T8" fmla="*/ 9 w 11"/>
                  <a:gd name="T9" fmla="*/ 15 h 17"/>
                  <a:gd name="T10" fmla="*/ 11 w 11"/>
                  <a:gd name="T11" fmla="*/ 8 h 17"/>
                  <a:gd name="T12" fmla="*/ 9 w 11"/>
                  <a:gd name="T13" fmla="*/ 1 h 17"/>
                  <a:gd name="T14" fmla="*/ 5 w 11"/>
                  <a:gd name="T15" fmla="*/ 0 h 17"/>
                  <a:gd name="T16" fmla="*/ 2 w 11"/>
                  <a:gd name="T17" fmla="*/ 1 h 17"/>
                  <a:gd name="T18" fmla="*/ 2 w 11"/>
                  <a:gd name="T19" fmla="*/ 1 h 17"/>
                  <a:gd name="T20" fmla="*/ 6 w 11"/>
                  <a:gd name="T21" fmla="*/ 3 h 17"/>
                  <a:gd name="T22" fmla="*/ 7 w 11"/>
                  <a:gd name="T23" fmla="*/ 4 h 17"/>
                  <a:gd name="T24" fmla="*/ 7 w 11"/>
                  <a:gd name="T25" fmla="*/ 8 h 17"/>
                  <a:gd name="T26" fmla="*/ 7 w 11"/>
                  <a:gd name="T27" fmla="*/ 13 h 17"/>
                  <a:gd name="T28" fmla="*/ 6 w 11"/>
                  <a:gd name="T29" fmla="*/ 14 h 17"/>
                  <a:gd name="T30" fmla="*/ 5 w 11"/>
                  <a:gd name="T31" fmla="*/ 14 h 17"/>
                  <a:gd name="T32" fmla="*/ 4 w 11"/>
                  <a:gd name="T33" fmla="*/ 14 h 17"/>
                  <a:gd name="T34" fmla="*/ 4 w 11"/>
                  <a:gd name="T35" fmla="*/ 12 h 17"/>
                  <a:gd name="T36" fmla="*/ 3 w 11"/>
                  <a:gd name="T37" fmla="*/ 8 h 17"/>
                  <a:gd name="T38" fmla="*/ 4 w 11"/>
                  <a:gd name="T39" fmla="*/ 4 h 17"/>
                  <a:gd name="T40" fmla="*/ 4 w 11"/>
                  <a:gd name="T41" fmla="*/ 3 h 17"/>
                  <a:gd name="T42" fmla="*/ 5 w 11"/>
                  <a:gd name="T43" fmla="*/ 2 h 17"/>
                  <a:gd name="T44" fmla="*/ 6 w 11"/>
                  <a:gd name="T45"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 h="17">
                    <a:moveTo>
                      <a:pt x="2" y="1"/>
                    </a:moveTo>
                    <a:cubicBezTo>
                      <a:pt x="1" y="3"/>
                      <a:pt x="0" y="5"/>
                      <a:pt x="0" y="8"/>
                    </a:cubicBezTo>
                    <a:cubicBezTo>
                      <a:pt x="0" y="12"/>
                      <a:pt x="1" y="14"/>
                      <a:pt x="2" y="15"/>
                    </a:cubicBezTo>
                    <a:cubicBezTo>
                      <a:pt x="3" y="16"/>
                      <a:pt x="4" y="17"/>
                      <a:pt x="5" y="17"/>
                    </a:cubicBezTo>
                    <a:cubicBezTo>
                      <a:pt x="7" y="17"/>
                      <a:pt x="8" y="16"/>
                      <a:pt x="9" y="15"/>
                    </a:cubicBezTo>
                    <a:cubicBezTo>
                      <a:pt x="10" y="14"/>
                      <a:pt x="11" y="12"/>
                      <a:pt x="11" y="8"/>
                    </a:cubicBezTo>
                    <a:cubicBezTo>
                      <a:pt x="11" y="5"/>
                      <a:pt x="10" y="3"/>
                      <a:pt x="9" y="1"/>
                    </a:cubicBezTo>
                    <a:cubicBezTo>
                      <a:pt x="8" y="0"/>
                      <a:pt x="7" y="0"/>
                      <a:pt x="5" y="0"/>
                    </a:cubicBezTo>
                    <a:cubicBezTo>
                      <a:pt x="4" y="0"/>
                      <a:pt x="3" y="0"/>
                      <a:pt x="2" y="1"/>
                    </a:cubicBezTo>
                    <a:cubicBezTo>
                      <a:pt x="2" y="1"/>
                      <a:pt x="2" y="1"/>
                      <a:pt x="2" y="1"/>
                    </a:cubicBezTo>
                    <a:close/>
                    <a:moveTo>
                      <a:pt x="6" y="3"/>
                    </a:moveTo>
                    <a:cubicBezTo>
                      <a:pt x="7" y="3"/>
                      <a:pt x="7" y="3"/>
                      <a:pt x="7" y="4"/>
                    </a:cubicBezTo>
                    <a:cubicBezTo>
                      <a:pt x="7" y="5"/>
                      <a:pt x="7" y="6"/>
                      <a:pt x="7" y="8"/>
                    </a:cubicBezTo>
                    <a:cubicBezTo>
                      <a:pt x="7" y="10"/>
                      <a:pt x="7" y="12"/>
                      <a:pt x="7" y="13"/>
                    </a:cubicBezTo>
                    <a:cubicBezTo>
                      <a:pt x="7" y="13"/>
                      <a:pt x="7" y="14"/>
                      <a:pt x="6" y="14"/>
                    </a:cubicBezTo>
                    <a:cubicBezTo>
                      <a:pt x="6" y="14"/>
                      <a:pt x="6" y="14"/>
                      <a:pt x="5" y="14"/>
                    </a:cubicBezTo>
                    <a:cubicBezTo>
                      <a:pt x="5" y="14"/>
                      <a:pt x="5" y="14"/>
                      <a:pt x="4" y="14"/>
                    </a:cubicBezTo>
                    <a:cubicBezTo>
                      <a:pt x="4" y="14"/>
                      <a:pt x="4" y="13"/>
                      <a:pt x="4" y="12"/>
                    </a:cubicBezTo>
                    <a:cubicBezTo>
                      <a:pt x="3" y="12"/>
                      <a:pt x="3" y="10"/>
                      <a:pt x="3" y="8"/>
                    </a:cubicBezTo>
                    <a:cubicBezTo>
                      <a:pt x="3" y="6"/>
                      <a:pt x="3" y="5"/>
                      <a:pt x="4" y="4"/>
                    </a:cubicBezTo>
                    <a:cubicBezTo>
                      <a:pt x="4" y="3"/>
                      <a:pt x="4" y="3"/>
                      <a:pt x="4" y="3"/>
                    </a:cubicBezTo>
                    <a:cubicBezTo>
                      <a:pt x="5" y="2"/>
                      <a:pt x="5" y="2"/>
                      <a:pt x="5" y="2"/>
                    </a:cubicBezTo>
                    <a:cubicBezTo>
                      <a:pt x="6" y="2"/>
                      <a:pt x="6" y="2"/>
                      <a:pt x="6" y="3"/>
                    </a:cubicBezTo>
                    <a:close/>
                  </a:path>
                </a:pathLst>
              </a:custGeom>
              <a:solidFill>
                <a:srgbClr val="D293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sp>
            <p:nvSpPr>
              <p:cNvPr id="123" name="Freeform 91"/>
              <p:cNvSpPr>
                <a:spLocks/>
              </p:cNvSpPr>
              <p:nvPr/>
            </p:nvSpPr>
            <p:spPr bwMode="auto">
              <a:xfrm>
                <a:off x="6143626" y="3786188"/>
                <a:ext cx="12700" cy="14288"/>
              </a:xfrm>
              <a:custGeom>
                <a:avLst/>
                <a:gdLst>
                  <a:gd name="T0" fmla="*/ 8 w 8"/>
                  <a:gd name="T1" fmla="*/ 9 h 9"/>
                  <a:gd name="T2" fmla="*/ 8 w 8"/>
                  <a:gd name="T3" fmla="*/ 0 h 9"/>
                  <a:gd name="T4" fmla="*/ 0 w 8"/>
                  <a:gd name="T5" fmla="*/ 0 h 9"/>
                  <a:gd name="T6" fmla="*/ 0 w 8"/>
                  <a:gd name="T7" fmla="*/ 9 h 9"/>
                  <a:gd name="T8" fmla="*/ 8 w 8"/>
                  <a:gd name="T9" fmla="*/ 9 h 9"/>
                  <a:gd name="T10" fmla="*/ 8 w 8"/>
                  <a:gd name="T11" fmla="*/ 9 h 9"/>
                </a:gdLst>
                <a:ahLst/>
                <a:cxnLst>
                  <a:cxn ang="0">
                    <a:pos x="T0" y="T1"/>
                  </a:cxn>
                  <a:cxn ang="0">
                    <a:pos x="T2" y="T3"/>
                  </a:cxn>
                  <a:cxn ang="0">
                    <a:pos x="T4" y="T5"/>
                  </a:cxn>
                  <a:cxn ang="0">
                    <a:pos x="T6" y="T7"/>
                  </a:cxn>
                  <a:cxn ang="0">
                    <a:pos x="T8" y="T9"/>
                  </a:cxn>
                  <a:cxn ang="0">
                    <a:pos x="T10" y="T11"/>
                  </a:cxn>
                </a:cxnLst>
                <a:rect l="0" t="0" r="r" b="b"/>
                <a:pathLst>
                  <a:path w="8" h="9">
                    <a:moveTo>
                      <a:pt x="8" y="9"/>
                    </a:moveTo>
                    <a:lnTo>
                      <a:pt x="8" y="0"/>
                    </a:lnTo>
                    <a:lnTo>
                      <a:pt x="0" y="0"/>
                    </a:lnTo>
                    <a:lnTo>
                      <a:pt x="0" y="9"/>
                    </a:lnTo>
                    <a:lnTo>
                      <a:pt x="8" y="9"/>
                    </a:lnTo>
                    <a:lnTo>
                      <a:pt x="8" y="9"/>
                    </a:lnTo>
                    <a:close/>
                  </a:path>
                </a:pathLst>
              </a:custGeom>
              <a:solidFill>
                <a:srgbClr val="D293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sp>
            <p:nvSpPr>
              <p:cNvPr id="124" name="Freeform 92"/>
              <p:cNvSpPr>
                <a:spLocks noEditPoints="1"/>
              </p:cNvSpPr>
              <p:nvPr/>
            </p:nvSpPr>
            <p:spPr bwMode="auto">
              <a:xfrm>
                <a:off x="6167438" y="3736975"/>
                <a:ext cx="36513" cy="63500"/>
              </a:xfrm>
              <a:custGeom>
                <a:avLst/>
                <a:gdLst>
                  <a:gd name="T0" fmla="*/ 2 w 10"/>
                  <a:gd name="T1" fmla="*/ 1 h 17"/>
                  <a:gd name="T2" fmla="*/ 0 w 10"/>
                  <a:gd name="T3" fmla="*/ 8 h 17"/>
                  <a:gd name="T4" fmla="*/ 1 w 10"/>
                  <a:gd name="T5" fmla="*/ 15 h 17"/>
                  <a:gd name="T6" fmla="*/ 5 w 10"/>
                  <a:gd name="T7" fmla="*/ 17 h 17"/>
                  <a:gd name="T8" fmla="*/ 9 w 10"/>
                  <a:gd name="T9" fmla="*/ 15 h 17"/>
                  <a:gd name="T10" fmla="*/ 10 w 10"/>
                  <a:gd name="T11" fmla="*/ 8 h 17"/>
                  <a:gd name="T12" fmla="*/ 9 w 10"/>
                  <a:gd name="T13" fmla="*/ 1 h 17"/>
                  <a:gd name="T14" fmla="*/ 5 w 10"/>
                  <a:gd name="T15" fmla="*/ 0 h 17"/>
                  <a:gd name="T16" fmla="*/ 2 w 10"/>
                  <a:gd name="T17" fmla="*/ 1 h 17"/>
                  <a:gd name="T18" fmla="*/ 2 w 10"/>
                  <a:gd name="T19" fmla="*/ 1 h 17"/>
                  <a:gd name="T20" fmla="*/ 6 w 10"/>
                  <a:gd name="T21" fmla="*/ 3 h 17"/>
                  <a:gd name="T22" fmla="*/ 7 w 10"/>
                  <a:gd name="T23" fmla="*/ 4 h 17"/>
                  <a:gd name="T24" fmla="*/ 7 w 10"/>
                  <a:gd name="T25" fmla="*/ 8 h 17"/>
                  <a:gd name="T26" fmla="*/ 7 w 10"/>
                  <a:gd name="T27" fmla="*/ 13 h 17"/>
                  <a:gd name="T28" fmla="*/ 6 w 10"/>
                  <a:gd name="T29" fmla="*/ 14 h 17"/>
                  <a:gd name="T30" fmla="*/ 5 w 10"/>
                  <a:gd name="T31" fmla="*/ 14 h 17"/>
                  <a:gd name="T32" fmla="*/ 4 w 10"/>
                  <a:gd name="T33" fmla="*/ 14 h 17"/>
                  <a:gd name="T34" fmla="*/ 3 w 10"/>
                  <a:gd name="T35" fmla="*/ 12 h 17"/>
                  <a:gd name="T36" fmla="*/ 3 w 10"/>
                  <a:gd name="T37" fmla="*/ 8 h 17"/>
                  <a:gd name="T38" fmla="*/ 4 w 10"/>
                  <a:gd name="T39" fmla="*/ 4 h 17"/>
                  <a:gd name="T40" fmla="*/ 4 w 10"/>
                  <a:gd name="T41" fmla="*/ 3 h 17"/>
                  <a:gd name="T42" fmla="*/ 5 w 10"/>
                  <a:gd name="T43" fmla="*/ 2 h 17"/>
                  <a:gd name="T44" fmla="*/ 6 w 10"/>
                  <a:gd name="T45"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 h="17">
                    <a:moveTo>
                      <a:pt x="2" y="1"/>
                    </a:moveTo>
                    <a:cubicBezTo>
                      <a:pt x="0" y="3"/>
                      <a:pt x="0" y="5"/>
                      <a:pt x="0" y="8"/>
                    </a:cubicBezTo>
                    <a:cubicBezTo>
                      <a:pt x="0" y="12"/>
                      <a:pt x="0" y="14"/>
                      <a:pt x="1" y="15"/>
                    </a:cubicBezTo>
                    <a:cubicBezTo>
                      <a:pt x="2" y="16"/>
                      <a:pt x="4" y="17"/>
                      <a:pt x="5" y="17"/>
                    </a:cubicBezTo>
                    <a:cubicBezTo>
                      <a:pt x="7" y="17"/>
                      <a:pt x="8" y="16"/>
                      <a:pt x="9" y="15"/>
                    </a:cubicBezTo>
                    <a:cubicBezTo>
                      <a:pt x="10" y="14"/>
                      <a:pt x="10" y="12"/>
                      <a:pt x="10" y="8"/>
                    </a:cubicBezTo>
                    <a:cubicBezTo>
                      <a:pt x="10" y="5"/>
                      <a:pt x="10" y="3"/>
                      <a:pt x="9" y="1"/>
                    </a:cubicBezTo>
                    <a:cubicBezTo>
                      <a:pt x="8" y="0"/>
                      <a:pt x="7" y="0"/>
                      <a:pt x="5" y="0"/>
                    </a:cubicBezTo>
                    <a:cubicBezTo>
                      <a:pt x="4" y="0"/>
                      <a:pt x="2" y="0"/>
                      <a:pt x="2" y="1"/>
                    </a:cubicBezTo>
                    <a:cubicBezTo>
                      <a:pt x="2" y="1"/>
                      <a:pt x="2" y="1"/>
                      <a:pt x="2" y="1"/>
                    </a:cubicBezTo>
                    <a:close/>
                    <a:moveTo>
                      <a:pt x="6" y="3"/>
                    </a:moveTo>
                    <a:cubicBezTo>
                      <a:pt x="6" y="3"/>
                      <a:pt x="7" y="3"/>
                      <a:pt x="7" y="4"/>
                    </a:cubicBezTo>
                    <a:cubicBezTo>
                      <a:pt x="7" y="5"/>
                      <a:pt x="7" y="6"/>
                      <a:pt x="7" y="8"/>
                    </a:cubicBezTo>
                    <a:cubicBezTo>
                      <a:pt x="7" y="10"/>
                      <a:pt x="7" y="12"/>
                      <a:pt x="7" y="13"/>
                    </a:cubicBezTo>
                    <a:cubicBezTo>
                      <a:pt x="7" y="13"/>
                      <a:pt x="6" y="14"/>
                      <a:pt x="6" y="14"/>
                    </a:cubicBezTo>
                    <a:cubicBezTo>
                      <a:pt x="6" y="14"/>
                      <a:pt x="6" y="14"/>
                      <a:pt x="5" y="14"/>
                    </a:cubicBezTo>
                    <a:cubicBezTo>
                      <a:pt x="5" y="14"/>
                      <a:pt x="4" y="14"/>
                      <a:pt x="4" y="14"/>
                    </a:cubicBezTo>
                    <a:cubicBezTo>
                      <a:pt x="4" y="14"/>
                      <a:pt x="4" y="13"/>
                      <a:pt x="3" y="12"/>
                    </a:cubicBezTo>
                    <a:cubicBezTo>
                      <a:pt x="3" y="12"/>
                      <a:pt x="3" y="10"/>
                      <a:pt x="3" y="8"/>
                    </a:cubicBezTo>
                    <a:cubicBezTo>
                      <a:pt x="3" y="6"/>
                      <a:pt x="3" y="5"/>
                      <a:pt x="4" y="4"/>
                    </a:cubicBezTo>
                    <a:cubicBezTo>
                      <a:pt x="4" y="3"/>
                      <a:pt x="4" y="3"/>
                      <a:pt x="4" y="3"/>
                    </a:cubicBezTo>
                    <a:cubicBezTo>
                      <a:pt x="4" y="2"/>
                      <a:pt x="5" y="2"/>
                      <a:pt x="5" y="2"/>
                    </a:cubicBezTo>
                    <a:cubicBezTo>
                      <a:pt x="6" y="2"/>
                      <a:pt x="6" y="2"/>
                      <a:pt x="6" y="3"/>
                    </a:cubicBezTo>
                    <a:close/>
                  </a:path>
                </a:pathLst>
              </a:custGeom>
              <a:solidFill>
                <a:srgbClr val="D293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sp>
            <p:nvSpPr>
              <p:cNvPr id="125" name="Freeform 93"/>
              <p:cNvSpPr>
                <a:spLocks/>
              </p:cNvSpPr>
              <p:nvPr/>
            </p:nvSpPr>
            <p:spPr bwMode="auto">
              <a:xfrm>
                <a:off x="6211888" y="3736975"/>
                <a:ext cx="41275" cy="63500"/>
              </a:xfrm>
              <a:custGeom>
                <a:avLst/>
                <a:gdLst>
                  <a:gd name="T0" fmla="*/ 5 w 11"/>
                  <a:gd name="T1" fmla="*/ 14 h 17"/>
                  <a:gd name="T2" fmla="*/ 5 w 11"/>
                  <a:gd name="T3" fmla="*/ 13 h 17"/>
                  <a:gd name="T4" fmla="*/ 7 w 11"/>
                  <a:gd name="T5" fmla="*/ 11 h 17"/>
                  <a:gd name="T6" fmla="*/ 9 w 11"/>
                  <a:gd name="T7" fmla="*/ 9 h 17"/>
                  <a:gd name="T8" fmla="*/ 11 w 11"/>
                  <a:gd name="T9" fmla="*/ 7 h 17"/>
                  <a:gd name="T10" fmla="*/ 11 w 11"/>
                  <a:gd name="T11" fmla="*/ 4 h 17"/>
                  <a:gd name="T12" fmla="*/ 10 w 11"/>
                  <a:gd name="T13" fmla="*/ 1 h 17"/>
                  <a:gd name="T14" fmla="*/ 6 w 11"/>
                  <a:gd name="T15" fmla="*/ 0 h 17"/>
                  <a:gd name="T16" fmla="*/ 2 w 11"/>
                  <a:gd name="T17" fmla="*/ 1 h 17"/>
                  <a:gd name="T18" fmla="*/ 0 w 11"/>
                  <a:gd name="T19" fmla="*/ 5 h 17"/>
                  <a:gd name="T20" fmla="*/ 4 w 11"/>
                  <a:gd name="T21" fmla="*/ 5 h 17"/>
                  <a:gd name="T22" fmla="*/ 4 w 11"/>
                  <a:gd name="T23" fmla="*/ 3 h 17"/>
                  <a:gd name="T24" fmla="*/ 6 w 11"/>
                  <a:gd name="T25" fmla="*/ 2 h 17"/>
                  <a:gd name="T26" fmla="*/ 7 w 11"/>
                  <a:gd name="T27" fmla="*/ 3 h 17"/>
                  <a:gd name="T28" fmla="*/ 8 w 11"/>
                  <a:gd name="T29" fmla="*/ 5 h 17"/>
                  <a:gd name="T30" fmla="*/ 7 w 11"/>
                  <a:gd name="T31" fmla="*/ 7 h 17"/>
                  <a:gd name="T32" fmla="*/ 5 w 11"/>
                  <a:gd name="T33" fmla="*/ 9 h 17"/>
                  <a:gd name="T34" fmla="*/ 1 w 11"/>
                  <a:gd name="T35" fmla="*/ 13 h 17"/>
                  <a:gd name="T36" fmla="*/ 0 w 11"/>
                  <a:gd name="T37" fmla="*/ 17 h 17"/>
                  <a:gd name="T38" fmla="*/ 11 w 11"/>
                  <a:gd name="T39" fmla="*/ 17 h 17"/>
                  <a:gd name="T40" fmla="*/ 11 w 11"/>
                  <a:gd name="T41" fmla="*/ 14 h 17"/>
                  <a:gd name="T42" fmla="*/ 5 w 11"/>
                  <a:gd name="T4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17">
                    <a:moveTo>
                      <a:pt x="5" y="14"/>
                    </a:moveTo>
                    <a:cubicBezTo>
                      <a:pt x="5" y="13"/>
                      <a:pt x="5" y="13"/>
                      <a:pt x="5" y="13"/>
                    </a:cubicBezTo>
                    <a:cubicBezTo>
                      <a:pt x="6" y="12"/>
                      <a:pt x="6" y="12"/>
                      <a:pt x="7" y="11"/>
                    </a:cubicBezTo>
                    <a:cubicBezTo>
                      <a:pt x="8" y="10"/>
                      <a:pt x="9" y="9"/>
                      <a:pt x="9" y="9"/>
                    </a:cubicBezTo>
                    <a:cubicBezTo>
                      <a:pt x="10" y="8"/>
                      <a:pt x="10" y="7"/>
                      <a:pt x="11" y="7"/>
                    </a:cubicBezTo>
                    <a:cubicBezTo>
                      <a:pt x="11" y="6"/>
                      <a:pt x="11" y="5"/>
                      <a:pt x="11" y="4"/>
                    </a:cubicBezTo>
                    <a:cubicBezTo>
                      <a:pt x="11" y="3"/>
                      <a:pt x="10" y="2"/>
                      <a:pt x="10" y="1"/>
                    </a:cubicBezTo>
                    <a:cubicBezTo>
                      <a:pt x="9" y="0"/>
                      <a:pt x="7" y="0"/>
                      <a:pt x="6" y="0"/>
                    </a:cubicBezTo>
                    <a:cubicBezTo>
                      <a:pt x="4" y="0"/>
                      <a:pt x="3" y="0"/>
                      <a:pt x="2" y="1"/>
                    </a:cubicBezTo>
                    <a:cubicBezTo>
                      <a:pt x="1" y="1"/>
                      <a:pt x="1" y="3"/>
                      <a:pt x="0" y="5"/>
                    </a:cubicBezTo>
                    <a:cubicBezTo>
                      <a:pt x="4" y="5"/>
                      <a:pt x="4" y="5"/>
                      <a:pt x="4" y="5"/>
                    </a:cubicBezTo>
                    <a:cubicBezTo>
                      <a:pt x="4" y="4"/>
                      <a:pt x="4" y="3"/>
                      <a:pt x="4" y="3"/>
                    </a:cubicBezTo>
                    <a:cubicBezTo>
                      <a:pt x="5" y="2"/>
                      <a:pt x="5" y="2"/>
                      <a:pt x="6" y="2"/>
                    </a:cubicBezTo>
                    <a:cubicBezTo>
                      <a:pt x="6" y="2"/>
                      <a:pt x="7" y="2"/>
                      <a:pt x="7" y="3"/>
                    </a:cubicBezTo>
                    <a:cubicBezTo>
                      <a:pt x="8" y="3"/>
                      <a:pt x="8" y="4"/>
                      <a:pt x="8" y="5"/>
                    </a:cubicBezTo>
                    <a:cubicBezTo>
                      <a:pt x="8" y="5"/>
                      <a:pt x="8" y="6"/>
                      <a:pt x="7" y="7"/>
                    </a:cubicBezTo>
                    <a:cubicBezTo>
                      <a:pt x="7" y="7"/>
                      <a:pt x="6" y="8"/>
                      <a:pt x="5" y="9"/>
                    </a:cubicBezTo>
                    <a:cubicBezTo>
                      <a:pt x="3" y="11"/>
                      <a:pt x="2" y="12"/>
                      <a:pt x="1" y="13"/>
                    </a:cubicBezTo>
                    <a:cubicBezTo>
                      <a:pt x="1" y="15"/>
                      <a:pt x="0" y="16"/>
                      <a:pt x="0" y="17"/>
                    </a:cubicBezTo>
                    <a:cubicBezTo>
                      <a:pt x="11" y="17"/>
                      <a:pt x="11" y="17"/>
                      <a:pt x="11" y="17"/>
                    </a:cubicBezTo>
                    <a:cubicBezTo>
                      <a:pt x="11" y="14"/>
                      <a:pt x="11" y="14"/>
                      <a:pt x="11" y="14"/>
                    </a:cubicBezTo>
                    <a:cubicBezTo>
                      <a:pt x="5" y="14"/>
                      <a:pt x="5" y="14"/>
                      <a:pt x="5" y="14"/>
                    </a:cubicBezTo>
                    <a:close/>
                  </a:path>
                </a:pathLst>
              </a:custGeom>
              <a:solidFill>
                <a:srgbClr val="D293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sp>
            <p:nvSpPr>
              <p:cNvPr id="126" name="Freeform 94"/>
              <p:cNvSpPr>
                <a:spLocks noEditPoints="1"/>
              </p:cNvSpPr>
              <p:nvPr/>
            </p:nvSpPr>
            <p:spPr bwMode="auto">
              <a:xfrm>
                <a:off x="6261101" y="3736975"/>
                <a:ext cx="41275" cy="63500"/>
              </a:xfrm>
              <a:custGeom>
                <a:avLst/>
                <a:gdLst>
                  <a:gd name="T0" fmla="*/ 9 w 11"/>
                  <a:gd name="T1" fmla="*/ 1 h 17"/>
                  <a:gd name="T2" fmla="*/ 6 w 11"/>
                  <a:gd name="T3" fmla="*/ 0 h 17"/>
                  <a:gd name="T4" fmla="*/ 2 w 11"/>
                  <a:gd name="T5" fmla="*/ 2 h 17"/>
                  <a:gd name="T6" fmla="*/ 0 w 11"/>
                  <a:gd name="T7" fmla="*/ 8 h 17"/>
                  <a:gd name="T8" fmla="*/ 2 w 11"/>
                  <a:gd name="T9" fmla="*/ 15 h 17"/>
                  <a:gd name="T10" fmla="*/ 6 w 11"/>
                  <a:gd name="T11" fmla="*/ 17 h 17"/>
                  <a:gd name="T12" fmla="*/ 9 w 11"/>
                  <a:gd name="T13" fmla="*/ 15 h 17"/>
                  <a:gd name="T14" fmla="*/ 11 w 11"/>
                  <a:gd name="T15" fmla="*/ 11 h 17"/>
                  <a:gd name="T16" fmla="*/ 9 w 11"/>
                  <a:gd name="T17" fmla="*/ 7 h 17"/>
                  <a:gd name="T18" fmla="*/ 6 w 11"/>
                  <a:gd name="T19" fmla="*/ 6 h 17"/>
                  <a:gd name="T20" fmla="*/ 3 w 11"/>
                  <a:gd name="T21" fmla="*/ 7 h 17"/>
                  <a:gd name="T22" fmla="*/ 4 w 11"/>
                  <a:gd name="T23" fmla="*/ 3 h 17"/>
                  <a:gd name="T24" fmla="*/ 6 w 11"/>
                  <a:gd name="T25" fmla="*/ 2 h 17"/>
                  <a:gd name="T26" fmla="*/ 7 w 11"/>
                  <a:gd name="T27" fmla="*/ 3 h 17"/>
                  <a:gd name="T28" fmla="*/ 8 w 11"/>
                  <a:gd name="T29" fmla="*/ 4 h 17"/>
                  <a:gd name="T30" fmla="*/ 10 w 11"/>
                  <a:gd name="T31" fmla="*/ 4 h 17"/>
                  <a:gd name="T32" fmla="*/ 9 w 11"/>
                  <a:gd name="T33" fmla="*/ 1 h 17"/>
                  <a:gd name="T34" fmla="*/ 4 w 11"/>
                  <a:gd name="T35" fmla="*/ 9 h 17"/>
                  <a:gd name="T36" fmla="*/ 6 w 11"/>
                  <a:gd name="T37" fmla="*/ 8 h 17"/>
                  <a:gd name="T38" fmla="*/ 7 w 11"/>
                  <a:gd name="T39" fmla="*/ 9 h 17"/>
                  <a:gd name="T40" fmla="*/ 8 w 11"/>
                  <a:gd name="T41" fmla="*/ 11 h 17"/>
                  <a:gd name="T42" fmla="*/ 7 w 11"/>
                  <a:gd name="T43" fmla="*/ 14 h 17"/>
                  <a:gd name="T44" fmla="*/ 6 w 11"/>
                  <a:gd name="T45" fmla="*/ 14 h 17"/>
                  <a:gd name="T46" fmla="*/ 4 w 11"/>
                  <a:gd name="T47" fmla="*/ 13 h 17"/>
                  <a:gd name="T48" fmla="*/ 3 w 11"/>
                  <a:gd name="T49" fmla="*/ 11 h 17"/>
                  <a:gd name="T50" fmla="*/ 4 w 11"/>
                  <a:gd name="T51" fmla="*/ 9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 h="17">
                    <a:moveTo>
                      <a:pt x="9" y="1"/>
                    </a:moveTo>
                    <a:cubicBezTo>
                      <a:pt x="8" y="0"/>
                      <a:pt x="7" y="0"/>
                      <a:pt x="6" y="0"/>
                    </a:cubicBezTo>
                    <a:cubicBezTo>
                      <a:pt x="4" y="0"/>
                      <a:pt x="3" y="0"/>
                      <a:pt x="2" y="2"/>
                    </a:cubicBezTo>
                    <a:cubicBezTo>
                      <a:pt x="1" y="3"/>
                      <a:pt x="0" y="5"/>
                      <a:pt x="0" y="8"/>
                    </a:cubicBezTo>
                    <a:cubicBezTo>
                      <a:pt x="0" y="11"/>
                      <a:pt x="1" y="14"/>
                      <a:pt x="2" y="15"/>
                    </a:cubicBezTo>
                    <a:cubicBezTo>
                      <a:pt x="3" y="16"/>
                      <a:pt x="4" y="17"/>
                      <a:pt x="6" y="17"/>
                    </a:cubicBezTo>
                    <a:cubicBezTo>
                      <a:pt x="7" y="17"/>
                      <a:pt x="8" y="17"/>
                      <a:pt x="9" y="15"/>
                    </a:cubicBezTo>
                    <a:cubicBezTo>
                      <a:pt x="10" y="14"/>
                      <a:pt x="11" y="13"/>
                      <a:pt x="11" y="11"/>
                    </a:cubicBezTo>
                    <a:cubicBezTo>
                      <a:pt x="11" y="10"/>
                      <a:pt x="10" y="8"/>
                      <a:pt x="9" y="7"/>
                    </a:cubicBezTo>
                    <a:cubicBezTo>
                      <a:pt x="8" y="6"/>
                      <a:pt x="7" y="6"/>
                      <a:pt x="6" y="6"/>
                    </a:cubicBezTo>
                    <a:cubicBezTo>
                      <a:pt x="5" y="6"/>
                      <a:pt x="4" y="6"/>
                      <a:pt x="3" y="7"/>
                    </a:cubicBezTo>
                    <a:cubicBezTo>
                      <a:pt x="3" y="5"/>
                      <a:pt x="4" y="4"/>
                      <a:pt x="4" y="3"/>
                    </a:cubicBezTo>
                    <a:cubicBezTo>
                      <a:pt x="5" y="3"/>
                      <a:pt x="5" y="2"/>
                      <a:pt x="6" y="2"/>
                    </a:cubicBezTo>
                    <a:cubicBezTo>
                      <a:pt x="6" y="2"/>
                      <a:pt x="7" y="2"/>
                      <a:pt x="7" y="3"/>
                    </a:cubicBezTo>
                    <a:cubicBezTo>
                      <a:pt x="7" y="3"/>
                      <a:pt x="7" y="3"/>
                      <a:pt x="8" y="4"/>
                    </a:cubicBezTo>
                    <a:cubicBezTo>
                      <a:pt x="10" y="4"/>
                      <a:pt x="10" y="4"/>
                      <a:pt x="10" y="4"/>
                    </a:cubicBezTo>
                    <a:cubicBezTo>
                      <a:pt x="10" y="2"/>
                      <a:pt x="10" y="1"/>
                      <a:pt x="9" y="1"/>
                    </a:cubicBezTo>
                    <a:close/>
                    <a:moveTo>
                      <a:pt x="4" y="9"/>
                    </a:moveTo>
                    <a:cubicBezTo>
                      <a:pt x="5" y="8"/>
                      <a:pt x="5" y="8"/>
                      <a:pt x="6" y="8"/>
                    </a:cubicBezTo>
                    <a:cubicBezTo>
                      <a:pt x="6" y="8"/>
                      <a:pt x="7" y="8"/>
                      <a:pt x="7" y="9"/>
                    </a:cubicBezTo>
                    <a:cubicBezTo>
                      <a:pt x="8" y="9"/>
                      <a:pt x="8" y="10"/>
                      <a:pt x="8" y="11"/>
                    </a:cubicBezTo>
                    <a:cubicBezTo>
                      <a:pt x="8" y="12"/>
                      <a:pt x="8" y="13"/>
                      <a:pt x="7" y="14"/>
                    </a:cubicBezTo>
                    <a:cubicBezTo>
                      <a:pt x="7" y="14"/>
                      <a:pt x="6" y="14"/>
                      <a:pt x="6" y="14"/>
                    </a:cubicBezTo>
                    <a:cubicBezTo>
                      <a:pt x="5" y="14"/>
                      <a:pt x="5" y="14"/>
                      <a:pt x="4" y="13"/>
                    </a:cubicBezTo>
                    <a:cubicBezTo>
                      <a:pt x="4" y="13"/>
                      <a:pt x="3" y="12"/>
                      <a:pt x="3" y="11"/>
                    </a:cubicBezTo>
                    <a:cubicBezTo>
                      <a:pt x="3" y="10"/>
                      <a:pt x="4" y="9"/>
                      <a:pt x="4" y="9"/>
                    </a:cubicBezTo>
                    <a:close/>
                  </a:path>
                </a:pathLst>
              </a:custGeom>
              <a:solidFill>
                <a:srgbClr val="D293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grpSp>
        <p:sp>
          <p:nvSpPr>
            <p:cNvPr id="152" name="Rectangle 104"/>
            <p:cNvSpPr>
              <a:spLocks noChangeArrowheads="1"/>
            </p:cNvSpPr>
            <p:nvPr/>
          </p:nvSpPr>
          <p:spPr bwMode="auto">
            <a:xfrm>
              <a:off x="3165475" y="1158875"/>
              <a:ext cx="619125" cy="668338"/>
            </a:xfrm>
            <a:prstGeom prst="rect">
              <a:avLst/>
            </a:prstGeom>
            <a:solidFill>
              <a:srgbClr val="D29362"/>
            </a:solidFill>
            <a:ln w="6350" cap="flat">
              <a:solidFill>
                <a:srgbClr val="212120"/>
              </a:solidFill>
              <a:prstDash val="solid"/>
              <a:miter lim="800000"/>
              <a:headEnd/>
              <a:tailEnd/>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sp>
          <p:nvSpPr>
            <p:cNvPr id="113" name="Rectangle 81"/>
            <p:cNvSpPr>
              <a:spLocks noChangeArrowheads="1"/>
            </p:cNvSpPr>
            <p:nvPr/>
          </p:nvSpPr>
          <p:spPr bwMode="auto">
            <a:xfrm>
              <a:off x="3257551" y="1363663"/>
              <a:ext cx="432811"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Electricity</a:t>
              </a:r>
              <a:endParaRPr lang="en-US" altLang="en-US" sz="2400" dirty="0">
                <a:solidFill>
                  <a:srgbClr val="FFFFFF"/>
                </a:solidFill>
              </a:endParaRPr>
            </a:p>
          </p:txBody>
        </p:sp>
        <p:sp>
          <p:nvSpPr>
            <p:cNvPr id="114" name="Rectangle 82"/>
            <p:cNvSpPr>
              <a:spLocks noChangeArrowheads="1"/>
            </p:cNvSpPr>
            <p:nvPr/>
          </p:nvSpPr>
          <p:spPr bwMode="auto">
            <a:xfrm>
              <a:off x="3241676" y="1468438"/>
              <a:ext cx="462868"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generation</a:t>
              </a:r>
              <a:endParaRPr lang="en-US" altLang="en-US" sz="2400" dirty="0">
                <a:solidFill>
                  <a:srgbClr val="FFFFFF"/>
                </a:solidFill>
              </a:endParaRPr>
            </a:p>
          </p:txBody>
        </p:sp>
        <p:sp>
          <p:nvSpPr>
            <p:cNvPr id="115" name="Rectangle 83"/>
            <p:cNvSpPr>
              <a:spLocks noChangeArrowheads="1"/>
            </p:cNvSpPr>
            <p:nvPr/>
          </p:nvSpPr>
          <p:spPr bwMode="auto">
            <a:xfrm>
              <a:off x="3422651" y="1577975"/>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40</a:t>
              </a:r>
              <a:endParaRPr lang="en-US" altLang="en-US" sz="2400" dirty="0">
                <a:solidFill>
                  <a:srgbClr val="FFFFFF"/>
                </a:solidFill>
              </a:endParaRPr>
            </a:p>
          </p:txBody>
        </p:sp>
      </p:grpSp>
      <p:sp>
        <p:nvSpPr>
          <p:cNvPr id="13" name="Rectangle 111"/>
          <p:cNvSpPr>
            <a:spLocks noChangeArrowheads="1"/>
          </p:cNvSpPr>
          <p:nvPr/>
        </p:nvSpPr>
        <p:spPr bwMode="auto">
          <a:xfrm>
            <a:off x="141389" y="64229"/>
            <a:ext cx="12041201" cy="1094235"/>
          </a:xfrm>
          <a:prstGeom prst="rect">
            <a:avLst/>
          </a:prstGeom>
          <a:noFill/>
          <a:ln w="9525">
            <a:noFill/>
            <a:miter lim="800000"/>
            <a:headEnd/>
            <a:tailEnd/>
          </a:ln>
          <a:effectLst/>
        </p:spPr>
        <p:txBody>
          <a:bodyPr anchor="b" anchorCtr="1"/>
          <a:lstStyle/>
          <a:p>
            <a:pPr algn="ctr" defTabSz="1219170" fontAlgn="base">
              <a:lnSpc>
                <a:spcPts val="3333"/>
              </a:lnSpc>
              <a:spcBef>
                <a:spcPct val="0"/>
              </a:spcBef>
              <a:spcAft>
                <a:spcPct val="0"/>
              </a:spcAft>
              <a:defRPr/>
            </a:pPr>
            <a:r>
              <a:rPr lang="en-US" sz="3200" b="1" dirty="0">
                <a:solidFill>
                  <a:srgbClr val="FFFF12"/>
                </a:solidFill>
                <a:effectLst>
                  <a:outerShdw blurRad="38100" dist="38100" dir="2700000" algn="tl">
                    <a:srgbClr val="000000"/>
                  </a:outerShdw>
                </a:effectLst>
                <a:latin typeface="Arial" pitchFamily="34" charset="0"/>
              </a:rPr>
              <a:t>Estimated U.S. Energy Consumption in 2010</a:t>
            </a:r>
          </a:p>
          <a:p>
            <a:pPr algn="ctr" defTabSz="1219170" fontAlgn="base">
              <a:lnSpc>
                <a:spcPts val="3333"/>
              </a:lnSpc>
              <a:spcBef>
                <a:spcPct val="0"/>
              </a:spcBef>
              <a:spcAft>
                <a:spcPct val="0"/>
              </a:spcAft>
              <a:defRPr/>
            </a:pPr>
            <a:r>
              <a:rPr lang="en-US" sz="2667" b="1" dirty="0">
                <a:solidFill>
                  <a:srgbClr val="996600">
                    <a:lumMod val="20000"/>
                    <a:lumOff val="80000"/>
                  </a:srgbClr>
                </a:solidFill>
                <a:effectLst>
                  <a:outerShdw blurRad="38100" dist="38100" dir="2700000" algn="tl">
                    <a:srgbClr val="000000"/>
                  </a:outerShdw>
                </a:effectLst>
                <a:latin typeface="Arial" pitchFamily="34" charset="0"/>
              </a:rPr>
              <a:t>98 Quads</a:t>
            </a:r>
          </a:p>
        </p:txBody>
      </p:sp>
      <p:sp>
        <p:nvSpPr>
          <p:cNvPr id="14" name="Text Box 112"/>
          <p:cNvSpPr txBox="1">
            <a:spLocks noChangeArrowheads="1"/>
          </p:cNvSpPr>
          <p:nvPr/>
        </p:nvSpPr>
        <p:spPr bwMode="auto">
          <a:xfrm>
            <a:off x="11472189" y="6552740"/>
            <a:ext cx="694421" cy="235898"/>
          </a:xfrm>
          <a:prstGeom prst="rect">
            <a:avLst/>
          </a:prstGeom>
          <a:noFill/>
          <a:ln w="57150" algn="ctr">
            <a:noFill/>
            <a:miter lim="800000"/>
            <a:headEnd/>
            <a:tailEnd/>
          </a:ln>
        </p:spPr>
        <p:txBody>
          <a:bodyPr wrap="none">
            <a:spAutoFit/>
          </a:bodyPr>
          <a:lstStyle/>
          <a:p>
            <a:pPr defTabSz="1219170" eaLnBrk="0" fontAlgn="base" hangingPunct="0">
              <a:spcBef>
                <a:spcPct val="0"/>
              </a:spcBef>
              <a:spcAft>
                <a:spcPct val="0"/>
              </a:spcAft>
              <a:defRPr/>
            </a:pPr>
            <a:r>
              <a:rPr lang="en-US" sz="933" dirty="0">
                <a:solidFill>
                  <a:srgbClr val="000000"/>
                </a:solidFill>
                <a:latin typeface="Arial" charset="0"/>
              </a:rPr>
              <a:t>QAe7543</a:t>
            </a:r>
          </a:p>
        </p:txBody>
      </p:sp>
      <p:sp>
        <p:nvSpPr>
          <p:cNvPr id="145" name="AutoShape 96"/>
          <p:cNvSpPr>
            <a:spLocks noChangeAspect="1" noChangeArrowheads="1" noTextEdit="1"/>
          </p:cNvSpPr>
          <p:nvPr/>
        </p:nvSpPr>
        <p:spPr bwMode="auto">
          <a:xfrm>
            <a:off x="4218518" y="1545167"/>
            <a:ext cx="7596716"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grpSp>
        <p:nvGrpSpPr>
          <p:cNvPr id="16" name="Group 15"/>
          <p:cNvGrpSpPr/>
          <p:nvPr/>
        </p:nvGrpSpPr>
        <p:grpSpPr>
          <a:xfrm>
            <a:off x="5059211" y="1812328"/>
            <a:ext cx="6747556" cy="3649333"/>
            <a:chOff x="3794408" y="1359246"/>
            <a:chExt cx="5060667" cy="2737000"/>
          </a:xfrm>
        </p:grpSpPr>
        <p:grpSp>
          <p:nvGrpSpPr>
            <p:cNvPr id="156" name="Group 155"/>
            <p:cNvGrpSpPr/>
            <p:nvPr/>
          </p:nvGrpSpPr>
          <p:grpSpPr>
            <a:xfrm>
              <a:off x="3794408" y="1359246"/>
              <a:ext cx="5060667" cy="2737000"/>
              <a:chOff x="3794408" y="1359246"/>
              <a:chExt cx="5060667" cy="2737000"/>
            </a:xfrm>
          </p:grpSpPr>
          <p:pic>
            <p:nvPicPr>
              <p:cNvPr id="12" name="Picture 11"/>
              <p:cNvPicPr>
                <a:picLocks noChangeAspect="1"/>
              </p:cNvPicPr>
              <p:nvPr/>
            </p:nvPicPr>
            <p:blipFill>
              <a:blip r:embed="rId13"/>
              <a:stretch>
                <a:fillRect/>
              </a:stretch>
            </p:blipFill>
            <p:spPr>
              <a:xfrm>
                <a:off x="3794408" y="1359246"/>
                <a:ext cx="4455000" cy="2737000"/>
              </a:xfrm>
              <a:prstGeom prst="rect">
                <a:avLst/>
              </a:prstGeom>
            </p:spPr>
          </p:pic>
          <p:sp>
            <p:nvSpPr>
              <p:cNvPr id="41" name="Rectangle 9"/>
              <p:cNvSpPr>
                <a:spLocks noChangeArrowheads="1"/>
              </p:cNvSpPr>
              <p:nvPr/>
            </p:nvSpPr>
            <p:spPr bwMode="auto">
              <a:xfrm>
                <a:off x="6872288" y="1682750"/>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27</a:t>
                </a:r>
                <a:endParaRPr lang="en-US" altLang="en-US" sz="2400" dirty="0">
                  <a:solidFill>
                    <a:srgbClr val="FFFFFF"/>
                  </a:solidFill>
                </a:endParaRPr>
              </a:p>
            </p:txBody>
          </p:sp>
          <p:sp>
            <p:nvSpPr>
              <p:cNvPr id="146" name="Rectangle 98"/>
              <p:cNvSpPr>
                <a:spLocks noChangeArrowheads="1"/>
              </p:cNvSpPr>
              <p:nvPr/>
            </p:nvSpPr>
            <p:spPr bwMode="auto">
              <a:xfrm>
                <a:off x="8235950" y="1474788"/>
                <a:ext cx="619125" cy="1138238"/>
              </a:xfrm>
              <a:prstGeom prst="rect">
                <a:avLst/>
              </a:prstGeom>
              <a:solidFill>
                <a:srgbClr val="DFD4BC"/>
              </a:solidFill>
              <a:ln w="6350" cap="flat">
                <a:solidFill>
                  <a:srgbClr val="212120"/>
                </a:solidFill>
                <a:prstDash val="solid"/>
                <a:miter lim="800000"/>
                <a:headEnd/>
                <a:tailEnd/>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sp>
            <p:nvSpPr>
              <p:cNvPr id="38" name="Rectangle 6"/>
              <p:cNvSpPr>
                <a:spLocks noChangeArrowheads="1"/>
              </p:cNvSpPr>
              <p:nvPr/>
            </p:nvSpPr>
            <p:spPr bwMode="auto">
              <a:xfrm>
                <a:off x="8362951" y="1885950"/>
                <a:ext cx="37750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Rejected</a:t>
                </a:r>
                <a:endParaRPr lang="en-US" altLang="en-US" sz="2400" dirty="0">
                  <a:solidFill>
                    <a:srgbClr val="FFFFFF"/>
                  </a:solidFill>
                </a:endParaRPr>
              </a:p>
            </p:txBody>
          </p:sp>
          <p:sp>
            <p:nvSpPr>
              <p:cNvPr id="39" name="Rectangle 7"/>
              <p:cNvSpPr>
                <a:spLocks noChangeArrowheads="1"/>
              </p:cNvSpPr>
              <p:nvPr/>
            </p:nvSpPr>
            <p:spPr bwMode="auto">
              <a:xfrm>
                <a:off x="8404226" y="1995488"/>
                <a:ext cx="29695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energy</a:t>
                </a:r>
                <a:endParaRPr lang="en-US" altLang="en-US" sz="2400" dirty="0">
                  <a:solidFill>
                    <a:srgbClr val="FFFFFF"/>
                  </a:solidFill>
                </a:endParaRPr>
              </a:p>
            </p:txBody>
          </p:sp>
          <p:sp>
            <p:nvSpPr>
              <p:cNvPr id="40" name="Rectangle 8"/>
              <p:cNvSpPr>
                <a:spLocks noChangeArrowheads="1"/>
              </p:cNvSpPr>
              <p:nvPr/>
            </p:nvSpPr>
            <p:spPr bwMode="auto">
              <a:xfrm>
                <a:off x="8502651" y="2105025"/>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60</a:t>
                </a:r>
                <a:endParaRPr lang="en-US" altLang="en-US" sz="2400" dirty="0">
                  <a:solidFill>
                    <a:srgbClr val="FFFFFF"/>
                  </a:solidFill>
                </a:endParaRPr>
              </a:p>
            </p:txBody>
          </p:sp>
        </p:grpSp>
        <p:sp>
          <p:nvSpPr>
            <p:cNvPr id="42" name="Rectangle 10"/>
            <p:cNvSpPr>
              <a:spLocks noChangeArrowheads="1"/>
            </p:cNvSpPr>
            <p:nvPr/>
          </p:nvSpPr>
          <p:spPr bwMode="auto">
            <a:xfrm>
              <a:off x="7113588" y="1908175"/>
              <a:ext cx="5049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4</a:t>
              </a:r>
              <a:endParaRPr lang="en-US" altLang="en-US" sz="2400" dirty="0">
                <a:solidFill>
                  <a:srgbClr val="FFFFFF"/>
                </a:solidFill>
              </a:endParaRPr>
            </a:p>
          </p:txBody>
        </p:sp>
        <p:sp>
          <p:nvSpPr>
            <p:cNvPr id="43" name="Rectangle 11"/>
            <p:cNvSpPr>
              <a:spLocks noChangeArrowheads="1"/>
            </p:cNvSpPr>
            <p:nvPr/>
          </p:nvSpPr>
          <p:spPr bwMode="auto">
            <a:xfrm>
              <a:off x="7113588" y="2416175"/>
              <a:ext cx="5049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3</a:t>
              </a:r>
              <a:endParaRPr lang="en-US" altLang="en-US" sz="2400" dirty="0">
                <a:solidFill>
                  <a:srgbClr val="FFFFFF"/>
                </a:solidFill>
              </a:endParaRPr>
            </a:p>
          </p:txBody>
        </p:sp>
        <p:sp>
          <p:nvSpPr>
            <p:cNvPr id="44" name="Rectangle 12"/>
            <p:cNvSpPr>
              <a:spLocks noChangeArrowheads="1"/>
            </p:cNvSpPr>
            <p:nvPr/>
          </p:nvSpPr>
          <p:spPr bwMode="auto">
            <a:xfrm>
              <a:off x="7075488" y="2946400"/>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4.7</a:t>
              </a:r>
              <a:endParaRPr lang="en-US" altLang="en-US" sz="2400" dirty="0">
                <a:solidFill>
                  <a:srgbClr val="FFFFFF"/>
                </a:solidFill>
              </a:endParaRPr>
            </a:p>
          </p:txBody>
        </p:sp>
        <p:sp>
          <p:nvSpPr>
            <p:cNvPr id="45" name="Rectangle 13"/>
            <p:cNvSpPr>
              <a:spLocks noChangeArrowheads="1"/>
            </p:cNvSpPr>
            <p:nvPr/>
          </p:nvSpPr>
          <p:spPr bwMode="auto">
            <a:xfrm>
              <a:off x="7124701" y="3921125"/>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22</a:t>
              </a:r>
              <a:endParaRPr lang="en-US" altLang="en-US" sz="2400" dirty="0">
                <a:solidFill>
                  <a:srgbClr val="FFFFFF"/>
                </a:solidFill>
              </a:endParaRPr>
            </a:p>
          </p:txBody>
        </p:sp>
      </p:grpSp>
      <p:grpSp>
        <p:nvGrpSpPr>
          <p:cNvPr id="7" name="Group 6"/>
          <p:cNvGrpSpPr/>
          <p:nvPr/>
        </p:nvGrpSpPr>
        <p:grpSpPr>
          <a:xfrm>
            <a:off x="9359591" y="2748165"/>
            <a:ext cx="2447176" cy="2938952"/>
            <a:chOff x="7019693" y="2061123"/>
            <a:chExt cx="1835382" cy="2204214"/>
          </a:xfrm>
        </p:grpSpPr>
        <p:pic>
          <p:nvPicPr>
            <p:cNvPr id="15" name="Picture 14"/>
            <p:cNvPicPr>
              <a:picLocks noChangeAspect="1"/>
            </p:cNvPicPr>
            <p:nvPr/>
          </p:nvPicPr>
          <p:blipFill>
            <a:blip r:embed="rId14"/>
            <a:stretch>
              <a:fillRect/>
            </a:stretch>
          </p:blipFill>
          <p:spPr>
            <a:xfrm>
              <a:off x="7019693" y="2061123"/>
              <a:ext cx="1226250" cy="2091000"/>
            </a:xfrm>
            <a:prstGeom prst="rect">
              <a:avLst/>
            </a:prstGeom>
          </p:spPr>
        </p:pic>
        <p:sp>
          <p:nvSpPr>
            <p:cNvPr id="49" name="Rectangle 17"/>
            <p:cNvSpPr>
              <a:spLocks noChangeArrowheads="1"/>
            </p:cNvSpPr>
            <p:nvPr/>
          </p:nvSpPr>
          <p:spPr bwMode="auto">
            <a:xfrm>
              <a:off x="7075488" y="3190875"/>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19</a:t>
              </a:r>
              <a:endParaRPr lang="en-US" altLang="en-US" sz="2400" dirty="0">
                <a:solidFill>
                  <a:srgbClr val="FFFFFF"/>
                </a:solidFill>
              </a:endParaRPr>
            </a:p>
          </p:txBody>
        </p:sp>
        <p:sp>
          <p:nvSpPr>
            <p:cNvPr id="51" name="Rectangle 19"/>
            <p:cNvSpPr>
              <a:spLocks noChangeArrowheads="1"/>
            </p:cNvSpPr>
            <p:nvPr/>
          </p:nvSpPr>
          <p:spPr bwMode="auto">
            <a:xfrm>
              <a:off x="7075488" y="2171700"/>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7.5</a:t>
              </a:r>
              <a:endParaRPr lang="en-US" altLang="en-US" sz="2400" dirty="0">
                <a:solidFill>
                  <a:srgbClr val="FFFFFF"/>
                </a:solidFill>
              </a:endParaRPr>
            </a:p>
          </p:txBody>
        </p:sp>
        <p:sp>
          <p:nvSpPr>
            <p:cNvPr id="52" name="Rectangle 20"/>
            <p:cNvSpPr>
              <a:spLocks noChangeArrowheads="1"/>
            </p:cNvSpPr>
            <p:nvPr/>
          </p:nvSpPr>
          <p:spPr bwMode="auto">
            <a:xfrm>
              <a:off x="7064376" y="2627313"/>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5.6</a:t>
              </a:r>
              <a:endParaRPr lang="en-US" altLang="en-US" sz="2400" dirty="0">
                <a:solidFill>
                  <a:srgbClr val="FFFFFF"/>
                </a:solidFill>
              </a:endParaRPr>
            </a:p>
          </p:txBody>
        </p:sp>
        <p:sp>
          <p:nvSpPr>
            <p:cNvPr id="50" name="Rectangle 18"/>
            <p:cNvSpPr>
              <a:spLocks noChangeArrowheads="1"/>
            </p:cNvSpPr>
            <p:nvPr/>
          </p:nvSpPr>
          <p:spPr bwMode="auto">
            <a:xfrm>
              <a:off x="7083426" y="4157663"/>
              <a:ext cx="126237"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5.8</a:t>
              </a:r>
              <a:endParaRPr lang="en-US" altLang="en-US" sz="2400" dirty="0">
                <a:solidFill>
                  <a:srgbClr val="FFFFFF"/>
                </a:solidFill>
              </a:endParaRPr>
            </a:p>
          </p:txBody>
        </p:sp>
        <p:sp>
          <p:nvSpPr>
            <p:cNvPr id="147" name="Rectangle 99"/>
            <p:cNvSpPr>
              <a:spLocks noChangeArrowheads="1"/>
            </p:cNvSpPr>
            <p:nvPr/>
          </p:nvSpPr>
          <p:spPr bwMode="auto">
            <a:xfrm>
              <a:off x="8235950" y="3078163"/>
              <a:ext cx="619125" cy="623888"/>
            </a:xfrm>
            <a:prstGeom prst="rect">
              <a:avLst/>
            </a:prstGeom>
            <a:solidFill>
              <a:srgbClr val="C9B998"/>
            </a:solidFill>
            <a:ln w="6350" cap="flat">
              <a:solidFill>
                <a:srgbClr val="212120"/>
              </a:solidFill>
              <a:prstDash val="solid"/>
              <a:miter lim="800000"/>
              <a:headEnd/>
              <a:tailEnd/>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2133" dirty="0">
                <a:solidFill>
                  <a:srgbClr val="FFFFFF"/>
                </a:solidFill>
                <a:latin typeface="Arial" charset="0"/>
              </a:endParaRPr>
            </a:p>
          </p:txBody>
        </p:sp>
        <p:sp>
          <p:nvSpPr>
            <p:cNvPr id="46" name="Rectangle 14"/>
            <p:cNvSpPr>
              <a:spLocks noChangeArrowheads="1"/>
            </p:cNvSpPr>
            <p:nvPr/>
          </p:nvSpPr>
          <p:spPr bwMode="auto">
            <a:xfrm>
              <a:off x="8385176" y="3201988"/>
              <a:ext cx="306575"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Energy</a:t>
              </a:r>
              <a:endParaRPr lang="en-US" altLang="en-US" sz="2400" dirty="0">
                <a:solidFill>
                  <a:srgbClr val="FFFFFF"/>
                </a:solidFill>
              </a:endParaRPr>
            </a:p>
          </p:txBody>
        </p:sp>
        <p:sp>
          <p:nvSpPr>
            <p:cNvPr id="47" name="Rectangle 15"/>
            <p:cNvSpPr>
              <a:spLocks noChangeArrowheads="1"/>
            </p:cNvSpPr>
            <p:nvPr/>
          </p:nvSpPr>
          <p:spPr bwMode="auto">
            <a:xfrm>
              <a:off x="8370888" y="3311525"/>
              <a:ext cx="363080"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services</a:t>
              </a:r>
              <a:endParaRPr lang="en-US" altLang="en-US" sz="2400" dirty="0">
                <a:solidFill>
                  <a:srgbClr val="FFFFFF"/>
                </a:solidFill>
              </a:endParaRPr>
            </a:p>
          </p:txBody>
        </p:sp>
        <p:sp>
          <p:nvSpPr>
            <p:cNvPr id="48" name="Rectangle 16"/>
            <p:cNvSpPr>
              <a:spLocks noChangeArrowheads="1"/>
            </p:cNvSpPr>
            <p:nvPr/>
          </p:nvSpPr>
          <p:spPr bwMode="auto">
            <a:xfrm>
              <a:off x="8502651" y="3416300"/>
              <a:ext cx="100989"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933" b="1" dirty="0">
                  <a:solidFill>
                    <a:srgbClr val="212120"/>
                  </a:solidFill>
                </a:rPr>
                <a:t>38</a:t>
              </a:r>
              <a:endParaRPr lang="en-US" altLang="en-US" sz="2400" dirty="0">
                <a:solidFill>
                  <a:srgbClr val="FFFFFF"/>
                </a:solidFill>
              </a:endParaRPr>
            </a:p>
          </p:txBody>
        </p:sp>
      </p:grpSp>
      <p:sp>
        <p:nvSpPr>
          <p:cNvPr id="135" name="Rectangle 134"/>
          <p:cNvSpPr/>
          <p:nvPr/>
        </p:nvSpPr>
        <p:spPr>
          <a:xfrm>
            <a:off x="8901347" y="1279979"/>
            <a:ext cx="2521844" cy="318100"/>
          </a:xfrm>
          <a:prstGeom prst="rect">
            <a:avLst/>
          </a:prstGeom>
        </p:spPr>
        <p:txBody>
          <a:bodyPr wrap="none">
            <a:spAutoFit/>
          </a:bodyPr>
          <a:lstStyle/>
          <a:p>
            <a:pPr defTabSz="1219170" fontAlgn="base">
              <a:spcBef>
                <a:spcPct val="0"/>
              </a:spcBef>
              <a:spcAft>
                <a:spcPct val="0"/>
              </a:spcAft>
              <a:defRPr/>
            </a:pPr>
            <a:r>
              <a:rPr lang="en-US" sz="1467" b="1" dirty="0">
                <a:solidFill>
                  <a:srgbClr val="DADADA">
                    <a:lumMod val="10000"/>
                  </a:srgbClr>
                </a:solidFill>
                <a:effectLst>
                  <a:outerShdw blurRad="38100" dist="38100" dir="2700000" algn="tl">
                    <a:srgbClr val="000000">
                      <a:alpha val="43137"/>
                    </a:srgbClr>
                  </a:outerShdw>
                </a:effectLst>
                <a:latin typeface="Arial" charset="0"/>
                <a:hlinkClick r:id="rId15"/>
              </a:rPr>
              <a:t>https://flowcharts.llnl.gov/</a:t>
            </a:r>
            <a:endParaRPr lang="en-US" sz="1467" b="1" dirty="0">
              <a:solidFill>
                <a:srgbClr val="DADADA">
                  <a:lumMod val="10000"/>
                </a:srgbClr>
              </a:solidFill>
              <a:effectLst>
                <a:outerShdw blurRad="38100" dist="38100" dir="2700000" algn="tl">
                  <a:srgbClr val="000000">
                    <a:alpha val="43137"/>
                  </a:srgbClr>
                </a:outerShdw>
              </a:effectLst>
              <a:latin typeface="Arial" charset="0"/>
            </a:endParaRPr>
          </a:p>
        </p:txBody>
      </p:sp>
      <p:grpSp>
        <p:nvGrpSpPr>
          <p:cNvPr id="137" name="Group 136"/>
          <p:cNvGrpSpPr/>
          <p:nvPr/>
        </p:nvGrpSpPr>
        <p:grpSpPr>
          <a:xfrm>
            <a:off x="5575408" y="1249370"/>
            <a:ext cx="1468657" cy="5273660"/>
            <a:chOff x="6326188" y="1924050"/>
            <a:chExt cx="690562" cy="2479675"/>
          </a:xfrm>
        </p:grpSpPr>
        <p:sp>
          <p:nvSpPr>
            <p:cNvPr id="139" name="Rectangle 100"/>
            <p:cNvSpPr>
              <a:spLocks noChangeArrowheads="1"/>
            </p:cNvSpPr>
            <p:nvPr/>
          </p:nvSpPr>
          <p:spPr bwMode="auto">
            <a:xfrm>
              <a:off x="6326188" y="1924050"/>
              <a:ext cx="690562" cy="339725"/>
            </a:xfrm>
            <a:prstGeom prst="rect">
              <a:avLst/>
            </a:prstGeom>
            <a:solidFill>
              <a:srgbClr val="EED2B5"/>
            </a:solidFill>
            <a:ln w="28575" cap="flat">
              <a:solidFill>
                <a:srgbClr val="212120"/>
              </a:solidFill>
              <a:prstDash val="solid"/>
              <a:miter lim="800000"/>
              <a:headEnd/>
              <a:tailEnd/>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4267" b="1" dirty="0">
                <a:solidFill>
                  <a:srgbClr val="FFFFFF"/>
                </a:solidFill>
                <a:latin typeface="Arial" charset="0"/>
              </a:endParaRPr>
            </a:p>
          </p:txBody>
        </p:sp>
        <p:sp>
          <p:nvSpPr>
            <p:cNvPr id="143" name="Rectangle 101"/>
            <p:cNvSpPr>
              <a:spLocks noChangeArrowheads="1"/>
            </p:cNvSpPr>
            <p:nvPr/>
          </p:nvSpPr>
          <p:spPr bwMode="auto">
            <a:xfrm>
              <a:off x="6326188" y="2449513"/>
              <a:ext cx="690562" cy="341313"/>
            </a:xfrm>
            <a:prstGeom prst="rect">
              <a:avLst/>
            </a:prstGeom>
            <a:solidFill>
              <a:srgbClr val="EED2B5"/>
            </a:solidFill>
            <a:ln w="28575" cap="flat">
              <a:solidFill>
                <a:srgbClr val="212120"/>
              </a:solidFill>
              <a:prstDash val="solid"/>
              <a:miter lim="800000"/>
              <a:headEnd/>
              <a:tailEnd/>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4267" b="1" dirty="0">
                <a:solidFill>
                  <a:srgbClr val="FFFFFF"/>
                </a:solidFill>
                <a:latin typeface="Arial" charset="0"/>
              </a:endParaRPr>
            </a:p>
          </p:txBody>
        </p:sp>
        <p:sp>
          <p:nvSpPr>
            <p:cNvPr id="144" name="Rectangle 102"/>
            <p:cNvSpPr>
              <a:spLocks noChangeArrowheads="1"/>
            </p:cNvSpPr>
            <p:nvPr/>
          </p:nvSpPr>
          <p:spPr bwMode="auto">
            <a:xfrm>
              <a:off x="6326188" y="2947988"/>
              <a:ext cx="690562" cy="534988"/>
            </a:xfrm>
            <a:prstGeom prst="rect">
              <a:avLst/>
            </a:prstGeom>
            <a:solidFill>
              <a:srgbClr val="EED2B5"/>
            </a:solidFill>
            <a:ln w="28575" cap="flat">
              <a:solidFill>
                <a:srgbClr val="212120"/>
              </a:solidFill>
              <a:prstDash val="solid"/>
              <a:miter lim="800000"/>
              <a:headEnd/>
              <a:tailEnd/>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4267" b="1" dirty="0">
                <a:solidFill>
                  <a:srgbClr val="FFFFFF"/>
                </a:solidFill>
                <a:latin typeface="Arial" charset="0"/>
              </a:endParaRPr>
            </a:p>
          </p:txBody>
        </p:sp>
        <p:sp>
          <p:nvSpPr>
            <p:cNvPr id="155" name="Rectangle 103"/>
            <p:cNvSpPr>
              <a:spLocks noChangeArrowheads="1"/>
            </p:cNvSpPr>
            <p:nvPr/>
          </p:nvSpPr>
          <p:spPr bwMode="auto">
            <a:xfrm>
              <a:off x="6326188" y="3756025"/>
              <a:ext cx="690562" cy="647700"/>
            </a:xfrm>
            <a:prstGeom prst="rect">
              <a:avLst/>
            </a:prstGeom>
            <a:solidFill>
              <a:srgbClr val="EED2B5"/>
            </a:solidFill>
            <a:ln w="28575" cap="flat">
              <a:solidFill>
                <a:srgbClr val="212120"/>
              </a:solidFill>
              <a:prstDash val="solid"/>
              <a:miter lim="800000"/>
              <a:headEnd/>
              <a:tailEnd/>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defRPr/>
              </a:pPr>
              <a:endParaRPr lang="en-US" sz="4267" b="1" dirty="0">
                <a:solidFill>
                  <a:srgbClr val="FFFFFF"/>
                </a:solidFill>
                <a:latin typeface="Arial" charset="0"/>
              </a:endParaRPr>
            </a:p>
          </p:txBody>
        </p:sp>
        <p:sp>
          <p:nvSpPr>
            <p:cNvPr id="157" name="Rectangle 21"/>
            <p:cNvSpPr>
              <a:spLocks noChangeArrowheads="1"/>
            </p:cNvSpPr>
            <p:nvPr/>
          </p:nvSpPr>
          <p:spPr bwMode="auto">
            <a:xfrm>
              <a:off x="6426201" y="1976438"/>
              <a:ext cx="472590"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Residential</a:t>
              </a:r>
              <a:endParaRPr lang="en-US" altLang="en-US" sz="4800" b="1" dirty="0">
                <a:solidFill>
                  <a:srgbClr val="FFFFFF"/>
                </a:solidFill>
              </a:endParaRPr>
            </a:p>
          </p:txBody>
        </p:sp>
        <p:sp>
          <p:nvSpPr>
            <p:cNvPr id="159" name="Rectangle 23"/>
            <p:cNvSpPr>
              <a:spLocks noChangeArrowheads="1"/>
            </p:cNvSpPr>
            <p:nvPr/>
          </p:nvSpPr>
          <p:spPr bwMode="auto">
            <a:xfrm>
              <a:off x="6410326" y="2509838"/>
              <a:ext cx="506508"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Commercial</a:t>
              </a:r>
              <a:endParaRPr lang="en-US" altLang="en-US" sz="4800" b="1" dirty="0">
                <a:solidFill>
                  <a:srgbClr val="FFFFFF"/>
                </a:solidFill>
              </a:endParaRPr>
            </a:p>
          </p:txBody>
        </p:sp>
        <p:sp>
          <p:nvSpPr>
            <p:cNvPr id="162" name="Rectangle 22"/>
            <p:cNvSpPr>
              <a:spLocks noChangeArrowheads="1"/>
            </p:cNvSpPr>
            <p:nvPr/>
          </p:nvSpPr>
          <p:spPr bwMode="auto">
            <a:xfrm>
              <a:off x="6616701" y="2085975"/>
              <a:ext cx="97985"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12</a:t>
              </a:r>
              <a:endParaRPr lang="en-US" altLang="en-US" sz="4800" b="1" dirty="0">
                <a:solidFill>
                  <a:srgbClr val="FFFFFF"/>
                </a:solidFill>
              </a:endParaRPr>
            </a:p>
          </p:txBody>
        </p:sp>
        <p:sp>
          <p:nvSpPr>
            <p:cNvPr id="163" name="Rectangle 24"/>
            <p:cNvSpPr>
              <a:spLocks noChangeArrowheads="1"/>
            </p:cNvSpPr>
            <p:nvPr/>
          </p:nvSpPr>
          <p:spPr bwMode="auto">
            <a:xfrm>
              <a:off x="6605588" y="2619375"/>
              <a:ext cx="122858"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8.5</a:t>
              </a:r>
              <a:endParaRPr lang="en-US" altLang="en-US" sz="4800" b="1" dirty="0">
                <a:solidFill>
                  <a:srgbClr val="FFFFFF"/>
                </a:solidFill>
              </a:endParaRPr>
            </a:p>
          </p:txBody>
        </p:sp>
        <p:sp>
          <p:nvSpPr>
            <p:cNvPr id="164" name="Rectangle 25"/>
            <p:cNvSpPr>
              <a:spLocks noChangeArrowheads="1"/>
            </p:cNvSpPr>
            <p:nvPr/>
          </p:nvSpPr>
          <p:spPr bwMode="auto">
            <a:xfrm>
              <a:off x="6462713" y="3094038"/>
              <a:ext cx="399478"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Industrial</a:t>
              </a:r>
              <a:endParaRPr lang="en-US" altLang="en-US" sz="4800" b="1" dirty="0">
                <a:solidFill>
                  <a:srgbClr val="FFFFFF"/>
                </a:solidFill>
              </a:endParaRPr>
            </a:p>
          </p:txBody>
        </p:sp>
        <p:sp>
          <p:nvSpPr>
            <p:cNvPr id="165" name="Rectangle 26"/>
            <p:cNvSpPr>
              <a:spLocks noChangeArrowheads="1"/>
            </p:cNvSpPr>
            <p:nvPr/>
          </p:nvSpPr>
          <p:spPr bwMode="auto">
            <a:xfrm>
              <a:off x="6616701" y="3201988"/>
              <a:ext cx="97985"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24</a:t>
              </a:r>
              <a:endParaRPr lang="en-US" altLang="en-US" sz="4800" b="1" dirty="0">
                <a:solidFill>
                  <a:srgbClr val="FFFFFF"/>
                </a:solidFill>
              </a:endParaRPr>
            </a:p>
          </p:txBody>
        </p:sp>
        <p:sp>
          <p:nvSpPr>
            <p:cNvPr id="166" name="Rectangle 28"/>
            <p:cNvSpPr>
              <a:spLocks noChangeArrowheads="1"/>
            </p:cNvSpPr>
            <p:nvPr/>
          </p:nvSpPr>
          <p:spPr bwMode="auto">
            <a:xfrm>
              <a:off x="6403976" y="3970338"/>
              <a:ext cx="571328"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ransportation</a:t>
              </a:r>
              <a:endParaRPr lang="en-US" altLang="en-US" sz="4800" b="1" dirty="0">
                <a:solidFill>
                  <a:srgbClr val="FFFFFF"/>
                </a:solidFill>
              </a:endParaRPr>
            </a:p>
          </p:txBody>
        </p:sp>
        <p:sp>
          <p:nvSpPr>
            <p:cNvPr id="167" name="Rectangle 27"/>
            <p:cNvSpPr>
              <a:spLocks noChangeArrowheads="1"/>
            </p:cNvSpPr>
            <p:nvPr/>
          </p:nvSpPr>
          <p:spPr bwMode="auto">
            <a:xfrm>
              <a:off x="6351588" y="3970338"/>
              <a:ext cx="54269"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T</a:t>
              </a:r>
              <a:endParaRPr lang="en-US" altLang="en-US" sz="4800" b="1" dirty="0">
                <a:solidFill>
                  <a:srgbClr val="FFFFFF"/>
                </a:solidFill>
              </a:endParaRPr>
            </a:p>
          </p:txBody>
        </p:sp>
        <p:sp>
          <p:nvSpPr>
            <p:cNvPr id="168" name="Rectangle 29"/>
            <p:cNvSpPr>
              <a:spLocks noChangeArrowheads="1"/>
            </p:cNvSpPr>
            <p:nvPr/>
          </p:nvSpPr>
          <p:spPr bwMode="auto">
            <a:xfrm>
              <a:off x="6616701" y="4075113"/>
              <a:ext cx="97985" cy="10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defRPr/>
              </a:pPr>
              <a:r>
                <a:rPr lang="en-US" altLang="en-US" sz="1467" b="1" dirty="0">
                  <a:solidFill>
                    <a:srgbClr val="212120"/>
                  </a:solidFill>
                </a:rPr>
                <a:t>27</a:t>
              </a:r>
              <a:endParaRPr lang="en-US" altLang="en-US" sz="4800" b="1" dirty="0">
                <a:solidFill>
                  <a:srgbClr val="FFFFFF"/>
                </a:solidFill>
              </a:endParaRPr>
            </a:p>
          </p:txBody>
        </p:sp>
      </p:grpSp>
    </p:spTree>
    <p:extLst>
      <p:ext uri="{BB962C8B-B14F-4D97-AF65-F5344CB8AC3E}">
        <p14:creationId xmlns:p14="http://schemas.microsoft.com/office/powerpoint/2010/main" val="11500931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37"/>
                                        </p:tgtEl>
                                      </p:cBhvr>
                                      <p:by x="64000" y="64000"/>
                                    </p:animScale>
                                  </p:childTnLst>
                                </p:cTn>
                              </p:par>
                              <p:par>
                                <p:cTn id="7" presetID="42" presetClass="path" presetSubtype="0" accel="50000" decel="50000" fill="hold" nodeType="withEffect">
                                  <p:stCondLst>
                                    <p:cond delay="0"/>
                                  </p:stCondLst>
                                  <p:childTnLst>
                                    <p:animMotion origin="layout" path="M -4.72222E-6 3.33333E-6 L 0.21146 0.05031 " pathEditMode="relative" rAng="0" ptsTypes="AA">
                                      <p:cBhvr>
                                        <p:cTn id="8" dur="2000" fill="hold"/>
                                        <p:tgtEl>
                                          <p:spTgt spid="137"/>
                                        </p:tgtEl>
                                        <p:attrNameLst>
                                          <p:attrName>ppt_x</p:attrName>
                                          <p:attrName>ppt_y</p:attrName>
                                        </p:attrNameLst>
                                      </p:cBhvr>
                                      <p:rCtr x="10573" y="2500"/>
                                    </p:animMotion>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53"/>
                                        </p:tgtEl>
                                        <p:attrNameLst>
                                          <p:attrName>style.visibility</p:attrName>
                                        </p:attrNameLst>
                                      </p:cBhvr>
                                      <p:to>
                                        <p:strVal val="visible"/>
                                      </p:to>
                                    </p:set>
                                    <p:animEffect transition="in" filter="wipe(left)">
                                      <p:cBhvr>
                                        <p:cTn id="13" dur="500"/>
                                        <p:tgtEl>
                                          <p:spTgt spid="15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60"/>
                                        </p:tgtEl>
                                        <p:attrNameLst>
                                          <p:attrName>style.visibility</p:attrName>
                                        </p:attrNameLst>
                                      </p:cBhvr>
                                      <p:to>
                                        <p:strVal val="visible"/>
                                      </p:to>
                                    </p:set>
                                    <p:animEffect transition="in" filter="wipe(left)">
                                      <p:cBhvr>
                                        <p:cTn id="18" dur="500"/>
                                        <p:tgtEl>
                                          <p:spTgt spid="16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61"/>
                                        </p:tgtEl>
                                        <p:attrNameLst>
                                          <p:attrName>style.visibility</p:attrName>
                                        </p:attrNameLst>
                                      </p:cBhvr>
                                      <p:to>
                                        <p:strVal val="visible"/>
                                      </p:to>
                                    </p:set>
                                    <p:animEffect transition="in" filter="wipe(left)">
                                      <p:cBhvr>
                                        <p:cTn id="23" dur="500"/>
                                        <p:tgtEl>
                                          <p:spTgt spid="16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36"/>
                                        </p:tgtEl>
                                        <p:attrNameLst>
                                          <p:attrName>style.visibility</p:attrName>
                                        </p:attrNameLst>
                                      </p:cBhvr>
                                      <p:to>
                                        <p:strVal val="visible"/>
                                      </p:to>
                                    </p:set>
                                    <p:animEffect transition="in" filter="wipe(left)">
                                      <p:cBhvr>
                                        <p:cTn id="28" dur="500"/>
                                        <p:tgtEl>
                                          <p:spTgt spid="13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31"/>
                                        </p:tgtEl>
                                        <p:attrNameLst>
                                          <p:attrName>style.visibility</p:attrName>
                                        </p:attrNameLst>
                                      </p:cBhvr>
                                      <p:to>
                                        <p:strVal val="visible"/>
                                      </p:to>
                                    </p:set>
                                    <p:animEffect transition="in" filter="wipe(left)">
                                      <p:cBhvr>
                                        <p:cTn id="33" dur="500"/>
                                        <p:tgtEl>
                                          <p:spTgt spid="13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32"/>
                                        </p:tgtEl>
                                        <p:attrNameLst>
                                          <p:attrName>style.visibility</p:attrName>
                                        </p:attrNameLst>
                                      </p:cBhvr>
                                      <p:to>
                                        <p:strVal val="visible"/>
                                      </p:to>
                                    </p:set>
                                    <p:animEffect transition="in" filter="wipe(left)">
                                      <p:cBhvr>
                                        <p:cTn id="38" dur="500"/>
                                        <p:tgtEl>
                                          <p:spTgt spid="13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34"/>
                                        </p:tgtEl>
                                        <p:attrNameLst>
                                          <p:attrName>style.visibility</p:attrName>
                                        </p:attrNameLst>
                                      </p:cBhvr>
                                      <p:to>
                                        <p:strVal val="visible"/>
                                      </p:to>
                                    </p:set>
                                    <p:animEffect transition="in" filter="wipe(left)">
                                      <p:cBhvr>
                                        <p:cTn id="43" dur="500"/>
                                        <p:tgtEl>
                                          <p:spTgt spid="13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58"/>
                                        </p:tgtEl>
                                        <p:attrNameLst>
                                          <p:attrName>style.visibility</p:attrName>
                                        </p:attrNameLst>
                                      </p:cBhvr>
                                      <p:to>
                                        <p:strVal val="visible"/>
                                      </p:to>
                                    </p:set>
                                    <p:animEffect transition="in" filter="wipe(left)">
                                      <p:cBhvr>
                                        <p:cTn id="48" dur="500"/>
                                        <p:tgtEl>
                                          <p:spTgt spid="15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38"/>
                                        </p:tgtEl>
                                        <p:attrNameLst>
                                          <p:attrName>style.visibility</p:attrName>
                                        </p:attrNameLst>
                                      </p:cBhvr>
                                      <p:to>
                                        <p:strVal val="visible"/>
                                      </p:to>
                                    </p:set>
                                    <p:animEffect transition="in" filter="wipe(left)">
                                      <p:cBhvr>
                                        <p:cTn id="53" dur="500"/>
                                        <p:tgtEl>
                                          <p:spTgt spid="13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41"/>
                                        </p:tgtEl>
                                        <p:attrNameLst>
                                          <p:attrName>style.visibility</p:attrName>
                                        </p:attrNameLst>
                                      </p:cBhvr>
                                      <p:to>
                                        <p:strVal val="visible"/>
                                      </p:to>
                                    </p:set>
                                    <p:animEffect transition="in" filter="wipe(left)">
                                      <p:cBhvr>
                                        <p:cTn id="58" dur="500"/>
                                        <p:tgtEl>
                                          <p:spTgt spid="14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wipe(left)">
                                      <p:cBhvr>
                                        <p:cTn id="63" dur="500"/>
                                        <p:tgtEl>
                                          <p:spTgt spid="7"/>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6a, A pie chart displays the percentages of energy provided by different sources for the United States. In the United States, 35 percent of energy is produced from oil, 34 percent from natural gas, 10 percent from coal, 8 percent from nuclear, 5 percent from biomass, 3 percent from hydro, 3 percent from wind, and 1.3 percent from solar.">
            <a:extLst>
              <a:ext uri="{FF2B5EF4-FFF2-40B4-BE49-F238E27FC236}">
                <a16:creationId xmlns:a16="http://schemas.microsoft.com/office/drawing/2014/main" id="{3BC25A74-7213-33AA-F25C-78A30ABEC73F}"/>
              </a:ext>
            </a:extLst>
          </p:cNvPr>
          <p:cNvPicPr>
            <a:picLocks noGrp="1" noChangeAspect="1"/>
          </p:cNvPicPr>
          <p:nvPr>
            <p:ph idx="1"/>
          </p:nvPr>
        </p:nvPicPr>
        <p:blipFill>
          <a:blip r:embed="rId3"/>
          <a:stretch>
            <a:fillRect/>
          </a:stretch>
        </p:blipFill>
        <p:spPr>
          <a:xfrm>
            <a:off x="2730500" y="311150"/>
            <a:ext cx="6731000" cy="6235700"/>
          </a:xfrm>
        </p:spPr>
      </p:pic>
    </p:spTree>
    <p:extLst>
      <p:ext uri="{BB962C8B-B14F-4D97-AF65-F5344CB8AC3E}">
        <p14:creationId xmlns:p14="http://schemas.microsoft.com/office/powerpoint/2010/main" val="1938115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6b, A pie chart displays the percentages of energy provided by different sources for the world. In the World, 31 percent of energy is produced from oil, 27 percent from coal, 25 percent from natural gas, 7 percent from hydro, 4 percent from nuclear, and 6 percent from other sources.">
            <a:extLst>
              <a:ext uri="{FF2B5EF4-FFF2-40B4-BE49-F238E27FC236}">
                <a16:creationId xmlns:a16="http://schemas.microsoft.com/office/drawing/2014/main" id="{CC20FE0D-0535-28CB-77F9-1E848E26B576}"/>
              </a:ext>
            </a:extLst>
          </p:cNvPr>
          <p:cNvPicPr>
            <a:picLocks noGrp="1" noChangeAspect="1"/>
          </p:cNvPicPr>
          <p:nvPr>
            <p:ph idx="1"/>
          </p:nvPr>
        </p:nvPicPr>
        <p:blipFill>
          <a:blip r:embed="rId3"/>
          <a:stretch>
            <a:fillRect/>
          </a:stretch>
        </p:blipFill>
        <p:spPr>
          <a:xfrm>
            <a:off x="2546350" y="311150"/>
            <a:ext cx="7099300" cy="6235700"/>
          </a:xfrm>
        </p:spPr>
      </p:pic>
    </p:spTree>
    <p:extLst>
      <p:ext uri="{BB962C8B-B14F-4D97-AF65-F5344CB8AC3E}">
        <p14:creationId xmlns:p14="http://schemas.microsoft.com/office/powerpoint/2010/main" val="1947305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6, Two pie charts compare the percentages of energy provided by different sources for the United States and the world. In the United States, 35 percent of energy is produced from oil, 34 percent from natural gas, 10 percent from coal, 8 percent from nuclear, 5 percent from biomass, 3 percent from hydro, 3 percent from wind, and 1.3 percent from solar. In the World, 31 percent of energy is produced from oil, 27 percent from coal, 25 percent from natural gas, 7 percent from hydro, 4 percent from nuclear, and 6 percent from other sources.">
            <a:extLst>
              <a:ext uri="{FF2B5EF4-FFF2-40B4-BE49-F238E27FC236}">
                <a16:creationId xmlns:a16="http://schemas.microsoft.com/office/drawing/2014/main" id="{BEC678DA-E93E-711D-E130-1FE712D57E29}"/>
              </a:ext>
            </a:extLst>
          </p:cNvPr>
          <p:cNvPicPr>
            <a:picLocks noGrp="1" noChangeAspect="1"/>
          </p:cNvPicPr>
          <p:nvPr>
            <p:ph idx="1"/>
          </p:nvPr>
        </p:nvPicPr>
        <p:blipFill>
          <a:blip r:embed="rId3"/>
          <a:stretch>
            <a:fillRect/>
          </a:stretch>
        </p:blipFill>
        <p:spPr>
          <a:xfrm>
            <a:off x="381000" y="797092"/>
            <a:ext cx="11430000" cy="5263815"/>
          </a:xfrm>
        </p:spPr>
      </p:pic>
    </p:spTree>
    <p:extLst>
      <p:ext uri="{BB962C8B-B14F-4D97-AF65-F5344CB8AC3E}">
        <p14:creationId xmlns:p14="http://schemas.microsoft.com/office/powerpoint/2010/main" val="3846583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7, A scatter plot displays the per capita energy consumption rate and G D P  for 10 countries. The y axis is labeled per capita G D P in thousands of dollars per year and ranges from 0 to 90. The x axis is labeled per capita energy consumption rate in kilowatts and ranges from 0 to 10. Six countries fall along the best fit line, and have approximately the same energy intensity or energy consumed per unit of G D P. The six countries are marked with red dots and are as follows. In Congo the per capita G D P is 1,000 dollars and the per capita energy consumption rate is about 0.5 kilowatts. In Egypt the per capita G D P is about 4,000 dollars and the per capita energy consumption rate is about 1.2 kilowatts. In Argentina the per capita G D P is about 12,000 dollars and the per capita energy consumption rate is about 2.2 kilowatts. In Lithuania the per capita G D P is about 16,000 dollars and the per capita energy consumption rate is about 3.5 kilowatts. In New Zealand the per capita G D P is about 41,000 dollars and the per capita energy consumption rate is about 5.5 kilowatts. In United States the per capita G D P is about 59,000 dollars and the per capita energy consumption rate is about 11 kilowatts. Two countries are marked with grey squares which shows that they are less efficient, these are China and Russia. In China the per capita G D P is about 8,000 dollars and the per capita energy consumption rate is about 3 kilowatts. In Russia the per capita G D P is about 15,000 dollars and the per capita energy consumption rate is about 7 kilowatts. Two countries are marked with green triangles indicating that they are more efficient with their energy use, these are Switzerland and Ireland. In Switzerland the per capita G D P is about 85,000 dollars and the per capita energy consumption rate is about 3.8 kilowatts. In Ireland the per capita G D P is about 72,000 dollars and the per capita energy consumption rate is about 3.9 kilowatts.">
            <a:extLst>
              <a:ext uri="{FF2B5EF4-FFF2-40B4-BE49-F238E27FC236}">
                <a16:creationId xmlns:a16="http://schemas.microsoft.com/office/drawing/2014/main" id="{F9A8B338-B456-CBA3-48F9-ACB702A9F8F4}"/>
              </a:ext>
            </a:extLst>
          </p:cNvPr>
          <p:cNvPicPr>
            <a:picLocks noGrp="1" noChangeAspect="1"/>
          </p:cNvPicPr>
          <p:nvPr>
            <p:ph idx="1"/>
          </p:nvPr>
        </p:nvPicPr>
        <p:blipFill>
          <a:blip r:embed="rId3"/>
          <a:stretch>
            <a:fillRect/>
          </a:stretch>
        </p:blipFill>
        <p:spPr>
          <a:xfrm>
            <a:off x="1244600" y="311150"/>
            <a:ext cx="9702800" cy="6235700"/>
          </a:xfrm>
        </p:spPr>
      </p:pic>
    </p:spTree>
    <p:extLst>
      <p:ext uri="{BB962C8B-B14F-4D97-AF65-F5344CB8AC3E}">
        <p14:creationId xmlns:p14="http://schemas.microsoft.com/office/powerpoint/2010/main" val="186311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8, A line graph comparing the energy intensity in the United States to the world. The x axis is labeled year from 1900 to 2020. The y axis is labeled energy intensity in watts per dollar and ranges from 0 to 1.20. The United States' energy intensity was about 0.79 watts per dollar in 1900, above 1.1 watts per dollar in 1920, between 0.5 and 0.6 watts per dollar between 1940 and 1970, 0.4 watts per dollar in 1980, and about 0.21 in 2020. The world's energy intensity in 1900 was about 0.37 watts per dollar. It fluctuated between 0.4 and 0.5 watts per dollar between 1920 and 1980. It then decreased to about 0.23 watts per dollar by the year 2020.">
            <a:extLst>
              <a:ext uri="{FF2B5EF4-FFF2-40B4-BE49-F238E27FC236}">
                <a16:creationId xmlns:a16="http://schemas.microsoft.com/office/drawing/2014/main" id="{3AC68EB7-781C-02F8-9DCB-D5FC5BA470B4}"/>
              </a:ext>
            </a:extLst>
          </p:cNvPr>
          <p:cNvPicPr>
            <a:picLocks noGrp="1" noChangeAspect="1"/>
          </p:cNvPicPr>
          <p:nvPr>
            <p:ph idx="1"/>
          </p:nvPr>
        </p:nvPicPr>
        <p:blipFill rotWithShape="1">
          <a:blip r:embed="rId3"/>
          <a:srcRect r="20329"/>
          <a:stretch/>
        </p:blipFill>
        <p:spPr>
          <a:xfrm>
            <a:off x="1403350" y="311150"/>
            <a:ext cx="7477414" cy="6235700"/>
          </a:xfrm>
        </p:spPr>
      </p:pic>
    </p:spTree>
    <p:extLst>
      <p:ext uri="{BB962C8B-B14F-4D97-AF65-F5344CB8AC3E}">
        <p14:creationId xmlns:p14="http://schemas.microsoft.com/office/powerpoint/2010/main" val="3800188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Figure 2.9, A scatterplot of life expectancy in six countries as a function of per capita energy consumption rates. The x axis is labeled per capita energy consumption rate in kilowatts and ranges from 0 to 10. The y axis is labeled life expectancy in years from 50 to 85. Congo's life expectancy is about 61 years old and their per capita energy consumption rate is about 0.5 kilowatts. Egypt's life expectancy is about 72 years old and their per capita energy consumption rate is about 1.5 kilowatts. Argentina’s life expectancy is about 77 years old and their per capita energy consumption rate is about 2.5 kilowatts. Lithuania’s life expectancy is about 76 and their per capita energy consumption rate is about 3.5 kilowatts. New Zealand's life expectancy is about 82 years old and their per capita energy consumption rate is about 5.8 kilowatts. The United States’ life expectancy is about 79 years old and their per capita energy consumption is 10 kilowatts. There is a line of best fit that bends and shows that the higher the per capita energy consumption rate the greater the life expectancy to a point. The line starts at 0.5 kilowatt per capita energy consumption and 51 years and increases steeply. At about 1.5 kilowatts per capita the predicted life expectancy is 70. From here the line starts to bend and increase more gradually until it starts to plateau. At about 4 kilowatts per capita the life expectancy is 77. The line levels off at about 6 kilowatts per capita and life expectancy remains at about 81 years for the rest of the graph.">
            <a:extLst>
              <a:ext uri="{FF2B5EF4-FFF2-40B4-BE49-F238E27FC236}">
                <a16:creationId xmlns:a16="http://schemas.microsoft.com/office/drawing/2014/main" id="{DE56EC5C-9DA8-558E-80D5-735B7946032F}"/>
              </a:ext>
            </a:extLst>
          </p:cNvPr>
          <p:cNvPicPr>
            <a:picLocks noGrp="1" noChangeAspect="1"/>
          </p:cNvPicPr>
          <p:nvPr>
            <p:ph idx="1"/>
          </p:nvPr>
        </p:nvPicPr>
        <p:blipFill>
          <a:blip r:embed="rId3"/>
          <a:stretch>
            <a:fillRect/>
          </a:stretch>
        </p:blipFill>
        <p:spPr>
          <a:xfrm>
            <a:off x="1593850" y="311150"/>
            <a:ext cx="9004300" cy="6235700"/>
          </a:xfrm>
        </p:spPr>
      </p:pic>
    </p:spTree>
    <p:extLst>
      <p:ext uri="{BB962C8B-B14F-4D97-AF65-F5344CB8AC3E}">
        <p14:creationId xmlns:p14="http://schemas.microsoft.com/office/powerpoint/2010/main" val="1110834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D225B0A-275F-695E-A59E-19E651BBAD0C}"/>
              </a:ext>
            </a:extLst>
          </p:cNvPr>
          <p:cNvPicPr>
            <a:picLocks noGrp="1" noChangeAspect="1"/>
          </p:cNvPicPr>
          <p:nvPr>
            <p:ph idx="1"/>
          </p:nvPr>
        </p:nvPicPr>
        <p:blipFill>
          <a:blip r:embed="rId3"/>
          <a:stretch>
            <a:fillRect/>
          </a:stretch>
        </p:blipFill>
        <p:spPr>
          <a:xfrm>
            <a:off x="489778" y="371061"/>
            <a:ext cx="11211892" cy="6115577"/>
          </a:xfrm>
          <a:prstGeom prst="rect">
            <a:avLst/>
          </a:prstGeom>
        </p:spPr>
      </p:pic>
    </p:spTree>
    <p:extLst>
      <p:ext uri="{BB962C8B-B14F-4D97-AF65-F5344CB8AC3E}">
        <p14:creationId xmlns:p14="http://schemas.microsoft.com/office/powerpoint/2010/main" val="4063565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541780" y="612844"/>
            <a:ext cx="8573770" cy="5755422"/>
          </a:xfrm>
          <a:prstGeom prst="rect">
            <a:avLst/>
          </a:prstGeom>
          <a:noFill/>
          <a:ln w="9525">
            <a:noFill/>
            <a:miter lim="800000"/>
            <a:headEnd/>
            <a:tailEnd/>
          </a:ln>
        </p:spPr>
        <p:txBody>
          <a:bodyPr wrap="square">
            <a:prstTxWarp prst="textNoShape">
              <a:avLst/>
            </a:prstTxWarp>
            <a:spAutoFit/>
          </a:bodyPr>
          <a:lstStyle/>
          <a:p>
            <a:r>
              <a:rPr lang="en-US" sz="2800" b="1" dirty="0">
                <a:solidFill>
                  <a:srgbClr val="7030A0"/>
                </a:solidFill>
                <a:latin typeface="Arial" charset="0"/>
              </a:rPr>
              <a:t>Energy</a:t>
            </a:r>
            <a:r>
              <a:rPr lang="en-US" sz="2800" b="1" dirty="0">
                <a:latin typeface="Arial" charset="0"/>
              </a:rPr>
              <a:t> </a:t>
            </a:r>
            <a:r>
              <a:rPr lang="en-US" sz="2400" dirty="0">
                <a:latin typeface="Arial" charset="0"/>
              </a:rPr>
              <a:t>is defined as “the ability to do </a:t>
            </a:r>
            <a:r>
              <a:rPr lang="en-US" sz="2400" b="1" dirty="0">
                <a:latin typeface="Arial" charset="0"/>
              </a:rPr>
              <a:t>work</a:t>
            </a:r>
            <a:r>
              <a:rPr lang="en-US" sz="2400" dirty="0">
                <a:latin typeface="Arial" charset="0"/>
              </a:rPr>
              <a:t>.”</a:t>
            </a:r>
          </a:p>
          <a:p>
            <a:r>
              <a:rPr lang="en-US" sz="2400" b="1" i="1" dirty="0">
                <a:latin typeface="Arial" charset="0"/>
              </a:rPr>
              <a:t>Work</a:t>
            </a:r>
            <a:r>
              <a:rPr lang="en-US" sz="2400" dirty="0">
                <a:latin typeface="Arial" charset="0"/>
              </a:rPr>
              <a:t> is Force </a:t>
            </a:r>
            <a:r>
              <a:rPr lang="en-US" sz="2400" i="1" dirty="0">
                <a:latin typeface="Arial" charset="0"/>
              </a:rPr>
              <a:t>x</a:t>
            </a:r>
            <a:r>
              <a:rPr lang="en-US" sz="2400" dirty="0">
                <a:latin typeface="Arial" charset="0"/>
              </a:rPr>
              <a:t> Distance, or, force applied along some path.</a:t>
            </a:r>
          </a:p>
          <a:p>
            <a:endParaRPr lang="en-US" sz="2400" dirty="0">
              <a:latin typeface="Arial" charset="0"/>
            </a:endParaRPr>
          </a:p>
          <a:p>
            <a:r>
              <a:rPr lang="en-US" sz="2400" dirty="0">
                <a:latin typeface="Arial" charset="0"/>
              </a:rPr>
              <a:t>The </a:t>
            </a:r>
            <a:r>
              <a:rPr lang="en-US" sz="2400" b="1" dirty="0">
                <a:latin typeface="Arial" charset="0"/>
              </a:rPr>
              <a:t>International System</a:t>
            </a:r>
            <a:r>
              <a:rPr lang="en-US" sz="2400" dirty="0">
                <a:latin typeface="Arial" charset="0"/>
              </a:rPr>
              <a:t> (SI) standard unit of </a:t>
            </a:r>
            <a:r>
              <a:rPr lang="en-US" sz="2400" b="1" dirty="0">
                <a:solidFill>
                  <a:srgbClr val="7030A0"/>
                </a:solidFill>
                <a:latin typeface="Arial" charset="0"/>
              </a:rPr>
              <a:t>energy</a:t>
            </a:r>
            <a:r>
              <a:rPr lang="en-US" sz="2400" dirty="0">
                <a:latin typeface="Arial" charset="0"/>
              </a:rPr>
              <a:t> is </a:t>
            </a:r>
          </a:p>
          <a:p>
            <a:r>
              <a:rPr lang="en-US" sz="2400" dirty="0">
                <a:latin typeface="Arial" charset="0"/>
              </a:rPr>
              <a:t>the </a:t>
            </a:r>
            <a:r>
              <a:rPr lang="en-US" sz="2400" b="1" i="1" dirty="0">
                <a:solidFill>
                  <a:srgbClr val="7030A0"/>
                </a:solidFill>
                <a:latin typeface="Arial" charset="0"/>
              </a:rPr>
              <a:t>Joule</a:t>
            </a:r>
            <a:r>
              <a:rPr lang="en-US" sz="2400" b="1" dirty="0">
                <a:solidFill>
                  <a:srgbClr val="7030A0"/>
                </a:solidFill>
                <a:latin typeface="Arial" charset="0"/>
              </a:rPr>
              <a:t> </a:t>
            </a:r>
            <a:r>
              <a:rPr lang="en-US" sz="2400" dirty="0">
                <a:solidFill>
                  <a:srgbClr val="7030A0"/>
                </a:solidFill>
                <a:latin typeface="Arial" charset="0"/>
              </a:rPr>
              <a:t>(J)</a:t>
            </a:r>
            <a:r>
              <a:rPr lang="en-US" sz="2400" dirty="0">
                <a:latin typeface="Arial" charset="0"/>
              </a:rPr>
              <a:t>.       </a:t>
            </a:r>
          </a:p>
          <a:p>
            <a:endParaRPr lang="en-US" sz="2400" dirty="0">
              <a:latin typeface="Arial" charset="0"/>
            </a:endParaRPr>
          </a:p>
          <a:p>
            <a:r>
              <a:rPr lang="en-US" sz="2800" b="1" dirty="0">
                <a:solidFill>
                  <a:srgbClr val="C00000"/>
                </a:solidFill>
                <a:latin typeface="Arial" charset="0"/>
              </a:rPr>
              <a:t>Power</a:t>
            </a:r>
            <a:r>
              <a:rPr lang="en-US" sz="2400" dirty="0">
                <a:latin typeface="Arial" charset="0"/>
              </a:rPr>
              <a:t> is the </a:t>
            </a:r>
            <a:r>
              <a:rPr lang="en-US" sz="2400" b="1" dirty="0">
                <a:latin typeface="Arial" charset="0"/>
              </a:rPr>
              <a:t>rate</a:t>
            </a:r>
            <a:r>
              <a:rPr lang="en-US" sz="2400" dirty="0">
                <a:latin typeface="Arial" charset="0"/>
              </a:rPr>
              <a:t> at which energy is released, transferred, or received… i.e., power indicates how much </a:t>
            </a:r>
            <a:r>
              <a:rPr lang="en-US" sz="2400" b="1" dirty="0">
                <a:latin typeface="Arial" charset="0"/>
              </a:rPr>
              <a:t>energy</a:t>
            </a:r>
            <a:r>
              <a:rPr lang="en-US" sz="2400" dirty="0">
                <a:latin typeface="Arial" charset="0"/>
              </a:rPr>
              <a:t> is needed to get a certain amount of </a:t>
            </a:r>
            <a:r>
              <a:rPr lang="en-US" sz="2400" b="1" dirty="0">
                <a:latin typeface="Arial" charset="0"/>
              </a:rPr>
              <a:t>work</a:t>
            </a:r>
            <a:r>
              <a:rPr lang="en-US" sz="2400" dirty="0">
                <a:latin typeface="Arial" charset="0"/>
              </a:rPr>
              <a:t> done within a certain amount of </a:t>
            </a:r>
            <a:r>
              <a:rPr lang="en-US" sz="2400" u="sng" dirty="0">
                <a:latin typeface="Arial" charset="0"/>
              </a:rPr>
              <a:t>time</a:t>
            </a:r>
            <a:r>
              <a:rPr lang="en-US" sz="2400" dirty="0">
                <a:latin typeface="Arial" charset="0"/>
              </a:rPr>
              <a:t>.</a:t>
            </a:r>
          </a:p>
          <a:p>
            <a:endParaRPr lang="en-US" sz="2400" dirty="0">
              <a:latin typeface="Arial" charset="0"/>
            </a:endParaRPr>
          </a:p>
          <a:p>
            <a:r>
              <a:rPr lang="en-US" sz="2400" dirty="0">
                <a:latin typeface="Arial" charset="0"/>
              </a:rPr>
              <a:t>The SI unit of </a:t>
            </a:r>
            <a:r>
              <a:rPr lang="en-US" sz="2400" b="1" dirty="0">
                <a:solidFill>
                  <a:srgbClr val="C00000"/>
                </a:solidFill>
                <a:latin typeface="Arial" charset="0"/>
              </a:rPr>
              <a:t>power</a:t>
            </a:r>
            <a:r>
              <a:rPr lang="en-US" sz="2400" dirty="0">
                <a:latin typeface="Arial" charset="0"/>
              </a:rPr>
              <a:t> is the </a:t>
            </a:r>
            <a:r>
              <a:rPr lang="en-US" sz="2400" b="1" dirty="0">
                <a:solidFill>
                  <a:srgbClr val="C00000"/>
                </a:solidFill>
                <a:latin typeface="Arial" charset="0"/>
              </a:rPr>
              <a:t>Watt </a:t>
            </a:r>
            <a:r>
              <a:rPr lang="en-US" sz="2400" dirty="0">
                <a:solidFill>
                  <a:srgbClr val="C00000"/>
                </a:solidFill>
                <a:latin typeface="Arial" charset="0"/>
              </a:rPr>
              <a:t>(W) </a:t>
            </a:r>
            <a:r>
              <a:rPr lang="en-US" sz="2400" dirty="0">
                <a:latin typeface="Arial" charset="0"/>
              </a:rPr>
              <a:t>= 1 Joule </a:t>
            </a:r>
            <a:r>
              <a:rPr lang="en-US" sz="2400" u="sng" dirty="0">
                <a:latin typeface="Arial" charset="0"/>
              </a:rPr>
              <a:t>per second</a:t>
            </a:r>
          </a:p>
          <a:p>
            <a:r>
              <a:rPr lang="en-US" sz="2400" dirty="0">
                <a:latin typeface="Arial" charset="0"/>
              </a:rPr>
              <a:t> </a:t>
            </a:r>
          </a:p>
          <a:p>
            <a:r>
              <a:rPr lang="en-US" sz="2400" dirty="0">
                <a:latin typeface="Arial" charset="0"/>
              </a:rPr>
              <a:t>Note that </a:t>
            </a:r>
            <a:r>
              <a:rPr lang="en-US" sz="2400" b="1" dirty="0">
                <a:solidFill>
                  <a:srgbClr val="C00000"/>
                </a:solidFill>
                <a:latin typeface="Arial" charset="0"/>
              </a:rPr>
              <a:t>power</a:t>
            </a:r>
            <a:r>
              <a:rPr lang="en-US" sz="2400" dirty="0">
                <a:latin typeface="Arial" charset="0"/>
              </a:rPr>
              <a:t> (W) = </a:t>
            </a:r>
            <a:r>
              <a:rPr lang="en-US" sz="2400" b="1" dirty="0">
                <a:solidFill>
                  <a:srgbClr val="7030A0"/>
                </a:solidFill>
                <a:latin typeface="Arial" charset="0"/>
              </a:rPr>
              <a:t>energy</a:t>
            </a:r>
            <a:r>
              <a:rPr lang="en-US" sz="2400" dirty="0">
                <a:latin typeface="Arial" charset="0"/>
              </a:rPr>
              <a:t> </a:t>
            </a:r>
            <a:r>
              <a:rPr lang="en-US" sz="2400" u="sng" dirty="0">
                <a:latin typeface="Arial" charset="0"/>
              </a:rPr>
              <a:t>per unit </a:t>
            </a:r>
            <a:r>
              <a:rPr lang="en-US" sz="2400" b="1" u="sng" dirty="0">
                <a:latin typeface="Arial" charset="0"/>
              </a:rPr>
              <a:t>time</a:t>
            </a:r>
            <a:r>
              <a:rPr lang="en-US" sz="2400" b="1" dirty="0">
                <a:latin typeface="Arial" charset="0"/>
              </a:rPr>
              <a:t> </a:t>
            </a:r>
            <a:r>
              <a:rPr lang="en-US" sz="2400" dirty="0">
                <a:latin typeface="Arial" charset="0"/>
              </a:rPr>
              <a:t>(J/s)</a:t>
            </a:r>
          </a:p>
          <a:p>
            <a:endParaRPr lang="en-US" sz="2400" dirty="0">
              <a:latin typeface="Arial" charset="0"/>
            </a:endParaRPr>
          </a:p>
        </p:txBody>
      </p:sp>
    </p:spTree>
    <p:extLst>
      <p:ext uri="{BB962C8B-B14F-4D97-AF65-F5344CB8AC3E}">
        <p14:creationId xmlns:p14="http://schemas.microsoft.com/office/powerpoint/2010/main" val="1265151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F712D5-766D-2E43-8949-F7E02147EF7A}"/>
              </a:ext>
            </a:extLst>
          </p:cNvPr>
          <p:cNvSpPr txBox="1"/>
          <p:nvPr/>
        </p:nvSpPr>
        <p:spPr>
          <a:xfrm>
            <a:off x="2034540" y="857250"/>
            <a:ext cx="8780161" cy="4678204"/>
          </a:xfrm>
          <a:prstGeom prst="rect">
            <a:avLst/>
          </a:prstGeom>
          <a:noFill/>
        </p:spPr>
        <p:txBody>
          <a:bodyPr wrap="none" rtlCol="0">
            <a:spAutoFit/>
          </a:bodyPr>
          <a:lstStyle/>
          <a:p>
            <a:r>
              <a:rPr lang="en-US" sz="2800" b="1" dirty="0">
                <a:solidFill>
                  <a:srgbClr val="7030A0"/>
                </a:solidFill>
              </a:rPr>
              <a:t>Energy</a:t>
            </a:r>
            <a:r>
              <a:rPr lang="en-US" sz="2800" b="1" dirty="0"/>
              <a:t> and </a:t>
            </a:r>
            <a:r>
              <a:rPr lang="en-US" sz="2800" b="1" dirty="0">
                <a:solidFill>
                  <a:srgbClr val="C00000"/>
                </a:solidFill>
              </a:rPr>
              <a:t>Power</a:t>
            </a:r>
            <a:r>
              <a:rPr lang="en-US" sz="2800" b="1" dirty="0"/>
              <a:t> </a:t>
            </a:r>
            <a:r>
              <a:rPr lang="en-US" sz="2800" dirty="0"/>
              <a:t>-  </a:t>
            </a:r>
            <a:r>
              <a:rPr lang="en-US" sz="2800" i="1" dirty="0"/>
              <a:t>analogy to water-use measures</a:t>
            </a:r>
          </a:p>
          <a:p>
            <a:endParaRPr lang="en-US" sz="2800" dirty="0"/>
          </a:p>
          <a:p>
            <a:r>
              <a:rPr lang="en-US" sz="2800" dirty="0"/>
              <a:t>A quantity of </a:t>
            </a:r>
            <a:r>
              <a:rPr lang="en-US" sz="2800" b="1" dirty="0">
                <a:solidFill>
                  <a:srgbClr val="7030A0"/>
                </a:solidFill>
              </a:rPr>
              <a:t>Energy</a:t>
            </a:r>
            <a:r>
              <a:rPr lang="en-US" sz="2800" dirty="0"/>
              <a:t> is akin to a </a:t>
            </a:r>
            <a:r>
              <a:rPr lang="en-US" sz="2800" b="1" dirty="0"/>
              <a:t>volume</a:t>
            </a:r>
            <a:r>
              <a:rPr lang="en-US" sz="2800" dirty="0"/>
              <a:t> of water:</a:t>
            </a:r>
          </a:p>
          <a:p>
            <a:endParaRPr lang="en-US" sz="2800" dirty="0"/>
          </a:p>
          <a:p>
            <a:r>
              <a:rPr lang="en-US" sz="2800" i="1" dirty="0"/>
              <a:t>	gallons, Liters, cubic feet, cubic meters.</a:t>
            </a:r>
          </a:p>
          <a:p>
            <a:endParaRPr lang="en-US" sz="2800" dirty="0"/>
          </a:p>
          <a:p>
            <a:r>
              <a:rPr lang="en-US" sz="2800" b="1" dirty="0">
                <a:solidFill>
                  <a:srgbClr val="C00000"/>
                </a:solidFill>
              </a:rPr>
              <a:t>Power</a:t>
            </a:r>
            <a:r>
              <a:rPr lang="en-US" sz="2800" dirty="0"/>
              <a:t> is more comparable to measures of water </a:t>
            </a:r>
            <a:r>
              <a:rPr lang="en-US" sz="2800" b="1" dirty="0"/>
              <a:t>flow</a:t>
            </a:r>
            <a:r>
              <a:rPr lang="en-US" sz="2800" dirty="0"/>
              <a:t> </a:t>
            </a:r>
            <a:r>
              <a:rPr lang="en-US" sz="2800" u="sng" dirty="0"/>
              <a:t>rate</a:t>
            </a:r>
            <a:r>
              <a:rPr lang="en-US" sz="2800" dirty="0"/>
              <a:t>:</a:t>
            </a:r>
          </a:p>
          <a:p>
            <a:endParaRPr lang="en-US" sz="2800" dirty="0"/>
          </a:p>
          <a:p>
            <a:r>
              <a:rPr lang="en-US" sz="2800" i="1" dirty="0"/>
              <a:t>	gallons per day, Liters per minute, </a:t>
            </a:r>
          </a:p>
          <a:p>
            <a:r>
              <a:rPr lang="en-US" sz="2800" i="1" dirty="0"/>
              <a:t>	cubic feet per second (</a:t>
            </a:r>
            <a:r>
              <a:rPr lang="en-US" sz="2800" i="1" dirty="0" err="1"/>
              <a:t>cfs</a:t>
            </a:r>
            <a:r>
              <a:rPr lang="en-US" sz="2800" i="1" dirty="0"/>
              <a:t>), m</a:t>
            </a:r>
            <a:r>
              <a:rPr lang="en-US" sz="2800" i="1" baseline="30000" dirty="0"/>
              <a:t>3</a:t>
            </a:r>
            <a:r>
              <a:rPr lang="en-US" sz="2800" i="1" dirty="0"/>
              <a:t>/sec.</a:t>
            </a:r>
          </a:p>
          <a:p>
            <a:endParaRPr lang="en-US" dirty="0"/>
          </a:p>
        </p:txBody>
      </p:sp>
    </p:spTree>
    <p:extLst>
      <p:ext uri="{BB962C8B-B14F-4D97-AF65-F5344CB8AC3E}">
        <p14:creationId xmlns:p14="http://schemas.microsoft.com/office/powerpoint/2010/main" val="2060914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471743-C1E7-8342-B432-DE69B1CFEA71}"/>
              </a:ext>
            </a:extLst>
          </p:cNvPr>
          <p:cNvSpPr txBox="1"/>
          <p:nvPr/>
        </p:nvSpPr>
        <p:spPr>
          <a:xfrm>
            <a:off x="1837372" y="612844"/>
            <a:ext cx="8517255" cy="5693866"/>
          </a:xfrm>
          <a:prstGeom prst="rect">
            <a:avLst/>
          </a:prstGeom>
          <a:noFill/>
        </p:spPr>
        <p:txBody>
          <a:bodyPr wrap="square" rtlCol="0">
            <a:spAutoFit/>
          </a:bodyPr>
          <a:lstStyle/>
          <a:p>
            <a:r>
              <a:rPr lang="en-US" sz="2800" b="1" dirty="0">
                <a:solidFill>
                  <a:srgbClr val="7030A0"/>
                </a:solidFill>
              </a:rPr>
              <a:t>Energy</a:t>
            </a:r>
            <a:r>
              <a:rPr lang="en-US" sz="2800" b="1" dirty="0"/>
              <a:t> and </a:t>
            </a:r>
            <a:r>
              <a:rPr lang="en-US" sz="2800" b="1" dirty="0">
                <a:solidFill>
                  <a:srgbClr val="C00000"/>
                </a:solidFill>
              </a:rPr>
              <a:t>Power</a:t>
            </a:r>
            <a:r>
              <a:rPr lang="en-US" sz="2800" b="1" dirty="0"/>
              <a:t> units </a:t>
            </a:r>
            <a:r>
              <a:rPr lang="en-US" sz="2800" dirty="0"/>
              <a:t>we will (</a:t>
            </a:r>
            <a:r>
              <a:rPr lang="en-US" sz="2800" i="1" dirty="0"/>
              <a:t>try to) </a:t>
            </a:r>
            <a:r>
              <a:rPr lang="en-US" sz="2800" dirty="0"/>
              <a:t>use:</a:t>
            </a:r>
            <a:endParaRPr lang="en-US" sz="2800" i="1" dirty="0"/>
          </a:p>
          <a:p>
            <a:endParaRPr lang="en-US" sz="2400" dirty="0"/>
          </a:p>
          <a:p>
            <a:r>
              <a:rPr lang="en-US" sz="2400" dirty="0"/>
              <a:t>Quantities of </a:t>
            </a:r>
            <a:r>
              <a:rPr lang="en-US" sz="2400" b="1" dirty="0">
                <a:solidFill>
                  <a:srgbClr val="7030A0"/>
                </a:solidFill>
              </a:rPr>
              <a:t>Energy</a:t>
            </a:r>
            <a:r>
              <a:rPr lang="en-US" sz="2400" dirty="0"/>
              <a:t> can be reported </a:t>
            </a:r>
            <a:r>
              <a:rPr lang="en-US" sz="2400" u="sng" dirty="0"/>
              <a:t>many</a:t>
            </a:r>
            <a:r>
              <a:rPr lang="en-US" sz="2400" dirty="0"/>
              <a:t> ways: </a:t>
            </a:r>
            <a:r>
              <a:rPr lang="en-US" sz="2400" i="1" dirty="0"/>
              <a:t>Joules, kilocalories, BTU, metric tons of oil equivalent, etc</a:t>
            </a:r>
            <a:r>
              <a:rPr lang="en-US" sz="2400" dirty="0"/>
              <a:t>.  In this class, we’ll use </a:t>
            </a:r>
            <a:r>
              <a:rPr lang="en-US" sz="2400" b="1" dirty="0">
                <a:solidFill>
                  <a:srgbClr val="7030A0"/>
                </a:solidFill>
              </a:rPr>
              <a:t>kilowatt hours</a:t>
            </a:r>
            <a:r>
              <a:rPr lang="en-US" sz="2400" dirty="0">
                <a:solidFill>
                  <a:srgbClr val="7030A0"/>
                </a:solidFill>
              </a:rPr>
              <a:t>, </a:t>
            </a:r>
            <a:r>
              <a:rPr lang="en-US" sz="2400" b="1" dirty="0">
                <a:solidFill>
                  <a:srgbClr val="7030A0"/>
                </a:solidFill>
              </a:rPr>
              <a:t>kWh</a:t>
            </a:r>
            <a:r>
              <a:rPr lang="en-US" sz="2400" dirty="0"/>
              <a:t>.  </a:t>
            </a:r>
          </a:p>
          <a:p>
            <a:endParaRPr lang="en-US" sz="2400" dirty="0"/>
          </a:p>
          <a:p>
            <a:r>
              <a:rPr lang="en-US" sz="2400" dirty="0"/>
              <a:t>Since we’ve abandoned the SI units (Joules) for energy in favor of kWh, we might sometimes refer to </a:t>
            </a:r>
            <a:r>
              <a:rPr lang="en-US" sz="2400" b="1" dirty="0">
                <a:solidFill>
                  <a:srgbClr val="C00000"/>
                </a:solidFill>
              </a:rPr>
              <a:t>Power</a:t>
            </a:r>
            <a:r>
              <a:rPr lang="en-US" sz="2400" dirty="0"/>
              <a:t> in terms of </a:t>
            </a:r>
            <a:r>
              <a:rPr lang="en-US" sz="2400" b="1" dirty="0" err="1">
                <a:solidFill>
                  <a:srgbClr val="C00000"/>
                </a:solidFill>
              </a:rPr>
              <a:t>kiloWatt</a:t>
            </a:r>
            <a:r>
              <a:rPr lang="en-US" sz="2400" b="1" dirty="0">
                <a:solidFill>
                  <a:srgbClr val="C00000"/>
                </a:solidFill>
              </a:rPr>
              <a:t> hours per day, kWh/d</a:t>
            </a:r>
            <a:r>
              <a:rPr lang="en-US" sz="2400" dirty="0"/>
              <a:t>.  </a:t>
            </a:r>
          </a:p>
          <a:p>
            <a:endParaRPr lang="en-US" sz="2400" dirty="0"/>
          </a:p>
          <a:p>
            <a:r>
              <a:rPr lang="en-US" sz="2400" dirty="0"/>
              <a:t>When describing power requirements of humans, we might employ </a:t>
            </a:r>
            <a:r>
              <a:rPr lang="en-US" sz="2400" b="1" dirty="0"/>
              <a:t>kWh/d per person</a:t>
            </a:r>
            <a:r>
              <a:rPr lang="en-US" sz="2400" dirty="0"/>
              <a:t>.  When considering whole countries, and/or longer time periods, instead of kilo (10</a:t>
            </a:r>
            <a:r>
              <a:rPr lang="en-US" sz="2400" baseline="30000" dirty="0"/>
              <a:t>3</a:t>
            </a:r>
            <a:r>
              <a:rPr lang="en-US" sz="2400" dirty="0"/>
              <a:t>) Watt hours, it is easier to use larger magnitude prefixes such as Mega (10</a:t>
            </a:r>
            <a:r>
              <a:rPr lang="en-US" sz="2400" baseline="30000" dirty="0"/>
              <a:t>6</a:t>
            </a:r>
            <a:r>
              <a:rPr lang="en-US" sz="2400" dirty="0"/>
              <a:t>), Giga (10</a:t>
            </a:r>
            <a:r>
              <a:rPr lang="en-US" sz="2400" baseline="30000" dirty="0"/>
              <a:t>9</a:t>
            </a:r>
            <a:r>
              <a:rPr lang="en-US" sz="2400" dirty="0"/>
              <a:t>), Tera (10</a:t>
            </a:r>
            <a:r>
              <a:rPr lang="en-US" sz="2400" baseline="30000" dirty="0"/>
              <a:t>12</a:t>
            </a:r>
            <a:r>
              <a:rPr lang="en-US" sz="2400" dirty="0"/>
              <a:t>), </a:t>
            </a:r>
            <a:r>
              <a:rPr lang="en-US" sz="2400" i="1" dirty="0"/>
              <a:t>e.g., </a:t>
            </a:r>
            <a:r>
              <a:rPr lang="en-US" sz="2400" b="1" dirty="0" err="1"/>
              <a:t>TeraWatt</a:t>
            </a:r>
            <a:r>
              <a:rPr lang="en-US" sz="2400" b="1" dirty="0"/>
              <a:t> hours per year</a:t>
            </a:r>
            <a:r>
              <a:rPr lang="en-US" sz="2400" dirty="0"/>
              <a:t>. </a:t>
            </a:r>
            <a:endParaRPr lang="en-US" sz="2400" i="1" dirty="0"/>
          </a:p>
        </p:txBody>
      </p:sp>
    </p:spTree>
    <p:extLst>
      <p:ext uri="{BB962C8B-B14F-4D97-AF65-F5344CB8AC3E}">
        <p14:creationId xmlns:p14="http://schemas.microsoft.com/office/powerpoint/2010/main" val="1470368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EE1AE4E0-FF9A-8133-C544-4EC127C8D470}"/>
              </a:ext>
            </a:extLst>
          </p:cNvPr>
          <p:cNvGraphicFramePr>
            <a:graphicFrameLocks noGrp="1"/>
          </p:cNvGraphicFramePr>
          <p:nvPr/>
        </p:nvGraphicFramePr>
        <p:xfrm>
          <a:off x="5007428" y="783315"/>
          <a:ext cx="2177143" cy="5291369"/>
        </p:xfrm>
        <a:graphic>
          <a:graphicData uri="http://schemas.openxmlformats.org/drawingml/2006/table">
            <a:tbl>
              <a:tblPr firstRow="1" bandRow="1">
                <a:tableStyleId>{5C22544A-7EE6-4342-B048-85BDC9FD1C3A}</a:tableStyleId>
              </a:tblPr>
              <a:tblGrid>
                <a:gridCol w="391886">
                  <a:extLst>
                    <a:ext uri="{9D8B030D-6E8A-4147-A177-3AD203B41FA5}">
                      <a16:colId xmlns:a16="http://schemas.microsoft.com/office/drawing/2014/main" val="1486622637"/>
                    </a:ext>
                  </a:extLst>
                </a:gridCol>
                <a:gridCol w="1277257">
                  <a:extLst>
                    <a:ext uri="{9D8B030D-6E8A-4147-A177-3AD203B41FA5}">
                      <a16:colId xmlns:a16="http://schemas.microsoft.com/office/drawing/2014/main" val="873091138"/>
                    </a:ext>
                  </a:extLst>
                </a:gridCol>
                <a:gridCol w="508000">
                  <a:extLst>
                    <a:ext uri="{9D8B030D-6E8A-4147-A177-3AD203B41FA5}">
                      <a16:colId xmlns:a16="http://schemas.microsoft.com/office/drawing/2014/main" val="3841585977"/>
                    </a:ext>
                  </a:extLst>
                </a:gridCol>
              </a:tblGrid>
              <a:tr h="274706">
                <a:tc gridSpan="3">
                  <a:txBody>
                    <a:bodyPr/>
                    <a:lstStyle/>
                    <a:p>
                      <a:r>
                        <a:rPr lang="en-US" sz="400" dirty="0"/>
                        <a:t>SI Prefixes</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02731397"/>
                  </a:ext>
                </a:extLst>
              </a:tr>
              <a:tr h="346661">
                <a:tc>
                  <a:txBody>
                    <a:bodyPr/>
                    <a:lstStyle/>
                    <a:p>
                      <a:r>
                        <a:rPr lang="en-US" sz="400" b="0" i="0" kern="1200">
                          <a:solidFill>
                            <a:schemeClr val="dk1"/>
                          </a:solidFill>
                          <a:effectLst/>
                          <a:latin typeface="+mn-lt"/>
                          <a:ea typeface="+mn-ea"/>
                          <a:cs typeface="+mn-cs"/>
                        </a:rPr>
                        <a:t>MULTIPLIER</a:t>
                      </a:r>
                      <a:br>
                        <a:rPr lang="en-US" sz="400"/>
                      </a:br>
                      <a:endParaRPr lang="en-US" sz="400" dirty="0"/>
                    </a:p>
                  </a:txBody>
                  <a:tcPr/>
                </a:tc>
                <a:tc>
                  <a:txBody>
                    <a:bodyPr/>
                    <a:lstStyle/>
                    <a:p>
                      <a:r>
                        <a:rPr lang="en-US" sz="400" b="0" i="0" kern="1200" dirty="0">
                          <a:solidFill>
                            <a:schemeClr val="dk1"/>
                          </a:solidFill>
                          <a:effectLst/>
                          <a:latin typeface="+mn-lt"/>
                          <a:ea typeface="+mn-ea"/>
                          <a:cs typeface="+mn-cs"/>
                        </a:rPr>
                        <a:t>PREFIX</a:t>
                      </a:r>
                      <a:endParaRPr lang="en-US" sz="400" dirty="0"/>
                    </a:p>
                  </a:txBody>
                  <a:tcPr/>
                </a:tc>
                <a:tc>
                  <a:txBody>
                    <a:bodyPr/>
                    <a:lstStyle/>
                    <a:p>
                      <a:r>
                        <a:rPr lang="en-US" sz="400" b="0" i="0" kern="1200" dirty="0">
                          <a:solidFill>
                            <a:schemeClr val="dk1"/>
                          </a:solidFill>
                          <a:effectLst/>
                          <a:latin typeface="+mn-lt"/>
                          <a:ea typeface="+mn-ea"/>
                          <a:cs typeface="+mn-cs"/>
                        </a:rPr>
                        <a:t>SYMBOL</a:t>
                      </a:r>
                      <a:endParaRPr lang="en-US" sz="400" dirty="0"/>
                    </a:p>
                  </a:txBody>
                  <a:tcPr/>
                </a:tc>
                <a:extLst>
                  <a:ext uri="{0D108BD9-81ED-4DB2-BD59-A6C34878D82A}">
                    <a16:rowId xmlns:a16="http://schemas.microsoft.com/office/drawing/2014/main" val="1472295456"/>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–24</a:t>
                      </a:r>
                      <a:br>
                        <a:rPr lang="en-US" sz="400" dirty="0"/>
                      </a:br>
                      <a:endParaRPr lang="en-US" sz="400" dirty="0"/>
                    </a:p>
                  </a:txBody>
                  <a:tcPr/>
                </a:tc>
                <a:tc>
                  <a:txBody>
                    <a:bodyPr/>
                    <a:lstStyle/>
                    <a:p>
                      <a:r>
                        <a:rPr lang="en-US" sz="400" b="0" i="0" kern="1200" dirty="0" err="1">
                          <a:solidFill>
                            <a:schemeClr val="dk1"/>
                          </a:solidFill>
                          <a:effectLst/>
                          <a:latin typeface="+mn-lt"/>
                          <a:ea typeface="+mn-ea"/>
                          <a:cs typeface="+mn-cs"/>
                        </a:rPr>
                        <a:t>yocto</a:t>
                      </a:r>
                      <a:endParaRPr lang="en-US" sz="400" dirty="0"/>
                    </a:p>
                  </a:txBody>
                  <a:tcPr/>
                </a:tc>
                <a:tc>
                  <a:txBody>
                    <a:bodyPr/>
                    <a:lstStyle/>
                    <a:p>
                      <a:r>
                        <a:rPr lang="en-US" sz="400" b="0" i="0" kern="1200" dirty="0">
                          <a:solidFill>
                            <a:schemeClr val="dk1"/>
                          </a:solidFill>
                          <a:effectLst/>
                          <a:latin typeface="+mn-lt"/>
                          <a:ea typeface="+mn-ea"/>
                          <a:cs typeface="+mn-cs"/>
                        </a:rPr>
                        <a:t>y</a:t>
                      </a:r>
                      <a:endParaRPr lang="en-US" sz="400" dirty="0"/>
                    </a:p>
                  </a:txBody>
                  <a:tcPr/>
                </a:tc>
                <a:extLst>
                  <a:ext uri="{0D108BD9-81ED-4DB2-BD59-A6C34878D82A}">
                    <a16:rowId xmlns:a16="http://schemas.microsoft.com/office/drawing/2014/main" val="420485559"/>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–21</a:t>
                      </a:r>
                      <a:endParaRPr lang="en-US" sz="400" dirty="0"/>
                    </a:p>
                  </a:txBody>
                  <a:tcPr/>
                </a:tc>
                <a:tc>
                  <a:txBody>
                    <a:bodyPr/>
                    <a:lstStyle/>
                    <a:p>
                      <a:r>
                        <a:rPr lang="en-US" sz="400" b="0" i="0" kern="1200" dirty="0" err="1">
                          <a:solidFill>
                            <a:schemeClr val="dk1"/>
                          </a:solidFill>
                          <a:effectLst/>
                          <a:latin typeface="+mn-lt"/>
                          <a:ea typeface="+mn-ea"/>
                          <a:cs typeface="+mn-cs"/>
                        </a:rPr>
                        <a:t>zepto</a:t>
                      </a:r>
                      <a:endParaRPr lang="en-US" sz="400" dirty="0"/>
                    </a:p>
                  </a:txBody>
                  <a:tcPr/>
                </a:tc>
                <a:tc>
                  <a:txBody>
                    <a:bodyPr/>
                    <a:lstStyle/>
                    <a:p>
                      <a:r>
                        <a:rPr lang="en-US" sz="400" b="0" i="0" kern="1200" dirty="0">
                          <a:solidFill>
                            <a:schemeClr val="dk1"/>
                          </a:solidFill>
                          <a:effectLst/>
                          <a:latin typeface="+mn-lt"/>
                          <a:ea typeface="+mn-ea"/>
                          <a:cs typeface="+mn-cs"/>
                        </a:rPr>
                        <a:t>z</a:t>
                      </a:r>
                      <a:endParaRPr lang="en-US" sz="400" dirty="0"/>
                    </a:p>
                  </a:txBody>
                  <a:tcPr/>
                </a:tc>
                <a:extLst>
                  <a:ext uri="{0D108BD9-81ED-4DB2-BD59-A6C34878D82A}">
                    <a16:rowId xmlns:a16="http://schemas.microsoft.com/office/drawing/2014/main" val="1481678925"/>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–18</a:t>
                      </a:r>
                      <a:endParaRPr lang="en-US" sz="400" dirty="0"/>
                    </a:p>
                  </a:txBody>
                  <a:tcPr/>
                </a:tc>
                <a:tc>
                  <a:txBody>
                    <a:bodyPr/>
                    <a:lstStyle/>
                    <a:p>
                      <a:r>
                        <a:rPr lang="en-US" sz="400" b="0" i="0" kern="1200" dirty="0" err="1">
                          <a:solidFill>
                            <a:schemeClr val="dk1"/>
                          </a:solidFill>
                          <a:effectLst/>
                          <a:latin typeface="+mn-lt"/>
                          <a:ea typeface="+mn-ea"/>
                          <a:cs typeface="+mn-cs"/>
                        </a:rPr>
                        <a:t>atto</a:t>
                      </a:r>
                      <a:endParaRPr lang="en-US" sz="400" dirty="0"/>
                    </a:p>
                  </a:txBody>
                  <a:tcPr/>
                </a:tc>
                <a:tc>
                  <a:txBody>
                    <a:bodyPr/>
                    <a:lstStyle/>
                    <a:p>
                      <a:r>
                        <a:rPr lang="en-US" sz="400" dirty="0"/>
                        <a:t>a</a:t>
                      </a:r>
                    </a:p>
                  </a:txBody>
                  <a:tcPr/>
                </a:tc>
                <a:extLst>
                  <a:ext uri="{0D108BD9-81ED-4DB2-BD59-A6C34878D82A}">
                    <a16:rowId xmlns:a16="http://schemas.microsoft.com/office/drawing/2014/main" val="2970775578"/>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–15</a:t>
                      </a:r>
                      <a:endParaRPr lang="en-US" sz="400" dirty="0"/>
                    </a:p>
                  </a:txBody>
                  <a:tcPr/>
                </a:tc>
                <a:tc>
                  <a:txBody>
                    <a:bodyPr/>
                    <a:lstStyle/>
                    <a:p>
                      <a:r>
                        <a:rPr lang="en-US" sz="400" b="0" i="0" kern="1200" dirty="0" err="1">
                          <a:solidFill>
                            <a:schemeClr val="dk1"/>
                          </a:solidFill>
                          <a:effectLst/>
                          <a:latin typeface="+mn-lt"/>
                          <a:ea typeface="+mn-ea"/>
                          <a:cs typeface="+mn-cs"/>
                        </a:rPr>
                        <a:t>femto</a:t>
                      </a:r>
                      <a:endParaRPr lang="en-US" sz="400" dirty="0"/>
                    </a:p>
                  </a:txBody>
                  <a:tcPr/>
                </a:tc>
                <a:tc>
                  <a:txBody>
                    <a:bodyPr/>
                    <a:lstStyle/>
                    <a:p>
                      <a:r>
                        <a:rPr lang="en-US" sz="400" dirty="0"/>
                        <a:t>f</a:t>
                      </a:r>
                    </a:p>
                  </a:txBody>
                  <a:tcPr/>
                </a:tc>
                <a:extLst>
                  <a:ext uri="{0D108BD9-81ED-4DB2-BD59-A6C34878D82A}">
                    <a16:rowId xmlns:a16="http://schemas.microsoft.com/office/drawing/2014/main" val="3447727900"/>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–12</a:t>
                      </a:r>
                      <a:endParaRPr lang="en-US" sz="400" dirty="0"/>
                    </a:p>
                  </a:txBody>
                  <a:tcPr/>
                </a:tc>
                <a:tc>
                  <a:txBody>
                    <a:bodyPr/>
                    <a:lstStyle/>
                    <a:p>
                      <a:r>
                        <a:rPr lang="en-US" sz="400" b="0" i="0" kern="1200" dirty="0" err="1">
                          <a:solidFill>
                            <a:schemeClr val="dk1"/>
                          </a:solidFill>
                          <a:effectLst/>
                          <a:latin typeface="+mn-lt"/>
                          <a:ea typeface="+mn-ea"/>
                          <a:cs typeface="+mn-cs"/>
                        </a:rPr>
                        <a:t>pico</a:t>
                      </a:r>
                      <a:endParaRPr lang="en-US" sz="400" dirty="0"/>
                    </a:p>
                  </a:txBody>
                  <a:tcPr/>
                </a:tc>
                <a:tc>
                  <a:txBody>
                    <a:bodyPr/>
                    <a:lstStyle/>
                    <a:p>
                      <a:r>
                        <a:rPr lang="en-US" sz="400" dirty="0"/>
                        <a:t>p</a:t>
                      </a:r>
                    </a:p>
                  </a:txBody>
                  <a:tcPr/>
                </a:tc>
                <a:extLst>
                  <a:ext uri="{0D108BD9-81ED-4DB2-BD59-A6C34878D82A}">
                    <a16:rowId xmlns:a16="http://schemas.microsoft.com/office/drawing/2014/main" val="3953359634"/>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–9</a:t>
                      </a:r>
                      <a:endParaRPr lang="en-US" sz="400" dirty="0"/>
                    </a:p>
                  </a:txBody>
                  <a:tcPr/>
                </a:tc>
                <a:tc>
                  <a:txBody>
                    <a:bodyPr/>
                    <a:lstStyle/>
                    <a:p>
                      <a:r>
                        <a:rPr lang="en-US" sz="400" b="0" i="0" kern="1200" dirty="0">
                          <a:solidFill>
                            <a:schemeClr val="dk1"/>
                          </a:solidFill>
                          <a:effectLst/>
                          <a:latin typeface="+mn-lt"/>
                          <a:ea typeface="+mn-ea"/>
                          <a:cs typeface="+mn-cs"/>
                        </a:rPr>
                        <a:t>nano</a:t>
                      </a:r>
                      <a:endParaRPr lang="en-US" sz="400" dirty="0"/>
                    </a:p>
                  </a:txBody>
                  <a:tcPr/>
                </a:tc>
                <a:tc>
                  <a:txBody>
                    <a:bodyPr/>
                    <a:lstStyle/>
                    <a:p>
                      <a:r>
                        <a:rPr lang="en-US" sz="400" dirty="0"/>
                        <a:t>n</a:t>
                      </a:r>
                    </a:p>
                  </a:txBody>
                  <a:tcPr/>
                </a:tc>
                <a:extLst>
                  <a:ext uri="{0D108BD9-81ED-4DB2-BD59-A6C34878D82A}">
                    <a16:rowId xmlns:a16="http://schemas.microsoft.com/office/drawing/2014/main" val="122975711"/>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–6</a:t>
                      </a:r>
                      <a:endParaRPr lang="en-US" sz="400" dirty="0"/>
                    </a:p>
                  </a:txBody>
                  <a:tcPr/>
                </a:tc>
                <a:tc>
                  <a:txBody>
                    <a:bodyPr/>
                    <a:lstStyle/>
                    <a:p>
                      <a:r>
                        <a:rPr lang="en-US" sz="400" b="0" i="0" kern="1200" dirty="0">
                          <a:solidFill>
                            <a:schemeClr val="dk1"/>
                          </a:solidFill>
                          <a:effectLst/>
                          <a:latin typeface="+mn-lt"/>
                          <a:ea typeface="+mn-ea"/>
                          <a:cs typeface="+mn-cs"/>
                        </a:rPr>
                        <a:t>micro</a:t>
                      </a:r>
                      <a:endParaRPr lang="en-US" sz="400" dirty="0"/>
                    </a:p>
                  </a:txBody>
                  <a:tcPr/>
                </a:tc>
                <a:tc>
                  <a:txBody>
                    <a:bodyPr/>
                    <a:lstStyle/>
                    <a:p>
                      <a:r>
                        <a:rPr lang="el-GR" sz="400" b="0" i="0" kern="1200" dirty="0">
                          <a:solidFill>
                            <a:schemeClr val="dk1"/>
                          </a:solidFill>
                          <a:effectLst/>
                          <a:latin typeface="+mn-lt"/>
                          <a:ea typeface="+mn-ea"/>
                          <a:cs typeface="+mn-cs"/>
                        </a:rPr>
                        <a:t>μ</a:t>
                      </a:r>
                      <a:endParaRPr lang="en-US" sz="400" dirty="0"/>
                    </a:p>
                  </a:txBody>
                  <a:tcPr/>
                </a:tc>
                <a:extLst>
                  <a:ext uri="{0D108BD9-81ED-4DB2-BD59-A6C34878D82A}">
                    <a16:rowId xmlns:a16="http://schemas.microsoft.com/office/drawing/2014/main" val="1236643566"/>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–3</a:t>
                      </a:r>
                      <a:endParaRPr lang="en-US" sz="400" dirty="0"/>
                    </a:p>
                  </a:txBody>
                  <a:tcPr/>
                </a:tc>
                <a:tc>
                  <a:txBody>
                    <a:bodyPr/>
                    <a:lstStyle/>
                    <a:p>
                      <a:r>
                        <a:rPr lang="en-US" sz="400" b="0" i="0" kern="1200" dirty="0">
                          <a:solidFill>
                            <a:schemeClr val="dk1"/>
                          </a:solidFill>
                          <a:effectLst/>
                          <a:latin typeface="+mn-lt"/>
                          <a:ea typeface="+mn-ea"/>
                          <a:cs typeface="+mn-cs"/>
                        </a:rPr>
                        <a:t>milli</a:t>
                      </a:r>
                      <a:endParaRPr lang="en-US" sz="400" dirty="0"/>
                    </a:p>
                  </a:txBody>
                  <a:tcPr/>
                </a:tc>
                <a:tc>
                  <a:txBody>
                    <a:bodyPr/>
                    <a:lstStyle/>
                    <a:p>
                      <a:r>
                        <a:rPr lang="en-US" sz="400" dirty="0"/>
                        <a:t>m</a:t>
                      </a:r>
                    </a:p>
                  </a:txBody>
                  <a:tcPr/>
                </a:tc>
                <a:extLst>
                  <a:ext uri="{0D108BD9-81ED-4DB2-BD59-A6C34878D82A}">
                    <a16:rowId xmlns:a16="http://schemas.microsoft.com/office/drawing/2014/main" val="3294283091"/>
                  </a:ext>
                </a:extLst>
              </a:tr>
              <a:tr h="274706">
                <a:tc>
                  <a:txBody>
                    <a:bodyPr/>
                    <a:lstStyle/>
                    <a:p>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0</a:t>
                      </a:r>
                      <a:r>
                        <a:rPr lang="en-US" sz="400" b="0" i="0" kern="1200" dirty="0">
                          <a:solidFill>
                            <a:schemeClr val="dk1"/>
                          </a:solidFill>
                          <a:effectLst/>
                          <a:latin typeface="+mn-lt"/>
                          <a:ea typeface="+mn-ea"/>
                          <a:cs typeface="+mn-cs"/>
                        </a:rPr>
                        <a:t>(=1)</a:t>
                      </a:r>
                      <a:endParaRPr lang="en-US" sz="400" dirty="0"/>
                    </a:p>
                  </a:txBody>
                  <a:tcPr/>
                </a:tc>
                <a:tc>
                  <a:txBody>
                    <a:bodyPr/>
                    <a:lstStyle/>
                    <a:p>
                      <a:r>
                        <a:rPr lang="en-US" sz="400" b="0" i="0" kern="1200" dirty="0">
                          <a:solidFill>
                            <a:schemeClr val="dk1"/>
                          </a:solidFill>
                          <a:effectLst/>
                          <a:latin typeface="+mn-lt"/>
                          <a:ea typeface="+mn-ea"/>
                          <a:cs typeface="+mn-cs"/>
                        </a:rPr>
                        <a:t>–</a:t>
                      </a:r>
                      <a:endParaRPr lang="en-US" sz="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a:t>
                      </a:r>
                      <a:endParaRPr lang="en-US" sz="400" dirty="0"/>
                    </a:p>
                  </a:txBody>
                  <a:tcPr/>
                </a:tc>
                <a:extLst>
                  <a:ext uri="{0D108BD9-81ED-4DB2-BD59-A6C34878D82A}">
                    <a16:rowId xmlns:a16="http://schemas.microsoft.com/office/drawing/2014/main" val="1635744883"/>
                  </a:ext>
                </a:extLst>
              </a:tr>
              <a:tr h="274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3</a:t>
                      </a:r>
                      <a:endParaRPr lang="en-US" sz="400" dirty="0"/>
                    </a:p>
                  </a:txBody>
                  <a:tcPr/>
                </a:tc>
                <a:tc>
                  <a:txBody>
                    <a:bodyPr/>
                    <a:lstStyle/>
                    <a:p>
                      <a:r>
                        <a:rPr lang="en-US" sz="400" b="0" i="0" kern="1200" dirty="0">
                          <a:solidFill>
                            <a:schemeClr val="dk1"/>
                          </a:solidFill>
                          <a:effectLst/>
                          <a:latin typeface="+mn-lt"/>
                          <a:ea typeface="+mn-ea"/>
                          <a:cs typeface="+mn-cs"/>
                        </a:rPr>
                        <a:t>kilo</a:t>
                      </a:r>
                      <a:endParaRPr lang="en-US" sz="400" dirty="0"/>
                    </a:p>
                  </a:txBody>
                  <a:tcPr/>
                </a:tc>
                <a:tc>
                  <a:txBody>
                    <a:bodyPr/>
                    <a:lstStyle/>
                    <a:p>
                      <a:r>
                        <a:rPr lang="en-US" sz="400" b="0" i="0" kern="1200" dirty="0">
                          <a:solidFill>
                            <a:schemeClr val="dk1"/>
                          </a:solidFill>
                          <a:effectLst/>
                          <a:latin typeface="+mn-lt"/>
                          <a:ea typeface="+mn-ea"/>
                          <a:cs typeface="+mn-cs"/>
                        </a:rPr>
                        <a:t>k</a:t>
                      </a:r>
                      <a:endParaRPr lang="en-US" sz="400" dirty="0"/>
                    </a:p>
                  </a:txBody>
                  <a:tcPr/>
                </a:tc>
                <a:extLst>
                  <a:ext uri="{0D108BD9-81ED-4DB2-BD59-A6C34878D82A}">
                    <a16:rowId xmlns:a16="http://schemas.microsoft.com/office/drawing/2014/main" val="3473343785"/>
                  </a:ext>
                </a:extLst>
              </a:tr>
              <a:tr h="274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6</a:t>
                      </a:r>
                      <a:endParaRPr lang="en-US" sz="400" dirty="0"/>
                    </a:p>
                  </a:txBody>
                  <a:tcPr/>
                </a:tc>
                <a:tc>
                  <a:txBody>
                    <a:bodyPr/>
                    <a:lstStyle/>
                    <a:p>
                      <a:r>
                        <a:rPr lang="en-US" sz="400" b="0" i="0" kern="1200" dirty="0">
                          <a:solidFill>
                            <a:schemeClr val="dk1"/>
                          </a:solidFill>
                          <a:effectLst/>
                          <a:latin typeface="+mn-lt"/>
                          <a:ea typeface="+mn-ea"/>
                          <a:cs typeface="+mn-cs"/>
                        </a:rPr>
                        <a:t>mega</a:t>
                      </a:r>
                      <a:endParaRPr lang="en-US" sz="400" dirty="0"/>
                    </a:p>
                  </a:txBody>
                  <a:tcPr/>
                </a:tc>
                <a:tc>
                  <a:txBody>
                    <a:bodyPr/>
                    <a:lstStyle/>
                    <a:p>
                      <a:r>
                        <a:rPr lang="en-US" sz="400" b="0" i="0" kern="1200" dirty="0">
                          <a:solidFill>
                            <a:schemeClr val="dk1"/>
                          </a:solidFill>
                          <a:effectLst/>
                          <a:latin typeface="+mn-lt"/>
                          <a:ea typeface="+mn-ea"/>
                          <a:cs typeface="+mn-cs"/>
                        </a:rPr>
                        <a:t>M</a:t>
                      </a:r>
                      <a:endParaRPr lang="en-US" sz="400" dirty="0"/>
                    </a:p>
                  </a:txBody>
                  <a:tcPr/>
                </a:tc>
                <a:extLst>
                  <a:ext uri="{0D108BD9-81ED-4DB2-BD59-A6C34878D82A}">
                    <a16:rowId xmlns:a16="http://schemas.microsoft.com/office/drawing/2014/main" val="501187112"/>
                  </a:ext>
                </a:extLst>
              </a:tr>
              <a:tr h="274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9</a:t>
                      </a:r>
                      <a:endParaRPr lang="en-US" sz="400" dirty="0"/>
                    </a:p>
                  </a:txBody>
                  <a:tcPr/>
                </a:tc>
                <a:tc>
                  <a:txBody>
                    <a:bodyPr/>
                    <a:lstStyle/>
                    <a:p>
                      <a:r>
                        <a:rPr lang="en-US" sz="400" b="0" i="0" kern="1200" dirty="0">
                          <a:solidFill>
                            <a:schemeClr val="dk1"/>
                          </a:solidFill>
                          <a:effectLst/>
                          <a:latin typeface="+mn-lt"/>
                          <a:ea typeface="+mn-ea"/>
                          <a:cs typeface="+mn-cs"/>
                        </a:rPr>
                        <a:t>giga</a:t>
                      </a:r>
                      <a:endParaRPr lang="en-US" sz="400" dirty="0"/>
                    </a:p>
                  </a:txBody>
                  <a:tcPr/>
                </a:tc>
                <a:tc>
                  <a:txBody>
                    <a:bodyPr/>
                    <a:lstStyle/>
                    <a:p>
                      <a:r>
                        <a:rPr lang="en-US" sz="400" b="0" i="0" kern="1200" dirty="0">
                          <a:solidFill>
                            <a:schemeClr val="dk1"/>
                          </a:solidFill>
                          <a:effectLst/>
                          <a:latin typeface="+mn-lt"/>
                          <a:ea typeface="+mn-ea"/>
                          <a:cs typeface="+mn-cs"/>
                        </a:rPr>
                        <a:t>G</a:t>
                      </a:r>
                      <a:endParaRPr lang="en-US" sz="400" dirty="0"/>
                    </a:p>
                  </a:txBody>
                  <a:tcPr/>
                </a:tc>
                <a:extLst>
                  <a:ext uri="{0D108BD9-81ED-4DB2-BD59-A6C34878D82A}">
                    <a16:rowId xmlns:a16="http://schemas.microsoft.com/office/drawing/2014/main" val="4105108677"/>
                  </a:ext>
                </a:extLst>
              </a:tr>
              <a:tr h="274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12</a:t>
                      </a:r>
                      <a:endParaRPr lang="en-US" sz="400" dirty="0"/>
                    </a:p>
                  </a:txBody>
                  <a:tcPr/>
                </a:tc>
                <a:tc>
                  <a:txBody>
                    <a:bodyPr/>
                    <a:lstStyle/>
                    <a:p>
                      <a:r>
                        <a:rPr lang="en-US" sz="400" b="0" i="0" kern="1200" dirty="0">
                          <a:solidFill>
                            <a:schemeClr val="dk1"/>
                          </a:solidFill>
                          <a:effectLst/>
                          <a:latin typeface="+mn-lt"/>
                          <a:ea typeface="+mn-ea"/>
                          <a:cs typeface="+mn-cs"/>
                        </a:rPr>
                        <a:t>tera</a:t>
                      </a:r>
                      <a:endParaRPr lang="en-US" sz="400" dirty="0"/>
                    </a:p>
                  </a:txBody>
                  <a:tcPr/>
                </a:tc>
                <a:tc>
                  <a:txBody>
                    <a:bodyPr/>
                    <a:lstStyle/>
                    <a:p>
                      <a:r>
                        <a:rPr lang="en-US" sz="400" dirty="0"/>
                        <a:t>T</a:t>
                      </a:r>
                    </a:p>
                  </a:txBody>
                  <a:tcPr/>
                </a:tc>
                <a:extLst>
                  <a:ext uri="{0D108BD9-81ED-4DB2-BD59-A6C34878D82A}">
                    <a16:rowId xmlns:a16="http://schemas.microsoft.com/office/drawing/2014/main" val="905325828"/>
                  </a:ext>
                </a:extLst>
              </a:tr>
              <a:tr h="274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15</a:t>
                      </a:r>
                      <a:endParaRPr lang="en-US" sz="400" dirty="0"/>
                    </a:p>
                  </a:txBody>
                  <a:tcPr/>
                </a:tc>
                <a:tc>
                  <a:txBody>
                    <a:bodyPr/>
                    <a:lstStyle/>
                    <a:p>
                      <a:r>
                        <a:rPr lang="en-US" sz="400" b="0" i="0" kern="1200" dirty="0" err="1">
                          <a:solidFill>
                            <a:schemeClr val="dk1"/>
                          </a:solidFill>
                          <a:effectLst/>
                          <a:latin typeface="+mn-lt"/>
                          <a:ea typeface="+mn-ea"/>
                          <a:cs typeface="+mn-cs"/>
                        </a:rPr>
                        <a:t>peta</a:t>
                      </a:r>
                      <a:endParaRPr lang="en-US" sz="400" dirty="0"/>
                    </a:p>
                  </a:txBody>
                  <a:tcPr/>
                </a:tc>
                <a:tc>
                  <a:txBody>
                    <a:bodyPr/>
                    <a:lstStyle/>
                    <a:p>
                      <a:r>
                        <a:rPr lang="en-US" sz="400" dirty="0"/>
                        <a:t>P</a:t>
                      </a:r>
                    </a:p>
                  </a:txBody>
                  <a:tcPr/>
                </a:tc>
                <a:extLst>
                  <a:ext uri="{0D108BD9-81ED-4DB2-BD59-A6C34878D82A}">
                    <a16:rowId xmlns:a16="http://schemas.microsoft.com/office/drawing/2014/main" val="2841912212"/>
                  </a:ext>
                </a:extLst>
              </a:tr>
              <a:tr h="274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18</a:t>
                      </a:r>
                      <a:endParaRPr lang="en-US" sz="400" dirty="0"/>
                    </a:p>
                  </a:txBody>
                  <a:tcPr/>
                </a:tc>
                <a:tc>
                  <a:txBody>
                    <a:bodyPr/>
                    <a:lstStyle/>
                    <a:p>
                      <a:r>
                        <a:rPr lang="en-US" sz="400" b="0" i="0" kern="1200" dirty="0" err="1">
                          <a:solidFill>
                            <a:schemeClr val="dk1"/>
                          </a:solidFill>
                          <a:effectLst/>
                          <a:latin typeface="+mn-lt"/>
                          <a:ea typeface="+mn-ea"/>
                          <a:cs typeface="+mn-cs"/>
                        </a:rPr>
                        <a:t>exa</a:t>
                      </a:r>
                      <a:endParaRPr lang="en-US" sz="400" dirty="0"/>
                    </a:p>
                  </a:txBody>
                  <a:tcPr/>
                </a:tc>
                <a:tc>
                  <a:txBody>
                    <a:bodyPr/>
                    <a:lstStyle/>
                    <a:p>
                      <a:r>
                        <a:rPr lang="en-US" sz="400" dirty="0"/>
                        <a:t>E</a:t>
                      </a:r>
                    </a:p>
                  </a:txBody>
                  <a:tcPr/>
                </a:tc>
                <a:extLst>
                  <a:ext uri="{0D108BD9-81ED-4DB2-BD59-A6C34878D82A}">
                    <a16:rowId xmlns:a16="http://schemas.microsoft.com/office/drawing/2014/main" val="3412183290"/>
                  </a:ext>
                </a:extLst>
              </a:tr>
              <a:tr h="274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21</a:t>
                      </a:r>
                      <a:endParaRPr lang="en-US" sz="400" dirty="0"/>
                    </a:p>
                  </a:txBody>
                  <a:tcPr/>
                </a:tc>
                <a:tc>
                  <a:txBody>
                    <a:bodyPr/>
                    <a:lstStyle/>
                    <a:p>
                      <a:r>
                        <a:rPr lang="en-US" sz="400" b="0" i="0" kern="1200" dirty="0">
                          <a:solidFill>
                            <a:schemeClr val="dk1"/>
                          </a:solidFill>
                          <a:effectLst/>
                          <a:latin typeface="+mn-lt"/>
                          <a:ea typeface="+mn-ea"/>
                          <a:cs typeface="+mn-cs"/>
                        </a:rPr>
                        <a:t>zetta</a:t>
                      </a:r>
                      <a:endParaRPr lang="en-US" sz="400" dirty="0"/>
                    </a:p>
                  </a:txBody>
                  <a:tcPr/>
                </a:tc>
                <a:tc>
                  <a:txBody>
                    <a:bodyPr/>
                    <a:lstStyle/>
                    <a:p>
                      <a:r>
                        <a:rPr lang="en-US" sz="400" dirty="0"/>
                        <a:t>Z</a:t>
                      </a:r>
                    </a:p>
                  </a:txBody>
                  <a:tcPr/>
                </a:tc>
                <a:extLst>
                  <a:ext uri="{0D108BD9-81ED-4DB2-BD59-A6C34878D82A}">
                    <a16:rowId xmlns:a16="http://schemas.microsoft.com/office/drawing/2014/main" val="1656054483"/>
                  </a:ext>
                </a:extLst>
              </a:tr>
              <a:tr h="274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 b="0" i="0" kern="1200" dirty="0">
                          <a:solidFill>
                            <a:schemeClr val="dk1"/>
                          </a:solidFill>
                          <a:effectLst/>
                          <a:latin typeface="+mn-lt"/>
                          <a:ea typeface="+mn-ea"/>
                          <a:cs typeface="+mn-cs"/>
                        </a:rPr>
                        <a:t>10 </a:t>
                      </a:r>
                      <a:r>
                        <a:rPr lang="en-US" sz="400" b="0" i="0" kern="1200" baseline="30000" dirty="0">
                          <a:solidFill>
                            <a:schemeClr val="dk1"/>
                          </a:solidFill>
                          <a:effectLst/>
                          <a:latin typeface="+mn-lt"/>
                          <a:ea typeface="+mn-ea"/>
                          <a:cs typeface="+mn-cs"/>
                        </a:rPr>
                        <a:t>24</a:t>
                      </a:r>
                      <a:endParaRPr lang="en-US" sz="400" dirty="0"/>
                    </a:p>
                  </a:txBody>
                  <a:tcPr/>
                </a:tc>
                <a:tc>
                  <a:txBody>
                    <a:bodyPr/>
                    <a:lstStyle/>
                    <a:p>
                      <a:r>
                        <a:rPr lang="en-US" sz="400" b="0" i="0" kern="1200" dirty="0" err="1">
                          <a:solidFill>
                            <a:schemeClr val="dk1"/>
                          </a:solidFill>
                          <a:effectLst/>
                          <a:latin typeface="+mn-lt"/>
                          <a:ea typeface="+mn-ea"/>
                          <a:cs typeface="+mn-cs"/>
                        </a:rPr>
                        <a:t>yotta</a:t>
                      </a:r>
                      <a:endParaRPr lang="en-US" sz="400" dirty="0"/>
                    </a:p>
                  </a:txBody>
                  <a:tcPr/>
                </a:tc>
                <a:tc>
                  <a:txBody>
                    <a:bodyPr/>
                    <a:lstStyle/>
                    <a:p>
                      <a:r>
                        <a:rPr lang="en-US" sz="400" dirty="0"/>
                        <a:t>Y</a:t>
                      </a:r>
                    </a:p>
                  </a:txBody>
                  <a:tcPr/>
                </a:tc>
                <a:extLst>
                  <a:ext uri="{0D108BD9-81ED-4DB2-BD59-A6C34878D82A}">
                    <a16:rowId xmlns:a16="http://schemas.microsoft.com/office/drawing/2014/main" val="3714457089"/>
                  </a:ext>
                </a:extLst>
              </a:tr>
            </a:tbl>
          </a:graphicData>
        </a:graphic>
      </p:graphicFrame>
      <p:pic>
        <p:nvPicPr>
          <p:cNvPr id="8" name="Content Placeholder 7">
            <a:extLst>
              <a:ext uri="{FF2B5EF4-FFF2-40B4-BE49-F238E27FC236}">
                <a16:creationId xmlns:a16="http://schemas.microsoft.com/office/drawing/2014/main" id="{DB64B963-11E0-1F88-488C-BC3D124AB1DD}"/>
              </a:ext>
            </a:extLst>
          </p:cNvPr>
          <p:cNvPicPr>
            <a:picLocks noGrp="1" noChangeAspect="1"/>
          </p:cNvPicPr>
          <p:nvPr>
            <p:ph idx="1"/>
          </p:nvPr>
        </p:nvPicPr>
        <p:blipFill>
          <a:blip r:embed="rId3"/>
          <a:stretch>
            <a:fillRect/>
          </a:stretch>
        </p:blipFill>
        <p:spPr>
          <a:xfrm>
            <a:off x="4165600" y="311150"/>
            <a:ext cx="3860800" cy="6235700"/>
          </a:xfrm>
        </p:spPr>
      </p:pic>
    </p:spTree>
    <p:extLst>
      <p:ext uri="{BB962C8B-B14F-4D97-AF65-F5344CB8AC3E}">
        <p14:creationId xmlns:p14="http://schemas.microsoft.com/office/powerpoint/2010/main" val="2685399755"/>
      </p:ext>
    </p:extLst>
  </p:cSld>
  <p:clrMapOvr>
    <a:masterClrMapping/>
  </p:clrMapOvr>
</p:sld>
</file>

<file path=ppt/theme/theme1.xml><?xml version="1.0" encoding="utf-8"?>
<a:theme xmlns:a="http://schemas.openxmlformats.org/drawingml/2006/main" name="Office Theme">
  <a:themeElements>
    <a:clrScheme name="W W Norton Template">
      <a:dk1>
        <a:srgbClr val="202020"/>
      </a:dk1>
      <a:lt1>
        <a:srgbClr val="F5F5F5"/>
      </a:lt1>
      <a:dk2>
        <a:srgbClr val="232323"/>
      </a:dk2>
      <a:lt2>
        <a:srgbClr val="E7E6E6"/>
      </a:lt2>
      <a:accent1>
        <a:srgbClr val="0096D5"/>
      </a:accent1>
      <a:accent2>
        <a:srgbClr val="ED7D31"/>
      </a:accent2>
      <a:accent3>
        <a:srgbClr val="A5A5A5"/>
      </a:accent3>
      <a:accent4>
        <a:srgbClr val="FFC000"/>
      </a:accent4>
      <a:accent5>
        <a:srgbClr val="4472C4"/>
      </a:accent5>
      <a:accent6>
        <a:srgbClr val="AD0011"/>
      </a:accent6>
      <a:hlink>
        <a:srgbClr val="0563C1"/>
      </a:hlink>
      <a:folHlink>
        <a:srgbClr val="954F72"/>
      </a:folHlink>
    </a:clrScheme>
    <a:fontScheme name="Cambria-Calibri">
      <a:majorFont>
        <a:latin typeface="Cambria"/>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24ED871E-6C8D-D743-B622-BC8FA75960F1}" vid="{4AC473D8-0E8A-1E4B-B5F4-5E1B6F72DE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1c7c9a4-d043-4a67-96e5-2ff5b742a303">
      <Terms xmlns="http://schemas.microsoft.com/office/infopath/2007/PartnerControls"/>
    </lcf76f155ced4ddcb4097134ff3c332f>
    <TaxCatchAll xmlns="9d64b6a7-e13d-4012-aff2-02bdd52222e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69AFE3D876FE4297EE28B5F70DC3F8" ma:contentTypeVersion="16" ma:contentTypeDescription="Create a new document." ma:contentTypeScope="" ma:versionID="16968aa508ba5ecb4dfa860f5a2e9845">
  <xsd:schema xmlns:xsd="http://www.w3.org/2001/XMLSchema" xmlns:xs="http://www.w3.org/2001/XMLSchema" xmlns:p="http://schemas.microsoft.com/office/2006/metadata/properties" xmlns:ns2="d1c7c9a4-d043-4a67-96e5-2ff5b742a303" xmlns:ns3="9d64b6a7-e13d-4012-aff2-02bdd52222eb" targetNamespace="http://schemas.microsoft.com/office/2006/metadata/properties" ma:root="true" ma:fieldsID="f150ec24464e320fcd527209163783cd" ns2:_="" ns3:_="">
    <xsd:import namespace="d1c7c9a4-d043-4a67-96e5-2ff5b742a303"/>
    <xsd:import namespace="9d64b6a7-e13d-4012-aff2-02bdd52222e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c7c9a4-d043-4a67-96e5-2ff5b742a3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5876ee3-2b79-4d5d-9b03-6d8756831634"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64b6a7-e13d-4012-aff2-02bdd52222e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26d98fc-0af3-417b-8254-413504fc40c8}" ma:internalName="TaxCatchAll" ma:showField="CatchAllData" ma:web="9d64b6a7-e13d-4012-aff2-02bdd52222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EAF72A-BD25-4CC7-8324-C66014C68006}">
  <ds:schemaRefs>
    <ds:schemaRef ds:uri="http://schemas.microsoft.com/sharepoint/v3/contenttype/forms"/>
  </ds:schemaRefs>
</ds:datastoreItem>
</file>

<file path=customXml/itemProps2.xml><?xml version="1.0" encoding="utf-8"?>
<ds:datastoreItem xmlns:ds="http://schemas.openxmlformats.org/officeDocument/2006/customXml" ds:itemID="{5E03CBA4-E0DC-485F-8CB9-7B2612961C7F}">
  <ds:schemaRefs>
    <ds:schemaRef ds:uri="http://schemas.microsoft.com/office/2006/documentManagement/types"/>
    <ds:schemaRef ds:uri="http://purl.org/dc/terms/"/>
    <ds:schemaRef ds:uri="d1c7c9a4-d043-4a67-96e5-2ff5b742a303"/>
    <ds:schemaRef ds:uri="http://schemas.microsoft.com/office/2006/metadata/properties"/>
    <ds:schemaRef ds:uri="http://purl.org/dc/dcmitype/"/>
    <ds:schemaRef ds:uri="http://www.w3.org/XML/1998/namespace"/>
    <ds:schemaRef ds:uri="http://purl.org/dc/elements/1.1/"/>
    <ds:schemaRef ds:uri="http://schemas.microsoft.com/office/infopath/2007/PartnerControls"/>
    <ds:schemaRef ds:uri="http://schemas.openxmlformats.org/package/2006/metadata/core-properties"/>
    <ds:schemaRef ds:uri="9d64b6a7-e13d-4012-aff2-02bdd52222eb"/>
  </ds:schemaRefs>
</ds:datastoreItem>
</file>

<file path=customXml/itemProps3.xml><?xml version="1.0" encoding="utf-8"?>
<ds:datastoreItem xmlns:ds="http://schemas.openxmlformats.org/officeDocument/2006/customXml" ds:itemID="{07C2A3A4-E4E2-4573-AE3A-44E66028E1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c7c9a4-d043-4a67-96e5-2ff5b742a303"/>
    <ds:schemaRef ds:uri="9d64b6a7-e13d-4012-aff2-02bdd52222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321</TotalTime>
  <Words>2954</Words>
  <Application>Microsoft Macintosh PowerPoint</Application>
  <PresentationFormat>Widescreen</PresentationFormat>
  <Paragraphs>405</Paragraphs>
  <Slides>47</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ＭＳ Ｐゴシック</vt:lpstr>
      <vt:lpstr>Arial</vt:lpstr>
      <vt:lpstr>Calibri</vt:lpstr>
      <vt:lpstr>Courier New</vt:lpstr>
      <vt:lpstr>Symbol</vt:lpstr>
      <vt:lpstr>Tahoma</vt:lpstr>
      <vt:lpstr>Times New Roman</vt:lpstr>
      <vt:lpstr>Wingdings</vt:lpstr>
      <vt:lpstr>Office Theme</vt:lpstr>
      <vt:lpstr>CHAPTER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Humans oxidize fuel and use (and store) energy</vt:lpstr>
      <vt:lpstr>PowerPoint Presentation</vt:lpstr>
      <vt:lpstr>Cars oxidize fuel and use energy to move</vt:lpstr>
      <vt:lpstr>PowerPoint Presentation</vt:lpstr>
      <vt:lpstr>PowerPoint Presentation</vt:lpstr>
      <vt:lpstr>PowerPoint Presentation</vt:lpstr>
      <vt:lpstr>PowerPoint Presentation</vt:lpstr>
      <vt:lpstr>PowerPoint Presentation</vt:lpstr>
      <vt:lpstr>Cars oxidize fuel and use energy to move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Sumanas, Inc.</Manager>
  <Company>W. W. Norton &amp; Company, Inc.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the Environment, and Climate Change</dc:title>
  <dc:subject/>
  <dc:creator>Richard Wolfson</dc:creator>
  <cp:keywords/>
  <dc:description/>
  <cp:lastModifiedBy>Don Barber</cp:lastModifiedBy>
  <cp:revision>54</cp:revision>
  <dcterms:created xsi:type="dcterms:W3CDTF">2018-12-17T21:40:05Z</dcterms:created>
  <dcterms:modified xsi:type="dcterms:W3CDTF">2026-09-03T15:57:21Z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0x0101002D69AFE3D876FE4297EE28B5F70DC3F8</vt:lpwstr>
  </property>
</Properties>
</file>