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464" r:id="rId2"/>
    <p:sldId id="450" r:id="rId3"/>
    <p:sldId id="437" r:id="rId4"/>
    <p:sldId id="438" r:id="rId5"/>
    <p:sldId id="310" r:id="rId6"/>
    <p:sldId id="463" r:id="rId7"/>
    <p:sldId id="440" r:id="rId8"/>
    <p:sldId id="441" r:id="rId9"/>
    <p:sldId id="443" r:id="rId10"/>
    <p:sldId id="316" r:id="rId11"/>
    <p:sldId id="317" r:id="rId12"/>
    <p:sldId id="318" r:id="rId13"/>
    <p:sldId id="322" r:id="rId14"/>
    <p:sldId id="321" r:id="rId15"/>
    <p:sldId id="333" r:id="rId16"/>
    <p:sldId id="334" r:id="rId17"/>
    <p:sldId id="263" r:id="rId18"/>
    <p:sldId id="264" r:id="rId19"/>
    <p:sldId id="461" r:id="rId20"/>
    <p:sldId id="265" r:id="rId21"/>
    <p:sldId id="462" r:id="rId22"/>
    <p:sldId id="267" r:id="rId23"/>
    <p:sldId id="268" r:id="rId24"/>
    <p:sldId id="269" r:id="rId25"/>
    <p:sldId id="439" r:id="rId26"/>
    <p:sldId id="270" r:id="rId27"/>
    <p:sldId id="272" r:id="rId28"/>
    <p:sldId id="273" r:id="rId29"/>
    <p:sldId id="274" r:id="rId30"/>
  </p:sldIdLst>
  <p:sldSz cx="12192000" cy="6858000"/>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5E21CE9-FCD6-4534-B4FF-26F7806020F8}">
          <p14:sldIdLst>
            <p14:sldId id="464"/>
            <p14:sldId id="450"/>
            <p14:sldId id="437"/>
            <p14:sldId id="438"/>
            <p14:sldId id="310"/>
            <p14:sldId id="463"/>
            <p14:sldId id="440"/>
            <p14:sldId id="441"/>
            <p14:sldId id="443"/>
            <p14:sldId id="316"/>
            <p14:sldId id="317"/>
            <p14:sldId id="318"/>
            <p14:sldId id="322"/>
            <p14:sldId id="321"/>
            <p14:sldId id="333"/>
            <p14:sldId id="334"/>
            <p14:sldId id="263"/>
            <p14:sldId id="264"/>
            <p14:sldId id="461"/>
            <p14:sldId id="265"/>
            <p14:sldId id="462"/>
            <p14:sldId id="267"/>
            <p14:sldId id="268"/>
            <p14:sldId id="269"/>
            <p14:sldId id="439"/>
            <p14:sldId id="270"/>
            <p14:sldId id="272"/>
            <p14:sldId id="273"/>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861D"/>
    <a:srgbClr val="410ADC"/>
    <a:srgbClr val="D39907"/>
    <a:srgbClr val="F35F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D03C56-3573-4044-88A0-7AF228E31A42}" v="66" dt="2026-09-03T22:02:29.9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929" autoAdjust="0"/>
    <p:restoredTop sz="93302" autoAdjust="0"/>
  </p:normalViewPr>
  <p:slideViewPr>
    <p:cSldViewPr snapToGrid="0">
      <p:cViewPr varScale="1">
        <p:scale>
          <a:sx n="103" d="100"/>
          <a:sy n="103" d="100"/>
        </p:scale>
        <p:origin x="114" y="18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Cook" userId="d1c7cfb340f2c7ab" providerId="LiveId" clId="{094216BE-705F-4266-94AD-17FE22B80578}"/>
    <pc:docChg chg="custSel addSld delSld modSld modSection">
      <pc:chgData name="Tim Cook" userId="d1c7cfb340f2c7ab" providerId="LiveId" clId="{094216BE-705F-4266-94AD-17FE22B80578}" dt="2026-09-03T22:02:30.021" v="887" actId="27636"/>
      <pc:docMkLst>
        <pc:docMk/>
      </pc:docMkLst>
      <pc:sldChg chg="modSp">
        <pc:chgData name="Tim Cook" userId="d1c7cfb340f2c7ab" providerId="LiveId" clId="{094216BE-705F-4266-94AD-17FE22B80578}" dt="2026-09-03T21:42:36.659" v="314" actId="20577"/>
        <pc:sldMkLst>
          <pc:docMk/>
          <pc:sldMk cId="2288112704" sldId="263"/>
        </pc:sldMkLst>
        <pc:spChg chg="mod">
          <ac:chgData name="Tim Cook" userId="d1c7cfb340f2c7ab" providerId="LiveId" clId="{094216BE-705F-4266-94AD-17FE22B80578}" dt="2026-09-03T21:42:36.659" v="314" actId="20577"/>
          <ac:spMkLst>
            <pc:docMk/>
            <pc:sldMk cId="2288112704" sldId="263"/>
            <ac:spMk id="3" creationId="{00000000-0000-0000-0000-000000000000}"/>
          </ac:spMkLst>
        </pc:spChg>
      </pc:sldChg>
      <pc:sldChg chg="modNotesTx">
        <pc:chgData name="Tim Cook" userId="d1c7cfb340f2c7ab" providerId="LiveId" clId="{094216BE-705F-4266-94AD-17FE22B80578}" dt="2026-09-03T21:50:14.419" v="882" actId="20577"/>
        <pc:sldMkLst>
          <pc:docMk/>
          <pc:sldMk cId="3565544307" sldId="264"/>
        </pc:sldMkLst>
      </pc:sldChg>
      <pc:sldChg chg="add del">
        <pc:chgData name="Tim Cook" userId="d1c7cfb340f2c7ab" providerId="LiveId" clId="{094216BE-705F-4266-94AD-17FE22B80578}" dt="2026-08-30T20:40:28.809" v="21"/>
        <pc:sldMkLst>
          <pc:docMk/>
          <pc:sldMk cId="905889144" sldId="265"/>
        </pc:sldMkLst>
      </pc:sldChg>
      <pc:sldChg chg="add del">
        <pc:chgData name="Tim Cook" userId="d1c7cfb340f2c7ab" providerId="LiveId" clId="{094216BE-705F-4266-94AD-17FE22B80578}" dt="2026-08-30T20:40:28.809" v="21"/>
        <pc:sldMkLst>
          <pc:docMk/>
          <pc:sldMk cId="2633507193" sldId="267"/>
        </pc:sldMkLst>
      </pc:sldChg>
      <pc:sldChg chg="add del">
        <pc:chgData name="Tim Cook" userId="d1c7cfb340f2c7ab" providerId="LiveId" clId="{094216BE-705F-4266-94AD-17FE22B80578}" dt="2026-08-30T20:40:28.809" v="21"/>
        <pc:sldMkLst>
          <pc:docMk/>
          <pc:sldMk cId="1801638349" sldId="268"/>
        </pc:sldMkLst>
      </pc:sldChg>
      <pc:sldChg chg="add del">
        <pc:chgData name="Tim Cook" userId="d1c7cfb340f2c7ab" providerId="LiveId" clId="{094216BE-705F-4266-94AD-17FE22B80578}" dt="2026-08-30T20:40:28.809" v="21"/>
        <pc:sldMkLst>
          <pc:docMk/>
          <pc:sldMk cId="4105637662" sldId="269"/>
        </pc:sldMkLst>
      </pc:sldChg>
      <pc:sldChg chg="add">
        <pc:chgData name="Tim Cook" userId="d1c7cfb340f2c7ab" providerId="LiveId" clId="{094216BE-705F-4266-94AD-17FE22B80578}" dt="2026-08-30T20:40:28.809" v="21"/>
        <pc:sldMkLst>
          <pc:docMk/>
          <pc:sldMk cId="3708536084" sldId="270"/>
        </pc:sldMkLst>
      </pc:sldChg>
      <pc:sldChg chg="modSp add modAnim">
        <pc:chgData name="Tim Cook" userId="d1c7cfb340f2c7ab" providerId="LiveId" clId="{094216BE-705F-4266-94AD-17FE22B80578}" dt="2026-08-30T20:45:05.410" v="47" actId="20577"/>
        <pc:sldMkLst>
          <pc:docMk/>
          <pc:sldMk cId="4229061077" sldId="272"/>
        </pc:sldMkLst>
        <pc:spChg chg="mod">
          <ac:chgData name="Tim Cook" userId="d1c7cfb340f2c7ab" providerId="LiveId" clId="{094216BE-705F-4266-94AD-17FE22B80578}" dt="2026-08-30T20:45:05.410" v="47" actId="20577"/>
          <ac:spMkLst>
            <pc:docMk/>
            <pc:sldMk cId="4229061077" sldId="272"/>
            <ac:spMk id="3" creationId="{00000000-0000-0000-0000-000000000000}"/>
          </ac:spMkLst>
        </pc:spChg>
      </pc:sldChg>
      <pc:sldChg chg="add">
        <pc:chgData name="Tim Cook" userId="d1c7cfb340f2c7ab" providerId="LiveId" clId="{094216BE-705F-4266-94AD-17FE22B80578}" dt="2026-08-30T20:40:28.809" v="21"/>
        <pc:sldMkLst>
          <pc:docMk/>
          <pc:sldMk cId="746744964" sldId="273"/>
        </pc:sldMkLst>
      </pc:sldChg>
      <pc:sldChg chg="add">
        <pc:chgData name="Tim Cook" userId="d1c7cfb340f2c7ab" providerId="LiveId" clId="{094216BE-705F-4266-94AD-17FE22B80578}" dt="2026-08-30T20:40:28.809" v="21"/>
        <pc:sldMkLst>
          <pc:docMk/>
          <pc:sldMk cId="2305730162" sldId="274"/>
        </pc:sldMkLst>
      </pc:sldChg>
      <pc:sldChg chg="add del">
        <pc:chgData name="Tim Cook" userId="d1c7cfb340f2c7ab" providerId="LiveId" clId="{094216BE-705F-4266-94AD-17FE22B80578}" dt="2026-09-03T21:36:03.628" v="266" actId="47"/>
        <pc:sldMkLst>
          <pc:docMk/>
          <pc:sldMk cId="3289097408" sldId="275"/>
        </pc:sldMkLst>
      </pc:sldChg>
      <pc:sldChg chg="add del">
        <pc:chgData name="Tim Cook" userId="d1c7cfb340f2c7ab" providerId="LiveId" clId="{094216BE-705F-4266-94AD-17FE22B80578}" dt="2026-09-03T21:36:04.105" v="267" actId="47"/>
        <pc:sldMkLst>
          <pc:docMk/>
          <pc:sldMk cId="1431325054" sldId="276"/>
        </pc:sldMkLst>
      </pc:sldChg>
      <pc:sldChg chg="add del">
        <pc:chgData name="Tim Cook" userId="d1c7cfb340f2c7ab" providerId="LiveId" clId="{094216BE-705F-4266-94AD-17FE22B80578}" dt="2026-09-03T21:36:04.579" v="268" actId="47"/>
        <pc:sldMkLst>
          <pc:docMk/>
          <pc:sldMk cId="904794846" sldId="277"/>
        </pc:sldMkLst>
      </pc:sldChg>
      <pc:sldChg chg="add del">
        <pc:chgData name="Tim Cook" userId="d1c7cfb340f2c7ab" providerId="LiveId" clId="{094216BE-705F-4266-94AD-17FE22B80578}" dt="2026-09-03T21:36:05.269" v="269" actId="47"/>
        <pc:sldMkLst>
          <pc:docMk/>
          <pc:sldMk cId="4277575411" sldId="278"/>
        </pc:sldMkLst>
      </pc:sldChg>
      <pc:sldChg chg="add del">
        <pc:chgData name="Tim Cook" userId="d1c7cfb340f2c7ab" providerId="LiveId" clId="{094216BE-705F-4266-94AD-17FE22B80578}" dt="2026-09-03T21:36:05.775" v="270" actId="47"/>
        <pc:sldMkLst>
          <pc:docMk/>
          <pc:sldMk cId="1404178106" sldId="279"/>
        </pc:sldMkLst>
      </pc:sldChg>
      <pc:sldChg chg="add del">
        <pc:chgData name="Tim Cook" userId="d1c7cfb340f2c7ab" providerId="LiveId" clId="{094216BE-705F-4266-94AD-17FE22B80578}" dt="2026-09-03T21:36:06.317" v="271" actId="47"/>
        <pc:sldMkLst>
          <pc:docMk/>
          <pc:sldMk cId="1186758355" sldId="280"/>
        </pc:sldMkLst>
      </pc:sldChg>
      <pc:sldChg chg="add del">
        <pc:chgData name="Tim Cook" userId="d1c7cfb340f2c7ab" providerId="LiveId" clId="{094216BE-705F-4266-94AD-17FE22B80578}" dt="2026-09-03T21:36:06.788" v="272" actId="47"/>
        <pc:sldMkLst>
          <pc:docMk/>
          <pc:sldMk cId="1772406889" sldId="281"/>
        </pc:sldMkLst>
      </pc:sldChg>
      <pc:sldChg chg="add del">
        <pc:chgData name="Tim Cook" userId="d1c7cfb340f2c7ab" providerId="LiveId" clId="{094216BE-705F-4266-94AD-17FE22B80578}" dt="2026-09-03T21:36:07.295" v="273" actId="47"/>
        <pc:sldMkLst>
          <pc:docMk/>
          <pc:sldMk cId="2131035106" sldId="282"/>
        </pc:sldMkLst>
      </pc:sldChg>
      <pc:sldChg chg="add del">
        <pc:chgData name="Tim Cook" userId="d1c7cfb340f2c7ab" providerId="LiveId" clId="{094216BE-705F-4266-94AD-17FE22B80578}" dt="2026-09-03T21:36:08.288" v="275" actId="47"/>
        <pc:sldMkLst>
          <pc:docMk/>
          <pc:sldMk cId="190885271" sldId="283"/>
        </pc:sldMkLst>
      </pc:sldChg>
      <pc:sldChg chg="add del">
        <pc:chgData name="Tim Cook" userId="d1c7cfb340f2c7ab" providerId="LiveId" clId="{094216BE-705F-4266-94AD-17FE22B80578}" dt="2026-09-03T21:36:08.832" v="276" actId="47"/>
        <pc:sldMkLst>
          <pc:docMk/>
          <pc:sldMk cId="3593151178" sldId="284"/>
        </pc:sldMkLst>
      </pc:sldChg>
      <pc:sldChg chg="add del">
        <pc:chgData name="Tim Cook" userId="d1c7cfb340f2c7ab" providerId="LiveId" clId="{094216BE-705F-4266-94AD-17FE22B80578}" dt="2026-09-03T21:36:09.581" v="277" actId="47"/>
        <pc:sldMkLst>
          <pc:docMk/>
          <pc:sldMk cId="1596666751" sldId="286"/>
        </pc:sldMkLst>
      </pc:sldChg>
      <pc:sldChg chg="add del">
        <pc:chgData name="Tim Cook" userId="d1c7cfb340f2c7ab" providerId="LiveId" clId="{094216BE-705F-4266-94AD-17FE22B80578}" dt="2026-09-03T21:36:10.939" v="279" actId="47"/>
        <pc:sldMkLst>
          <pc:docMk/>
          <pc:sldMk cId="2536700722" sldId="287"/>
        </pc:sldMkLst>
      </pc:sldChg>
      <pc:sldChg chg="add del">
        <pc:chgData name="Tim Cook" userId="d1c7cfb340f2c7ab" providerId="LiveId" clId="{094216BE-705F-4266-94AD-17FE22B80578}" dt="2026-09-03T21:36:11.750" v="280" actId="47"/>
        <pc:sldMkLst>
          <pc:docMk/>
          <pc:sldMk cId="1616082048" sldId="288"/>
        </pc:sldMkLst>
      </pc:sldChg>
      <pc:sldChg chg="add del">
        <pc:chgData name="Tim Cook" userId="d1c7cfb340f2c7ab" providerId="LiveId" clId="{094216BE-705F-4266-94AD-17FE22B80578}" dt="2026-09-03T21:36:10.293" v="278" actId="47"/>
        <pc:sldMkLst>
          <pc:docMk/>
          <pc:sldMk cId="1901220895" sldId="290"/>
        </pc:sldMkLst>
      </pc:sldChg>
      <pc:sldChg chg="add del">
        <pc:chgData name="Tim Cook" userId="d1c7cfb340f2c7ab" providerId="LiveId" clId="{094216BE-705F-4266-94AD-17FE22B80578}" dt="2026-09-03T21:36:12.521" v="281" actId="47"/>
        <pc:sldMkLst>
          <pc:docMk/>
          <pc:sldMk cId="2339100224" sldId="291"/>
        </pc:sldMkLst>
      </pc:sldChg>
      <pc:sldChg chg="add del">
        <pc:chgData name="Tim Cook" userId="d1c7cfb340f2c7ab" providerId="LiveId" clId="{094216BE-705F-4266-94AD-17FE22B80578}" dt="2026-09-03T21:36:13.295" v="282" actId="47"/>
        <pc:sldMkLst>
          <pc:docMk/>
          <pc:sldMk cId="2166400476" sldId="292"/>
        </pc:sldMkLst>
      </pc:sldChg>
      <pc:sldChg chg="add del">
        <pc:chgData name="Tim Cook" userId="d1c7cfb340f2c7ab" providerId="LiveId" clId="{094216BE-705F-4266-94AD-17FE22B80578}" dt="2026-09-03T21:36:13.949" v="283" actId="47"/>
        <pc:sldMkLst>
          <pc:docMk/>
          <pc:sldMk cId="1571255008" sldId="293"/>
        </pc:sldMkLst>
      </pc:sldChg>
      <pc:sldChg chg="add del">
        <pc:chgData name="Tim Cook" userId="d1c7cfb340f2c7ab" providerId="LiveId" clId="{094216BE-705F-4266-94AD-17FE22B80578}" dt="2026-09-03T21:36:14.748" v="284" actId="47"/>
        <pc:sldMkLst>
          <pc:docMk/>
          <pc:sldMk cId="1227137447" sldId="294"/>
        </pc:sldMkLst>
      </pc:sldChg>
      <pc:sldChg chg="add del">
        <pc:chgData name="Tim Cook" userId="d1c7cfb340f2c7ab" providerId="LiveId" clId="{094216BE-705F-4266-94AD-17FE22B80578}" dt="2026-09-03T21:36:15.292" v="285" actId="47"/>
        <pc:sldMkLst>
          <pc:docMk/>
          <pc:sldMk cId="831281206" sldId="295"/>
        </pc:sldMkLst>
      </pc:sldChg>
      <pc:sldChg chg="add del">
        <pc:chgData name="Tim Cook" userId="d1c7cfb340f2c7ab" providerId="LiveId" clId="{094216BE-705F-4266-94AD-17FE22B80578}" dt="2026-09-03T21:36:16.086" v="286" actId="47"/>
        <pc:sldMkLst>
          <pc:docMk/>
          <pc:sldMk cId="2687543769" sldId="296"/>
        </pc:sldMkLst>
      </pc:sldChg>
      <pc:sldChg chg="add del">
        <pc:chgData name="Tim Cook" userId="d1c7cfb340f2c7ab" providerId="LiveId" clId="{094216BE-705F-4266-94AD-17FE22B80578}" dt="2026-09-03T21:36:16.629" v="287" actId="47"/>
        <pc:sldMkLst>
          <pc:docMk/>
          <pc:sldMk cId="1248107441" sldId="297"/>
        </pc:sldMkLst>
      </pc:sldChg>
      <pc:sldChg chg="add del">
        <pc:chgData name="Tim Cook" userId="d1c7cfb340f2c7ab" providerId="LiveId" clId="{094216BE-705F-4266-94AD-17FE22B80578}" dt="2026-09-03T21:36:17.540" v="288" actId="47"/>
        <pc:sldMkLst>
          <pc:docMk/>
          <pc:sldMk cId="2447815930" sldId="298"/>
        </pc:sldMkLst>
      </pc:sldChg>
      <pc:sldChg chg="add del">
        <pc:chgData name="Tim Cook" userId="d1c7cfb340f2c7ab" providerId="LiveId" clId="{094216BE-705F-4266-94AD-17FE22B80578}" dt="2026-09-03T21:36:07.768" v="274" actId="47"/>
        <pc:sldMkLst>
          <pc:docMk/>
          <pc:sldMk cId="3447715334" sldId="303"/>
        </pc:sldMkLst>
      </pc:sldChg>
      <pc:sldChg chg="add">
        <pc:chgData name="Tim Cook" userId="d1c7cfb340f2c7ab" providerId="LiveId" clId="{094216BE-705F-4266-94AD-17FE22B80578}" dt="2026-09-03T21:26:27.651" v="62"/>
        <pc:sldMkLst>
          <pc:docMk/>
          <pc:sldMk cId="316928889" sldId="310"/>
        </pc:sldMkLst>
      </pc:sldChg>
      <pc:sldChg chg="add">
        <pc:chgData name="Tim Cook" userId="d1c7cfb340f2c7ab" providerId="LiveId" clId="{094216BE-705F-4266-94AD-17FE22B80578}" dt="2026-09-03T21:26:27.651" v="62"/>
        <pc:sldMkLst>
          <pc:docMk/>
          <pc:sldMk cId="2912632778" sldId="316"/>
        </pc:sldMkLst>
      </pc:sldChg>
      <pc:sldChg chg="add">
        <pc:chgData name="Tim Cook" userId="d1c7cfb340f2c7ab" providerId="LiveId" clId="{094216BE-705F-4266-94AD-17FE22B80578}" dt="2026-09-03T21:26:27.651" v="62"/>
        <pc:sldMkLst>
          <pc:docMk/>
          <pc:sldMk cId="3442033569" sldId="317"/>
        </pc:sldMkLst>
      </pc:sldChg>
      <pc:sldChg chg="add">
        <pc:chgData name="Tim Cook" userId="d1c7cfb340f2c7ab" providerId="LiveId" clId="{094216BE-705F-4266-94AD-17FE22B80578}" dt="2026-09-03T21:26:27.651" v="62"/>
        <pc:sldMkLst>
          <pc:docMk/>
          <pc:sldMk cId="2953890212" sldId="318"/>
        </pc:sldMkLst>
      </pc:sldChg>
      <pc:sldChg chg="add">
        <pc:chgData name="Tim Cook" userId="d1c7cfb340f2c7ab" providerId="LiveId" clId="{094216BE-705F-4266-94AD-17FE22B80578}" dt="2026-09-03T21:26:27.651" v="62"/>
        <pc:sldMkLst>
          <pc:docMk/>
          <pc:sldMk cId="3425072392" sldId="321"/>
        </pc:sldMkLst>
      </pc:sldChg>
      <pc:sldChg chg="add">
        <pc:chgData name="Tim Cook" userId="d1c7cfb340f2c7ab" providerId="LiveId" clId="{094216BE-705F-4266-94AD-17FE22B80578}" dt="2026-09-03T21:26:27.651" v="62"/>
        <pc:sldMkLst>
          <pc:docMk/>
          <pc:sldMk cId="3140606262" sldId="322"/>
        </pc:sldMkLst>
      </pc:sldChg>
      <pc:sldChg chg="modSp mod modAnim">
        <pc:chgData name="Tim Cook" userId="d1c7cfb340f2c7ab" providerId="LiveId" clId="{094216BE-705F-4266-94AD-17FE22B80578}" dt="2026-08-30T20:43:40.980" v="37" actId="1076"/>
        <pc:sldMkLst>
          <pc:docMk/>
          <pc:sldMk cId="1721237563" sldId="333"/>
        </pc:sldMkLst>
        <pc:spChg chg="mod">
          <ac:chgData name="Tim Cook" userId="d1c7cfb340f2c7ab" providerId="LiveId" clId="{094216BE-705F-4266-94AD-17FE22B80578}" dt="2026-08-30T20:43:40.980" v="37" actId="1076"/>
          <ac:spMkLst>
            <pc:docMk/>
            <pc:sldMk cId="1721237563" sldId="333"/>
            <ac:spMk id="56322" creationId="{00000000-0000-0000-0000-000000000000}"/>
          </ac:spMkLst>
        </pc:spChg>
      </pc:sldChg>
      <pc:sldChg chg="add">
        <pc:chgData name="Tim Cook" userId="d1c7cfb340f2c7ab" providerId="LiveId" clId="{094216BE-705F-4266-94AD-17FE22B80578}" dt="2026-09-03T21:26:27.651" v="62"/>
        <pc:sldMkLst>
          <pc:docMk/>
          <pc:sldMk cId="4201174580" sldId="437"/>
        </pc:sldMkLst>
      </pc:sldChg>
      <pc:sldChg chg="add">
        <pc:chgData name="Tim Cook" userId="d1c7cfb340f2c7ab" providerId="LiveId" clId="{094216BE-705F-4266-94AD-17FE22B80578}" dt="2026-09-03T21:26:27.651" v="62"/>
        <pc:sldMkLst>
          <pc:docMk/>
          <pc:sldMk cId="1732212683" sldId="438"/>
        </pc:sldMkLst>
      </pc:sldChg>
      <pc:sldChg chg="modSp add del">
        <pc:chgData name="Tim Cook" userId="d1c7cfb340f2c7ab" providerId="LiveId" clId="{094216BE-705F-4266-94AD-17FE22B80578}" dt="2026-08-30T20:50:05.546" v="58" actId="20577"/>
        <pc:sldMkLst>
          <pc:docMk/>
          <pc:sldMk cId="1031375133" sldId="439"/>
        </pc:sldMkLst>
        <pc:spChg chg="mod">
          <ac:chgData name="Tim Cook" userId="d1c7cfb340f2c7ab" providerId="LiveId" clId="{094216BE-705F-4266-94AD-17FE22B80578}" dt="2026-08-30T20:50:05.546" v="58" actId="20577"/>
          <ac:spMkLst>
            <pc:docMk/>
            <pc:sldMk cId="1031375133" sldId="439"/>
            <ac:spMk id="3" creationId="{214473B2-BFC7-AF58-6DFE-E2E038D81402}"/>
          </ac:spMkLst>
        </pc:spChg>
      </pc:sldChg>
      <pc:sldChg chg="add">
        <pc:chgData name="Tim Cook" userId="d1c7cfb340f2c7ab" providerId="LiveId" clId="{094216BE-705F-4266-94AD-17FE22B80578}" dt="2026-09-03T21:26:27.651" v="62"/>
        <pc:sldMkLst>
          <pc:docMk/>
          <pc:sldMk cId="1038341801" sldId="440"/>
        </pc:sldMkLst>
      </pc:sldChg>
      <pc:sldChg chg="add">
        <pc:chgData name="Tim Cook" userId="d1c7cfb340f2c7ab" providerId="LiveId" clId="{094216BE-705F-4266-94AD-17FE22B80578}" dt="2026-09-03T21:26:27.651" v="62"/>
        <pc:sldMkLst>
          <pc:docMk/>
          <pc:sldMk cId="200104494" sldId="441"/>
        </pc:sldMkLst>
      </pc:sldChg>
      <pc:sldChg chg="add">
        <pc:chgData name="Tim Cook" userId="d1c7cfb340f2c7ab" providerId="LiveId" clId="{094216BE-705F-4266-94AD-17FE22B80578}" dt="2026-09-03T21:26:27.651" v="62"/>
        <pc:sldMkLst>
          <pc:docMk/>
          <pc:sldMk cId="3710387714" sldId="443"/>
        </pc:sldMkLst>
      </pc:sldChg>
      <pc:sldChg chg="modSp mod">
        <pc:chgData name="Tim Cook" userId="d1c7cfb340f2c7ab" providerId="LiveId" clId="{094216BE-705F-4266-94AD-17FE22B80578}" dt="2026-09-03T21:51:01.714" v="885" actId="14100"/>
        <pc:sldMkLst>
          <pc:docMk/>
          <pc:sldMk cId="4150272888" sldId="450"/>
        </pc:sldMkLst>
        <pc:spChg chg="mod">
          <ac:chgData name="Tim Cook" userId="d1c7cfb340f2c7ab" providerId="LiveId" clId="{094216BE-705F-4266-94AD-17FE22B80578}" dt="2026-09-03T21:51:01.714" v="885" actId="14100"/>
          <ac:spMkLst>
            <pc:docMk/>
            <pc:sldMk cId="4150272888" sldId="450"/>
            <ac:spMk id="3" creationId="{0E46651E-5443-F281-9B7D-C84BDC4FE69F}"/>
          </ac:spMkLst>
        </pc:spChg>
      </pc:sldChg>
      <pc:sldChg chg="modSp del mod">
        <pc:chgData name="Tim Cook" userId="d1c7cfb340f2c7ab" providerId="LiveId" clId="{094216BE-705F-4266-94AD-17FE22B80578}" dt="2026-09-03T21:27:00.394" v="86" actId="47"/>
        <pc:sldMkLst>
          <pc:docMk/>
          <pc:sldMk cId="1305560745" sldId="458"/>
        </pc:sldMkLst>
        <pc:spChg chg="mod">
          <ac:chgData name="Tim Cook" userId="d1c7cfb340f2c7ab" providerId="LiveId" clId="{094216BE-705F-4266-94AD-17FE22B80578}" dt="2026-09-03T21:26:49.547" v="84" actId="27636"/>
          <ac:spMkLst>
            <pc:docMk/>
            <pc:sldMk cId="1305560745" sldId="458"/>
            <ac:spMk id="10" creationId="{4B7A387B-4576-75EB-1165-19C636EBA1FC}"/>
          </ac:spMkLst>
        </pc:spChg>
      </pc:sldChg>
      <pc:sldChg chg="add">
        <pc:chgData name="Tim Cook" userId="d1c7cfb340f2c7ab" providerId="LiveId" clId="{094216BE-705F-4266-94AD-17FE22B80578}" dt="2026-08-30T20:40:28.809" v="21"/>
        <pc:sldMkLst>
          <pc:docMk/>
          <pc:sldMk cId="1625298607" sldId="462"/>
        </pc:sldMkLst>
      </pc:sldChg>
      <pc:sldChg chg="add">
        <pc:chgData name="Tim Cook" userId="d1c7cfb340f2c7ab" providerId="LiveId" clId="{094216BE-705F-4266-94AD-17FE22B80578}" dt="2026-09-03T21:26:27.651" v="62"/>
        <pc:sldMkLst>
          <pc:docMk/>
          <pc:sldMk cId="704908368" sldId="463"/>
        </pc:sldMkLst>
      </pc:sldChg>
      <pc:sldChg chg="modSp add mod">
        <pc:chgData name="Tim Cook" userId="d1c7cfb340f2c7ab" providerId="LiveId" clId="{094216BE-705F-4266-94AD-17FE22B80578}" dt="2026-09-03T22:02:30.021" v="887" actId="27636"/>
        <pc:sldMkLst>
          <pc:docMk/>
          <pc:sldMk cId="2722478900" sldId="464"/>
        </pc:sldMkLst>
        <pc:spChg chg="mod">
          <ac:chgData name="Tim Cook" userId="d1c7cfb340f2c7ab" providerId="LiveId" clId="{094216BE-705F-4266-94AD-17FE22B80578}" dt="2026-09-03T21:31:15.378" v="257" actId="13926"/>
          <ac:spMkLst>
            <pc:docMk/>
            <pc:sldMk cId="2722478900" sldId="464"/>
            <ac:spMk id="8" creationId="{B518445D-DF3F-3ABF-6BEA-10AB156D9224}"/>
          </ac:spMkLst>
        </pc:spChg>
        <pc:spChg chg="mod">
          <ac:chgData name="Tim Cook" userId="d1c7cfb340f2c7ab" providerId="LiveId" clId="{094216BE-705F-4266-94AD-17FE22B80578}" dt="2026-09-03T22:02:30.021" v="887" actId="27636"/>
          <ac:spMkLst>
            <pc:docMk/>
            <pc:sldMk cId="2722478900" sldId="464"/>
            <ac:spMk id="10" creationId="{4B7A387B-4576-75EB-1165-19C636EBA1F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7231"/>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7231"/>
          </a:xfrm>
          <a:prstGeom prst="rect">
            <a:avLst/>
          </a:prstGeom>
        </p:spPr>
        <p:txBody>
          <a:bodyPr vert="horz" lIns="93360" tIns="46680" rIns="93360" bIns="46680" rtlCol="0"/>
          <a:lstStyle>
            <a:lvl1pPr algn="r">
              <a:defRPr sz="1200"/>
            </a:lvl1pPr>
          </a:lstStyle>
          <a:p>
            <a:fld id="{3CB18FF1-9FAE-4562-A1F2-F9C38D874FFA}" type="datetimeFigureOut">
              <a:rPr lang="en-US" smtClean="0"/>
              <a:t>9/3/2026</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60" tIns="46680" rIns="93360" bIns="466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046"/>
            <a:ext cx="3044719" cy="467230"/>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6"/>
            <a:ext cx="3044719" cy="467230"/>
          </a:xfrm>
          <a:prstGeom prst="rect">
            <a:avLst/>
          </a:prstGeom>
        </p:spPr>
        <p:txBody>
          <a:bodyPr vert="horz" lIns="93360" tIns="46680" rIns="93360" bIns="46680" rtlCol="0" anchor="b"/>
          <a:lstStyle>
            <a:lvl1pPr algn="r">
              <a:defRPr sz="1200"/>
            </a:lvl1pPr>
          </a:lstStyle>
          <a:p>
            <a:fld id="{6769E4AE-64C2-4C31-89AC-445F3B10971E}" type="slidenum">
              <a:rPr lang="en-US" smtClean="0"/>
              <a:t>‹#›</a:t>
            </a:fld>
            <a:endParaRPr lang="en-US"/>
          </a:p>
        </p:txBody>
      </p:sp>
    </p:spTree>
    <p:extLst>
      <p:ext uri="{BB962C8B-B14F-4D97-AF65-F5344CB8AC3E}">
        <p14:creationId xmlns:p14="http://schemas.microsoft.com/office/powerpoint/2010/main" val="3651772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1E206F1-9CA3-44A4-97F0-B8D449D64324}" type="slidenum">
              <a:rPr lang="en-US" altLang="en-US" smtClean="0"/>
              <a:pPr eaLnBrk="1" hangingPunct="1"/>
              <a:t>5</a:t>
            </a:fld>
            <a:endParaRPr lang="en-US" altLang="en-US"/>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326721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22</a:t>
            </a:fld>
            <a:endParaRPr lang="en-US" dirty="0"/>
          </a:p>
        </p:txBody>
      </p:sp>
    </p:spTree>
    <p:extLst>
      <p:ext uri="{BB962C8B-B14F-4D97-AF65-F5344CB8AC3E}">
        <p14:creationId xmlns:p14="http://schemas.microsoft.com/office/powerpoint/2010/main" val="3725127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Nagaoka had abandoned his idea by 1908!</a:t>
            </a:r>
          </a:p>
        </p:txBody>
      </p:sp>
      <p:sp>
        <p:nvSpPr>
          <p:cNvPr id="4" name="Slide Number Placeholder 3"/>
          <p:cNvSpPr>
            <a:spLocks noGrp="1"/>
          </p:cNvSpPr>
          <p:nvPr>
            <p:ph type="sldNum" sz="quarter" idx="5"/>
          </p:nvPr>
        </p:nvSpPr>
        <p:spPr/>
        <p:txBody>
          <a:bodyPr/>
          <a:lstStyle/>
          <a:p>
            <a:fld id="{6769E4AE-64C2-4C31-89AC-445F3B10971E}" type="slidenum">
              <a:rPr lang="en-US" smtClean="0"/>
              <a:t>23</a:t>
            </a:fld>
            <a:endParaRPr lang="en-US"/>
          </a:p>
        </p:txBody>
      </p:sp>
    </p:spTree>
    <p:extLst>
      <p:ext uri="{BB962C8B-B14F-4D97-AF65-F5344CB8AC3E}">
        <p14:creationId xmlns:p14="http://schemas.microsoft.com/office/powerpoint/2010/main" val="931331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8FAEE1F-C928-4622-9EAE-7F6FAF930736}" type="slidenum">
              <a:rPr lang="en-US" altLang="en-US" smtClean="0"/>
              <a:pPr eaLnBrk="1" hangingPunct="1"/>
              <a:t>6</a:t>
            </a:fld>
            <a:endParaRPr lang="en-US" altLang="en-US"/>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495755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EB2F287-71D7-425E-8760-B430AC066726}" type="slidenum">
              <a:rPr lang="en-US" altLang="en-US" smtClean="0"/>
              <a:pPr eaLnBrk="1" hangingPunct="1"/>
              <a:t>7</a:t>
            </a:fld>
            <a:endParaRPr lang="en-US" altLang="en-US"/>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4026781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A9ECBE-22AC-4724-8015-B3AB1B3F42E7}" type="slidenum">
              <a:rPr lang="en-US" smtClean="0"/>
              <a:t>8</a:t>
            </a:fld>
            <a:endParaRPr lang="en-US" dirty="0"/>
          </a:p>
        </p:txBody>
      </p:sp>
    </p:spTree>
    <p:extLst>
      <p:ext uri="{BB962C8B-B14F-4D97-AF65-F5344CB8AC3E}">
        <p14:creationId xmlns:p14="http://schemas.microsoft.com/office/powerpoint/2010/main" val="1190924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a:t>Insert equations from page </a:t>
            </a:r>
          </a:p>
        </p:txBody>
      </p:sp>
      <p:sp>
        <p:nvSpPr>
          <p:cNvPr id="65539" name="Slide Number Placeholder 3"/>
          <p:cNvSpPr>
            <a:spLocks noGrp="1"/>
          </p:cNvSpPr>
          <p:nvPr>
            <p:ph type="sldNum" sz="quarter" idx="5"/>
          </p:nvPr>
        </p:nvSpPr>
        <p:spPr bwMode="auto">
          <a:ln>
            <a:miter lim="800000"/>
            <a:headEnd/>
            <a:tailEnd/>
          </a:ln>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fontAlgn="base">
              <a:spcBef>
                <a:spcPct val="0"/>
              </a:spcBef>
              <a:spcAft>
                <a:spcPct val="0"/>
              </a:spcAft>
              <a:defRPr sz="2400">
                <a:solidFill>
                  <a:schemeClr val="tx1"/>
                </a:solidFill>
                <a:latin typeface="Arial" charset="0"/>
                <a:ea typeface="ＭＳ Ｐゴシック" charset="0"/>
              </a:defRPr>
            </a:lvl6pPr>
            <a:lvl7pPr marL="914400" fontAlgn="base">
              <a:spcBef>
                <a:spcPct val="0"/>
              </a:spcBef>
              <a:spcAft>
                <a:spcPct val="0"/>
              </a:spcAft>
              <a:defRPr sz="2400">
                <a:solidFill>
                  <a:schemeClr val="tx1"/>
                </a:solidFill>
                <a:latin typeface="Arial" charset="0"/>
                <a:ea typeface="ＭＳ Ｐゴシック" charset="0"/>
              </a:defRPr>
            </a:lvl7pPr>
            <a:lvl8pPr marL="1371600" fontAlgn="base">
              <a:spcBef>
                <a:spcPct val="0"/>
              </a:spcBef>
              <a:spcAft>
                <a:spcPct val="0"/>
              </a:spcAft>
              <a:defRPr sz="2400">
                <a:solidFill>
                  <a:schemeClr val="tx1"/>
                </a:solidFill>
                <a:latin typeface="Arial" charset="0"/>
                <a:ea typeface="ＭＳ Ｐゴシック" charset="0"/>
              </a:defRPr>
            </a:lvl8pPr>
            <a:lvl9pPr marL="1828800" fontAlgn="base">
              <a:spcBef>
                <a:spcPct val="0"/>
              </a:spcBef>
              <a:spcAft>
                <a:spcPct val="0"/>
              </a:spcAft>
              <a:defRPr sz="2400">
                <a:solidFill>
                  <a:schemeClr val="tx1"/>
                </a:solidFill>
                <a:latin typeface="Arial" charset="0"/>
                <a:ea typeface="ＭＳ Ｐゴシック" charset="0"/>
              </a:defRPr>
            </a:lvl9pPr>
          </a:lstStyle>
          <a:p>
            <a:fld id="{9E56B1D6-F7A9-0844-82E4-CE4361DF2E82}" type="slidenum">
              <a:rPr lang="en-US" sz="1200"/>
              <a:pPr/>
              <a:t>9</a:t>
            </a:fld>
            <a:endParaRPr lang="en-US" sz="1200"/>
          </a:p>
        </p:txBody>
      </p:sp>
      <p:sp>
        <p:nvSpPr>
          <p:cNvPr id="2" name="Footer Placeholder 1"/>
          <p:cNvSpPr>
            <a:spLocks noGrp="1"/>
          </p:cNvSpPr>
          <p:nvPr>
            <p:ph type="ftr" sz="quarter" idx="10"/>
          </p:nvPr>
        </p:nvSpPr>
        <p:spPr/>
        <p:txBody>
          <a:bodyPr/>
          <a:lstStyle/>
          <a:p>
            <a:r>
              <a:rPr lang="en-US"/>
              <a:t>© 2015  Pearson Education, Inc. </a:t>
            </a:r>
          </a:p>
        </p:txBody>
      </p:sp>
    </p:spTree>
    <p:extLst>
      <p:ext uri="{BB962C8B-B14F-4D97-AF65-F5344CB8AC3E}">
        <p14:creationId xmlns:p14="http://schemas.microsoft.com/office/powerpoint/2010/main" val="3177847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t>Convert to equation object</a:t>
            </a:r>
          </a:p>
        </p:txBody>
      </p:sp>
      <p:sp>
        <p:nvSpPr>
          <p:cNvPr id="71683" name="Slide Number Placeholder 3"/>
          <p:cNvSpPr>
            <a:spLocks noGrp="1"/>
          </p:cNvSpPr>
          <p:nvPr>
            <p:ph type="sldNum" sz="quarter" idx="5"/>
          </p:nvPr>
        </p:nvSpPr>
        <p:spPr bwMode="auto">
          <a:ln>
            <a:miter lim="800000"/>
            <a:headEnd/>
            <a:tailEnd/>
          </a:ln>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fontAlgn="base">
              <a:spcBef>
                <a:spcPct val="0"/>
              </a:spcBef>
              <a:spcAft>
                <a:spcPct val="0"/>
              </a:spcAft>
              <a:defRPr sz="2400">
                <a:solidFill>
                  <a:schemeClr val="tx1"/>
                </a:solidFill>
                <a:latin typeface="Arial" charset="0"/>
                <a:ea typeface="ＭＳ Ｐゴシック" charset="0"/>
              </a:defRPr>
            </a:lvl6pPr>
            <a:lvl7pPr marL="914400" fontAlgn="base">
              <a:spcBef>
                <a:spcPct val="0"/>
              </a:spcBef>
              <a:spcAft>
                <a:spcPct val="0"/>
              </a:spcAft>
              <a:defRPr sz="2400">
                <a:solidFill>
                  <a:schemeClr val="tx1"/>
                </a:solidFill>
                <a:latin typeface="Arial" charset="0"/>
                <a:ea typeface="ＭＳ Ｐゴシック" charset="0"/>
              </a:defRPr>
            </a:lvl7pPr>
            <a:lvl8pPr marL="1371600" fontAlgn="base">
              <a:spcBef>
                <a:spcPct val="0"/>
              </a:spcBef>
              <a:spcAft>
                <a:spcPct val="0"/>
              </a:spcAft>
              <a:defRPr sz="2400">
                <a:solidFill>
                  <a:schemeClr val="tx1"/>
                </a:solidFill>
                <a:latin typeface="Arial" charset="0"/>
                <a:ea typeface="ＭＳ Ｐゴシック" charset="0"/>
              </a:defRPr>
            </a:lvl8pPr>
            <a:lvl9pPr marL="1828800" fontAlgn="base">
              <a:spcBef>
                <a:spcPct val="0"/>
              </a:spcBef>
              <a:spcAft>
                <a:spcPct val="0"/>
              </a:spcAft>
              <a:defRPr sz="2400">
                <a:solidFill>
                  <a:schemeClr val="tx1"/>
                </a:solidFill>
                <a:latin typeface="Arial" charset="0"/>
                <a:ea typeface="ＭＳ Ｐゴシック" charset="0"/>
              </a:defRPr>
            </a:lvl9pPr>
          </a:lstStyle>
          <a:p>
            <a:fld id="{DFA242A2-9D2E-1847-8497-9CA6FABE76EA}" type="slidenum">
              <a:rPr lang="en-US" sz="1200"/>
              <a:pPr/>
              <a:t>12</a:t>
            </a:fld>
            <a:endParaRPr lang="en-US" sz="1200"/>
          </a:p>
        </p:txBody>
      </p:sp>
      <p:sp>
        <p:nvSpPr>
          <p:cNvPr id="2" name="Footer Placeholder 1"/>
          <p:cNvSpPr>
            <a:spLocks noGrp="1"/>
          </p:cNvSpPr>
          <p:nvPr>
            <p:ph type="ftr" sz="quarter" idx="10"/>
          </p:nvPr>
        </p:nvSpPr>
        <p:spPr/>
        <p:txBody>
          <a:bodyPr/>
          <a:lstStyle/>
          <a:p>
            <a:r>
              <a:rPr lang="en-US"/>
              <a:t>© 2015  Pearson Education, Inc. </a:t>
            </a:r>
          </a:p>
        </p:txBody>
      </p:sp>
    </p:spTree>
    <p:extLst>
      <p:ext uri="{BB962C8B-B14F-4D97-AF65-F5344CB8AC3E}">
        <p14:creationId xmlns:p14="http://schemas.microsoft.com/office/powerpoint/2010/main" val="1438217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69E4AE-64C2-4C31-89AC-445F3B10971E}" type="slidenum">
              <a:rPr lang="en-US" smtClean="0"/>
              <a:t>15</a:t>
            </a:fld>
            <a:endParaRPr lang="en-US"/>
          </a:p>
        </p:txBody>
      </p:sp>
    </p:spTree>
    <p:extLst>
      <p:ext uri="{BB962C8B-B14F-4D97-AF65-F5344CB8AC3E}">
        <p14:creationId xmlns:p14="http://schemas.microsoft.com/office/powerpoint/2010/main" val="3984092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earth, fire, air. Long ago, the four nations lived together in harmony. Then….</a:t>
            </a:r>
          </a:p>
        </p:txBody>
      </p:sp>
      <p:sp>
        <p:nvSpPr>
          <p:cNvPr id="4" name="Slide Number Placeholder 3"/>
          <p:cNvSpPr>
            <a:spLocks noGrp="1"/>
          </p:cNvSpPr>
          <p:nvPr>
            <p:ph type="sldNum" sz="quarter" idx="5"/>
          </p:nvPr>
        </p:nvSpPr>
        <p:spPr/>
        <p:txBody>
          <a:bodyPr/>
          <a:lstStyle/>
          <a:p>
            <a:fld id="{6769E4AE-64C2-4C31-89AC-445F3B10971E}" type="slidenum">
              <a:rPr lang="en-US" smtClean="0"/>
              <a:t>17</a:t>
            </a:fld>
            <a:endParaRPr lang="en-US"/>
          </a:p>
        </p:txBody>
      </p:sp>
    </p:spTree>
    <p:extLst>
      <p:ext uri="{BB962C8B-B14F-4D97-AF65-F5344CB8AC3E}">
        <p14:creationId xmlns:p14="http://schemas.microsoft.com/office/powerpoint/2010/main" val="3634194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between – Jabir ibn Hayyan (ca. 800CE) was cooking like mad, still on the Grecian 4 elements paradigm. But no one really knew what each other was saying in the alchemy world and experiments were often not reproducible. The theory was far from cohesive but a lot of experiential knowledge of substances came about (</a:t>
            </a:r>
            <a:r>
              <a:rPr lang="en-US" dirty="0" err="1"/>
              <a:t>ie</a:t>
            </a:r>
            <a:r>
              <a:rPr lang="en-US" dirty="0"/>
              <a:t> strong acids, metallurgy, sulfur and mercury, </a:t>
            </a:r>
            <a:r>
              <a:rPr lang="en-US" dirty="0" err="1"/>
              <a:t>etc</a:t>
            </a:r>
            <a:r>
              <a:rPr lang="en-US" dirty="0"/>
              <a:t>).</a:t>
            </a:r>
          </a:p>
        </p:txBody>
      </p:sp>
      <p:sp>
        <p:nvSpPr>
          <p:cNvPr id="4" name="Slide Number Placeholder 3"/>
          <p:cNvSpPr>
            <a:spLocks noGrp="1"/>
          </p:cNvSpPr>
          <p:nvPr>
            <p:ph type="sldNum" sz="quarter" idx="5"/>
          </p:nvPr>
        </p:nvSpPr>
        <p:spPr/>
        <p:txBody>
          <a:bodyPr/>
          <a:lstStyle/>
          <a:p>
            <a:fld id="{6769E4AE-64C2-4C31-89AC-445F3B10971E}" type="slidenum">
              <a:rPr lang="en-US" smtClean="0"/>
              <a:t>18</a:t>
            </a:fld>
            <a:endParaRPr lang="en-US"/>
          </a:p>
        </p:txBody>
      </p:sp>
    </p:spTree>
    <p:extLst>
      <p:ext uri="{BB962C8B-B14F-4D97-AF65-F5344CB8AC3E}">
        <p14:creationId xmlns:p14="http://schemas.microsoft.com/office/powerpoint/2010/main" val="1286370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E9DD9-A298-4835-BFDE-F026955F8B3B}"/>
              </a:ext>
            </a:extLst>
          </p:cNvPr>
          <p:cNvSpPr>
            <a:spLocks noGrp="1"/>
          </p:cNvSpPr>
          <p:nvPr>
            <p:ph type="ctrTitle" hasCustomPrompt="1"/>
          </p:nvPr>
        </p:nvSpPr>
        <p:spPr>
          <a:xfrm>
            <a:off x="1524000" y="1122363"/>
            <a:ext cx="9144000" cy="2387600"/>
          </a:xfrm>
        </p:spPr>
        <p:txBody>
          <a:bodyPr anchor="b">
            <a:normAutofit/>
          </a:bodyPr>
          <a:lstStyle>
            <a:lvl1pPr algn="ctr">
              <a:defRPr sz="4000"/>
            </a:lvl1pPr>
          </a:lstStyle>
          <a:p>
            <a:br>
              <a:rPr lang="en-US"/>
            </a:br>
            <a:endParaRPr lang="en-US"/>
          </a:p>
        </p:txBody>
      </p:sp>
      <p:sp>
        <p:nvSpPr>
          <p:cNvPr id="3" name="Subtitle 2">
            <a:extLst>
              <a:ext uri="{FF2B5EF4-FFF2-40B4-BE49-F238E27FC236}">
                <a16:creationId xmlns:a16="http://schemas.microsoft.com/office/drawing/2014/main" id="{86344164-E7F6-64DE-19E5-A1A0DA407D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D31E1F-86DF-50DF-D076-D7FF84587380}"/>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5" name="Footer Placeholder 4">
            <a:extLst>
              <a:ext uri="{FF2B5EF4-FFF2-40B4-BE49-F238E27FC236}">
                <a16:creationId xmlns:a16="http://schemas.microsoft.com/office/drawing/2014/main" id="{FB22F4E3-AEFB-E011-22AE-FDA5EAE924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EB562-B0A2-3AB7-D3B2-06590E644A46}"/>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175079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37BFC-DE54-4D86-650E-1B4B06B371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68B062-C767-F893-656D-C141937624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A3045-E0F2-89C7-6847-1A3A374783C3}"/>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5" name="Footer Placeholder 4">
            <a:extLst>
              <a:ext uri="{FF2B5EF4-FFF2-40B4-BE49-F238E27FC236}">
                <a16:creationId xmlns:a16="http://schemas.microsoft.com/office/drawing/2014/main" id="{2BBCE470-32EF-5EDE-5D4D-2C6177698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A33055-16DB-2A2F-1E7F-6D24CDCFC023}"/>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20653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5BC7FA-E732-EAAC-1DE7-934448A5F8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16CB33-CFD8-A2D8-34A2-40C80E9D72E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3A29C7-E976-4AF4-D13A-576C360075B9}"/>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5" name="Footer Placeholder 4">
            <a:extLst>
              <a:ext uri="{FF2B5EF4-FFF2-40B4-BE49-F238E27FC236}">
                <a16:creationId xmlns:a16="http://schemas.microsoft.com/office/drawing/2014/main" id="{FADF2A4E-158E-7C56-C712-B84A6889BD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82BB9F-DA4A-664A-537B-EF5AE3FFA5D4}"/>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147483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3DBA3-8B9A-26F6-B489-BA31DD255A04}"/>
              </a:ext>
            </a:extLst>
          </p:cNvPr>
          <p:cNvSpPr>
            <a:spLocks noGrp="1"/>
          </p:cNvSpPr>
          <p:nvPr>
            <p:ph type="title"/>
          </p:nvPr>
        </p:nvSpPr>
        <p:spPr>
          <a:xfrm>
            <a:off x="838200" y="29731"/>
            <a:ext cx="10515600" cy="624090"/>
          </a:xfrm>
        </p:spPr>
        <p:txBody>
          <a:bodyPr>
            <a:normAutofit/>
          </a:bodyPr>
          <a:lstStyle>
            <a:lvl1pPr>
              <a:defRPr sz="2900" b="0">
                <a:latin typeface="Calibri Light" panose="020F0302020204030204" pitchFamily="34" charset="0"/>
                <a:cs typeface="Calibri Light" panose="020F03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F6CE0E95-CE4B-0BE8-3BF1-8C2AF3B0BAD2}"/>
              </a:ext>
            </a:extLst>
          </p:cNvPr>
          <p:cNvSpPr>
            <a:spLocks noGrp="1"/>
          </p:cNvSpPr>
          <p:nvPr>
            <p:ph idx="1"/>
          </p:nvPr>
        </p:nvSpPr>
        <p:spPr>
          <a:xfrm>
            <a:off x="838200" y="811472"/>
            <a:ext cx="10515600" cy="4351338"/>
          </a:xfrm>
        </p:spPr>
        <p:txBody>
          <a:bodyPr/>
          <a:lstStyle>
            <a:lvl1pPr>
              <a:defRPr sz="2000">
                <a:latin typeface="Times New Roman" panose="02020603050405020304" pitchFamily="18" charset="0"/>
                <a:cs typeface="Times New Roman" panose="02020603050405020304" pitchFamily="18" charset="0"/>
              </a:defRPr>
            </a:lvl1pPr>
            <a:lvl2pPr>
              <a:defRPr sz="1800">
                <a:latin typeface="Times New Roman" panose="02020603050405020304" pitchFamily="18" charset="0"/>
                <a:cs typeface="Times New Roman" panose="02020603050405020304" pitchFamily="18" charset="0"/>
              </a:defRPr>
            </a:lvl2pPr>
            <a:lvl3pPr>
              <a:defRPr sz="1600">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83F72C-AE22-0A2A-9065-1131E87094A9}"/>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5" name="Footer Placeholder 4">
            <a:extLst>
              <a:ext uri="{FF2B5EF4-FFF2-40B4-BE49-F238E27FC236}">
                <a16:creationId xmlns:a16="http://schemas.microsoft.com/office/drawing/2014/main" id="{FB5AA089-D6F3-CD80-00C5-809903559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08F93A-DB18-FBD5-3B39-5B939F4FDB7A}"/>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99786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DA66D-4CED-A304-A6C8-6806C45849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F9A1976-1BF2-BB34-A841-347FF0B335D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50E674-9C2B-9E18-A207-027D517AEC62}"/>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5" name="Footer Placeholder 4">
            <a:extLst>
              <a:ext uri="{FF2B5EF4-FFF2-40B4-BE49-F238E27FC236}">
                <a16:creationId xmlns:a16="http://schemas.microsoft.com/office/drawing/2014/main" id="{A129A90B-3925-1A41-503B-EA6780699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862E7F-1D7D-9CAD-AF21-F2D91AF6DDB1}"/>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900849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3E6C3-A28E-D0FB-E8D2-BB700AF2AB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030569-C785-5FF3-F24F-F83CEB2E32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550215-6990-643C-E385-DA2E3E464C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1BDC1E-D899-B49D-E9B5-B4BA01D94942}"/>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6" name="Footer Placeholder 5">
            <a:extLst>
              <a:ext uri="{FF2B5EF4-FFF2-40B4-BE49-F238E27FC236}">
                <a16:creationId xmlns:a16="http://schemas.microsoft.com/office/drawing/2014/main" id="{21E9E7C2-054A-A8F4-DB05-755DC3C5EE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023D7-6508-1261-6FB0-2D552DD20EF2}"/>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424537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7BCB5-2F0C-1381-52E6-DB8B9AAEC2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99070E-23AA-B9F1-DCF0-B25673F52D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3FDC24-9C9F-80F3-0AF3-0FC87FAEDA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FA96C0-A8D2-BA8E-E76B-B1CB5D34B4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4F664C-608E-2193-B19D-1D2169FF78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CE65A3-9AD4-A7AB-324B-2D715324105A}"/>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8" name="Footer Placeholder 7">
            <a:extLst>
              <a:ext uri="{FF2B5EF4-FFF2-40B4-BE49-F238E27FC236}">
                <a16:creationId xmlns:a16="http://schemas.microsoft.com/office/drawing/2014/main" id="{8EDC8025-F26C-70C4-932E-016FC7FF2B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B46150-0446-5E64-9301-084D340CE462}"/>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200128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D353F-D94B-614D-37D4-5769C51AA3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C3FA3F9-B64E-CE6C-A18E-72125707ECB9}"/>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4" name="Footer Placeholder 3">
            <a:extLst>
              <a:ext uri="{FF2B5EF4-FFF2-40B4-BE49-F238E27FC236}">
                <a16:creationId xmlns:a16="http://schemas.microsoft.com/office/drawing/2014/main" id="{BBC585B3-50E4-12A6-5CD6-1141B9D459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3865E1-4A23-4610-47B7-F2EC1F4E64F6}"/>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187195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61BD4B-7BFD-920D-84FC-EBAA4859C4CD}"/>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3" name="Footer Placeholder 2">
            <a:extLst>
              <a:ext uri="{FF2B5EF4-FFF2-40B4-BE49-F238E27FC236}">
                <a16:creationId xmlns:a16="http://schemas.microsoft.com/office/drawing/2014/main" id="{B4AFDE2B-AB7C-6685-5A2E-D8E3346AC0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DEF79A-5115-0B75-F3FA-57A705D3AEC0}"/>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877453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84F2-4879-1234-1E1B-1AADD63937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9E2DD2-E3F0-5348-B3AB-D820CD1597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6D3705-A1DF-7A29-BB19-D8F138A6FD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24CCD8-61D5-20DB-98AE-D9BCB3FD372D}"/>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6" name="Footer Placeholder 5">
            <a:extLst>
              <a:ext uri="{FF2B5EF4-FFF2-40B4-BE49-F238E27FC236}">
                <a16:creationId xmlns:a16="http://schemas.microsoft.com/office/drawing/2014/main" id="{0AE74E9B-9E91-9E47-85A2-007B0B64D2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34DA48-9095-7E0E-9170-94C1E2DBE982}"/>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1404219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02F93-CE70-0E36-5D34-FB3916438C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BBF0B1-32ED-7857-FE6C-A6065517AD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1F3031-6478-6874-BE87-F2670A5AC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1F0201-CDF3-E5B1-7545-73F2BBF6C5F2}"/>
              </a:ext>
            </a:extLst>
          </p:cNvPr>
          <p:cNvSpPr>
            <a:spLocks noGrp="1"/>
          </p:cNvSpPr>
          <p:nvPr>
            <p:ph type="dt" sz="half" idx="10"/>
          </p:nvPr>
        </p:nvSpPr>
        <p:spPr/>
        <p:txBody>
          <a:bodyPr/>
          <a:lstStyle/>
          <a:p>
            <a:fld id="{FB73CAE8-47F3-40C6-B9E0-30A10AF9F4EA}" type="datetimeFigureOut">
              <a:rPr lang="en-US" smtClean="0"/>
              <a:t>9/3/2026</a:t>
            </a:fld>
            <a:endParaRPr lang="en-US"/>
          </a:p>
        </p:txBody>
      </p:sp>
      <p:sp>
        <p:nvSpPr>
          <p:cNvPr id="6" name="Footer Placeholder 5">
            <a:extLst>
              <a:ext uri="{FF2B5EF4-FFF2-40B4-BE49-F238E27FC236}">
                <a16:creationId xmlns:a16="http://schemas.microsoft.com/office/drawing/2014/main" id="{D56A0FB2-FB00-54CF-4368-1FB1452ABB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8E07B9-E18A-D016-ED38-758EF8277F67}"/>
              </a:ext>
            </a:extLst>
          </p:cNvPr>
          <p:cNvSpPr>
            <a:spLocks noGrp="1"/>
          </p:cNvSpPr>
          <p:nvPr>
            <p:ph type="sldNum" sz="quarter" idx="12"/>
          </p:nvPr>
        </p:nvSpPr>
        <p:spPr/>
        <p:txBody>
          <a:bodyPr/>
          <a:lstStyle/>
          <a:p>
            <a:fld id="{1DAEFB9E-DA7E-4F44-91F6-D6E9343EABEA}" type="slidenum">
              <a:rPr lang="en-US" smtClean="0"/>
              <a:t>‹#›</a:t>
            </a:fld>
            <a:endParaRPr lang="en-US"/>
          </a:p>
        </p:txBody>
      </p:sp>
    </p:spTree>
    <p:extLst>
      <p:ext uri="{BB962C8B-B14F-4D97-AF65-F5344CB8AC3E}">
        <p14:creationId xmlns:p14="http://schemas.microsoft.com/office/powerpoint/2010/main" val="354811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AE72A8-30C6-8A42-6254-01FD4BDE3191}"/>
              </a:ext>
            </a:extLst>
          </p:cNvPr>
          <p:cNvSpPr>
            <a:spLocks noGrp="1"/>
          </p:cNvSpPr>
          <p:nvPr>
            <p:ph type="title"/>
          </p:nvPr>
        </p:nvSpPr>
        <p:spPr>
          <a:xfrm>
            <a:off x="838200" y="132368"/>
            <a:ext cx="10515600" cy="57421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15922C-2484-4D6B-94C3-19C6F59E987F}"/>
              </a:ext>
            </a:extLst>
          </p:cNvPr>
          <p:cNvSpPr>
            <a:spLocks noGrp="1"/>
          </p:cNvSpPr>
          <p:nvPr>
            <p:ph type="body" idx="1"/>
          </p:nvPr>
        </p:nvSpPr>
        <p:spPr>
          <a:xfrm>
            <a:off x="838200" y="828098"/>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F630DE-6B7B-A0B5-1589-71CA8E4F23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73CAE8-47F3-40C6-B9E0-30A10AF9F4EA}" type="datetimeFigureOut">
              <a:rPr lang="en-US" smtClean="0"/>
              <a:t>9/3/2026</a:t>
            </a:fld>
            <a:endParaRPr lang="en-US"/>
          </a:p>
        </p:txBody>
      </p:sp>
      <p:sp>
        <p:nvSpPr>
          <p:cNvPr id="5" name="Footer Placeholder 4">
            <a:extLst>
              <a:ext uri="{FF2B5EF4-FFF2-40B4-BE49-F238E27FC236}">
                <a16:creationId xmlns:a16="http://schemas.microsoft.com/office/drawing/2014/main" id="{AA581B10-076D-8B1B-A640-05BBF4D5ED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6A692F6-05ED-F4DC-9C0C-C0F4F0B8EC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AEFB9E-DA7E-4F44-91F6-D6E9343EABEA}" type="slidenum">
              <a:rPr lang="en-US" smtClean="0"/>
              <a:t>‹#›</a:t>
            </a:fld>
            <a:endParaRPr lang="en-US"/>
          </a:p>
        </p:txBody>
      </p:sp>
    </p:spTree>
    <p:extLst>
      <p:ext uri="{BB962C8B-B14F-4D97-AF65-F5344CB8AC3E}">
        <p14:creationId xmlns:p14="http://schemas.microsoft.com/office/powerpoint/2010/main" val="3105101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28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brynmawr.edu/inside/offices-services/q-center/q-center-schedul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90DF7-5D8E-DF0D-C8AC-12C746F51243}"/>
              </a:ext>
            </a:extLst>
          </p:cNvPr>
          <p:cNvSpPr>
            <a:spLocks noGrp="1"/>
          </p:cNvSpPr>
          <p:nvPr>
            <p:ph type="ctrTitle"/>
          </p:nvPr>
        </p:nvSpPr>
        <p:spPr>
          <a:xfrm>
            <a:off x="8130637" y="-878307"/>
            <a:ext cx="4061363" cy="1365421"/>
          </a:xfrm>
        </p:spPr>
        <p:txBody>
          <a:bodyPr>
            <a:normAutofit/>
          </a:bodyPr>
          <a:lstStyle/>
          <a:p>
            <a:pPr eaLnBrk="0" fontAlgn="base" hangingPunct="0">
              <a:spcBef>
                <a:spcPct val="0"/>
              </a:spcBef>
              <a:spcAft>
                <a:spcPct val="0"/>
              </a:spcAft>
            </a:pPr>
            <a:r>
              <a:rPr kumimoji="0" lang="en-US" altLang="en-US" sz="1400" b="1" i="0" u="none" strike="noStrike" cap="none" normalizeH="0" baseline="0" dirty="0">
                <a:ln>
                  <a:noFill/>
                </a:ln>
                <a:solidFill>
                  <a:srgbClr val="000000"/>
                </a:solidFill>
                <a:effectLst/>
                <a:latin typeface="TimesNewRomanPSMT"/>
                <a:cs typeface="Times New Roman" panose="02020603050405020304" pitchFamily="18" charset="0"/>
              </a:rPr>
              <a:t>Q-cente</a:t>
            </a:r>
            <a:r>
              <a:rPr lang="en-US" altLang="en-US" sz="1400" b="1" dirty="0">
                <a:solidFill>
                  <a:srgbClr val="000000"/>
                </a:solidFill>
                <a:latin typeface="TimesNewRomanPSMT"/>
                <a:cs typeface="Times New Roman" panose="02020603050405020304" pitchFamily="18" charset="0"/>
              </a:rPr>
              <a:t>r: </a:t>
            </a:r>
            <a:r>
              <a:rPr kumimoji="0" lang="en-US" altLang="en-US" sz="1400" b="0" i="0" u="none" strike="noStrike" cap="none" normalizeH="0" baseline="0" dirty="0">
                <a:ln>
                  <a:noFill/>
                </a:ln>
                <a:solidFill>
                  <a:srgbClr val="000000"/>
                </a:solidFill>
                <a:effectLst/>
                <a:latin typeface="TimesNewRomanPSMT"/>
                <a:cs typeface="Times New Roman" panose="02020603050405020304" pitchFamily="18" charset="0"/>
                <a:hlinkClick r:id="rId2"/>
              </a:rPr>
              <a:t>https://www.brynmawr.edu/inside/offices-services/q-center/q-center-schedule</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B518445D-DF3F-3ABF-6BEA-10AB156D9224}"/>
              </a:ext>
            </a:extLst>
          </p:cNvPr>
          <p:cNvSpPr txBox="1"/>
          <p:nvPr/>
        </p:nvSpPr>
        <p:spPr>
          <a:xfrm>
            <a:off x="4341986" y="0"/>
            <a:ext cx="4621209" cy="95410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000000"/>
                </a:solidFill>
                <a:effectLst/>
                <a:latin typeface="TimesNewRomanPSMT"/>
                <a:cs typeface="Times New Roman" panose="02020603050405020304" pitchFamily="18" charset="0"/>
              </a:rPr>
              <a:t>TA Hours w/ Dana:  </a:t>
            </a:r>
            <a:r>
              <a:rPr lang="en-US" altLang="en-US" sz="1400" dirty="0">
                <a:solidFill>
                  <a:srgbClr val="000000"/>
                </a:solidFill>
                <a:latin typeface="TimesNewRomanPSMT"/>
                <a:cs typeface="Times New Roman" panose="02020603050405020304" pitchFamily="18" charset="0"/>
              </a:rPr>
              <a:t>Th 6:00pm – 7:00pm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TimesNewRomanPSMT"/>
                <a:cs typeface="Times New Roman" panose="02020603050405020304" pitchFamily="18" charset="0"/>
              </a:rPr>
              <a:t>(in Park </a:t>
            </a:r>
            <a:r>
              <a:rPr kumimoji="0" lang="en-US" altLang="en-US" sz="1400" b="0" i="0" u="none" strike="noStrike" cap="none" normalizeH="0" baseline="0" dirty="0">
                <a:ln>
                  <a:noFill/>
                </a:ln>
                <a:solidFill>
                  <a:srgbClr val="000000"/>
                </a:solidFill>
                <a:effectLst/>
                <a:highlight>
                  <a:srgbClr val="FFFF00"/>
                </a:highlight>
                <a:latin typeface="TimesNewRomanPSMT"/>
                <a:cs typeface="Times New Roman" panose="02020603050405020304" pitchFamily="18" charset="0"/>
              </a:rPr>
              <a:t>____)</a:t>
            </a:r>
            <a:r>
              <a:rPr lang="en-US" altLang="en-US" sz="1400" dirty="0">
                <a:solidFill>
                  <a:srgbClr val="000000"/>
                </a:solidFill>
                <a:latin typeface="TimesNewRomanPSMT"/>
                <a:cs typeface="Times New Roman" panose="02020603050405020304" pitchFamily="18" charset="0"/>
              </a:rPr>
              <a:t>               F 4:30pm – 6:00pm</a:t>
            </a:r>
            <a:endParaRPr kumimoji="0" lang="en-US" altLang="en-US" sz="1400" b="0" i="0" u="none" strike="noStrike" cap="none" normalizeH="0" baseline="0" dirty="0">
              <a:ln>
                <a:noFill/>
              </a:ln>
              <a:solidFill>
                <a:srgbClr val="000000"/>
              </a:solidFill>
              <a:effectLst/>
              <a:latin typeface="TimesNewRomanPSM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dirty="0">
              <a:solidFill>
                <a:srgbClr val="000000"/>
              </a:solidFill>
              <a:latin typeface="TimesNewRomanPSMT"/>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cxnSp>
        <p:nvCxnSpPr>
          <p:cNvPr id="7" name="Straight Connector 6">
            <a:extLst>
              <a:ext uri="{FF2B5EF4-FFF2-40B4-BE49-F238E27FC236}">
                <a16:creationId xmlns:a16="http://schemas.microsoft.com/office/drawing/2014/main" id="{7F28D090-C17E-4FCF-A1CD-AEFB8FDB3F79}"/>
              </a:ext>
            </a:extLst>
          </p:cNvPr>
          <p:cNvCxnSpPr/>
          <p:nvPr/>
        </p:nvCxnSpPr>
        <p:spPr>
          <a:xfrm>
            <a:off x="0" y="1403149"/>
            <a:ext cx="12192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Subtitle 2">
            <a:extLst>
              <a:ext uri="{FF2B5EF4-FFF2-40B4-BE49-F238E27FC236}">
                <a16:creationId xmlns:a16="http://schemas.microsoft.com/office/drawing/2014/main" id="{4B7A387B-4576-75EB-1165-19C636EBA1FC}"/>
              </a:ext>
            </a:extLst>
          </p:cNvPr>
          <p:cNvSpPr>
            <a:spLocks noGrp="1"/>
          </p:cNvSpPr>
          <p:nvPr/>
        </p:nvSpPr>
        <p:spPr>
          <a:xfrm>
            <a:off x="1251923" y="1943227"/>
            <a:ext cx="9919930" cy="4258518"/>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alibri" panose="020F0502020204030204" pitchFamily="34" charset="0"/>
                <a:ea typeface="+mn-ea"/>
                <a:cs typeface="Calibri" panose="020F050202020403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700" dirty="0"/>
              <a:t>Unit Conversion</a:t>
            </a:r>
          </a:p>
          <a:p>
            <a:endParaRPr lang="en-US" sz="3700" dirty="0"/>
          </a:p>
          <a:p>
            <a:r>
              <a:rPr lang="en-US" sz="3700" dirty="0"/>
              <a:t>Brief History of Atomic Theory</a:t>
            </a:r>
            <a:br>
              <a:rPr lang="en-US" sz="3700" dirty="0"/>
            </a:br>
            <a:endParaRPr lang="en-US" sz="3700" dirty="0"/>
          </a:p>
          <a:p>
            <a:r>
              <a:rPr lang="en-US" sz="2200" dirty="0"/>
              <a:t>9/4/2026</a:t>
            </a:r>
          </a:p>
          <a:p>
            <a:endParaRPr lang="en-US" sz="2200" dirty="0"/>
          </a:p>
          <a:p>
            <a:r>
              <a:rPr lang="en-US" sz="2000" b="1" u="sng" dirty="0"/>
              <a:t>No recitation this afternoon.</a:t>
            </a:r>
          </a:p>
          <a:p>
            <a:endParaRPr lang="en-US" sz="2200" dirty="0"/>
          </a:p>
          <a:p>
            <a:r>
              <a:rPr lang="en-US" sz="2200" dirty="0"/>
              <a:t>Achieve HW #1 due Wednesday 9/9 at 10:00am</a:t>
            </a:r>
          </a:p>
          <a:p>
            <a:r>
              <a:rPr lang="en-US" sz="2200" dirty="0"/>
              <a:t>Quiz #1 in Recitation next Friday (9/11)</a:t>
            </a:r>
          </a:p>
          <a:p>
            <a:endParaRPr lang="en-US" sz="2200" dirty="0"/>
          </a:p>
          <a:p>
            <a:endParaRPr lang="en-US" sz="2200" dirty="0"/>
          </a:p>
          <a:p>
            <a:endParaRPr lang="en-US" dirty="0"/>
          </a:p>
        </p:txBody>
      </p:sp>
      <p:sp>
        <p:nvSpPr>
          <p:cNvPr id="4" name="Rectangle 1">
            <a:extLst>
              <a:ext uri="{FF2B5EF4-FFF2-40B4-BE49-F238E27FC236}">
                <a16:creationId xmlns:a16="http://schemas.microsoft.com/office/drawing/2014/main" id="{CCC13954-FFA6-175C-6778-4256E64D6FC7}"/>
              </a:ext>
            </a:extLst>
          </p:cNvPr>
          <p:cNvSpPr>
            <a:spLocks noChangeArrowheads="1"/>
          </p:cNvSpPr>
          <p:nvPr/>
        </p:nvSpPr>
        <p:spPr bwMode="auto">
          <a:xfrm>
            <a:off x="50480" y="10060"/>
            <a:ext cx="4213653" cy="95410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Office Hours:</a:t>
            </a:r>
            <a: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  </a:t>
            </a:r>
            <a:r>
              <a:rPr lang="en-US" altLang="en-US" sz="1400" dirty="0">
                <a:solidFill>
                  <a:srgbClr val="1D2125"/>
                </a:solidFill>
                <a:latin typeface="Times New Roman" panose="02020603050405020304" pitchFamily="18" charset="0"/>
                <a:cs typeface="Times New Roman" panose="02020603050405020304" pitchFamily="18" charset="0"/>
              </a:rPr>
              <a:t>M 1:30pm – 3:00pm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dirty="0">
                <a:solidFill>
                  <a:srgbClr val="1D2125"/>
                </a:solidFill>
                <a:latin typeface="Times New Roman" panose="02020603050405020304" pitchFamily="18" charset="0"/>
                <a:cs typeface="Times New Roman" panose="02020603050405020304" pitchFamily="18" charset="0"/>
              </a:rPr>
              <a:t>(in Park 169)    W 11:00am – 12:00pm</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1400" dirty="0">
                <a:solidFill>
                  <a:srgbClr val="1D2125"/>
                </a:solidFill>
                <a:latin typeface="Times New Roman" panose="02020603050405020304" pitchFamily="18" charset="0"/>
                <a:cs typeface="Times New Roman" panose="02020603050405020304" pitchFamily="18" charset="0"/>
              </a:rPr>
              <a:t>	</a:t>
            </a:r>
            <a: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     or by appointment (email me)</a:t>
            </a:r>
            <a:b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br>
            <a:r>
              <a:rPr kumimoji="0" lang="en-US" altLang="en-US" sz="1400" b="0" i="0" u="none" strike="noStrike" cap="none" normalizeH="0" baseline="0" dirty="0">
                <a:ln>
                  <a:noFill/>
                </a:ln>
                <a:solidFill>
                  <a:srgbClr val="1D2125"/>
                </a:solidFill>
                <a:effectLst/>
                <a:latin typeface="Times New Roman" panose="02020603050405020304" pitchFamily="18" charset="0"/>
                <a:cs typeface="Times New Roman" panose="02020603050405020304" pitchFamily="18" charset="0"/>
              </a:rPr>
              <a:t>	     or just email me with questions!</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2478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2"/>
          <p:cNvSpPr>
            <a:spLocks noGrp="1"/>
          </p:cNvSpPr>
          <p:nvPr>
            <p:ph idx="1"/>
          </p:nvPr>
        </p:nvSpPr>
        <p:spPr>
          <a:xfrm>
            <a:off x="1669773" y="1333933"/>
            <a:ext cx="9263270" cy="5410200"/>
          </a:xfrm>
        </p:spPr>
        <p:txBody>
          <a:bodyPr>
            <a:normAutofit/>
          </a:bodyPr>
          <a:lstStyle/>
          <a:p>
            <a:pPr marL="0" indent="0">
              <a:buNone/>
            </a:pPr>
            <a:r>
              <a:rPr lang="en-US" sz="2800" dirty="0"/>
              <a:t>The density of a substance is the ratio of its mass to its volume. </a:t>
            </a:r>
          </a:p>
          <a:p>
            <a:pPr marL="0" indent="0">
              <a:buNone/>
            </a:pPr>
            <a:endParaRPr lang="en-US" sz="2800" dirty="0">
              <a:solidFill>
                <a:schemeClr val="accent6">
                  <a:lumMod val="75000"/>
                </a:schemeClr>
              </a:solidFill>
            </a:endParaRPr>
          </a:p>
          <a:p>
            <a:pPr marL="0" indent="0">
              <a:buNone/>
            </a:pPr>
            <a:endParaRPr lang="en-US" sz="2800" dirty="0">
              <a:solidFill>
                <a:schemeClr val="accent6">
                  <a:lumMod val="75000"/>
                </a:schemeClr>
              </a:solidFill>
            </a:endParaRPr>
          </a:p>
          <a:p>
            <a:pPr marL="0" indent="0">
              <a:buNone/>
            </a:pPr>
            <a:endParaRPr lang="en-US" sz="2800" dirty="0">
              <a:solidFill>
                <a:schemeClr val="accent6">
                  <a:lumMod val="75000"/>
                </a:schemeClr>
              </a:solidFill>
            </a:endParaRPr>
          </a:p>
          <a:p>
            <a:pPr marL="0" indent="0">
              <a:buNone/>
            </a:pPr>
            <a:endParaRPr lang="en-US" sz="2800" dirty="0">
              <a:solidFill>
                <a:schemeClr val="accent6">
                  <a:lumMod val="75000"/>
                </a:schemeClr>
              </a:solidFill>
            </a:endParaRPr>
          </a:p>
          <a:p>
            <a:pPr marL="0" indent="0">
              <a:buNone/>
            </a:pPr>
            <a:endParaRPr lang="en-US" sz="2800" dirty="0">
              <a:solidFill>
                <a:schemeClr val="accent6">
                  <a:lumMod val="75000"/>
                </a:schemeClr>
              </a:solidFill>
            </a:endParaRPr>
          </a:p>
          <a:p>
            <a:pPr marL="0" indent="0">
              <a:buNone/>
            </a:pPr>
            <a:r>
              <a:rPr lang="en-US" sz="2800" dirty="0"/>
              <a:t>Water has a density of 1.0 g/mL (or 1.0 g/cm</a:t>
            </a:r>
            <a:r>
              <a:rPr lang="en-US" sz="2800" baseline="30000" dirty="0"/>
              <a:t>3</a:t>
            </a:r>
            <a:r>
              <a:rPr lang="en-US" sz="2800" dirty="0"/>
              <a:t>)</a:t>
            </a:r>
          </a:p>
          <a:p>
            <a:pPr marL="0" indent="0">
              <a:buNone/>
            </a:pPr>
            <a:endParaRPr lang="en-US" sz="2800" dirty="0"/>
          </a:p>
          <a:p>
            <a:pPr marL="0" indent="0">
              <a:buNone/>
            </a:pPr>
            <a:r>
              <a:rPr lang="en-US" sz="2800" dirty="0"/>
              <a:t>Things that are less dense (like oil) will float in water.</a:t>
            </a:r>
          </a:p>
          <a:p>
            <a:pPr marL="0" indent="0">
              <a:buNone/>
            </a:pPr>
            <a:r>
              <a:rPr lang="en-US" sz="2800" dirty="0"/>
              <a:t>Things that are more dense (like CH</a:t>
            </a:r>
            <a:r>
              <a:rPr lang="en-US" sz="2800" baseline="-25000" dirty="0"/>
              <a:t>2</a:t>
            </a:r>
            <a:r>
              <a:rPr lang="en-US" sz="2800" dirty="0"/>
              <a:t>Cl</a:t>
            </a:r>
            <a:r>
              <a:rPr lang="en-US" sz="2800" baseline="-25000" dirty="0"/>
              <a:t>2</a:t>
            </a:r>
            <a:r>
              <a:rPr lang="en-US" sz="2800" dirty="0"/>
              <a:t>) will sink.</a:t>
            </a:r>
          </a:p>
        </p:txBody>
      </p:sp>
      <p:sp>
        <p:nvSpPr>
          <p:cNvPr id="3" name="TextBox 2"/>
          <p:cNvSpPr txBox="1"/>
          <p:nvPr/>
        </p:nvSpPr>
        <p:spPr>
          <a:xfrm>
            <a:off x="1789043" y="0"/>
            <a:ext cx="1851789" cy="646331"/>
          </a:xfrm>
          <a:prstGeom prst="rect">
            <a:avLst/>
          </a:prstGeom>
          <a:noFill/>
        </p:spPr>
        <p:txBody>
          <a:bodyPr wrap="none" rtlCol="0">
            <a:spAutoFit/>
          </a:bodyPr>
          <a:lstStyle/>
          <a:p>
            <a:r>
              <a:rPr lang="en-US" sz="3600" b="1" dirty="0">
                <a:solidFill>
                  <a:schemeClr val="tx2">
                    <a:lumMod val="60000"/>
                    <a:lumOff val="40000"/>
                  </a:schemeClr>
                </a:solidFill>
                <a:latin typeface="Arial"/>
                <a:cs typeface="Arial"/>
              </a:rPr>
              <a:t>Density</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2597" y="2425439"/>
            <a:ext cx="6471920" cy="1239520"/>
          </a:xfrm>
          <a:prstGeom prst="rect">
            <a:avLst/>
          </a:prstGeom>
        </p:spPr>
      </p:pic>
    </p:spTree>
    <p:extLst>
      <p:ext uri="{BB962C8B-B14F-4D97-AF65-F5344CB8AC3E}">
        <p14:creationId xmlns:p14="http://schemas.microsoft.com/office/powerpoint/2010/main" val="2912632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1247192" y="1242938"/>
            <a:ext cx="9601200" cy="5684838"/>
          </a:xfrm>
        </p:spPr>
        <p:txBody>
          <a:bodyPr>
            <a:normAutofit/>
          </a:bodyPr>
          <a:lstStyle/>
          <a:p>
            <a:pPr marL="0" indent="0" eaLnBrk="1" hangingPunct="1">
              <a:buNone/>
            </a:pPr>
            <a:r>
              <a:rPr lang="en-US" sz="2400" b="1" u="sng" dirty="0"/>
              <a:t>Example:</a:t>
            </a:r>
            <a:r>
              <a:rPr lang="en-US" sz="2400" dirty="0"/>
              <a:t>  a sample of liquid has a volume of 22.5 mL and a mass of 27.2 g. </a:t>
            </a:r>
          </a:p>
          <a:p>
            <a:pPr marL="0" indent="0">
              <a:buNone/>
            </a:pPr>
            <a:r>
              <a:rPr lang="en-US" sz="2400" dirty="0"/>
              <a:t>Assuming this liquid is not </a:t>
            </a:r>
            <a:r>
              <a:rPr lang="en-US" sz="2400" i="1" dirty="0"/>
              <a:t>miscible</a:t>
            </a:r>
            <a:r>
              <a:rPr lang="en-US" sz="2400" dirty="0"/>
              <a:t> with water (that is, they will separate like oil and water and not mix), will this liquid float or sink in water?</a:t>
            </a:r>
          </a:p>
        </p:txBody>
      </p:sp>
      <p:sp>
        <p:nvSpPr>
          <p:cNvPr id="2" name="TextBox 1"/>
          <p:cNvSpPr txBox="1"/>
          <p:nvPr/>
        </p:nvSpPr>
        <p:spPr>
          <a:xfrm>
            <a:off x="1247192" y="172796"/>
            <a:ext cx="3522118" cy="523220"/>
          </a:xfrm>
          <a:prstGeom prst="rect">
            <a:avLst/>
          </a:prstGeom>
          <a:noFill/>
        </p:spPr>
        <p:txBody>
          <a:bodyPr wrap="none" rtlCol="0">
            <a:spAutoFit/>
          </a:bodyPr>
          <a:lstStyle/>
          <a:p>
            <a:r>
              <a:rPr lang="en-US" sz="2800" b="1" dirty="0">
                <a:solidFill>
                  <a:schemeClr val="tx2">
                    <a:lumMod val="60000"/>
                    <a:lumOff val="40000"/>
                  </a:schemeClr>
                </a:solidFill>
                <a:latin typeface="Arial"/>
                <a:cs typeface="Arial"/>
              </a:rPr>
              <a:t>Calculating Density</a:t>
            </a:r>
          </a:p>
        </p:txBody>
      </p:sp>
    </p:spTree>
    <p:extLst>
      <p:ext uri="{BB962C8B-B14F-4D97-AF65-F5344CB8AC3E}">
        <p14:creationId xmlns:p14="http://schemas.microsoft.com/office/powerpoint/2010/main" val="3442033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ontent Placeholder 2"/>
          <p:cNvSpPr>
            <a:spLocks noGrp="1"/>
          </p:cNvSpPr>
          <p:nvPr>
            <p:ph sz="half" idx="1"/>
          </p:nvPr>
        </p:nvSpPr>
        <p:spPr>
          <a:xfrm>
            <a:off x="1866900" y="1047761"/>
            <a:ext cx="7924800" cy="2286000"/>
          </a:xfrm>
        </p:spPr>
        <p:txBody>
          <a:bodyPr>
            <a:normAutofit/>
          </a:bodyPr>
          <a:lstStyle/>
          <a:p>
            <a:pPr marL="0" indent="0" eaLnBrk="1" hangingPunct="1">
              <a:buNone/>
            </a:pPr>
            <a:r>
              <a:rPr lang="en-US" dirty="0"/>
              <a:t>We can use the density of a substance as a conversion factor between the </a:t>
            </a:r>
            <a:r>
              <a:rPr lang="en-US" dirty="0">
                <a:solidFill>
                  <a:srgbClr val="0070C0"/>
                </a:solidFill>
              </a:rPr>
              <a:t>mass of the substance and its volume.</a:t>
            </a:r>
            <a:r>
              <a:rPr lang="en-US" sz="3200" dirty="0">
                <a:solidFill>
                  <a:srgbClr val="0070C0"/>
                </a:solidFill>
              </a:rPr>
              <a:t> </a:t>
            </a:r>
          </a:p>
        </p:txBody>
      </p:sp>
      <p:sp>
        <p:nvSpPr>
          <p:cNvPr id="70659" name="Content Placeholder 3"/>
          <p:cNvSpPr>
            <a:spLocks noGrp="1"/>
          </p:cNvSpPr>
          <p:nvPr>
            <p:ph sz="half" idx="2"/>
          </p:nvPr>
        </p:nvSpPr>
        <p:spPr>
          <a:xfrm>
            <a:off x="1866900" y="3087757"/>
            <a:ext cx="8153400" cy="2849563"/>
          </a:xfrm>
        </p:spPr>
        <p:txBody>
          <a:bodyPr>
            <a:normAutofit/>
          </a:bodyPr>
          <a:lstStyle/>
          <a:p>
            <a:pPr marL="0" indent="0" eaLnBrk="1" hangingPunct="1">
              <a:buNone/>
            </a:pPr>
            <a:r>
              <a:rPr lang="en-US" dirty="0"/>
              <a:t>For a liquid substance with a density of 1.32 g/cm</a:t>
            </a:r>
            <a:r>
              <a:rPr lang="en-US" baseline="30000" dirty="0"/>
              <a:t>3</a:t>
            </a:r>
            <a:r>
              <a:rPr lang="en-US" dirty="0"/>
              <a:t>, what volume in liters should be measured to deliver a mass of 68.4 g?</a:t>
            </a:r>
          </a:p>
        </p:txBody>
      </p:sp>
      <p:sp>
        <p:nvSpPr>
          <p:cNvPr id="2" name="TextBox 1"/>
          <p:cNvSpPr txBox="1"/>
          <p:nvPr/>
        </p:nvSpPr>
        <p:spPr>
          <a:xfrm>
            <a:off x="1866900" y="85301"/>
            <a:ext cx="6421951" cy="584775"/>
          </a:xfrm>
          <a:prstGeom prst="rect">
            <a:avLst/>
          </a:prstGeom>
          <a:noFill/>
        </p:spPr>
        <p:txBody>
          <a:bodyPr wrap="none" rtlCol="0">
            <a:spAutoFit/>
          </a:bodyPr>
          <a:lstStyle/>
          <a:p>
            <a:r>
              <a:rPr lang="en-US" sz="3200" b="1" dirty="0">
                <a:solidFill>
                  <a:schemeClr val="tx2">
                    <a:lumMod val="60000"/>
                    <a:lumOff val="40000"/>
                  </a:schemeClr>
                </a:solidFill>
                <a:latin typeface="Arial"/>
                <a:cs typeface="Arial"/>
              </a:rPr>
              <a:t>Density as a Conversion Factor </a:t>
            </a:r>
          </a:p>
        </p:txBody>
      </p:sp>
    </p:spTree>
    <p:extLst>
      <p:ext uri="{BB962C8B-B14F-4D97-AF65-F5344CB8AC3E}">
        <p14:creationId xmlns:p14="http://schemas.microsoft.com/office/powerpoint/2010/main" val="2953890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52600" y="1715632"/>
            <a:ext cx="8763000" cy="1938992"/>
          </a:xfrm>
          <a:prstGeom prst="rect">
            <a:avLst/>
          </a:prstGeom>
        </p:spPr>
        <p:txBody>
          <a:bodyPr wrap="square">
            <a:spAutoFit/>
          </a:bodyPr>
          <a:lstStyle/>
          <a:p>
            <a:r>
              <a:rPr lang="en-US" sz="2000" dirty="0"/>
              <a:t> </a:t>
            </a:r>
          </a:p>
          <a:p>
            <a:r>
              <a:rPr lang="en-US" sz="2000" dirty="0">
                <a:solidFill>
                  <a:srgbClr val="0070C0"/>
                </a:solidFill>
              </a:rPr>
              <a:t>Conversion factors</a:t>
            </a:r>
            <a:r>
              <a:rPr lang="en-US" sz="2000">
                <a:solidFill>
                  <a:srgbClr val="0070C0"/>
                </a:solidFill>
              </a:rPr>
              <a:t>: </a:t>
            </a:r>
            <a:r>
              <a:rPr lang="en-US" sz="2000"/>
              <a:t>1 </a:t>
            </a:r>
            <a:r>
              <a:rPr lang="en-US" sz="2000" dirty="0"/>
              <a:t>cm</a:t>
            </a:r>
            <a:r>
              <a:rPr lang="en-US" sz="2000" baseline="30000" dirty="0"/>
              <a:t>3</a:t>
            </a:r>
            <a:r>
              <a:rPr lang="en-US" sz="2000" dirty="0"/>
              <a:t> = 1 mL</a:t>
            </a:r>
          </a:p>
          <a:p>
            <a:r>
              <a:rPr lang="en-US" sz="2000" dirty="0"/>
              <a:t>		</a:t>
            </a:r>
          </a:p>
          <a:p>
            <a:r>
              <a:rPr lang="en-US" sz="2000" dirty="0"/>
              <a:t> </a:t>
            </a:r>
          </a:p>
          <a:p>
            <a:r>
              <a:rPr lang="en-US" sz="2000" dirty="0"/>
              <a:t> </a:t>
            </a:r>
          </a:p>
          <a:p>
            <a:r>
              <a:rPr lang="en-US" sz="2000" dirty="0"/>
              <a:t> </a:t>
            </a:r>
          </a:p>
        </p:txBody>
      </p:sp>
      <p:sp>
        <p:nvSpPr>
          <p:cNvPr id="10" name="Rectangle 9"/>
          <p:cNvSpPr/>
          <p:nvPr/>
        </p:nvSpPr>
        <p:spPr>
          <a:xfrm>
            <a:off x="1705081" y="446186"/>
            <a:ext cx="8343900" cy="1200329"/>
          </a:xfrm>
          <a:prstGeom prst="rect">
            <a:avLst/>
          </a:prstGeom>
        </p:spPr>
        <p:txBody>
          <a:bodyPr wrap="square">
            <a:spAutoFit/>
          </a:bodyPr>
          <a:lstStyle/>
          <a:p>
            <a:r>
              <a:rPr lang="en-US" sz="2400" dirty="0"/>
              <a:t>A 23.5 kg sample of ethanol is needed for a large scale reaction.  What volume in liters of ethanol should be used?  The density of ethanol is 0.789 g/cm</a:t>
            </a:r>
            <a:r>
              <a:rPr lang="en-US" sz="2400" baseline="30000" dirty="0"/>
              <a:t>3</a:t>
            </a:r>
            <a:r>
              <a:rPr lang="en-US" sz="2400" dirty="0"/>
              <a:t>.</a:t>
            </a:r>
          </a:p>
        </p:txBody>
      </p:sp>
    </p:spTree>
    <p:extLst>
      <p:ext uri="{BB962C8B-B14F-4D97-AF65-F5344CB8AC3E}">
        <p14:creationId xmlns:p14="http://schemas.microsoft.com/office/powerpoint/2010/main" val="314060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570" y="206040"/>
            <a:ext cx="4442293" cy="1143000"/>
          </a:xfrm>
        </p:spPr>
        <p:txBody>
          <a:bodyPr/>
          <a:lstStyle/>
          <a:p>
            <a:r>
              <a:rPr lang="en-US" dirty="0"/>
              <a:t>Convert 2.6 </a:t>
            </a:r>
            <a:r>
              <a:rPr lang="en-US" dirty="0" err="1"/>
              <a:t>lb</a:t>
            </a:r>
            <a:r>
              <a:rPr lang="en-US" dirty="0"/>
              <a:t>/in</a:t>
            </a:r>
            <a:r>
              <a:rPr lang="en-US" baseline="30000" dirty="0"/>
              <a:t>3</a:t>
            </a:r>
            <a:r>
              <a:rPr lang="en-US" dirty="0"/>
              <a:t> to g</a:t>
            </a:r>
            <a:r>
              <a:rPr lang="en-US"/>
              <a:t>/ml .</a:t>
            </a:r>
            <a:endParaRPr lang="en-US" dirty="0"/>
          </a:p>
        </p:txBody>
      </p:sp>
      <p:pic>
        <p:nvPicPr>
          <p:cNvPr id="4" name="Picture 3"/>
          <p:cNvPicPr>
            <a:picLocks noChangeAspect="1"/>
          </p:cNvPicPr>
          <p:nvPr/>
        </p:nvPicPr>
        <p:blipFill>
          <a:blip r:embed="rId2"/>
          <a:stretch>
            <a:fillRect/>
          </a:stretch>
        </p:blipFill>
        <p:spPr>
          <a:xfrm>
            <a:off x="7806380" y="1349040"/>
            <a:ext cx="2994660" cy="1059281"/>
          </a:xfrm>
          <a:prstGeom prst="rect">
            <a:avLst/>
          </a:prstGeom>
        </p:spPr>
      </p:pic>
      <p:pic>
        <p:nvPicPr>
          <p:cNvPr id="5" name="Picture 4"/>
          <p:cNvPicPr>
            <a:picLocks noChangeAspect="1"/>
          </p:cNvPicPr>
          <p:nvPr/>
        </p:nvPicPr>
        <p:blipFill>
          <a:blip r:embed="rId3"/>
          <a:stretch>
            <a:fillRect/>
          </a:stretch>
        </p:blipFill>
        <p:spPr>
          <a:xfrm>
            <a:off x="7669530" y="103675"/>
            <a:ext cx="2541270" cy="983120"/>
          </a:xfrm>
          <a:prstGeom prst="rect">
            <a:avLst/>
          </a:prstGeom>
        </p:spPr>
      </p:pic>
    </p:spTree>
    <p:extLst>
      <p:ext uri="{BB962C8B-B14F-4D97-AF65-F5344CB8AC3E}">
        <p14:creationId xmlns:p14="http://schemas.microsoft.com/office/powerpoint/2010/main" val="3425072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2"/>
          <p:cNvSpPr>
            <a:spLocks noGrp="1"/>
          </p:cNvSpPr>
          <p:nvPr>
            <p:ph idx="1"/>
          </p:nvPr>
        </p:nvSpPr>
        <p:spPr>
          <a:xfrm>
            <a:off x="681664" y="1171682"/>
            <a:ext cx="11351812" cy="5558046"/>
          </a:xfrm>
        </p:spPr>
        <p:txBody>
          <a:bodyPr>
            <a:normAutofit/>
          </a:bodyPr>
          <a:lstStyle/>
          <a:p>
            <a:pPr marL="0" indent="0" eaLnBrk="1" hangingPunct="1">
              <a:buNone/>
            </a:pPr>
            <a:r>
              <a:rPr lang="en-US" sz="2600" b="1" dirty="0">
                <a:solidFill>
                  <a:srgbClr val="0070C0"/>
                </a:solidFill>
              </a:rPr>
              <a:t>There is no new matter. </a:t>
            </a:r>
          </a:p>
          <a:p>
            <a:pPr eaLnBrk="1" hangingPunct="1"/>
            <a:endParaRPr lang="en-US" sz="2600" dirty="0">
              <a:solidFill>
                <a:srgbClr val="0070C0"/>
              </a:solidFill>
            </a:endParaRPr>
          </a:p>
          <a:p>
            <a:pPr lvl="1"/>
            <a:r>
              <a:rPr lang="en-US" sz="2400" dirty="0"/>
              <a:t>Matter is neither created nor destroyed in a </a:t>
            </a:r>
            <a:r>
              <a:rPr lang="en-US" sz="2400" b="1" dirty="0">
                <a:solidFill>
                  <a:srgbClr val="0070C0"/>
                </a:solidFill>
              </a:rPr>
              <a:t>chemical reaction.</a:t>
            </a:r>
          </a:p>
          <a:p>
            <a:pPr eaLnBrk="1" hangingPunct="1"/>
            <a:endParaRPr lang="en-US" sz="2600" b="1" dirty="0">
              <a:solidFill>
                <a:srgbClr val="0070C0"/>
              </a:solidFill>
            </a:endParaRPr>
          </a:p>
          <a:p>
            <a:pPr lvl="2"/>
            <a:r>
              <a:rPr lang="en-US" sz="2200" dirty="0"/>
              <a:t>In a </a:t>
            </a:r>
            <a:r>
              <a:rPr lang="en-US" sz="2200" b="1" dirty="0">
                <a:solidFill>
                  <a:srgbClr val="0070C0"/>
                </a:solidFill>
              </a:rPr>
              <a:t>nuclear reaction</a:t>
            </a:r>
            <a:r>
              <a:rPr lang="en-US" sz="2200" b="1" dirty="0"/>
              <a:t>,</a:t>
            </a:r>
            <a:r>
              <a:rPr lang="en-US" sz="2200" dirty="0"/>
              <a:t> significant changes in mass can occur. </a:t>
            </a:r>
            <a:br>
              <a:rPr lang="en-US" sz="2200" dirty="0"/>
            </a:br>
            <a:endParaRPr lang="en-US" sz="2200" dirty="0"/>
          </a:p>
          <a:p>
            <a:pPr lvl="1"/>
            <a:r>
              <a:rPr lang="en-US" sz="2400" dirty="0"/>
              <a:t>During </a:t>
            </a:r>
            <a:r>
              <a:rPr lang="en-US" sz="2400" u="sng" dirty="0"/>
              <a:t>physical</a:t>
            </a:r>
            <a:r>
              <a:rPr lang="en-US" sz="2400" dirty="0"/>
              <a:t> and </a:t>
            </a:r>
            <a:r>
              <a:rPr lang="en-US" sz="2400" u="sng" dirty="0"/>
              <a:t>chemical</a:t>
            </a:r>
            <a:r>
              <a:rPr lang="en-US" sz="2400" dirty="0"/>
              <a:t> changes, the total amount of matter remains constant. </a:t>
            </a:r>
          </a:p>
        </p:txBody>
      </p:sp>
      <p:sp>
        <p:nvSpPr>
          <p:cNvPr id="4" name="TextBox 3"/>
          <p:cNvSpPr txBox="1"/>
          <p:nvPr/>
        </p:nvSpPr>
        <p:spPr>
          <a:xfrm>
            <a:off x="1737360" y="0"/>
            <a:ext cx="5516190" cy="584775"/>
          </a:xfrm>
          <a:prstGeom prst="rect">
            <a:avLst/>
          </a:prstGeom>
          <a:noFill/>
        </p:spPr>
        <p:txBody>
          <a:bodyPr wrap="none" rtlCol="0">
            <a:spAutoFit/>
          </a:bodyPr>
          <a:lstStyle/>
          <a:p>
            <a:r>
              <a:rPr lang="en-US" sz="3200" b="1" dirty="0">
                <a:solidFill>
                  <a:schemeClr val="tx2">
                    <a:lumMod val="60000"/>
                    <a:lumOff val="40000"/>
                  </a:schemeClr>
                </a:solidFill>
              </a:rPr>
              <a:t>Law of Conservation of Mass</a:t>
            </a:r>
            <a:endParaRPr lang="en-US" sz="3200" dirty="0">
              <a:solidFill>
                <a:schemeClr val="tx2">
                  <a:lumMod val="60000"/>
                  <a:lumOff val="40000"/>
                </a:schemeClr>
              </a:solidFill>
            </a:endParaRPr>
          </a:p>
        </p:txBody>
      </p:sp>
    </p:spTree>
    <p:extLst>
      <p:ext uri="{BB962C8B-B14F-4D97-AF65-F5344CB8AC3E}">
        <p14:creationId xmlns:p14="http://schemas.microsoft.com/office/powerpoint/2010/main" val="172123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2">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32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6880" y="1173481"/>
            <a:ext cx="8686800" cy="5410199"/>
          </a:xfrm>
        </p:spPr>
        <p:txBody>
          <a:bodyPr>
            <a:normAutofit/>
          </a:bodyPr>
          <a:lstStyle/>
          <a:p>
            <a:pPr marL="0" indent="0">
              <a:buNone/>
            </a:pPr>
            <a:r>
              <a:rPr lang="en-US" sz="2200" dirty="0"/>
              <a:t>Butane  +  Oxygen  </a:t>
            </a:r>
            <a:r>
              <a:rPr lang="en-US" sz="2200" dirty="0">
                <a:sym typeface="Wingdings" panose="05000000000000000000" pitchFamily="2" charset="2"/>
              </a:rPr>
              <a:t></a:t>
            </a:r>
            <a:r>
              <a:rPr lang="en-US" sz="2200" dirty="0"/>
              <a:t>   Carbon Dioxide  </a:t>
            </a:r>
            <a:r>
              <a:rPr lang="en-US" sz="2200" baseline="-25000" dirty="0"/>
              <a:t>­</a:t>
            </a:r>
            <a:r>
              <a:rPr lang="en-US" sz="2200" dirty="0"/>
              <a:t>+ Water</a:t>
            </a:r>
          </a:p>
          <a:p>
            <a:pPr marL="0" indent="0">
              <a:buNone/>
            </a:pPr>
            <a:r>
              <a:rPr lang="en-US" sz="2200" dirty="0"/>
              <a:t>   58 g           208 g                 176 g                    90 g</a:t>
            </a:r>
          </a:p>
          <a:p>
            <a:pPr marL="0" indent="0">
              <a:buNone/>
            </a:pPr>
            <a:endParaRPr lang="en-US" sz="2200" dirty="0"/>
          </a:p>
          <a:p>
            <a:pPr marL="0" indent="0">
              <a:buNone/>
            </a:pPr>
            <a:endParaRPr lang="en-US" sz="2200" dirty="0"/>
          </a:p>
          <a:p>
            <a:pPr marL="0" indent="0">
              <a:buNone/>
            </a:pPr>
            <a:endParaRPr lang="en-US" sz="2200" dirty="0"/>
          </a:p>
          <a:p>
            <a:pPr marL="0" indent="0">
              <a:buNone/>
            </a:pPr>
            <a:r>
              <a:rPr lang="en-US" sz="2200" dirty="0">
                <a:solidFill>
                  <a:srgbClr val="0070C0"/>
                </a:solidFill>
              </a:rPr>
              <a:t>Example:  </a:t>
            </a:r>
            <a:r>
              <a:rPr lang="en-US" sz="2200" dirty="0"/>
              <a:t>12 g of natural gas combines with 48 g of oxygen in a flame.  The chemical reaction produces 33 g of carbon dioxide and how many grams of water?</a:t>
            </a:r>
          </a:p>
          <a:p>
            <a:pPr marL="0" indent="0">
              <a:buNone/>
            </a:pPr>
            <a:endParaRPr lang="en-US" sz="2200" dirty="0"/>
          </a:p>
          <a:p>
            <a:pPr marL="0" indent="0">
              <a:buNone/>
            </a:pPr>
            <a:r>
              <a:rPr lang="en-US" sz="2200" dirty="0"/>
              <a:t>Natural gas  +  oxygen  </a:t>
            </a:r>
            <a:r>
              <a:rPr lang="en-US" sz="2200" dirty="0">
                <a:sym typeface="Wingdings" panose="05000000000000000000" pitchFamily="2" charset="2"/>
              </a:rPr>
              <a:t></a:t>
            </a:r>
            <a:r>
              <a:rPr lang="en-US" sz="2200" dirty="0"/>
              <a:t>  carbon dioxide  + water</a:t>
            </a:r>
          </a:p>
          <a:p>
            <a:pPr marL="0" indent="0">
              <a:buNone/>
            </a:pPr>
            <a:r>
              <a:rPr lang="en-US" sz="2200" dirty="0"/>
              <a:t>     12 g                48 g                    33 g              ?</a:t>
            </a:r>
          </a:p>
          <a:p>
            <a:endParaRPr lang="en-US" dirty="0"/>
          </a:p>
        </p:txBody>
      </p:sp>
      <p:sp>
        <p:nvSpPr>
          <p:cNvPr id="4" name="TextBox 3"/>
          <p:cNvSpPr txBox="1"/>
          <p:nvPr/>
        </p:nvSpPr>
        <p:spPr>
          <a:xfrm>
            <a:off x="1706880" y="152400"/>
            <a:ext cx="6736080" cy="646331"/>
          </a:xfrm>
          <a:prstGeom prst="rect">
            <a:avLst/>
          </a:prstGeom>
          <a:noFill/>
        </p:spPr>
        <p:txBody>
          <a:bodyPr wrap="square" rtlCol="0">
            <a:spAutoFit/>
          </a:bodyPr>
          <a:lstStyle/>
          <a:p>
            <a:r>
              <a:rPr lang="en-US" sz="3600" dirty="0">
                <a:solidFill>
                  <a:srgbClr val="0070C0"/>
                </a:solidFill>
              </a:rPr>
              <a:t>Ex: Conservation of Mass</a:t>
            </a:r>
          </a:p>
        </p:txBody>
      </p:sp>
    </p:spTree>
    <p:extLst>
      <p:ext uri="{BB962C8B-B14F-4D97-AF65-F5344CB8AC3E}">
        <p14:creationId xmlns:p14="http://schemas.microsoft.com/office/powerpoint/2010/main" val="235518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248" y="127798"/>
            <a:ext cx="10515600" cy="624090"/>
          </a:xfrm>
        </p:spPr>
        <p:txBody>
          <a:bodyPr/>
          <a:lstStyle/>
          <a:p>
            <a:r>
              <a:rPr lang="en-US" b="1" dirty="0">
                <a:solidFill>
                  <a:srgbClr val="0070C0"/>
                </a:solidFill>
              </a:rPr>
              <a:t>Early Ideas About Atoms</a:t>
            </a:r>
          </a:p>
        </p:txBody>
      </p:sp>
      <p:sp>
        <p:nvSpPr>
          <p:cNvPr id="3" name="Content Placeholder 2"/>
          <p:cNvSpPr>
            <a:spLocks noGrp="1"/>
          </p:cNvSpPr>
          <p:nvPr>
            <p:ph idx="1"/>
          </p:nvPr>
        </p:nvSpPr>
        <p:spPr>
          <a:xfrm>
            <a:off x="939248" y="1113838"/>
            <a:ext cx="10313504" cy="5082382"/>
          </a:xfrm>
        </p:spPr>
        <p:txBody>
          <a:bodyPr/>
          <a:lstStyle/>
          <a:p>
            <a:pPr marL="0" indent="0">
              <a:buNone/>
            </a:pPr>
            <a:r>
              <a:rPr lang="en-US" b="1" u="sng" dirty="0"/>
              <a:t>ca. 400 BCE</a:t>
            </a:r>
            <a:r>
              <a:rPr lang="en-US" dirty="0"/>
              <a:t>: Ancient Greek philosophers Leucippus and Democritus</a:t>
            </a:r>
          </a:p>
          <a:p>
            <a:pPr marL="0" lvl="0" indent="0">
              <a:buNone/>
            </a:pPr>
            <a:endParaRPr lang="en-US" dirty="0"/>
          </a:p>
          <a:p>
            <a:pPr marL="0" indent="0">
              <a:buNone/>
            </a:pPr>
            <a:r>
              <a:rPr lang="en-US" dirty="0"/>
              <a:t>All matter is made of irreducible “building blocks” that couldn’t be divided further</a:t>
            </a:r>
          </a:p>
          <a:p>
            <a:pPr marL="0" lvl="0" indent="0">
              <a:buNone/>
            </a:pPr>
            <a:endParaRPr lang="en-US" dirty="0"/>
          </a:p>
          <a:p>
            <a:pPr marL="0" lvl="0" indent="0">
              <a:buNone/>
            </a:pPr>
            <a:r>
              <a:rPr lang="en-US" dirty="0"/>
              <a:t>“</a:t>
            </a:r>
            <a:r>
              <a:rPr lang="en-US" dirty="0" err="1"/>
              <a:t>atomos</a:t>
            </a:r>
            <a:r>
              <a:rPr lang="en-US" dirty="0"/>
              <a:t>”  = “indivisible”</a:t>
            </a:r>
          </a:p>
          <a:p>
            <a:pPr marL="0" lvl="0" indent="0">
              <a:buNone/>
            </a:pPr>
            <a:endParaRPr lang="en-US" dirty="0"/>
          </a:p>
          <a:p>
            <a:pPr marL="0" lvl="0" indent="0">
              <a:buNone/>
            </a:pPr>
            <a:endParaRPr lang="en-US" dirty="0"/>
          </a:p>
          <a:p>
            <a:pPr marL="0" lvl="0" indent="0">
              <a:buNone/>
            </a:pPr>
            <a:endParaRPr lang="en-US" dirty="0"/>
          </a:p>
          <a:p>
            <a:pPr marL="0" indent="0">
              <a:buNone/>
            </a:pPr>
            <a:r>
              <a:rPr lang="en-US" dirty="0"/>
              <a:t>Empedocles (and Aristotle) believed matter was composed of four “elements:”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28811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460" y="-177248"/>
            <a:ext cx="8229600" cy="1143000"/>
          </a:xfrm>
        </p:spPr>
        <p:txBody>
          <a:bodyPr>
            <a:normAutofit/>
          </a:bodyPr>
          <a:lstStyle/>
          <a:p>
            <a:r>
              <a:rPr lang="en-US" b="1" dirty="0">
                <a:solidFill>
                  <a:srgbClr val="0070C0"/>
                </a:solidFill>
              </a:rPr>
              <a:t>Atomic Theory</a:t>
            </a:r>
          </a:p>
        </p:txBody>
      </p:sp>
      <p:sp>
        <p:nvSpPr>
          <p:cNvPr id="3" name="Content Placeholder 2"/>
          <p:cNvSpPr>
            <a:spLocks noGrp="1"/>
          </p:cNvSpPr>
          <p:nvPr>
            <p:ph idx="1"/>
          </p:nvPr>
        </p:nvSpPr>
        <p:spPr>
          <a:xfrm>
            <a:off x="1285459" y="1045596"/>
            <a:ext cx="10542105" cy="5257800"/>
          </a:xfrm>
        </p:spPr>
        <p:txBody>
          <a:bodyPr>
            <a:normAutofit/>
          </a:bodyPr>
          <a:lstStyle/>
          <a:p>
            <a:pPr marL="0" lvl="0" indent="0">
              <a:buNone/>
            </a:pPr>
            <a:r>
              <a:rPr lang="en-US" b="1" u="sng" dirty="0"/>
              <a:t>1808 CE</a:t>
            </a:r>
            <a:r>
              <a:rPr lang="en-US" dirty="0"/>
              <a:t>: John Dalton’s Atomic Theory expanded on the centuries-old Greek philosophies…</a:t>
            </a:r>
            <a:endParaRPr lang="en-US" dirty="0">
              <a:solidFill>
                <a:srgbClr val="0070C0"/>
              </a:solidFill>
            </a:endParaRPr>
          </a:p>
          <a:p>
            <a:pPr marL="0" indent="0">
              <a:buNone/>
            </a:pPr>
            <a:endParaRPr lang="en-US" dirty="0">
              <a:solidFill>
                <a:srgbClr val="0070C0"/>
              </a:solidFill>
            </a:endParaRPr>
          </a:p>
          <a:p>
            <a:pPr marL="0" indent="0">
              <a:buNone/>
            </a:pPr>
            <a:r>
              <a:rPr lang="en-US" dirty="0"/>
              <a:t>1. </a:t>
            </a:r>
            <a:r>
              <a:rPr lang="en-US" b="1" dirty="0"/>
              <a:t>All</a:t>
            </a:r>
            <a:r>
              <a:rPr lang="en-US" dirty="0"/>
              <a:t> </a:t>
            </a:r>
            <a:r>
              <a:rPr lang="en-US" b="1" dirty="0"/>
              <a:t>matter</a:t>
            </a:r>
            <a:r>
              <a:rPr lang="en-US" dirty="0"/>
              <a:t> is composed of </a:t>
            </a:r>
            <a:r>
              <a:rPr lang="en-US" b="1" dirty="0"/>
              <a:t>atoms</a:t>
            </a:r>
            <a:r>
              <a:rPr lang="en-US" dirty="0"/>
              <a:t>.</a:t>
            </a:r>
            <a:endParaRPr lang="en-US" dirty="0">
              <a:solidFill>
                <a:srgbClr val="00B0F0"/>
              </a:solidFill>
            </a:endParaRPr>
          </a:p>
          <a:p>
            <a:pPr lvl="0"/>
            <a:endParaRPr lang="en-US" dirty="0"/>
          </a:p>
          <a:p>
            <a:pPr marL="0" indent="0">
              <a:buNone/>
            </a:pPr>
            <a:r>
              <a:rPr lang="en-US" dirty="0"/>
              <a:t>2. For a given</a:t>
            </a:r>
            <a:r>
              <a:rPr lang="en-US" dirty="0">
                <a:solidFill>
                  <a:srgbClr val="00B0F0"/>
                </a:solidFill>
              </a:rPr>
              <a:t> element</a:t>
            </a:r>
            <a:r>
              <a:rPr lang="en-US" dirty="0"/>
              <a:t>, all </a:t>
            </a:r>
            <a:r>
              <a:rPr lang="en-US" dirty="0">
                <a:solidFill>
                  <a:srgbClr val="00B0F0"/>
                </a:solidFill>
              </a:rPr>
              <a:t>atoms</a:t>
            </a:r>
            <a:r>
              <a:rPr lang="en-US" dirty="0"/>
              <a:t> have the </a:t>
            </a:r>
            <a:r>
              <a:rPr lang="en-US" dirty="0">
                <a:solidFill>
                  <a:srgbClr val="00B0F0"/>
                </a:solidFill>
              </a:rPr>
              <a:t>same mass and other properties.</a:t>
            </a:r>
          </a:p>
          <a:p>
            <a:pPr lvl="0"/>
            <a:endParaRPr lang="en-US" dirty="0"/>
          </a:p>
          <a:p>
            <a:pPr marL="0" indent="0">
              <a:buNone/>
            </a:pPr>
            <a:r>
              <a:rPr lang="en-US" dirty="0"/>
              <a:t>3. </a:t>
            </a:r>
            <a:r>
              <a:rPr lang="en-US" dirty="0">
                <a:solidFill>
                  <a:srgbClr val="00B050"/>
                </a:solidFill>
              </a:rPr>
              <a:t>Different elements </a:t>
            </a:r>
            <a:r>
              <a:rPr lang="en-US" dirty="0"/>
              <a:t>have atoms with </a:t>
            </a:r>
            <a:r>
              <a:rPr lang="en-US" dirty="0">
                <a:solidFill>
                  <a:srgbClr val="00B050"/>
                </a:solidFill>
              </a:rPr>
              <a:t>different properties</a:t>
            </a:r>
            <a:r>
              <a:rPr lang="en-US" dirty="0"/>
              <a:t>.</a:t>
            </a:r>
          </a:p>
          <a:p>
            <a:pPr marL="0" lvl="0" indent="0">
              <a:buNone/>
            </a:pPr>
            <a:endParaRPr lang="en-US" dirty="0"/>
          </a:p>
          <a:p>
            <a:pPr marL="0" lvl="0" indent="0">
              <a:buNone/>
            </a:pPr>
            <a:r>
              <a:rPr lang="en-US" dirty="0"/>
              <a:t>4. A </a:t>
            </a:r>
            <a:r>
              <a:rPr lang="en-US" dirty="0">
                <a:solidFill>
                  <a:srgbClr val="7030A0"/>
                </a:solidFill>
              </a:rPr>
              <a:t>compound</a:t>
            </a:r>
            <a:r>
              <a:rPr lang="en-US" dirty="0"/>
              <a:t> consists of atoms of </a:t>
            </a:r>
            <a:r>
              <a:rPr lang="en-US" dirty="0">
                <a:solidFill>
                  <a:srgbClr val="7030A0"/>
                </a:solidFill>
              </a:rPr>
              <a:t>two or more elements</a:t>
            </a:r>
            <a:r>
              <a:rPr lang="en-US" dirty="0"/>
              <a:t> combined in </a:t>
            </a:r>
            <a:r>
              <a:rPr lang="en-US" dirty="0">
                <a:solidFill>
                  <a:srgbClr val="7030A0"/>
                </a:solidFill>
              </a:rPr>
              <a:t>whole-number ratios</a:t>
            </a:r>
            <a:r>
              <a:rPr lang="en-US" dirty="0"/>
              <a:t>.</a:t>
            </a:r>
          </a:p>
          <a:p>
            <a:pPr marL="0" lvl="0" indent="0">
              <a:buNone/>
            </a:pPr>
            <a:r>
              <a:rPr lang="en-US" dirty="0"/>
              <a:t>	Example: Water </a:t>
            </a:r>
            <a:r>
              <a:rPr lang="en-US" dirty="0">
                <a:solidFill>
                  <a:srgbClr val="00B0F0"/>
                </a:solidFill>
              </a:rPr>
              <a:t>H</a:t>
            </a:r>
            <a:r>
              <a:rPr lang="en-US" baseline="-25000" dirty="0">
                <a:solidFill>
                  <a:srgbClr val="00B0F0"/>
                </a:solidFill>
              </a:rPr>
              <a:t>2</a:t>
            </a:r>
            <a:r>
              <a:rPr lang="en-US" dirty="0">
                <a:solidFill>
                  <a:srgbClr val="00B0F0"/>
                </a:solidFill>
              </a:rPr>
              <a:t>O </a:t>
            </a:r>
            <a:r>
              <a:rPr lang="en-US" dirty="0"/>
              <a:t>has 2 atoms of hydrogen for every 1 atom of water</a:t>
            </a:r>
          </a:p>
          <a:p>
            <a:pPr marL="0" indent="0">
              <a:buNone/>
            </a:pPr>
            <a:endParaRPr lang="en-US" dirty="0"/>
          </a:p>
          <a:p>
            <a:pPr marL="0" indent="0">
              <a:buNone/>
            </a:pPr>
            <a:r>
              <a:rPr lang="en-US" dirty="0"/>
              <a:t>5. </a:t>
            </a:r>
            <a:r>
              <a:rPr lang="en-US" dirty="0">
                <a:solidFill>
                  <a:srgbClr val="FF0000"/>
                </a:solidFill>
              </a:rPr>
              <a:t>Atoms are not created or destroyed</a:t>
            </a:r>
            <a:r>
              <a:rPr lang="en-US" dirty="0"/>
              <a:t> in a chemical change. They rearrange to make new compounds (with new ratios of atoms).</a:t>
            </a:r>
          </a:p>
        </p:txBody>
      </p:sp>
    </p:spTree>
    <p:extLst>
      <p:ext uri="{BB962C8B-B14F-4D97-AF65-F5344CB8AC3E}">
        <p14:creationId xmlns:p14="http://schemas.microsoft.com/office/powerpoint/2010/main" val="356554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03C91-DF3A-31F9-A21D-1DF8ED3238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62415D-1F28-346E-2FB9-225680A6AACF}"/>
              </a:ext>
            </a:extLst>
          </p:cNvPr>
          <p:cNvSpPr>
            <a:spLocks noGrp="1"/>
          </p:cNvSpPr>
          <p:nvPr>
            <p:ph type="title"/>
          </p:nvPr>
        </p:nvSpPr>
        <p:spPr>
          <a:xfrm>
            <a:off x="1043608" y="-218661"/>
            <a:ext cx="8229600" cy="1143000"/>
          </a:xfrm>
        </p:spPr>
        <p:txBody>
          <a:bodyPr>
            <a:normAutofit/>
          </a:bodyPr>
          <a:lstStyle/>
          <a:p>
            <a:r>
              <a:rPr lang="en-US" b="1" dirty="0">
                <a:solidFill>
                  <a:srgbClr val="0070C0"/>
                </a:solidFill>
              </a:rPr>
              <a:t>Revising Dalton’s Atomic Theory</a:t>
            </a:r>
          </a:p>
        </p:txBody>
      </p:sp>
      <p:sp>
        <p:nvSpPr>
          <p:cNvPr id="3" name="Content Placeholder 2">
            <a:extLst>
              <a:ext uri="{FF2B5EF4-FFF2-40B4-BE49-F238E27FC236}">
                <a16:creationId xmlns:a16="http://schemas.microsoft.com/office/drawing/2014/main" id="{8241C40A-1F83-9052-8B5E-9171FE4AD6F6}"/>
              </a:ext>
            </a:extLst>
          </p:cNvPr>
          <p:cNvSpPr>
            <a:spLocks noGrp="1"/>
          </p:cNvSpPr>
          <p:nvPr>
            <p:ph idx="1"/>
          </p:nvPr>
        </p:nvSpPr>
        <p:spPr>
          <a:xfrm>
            <a:off x="1732722" y="924339"/>
            <a:ext cx="9296401" cy="6023113"/>
          </a:xfrm>
        </p:spPr>
        <p:txBody>
          <a:bodyPr>
            <a:normAutofit fontScale="92500" lnSpcReduction="20000"/>
          </a:bodyPr>
          <a:lstStyle/>
          <a:p>
            <a:pPr marL="0" lvl="0" indent="0">
              <a:buNone/>
            </a:pPr>
            <a:r>
              <a:rPr lang="en-US" b="1" u="sng" dirty="0"/>
              <a:t>1897 CE</a:t>
            </a:r>
            <a:r>
              <a:rPr lang="en-US" b="1" dirty="0"/>
              <a:t>: </a:t>
            </a:r>
            <a:r>
              <a:rPr lang="en-US" dirty="0"/>
              <a:t>J.J. Thompson built on (and challenged) Dalton’s atomic theory</a:t>
            </a:r>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marL="0" lvl="0" indent="0">
              <a:buNone/>
            </a:pPr>
            <a:endParaRPr lang="en-US" dirty="0"/>
          </a:p>
          <a:p>
            <a:pPr lvl="0"/>
            <a:r>
              <a:rPr lang="en-US" dirty="0"/>
              <a:t>Electricity applied in a vacuum generates a beam of negatively charged particles.</a:t>
            </a:r>
          </a:p>
          <a:p>
            <a:pPr lvl="0"/>
            <a:endParaRPr lang="en-US" dirty="0"/>
          </a:p>
          <a:p>
            <a:pPr lvl="0"/>
            <a:r>
              <a:rPr lang="en-US" dirty="0"/>
              <a:t>Experimentation allowed calculation of the mass-to-charge ratio of these particles.</a:t>
            </a:r>
          </a:p>
          <a:p>
            <a:pPr lvl="0"/>
            <a:endParaRPr lang="en-US" dirty="0"/>
          </a:p>
          <a:p>
            <a:pPr lvl="0"/>
            <a:r>
              <a:rPr lang="en-US" dirty="0"/>
              <a:t>They were negatively charged, and much lighter than any atoms that had been observed!</a:t>
            </a:r>
          </a:p>
          <a:p>
            <a:pPr lvl="0"/>
            <a:endParaRPr lang="en-US" dirty="0">
              <a:solidFill>
                <a:srgbClr val="00B0F0"/>
              </a:solidFill>
            </a:endParaRPr>
          </a:p>
          <a:p>
            <a:pPr lvl="0"/>
            <a:r>
              <a:rPr lang="en-US" dirty="0"/>
              <a:t>Atomic theory was revised to account for new observations.</a:t>
            </a:r>
          </a:p>
          <a:p>
            <a:pPr lvl="0"/>
            <a:endParaRPr lang="en-US" dirty="0"/>
          </a:p>
          <a:p>
            <a:pPr lvl="0"/>
            <a:endParaRPr lang="en-US" dirty="0"/>
          </a:p>
          <a:p>
            <a:endParaRPr lang="en-US" dirty="0"/>
          </a:p>
        </p:txBody>
      </p:sp>
      <p:pic>
        <p:nvPicPr>
          <p:cNvPr id="6" name="Picture 5">
            <a:extLst>
              <a:ext uri="{FF2B5EF4-FFF2-40B4-BE49-F238E27FC236}">
                <a16:creationId xmlns:a16="http://schemas.microsoft.com/office/drawing/2014/main" id="{37297457-7481-393E-34AA-A18E65FAA2FD}"/>
              </a:ext>
            </a:extLst>
          </p:cNvPr>
          <p:cNvPicPr>
            <a:picLocks noChangeAspect="1"/>
          </p:cNvPicPr>
          <p:nvPr/>
        </p:nvPicPr>
        <p:blipFill>
          <a:blip r:embed="rId2"/>
          <a:stretch>
            <a:fillRect/>
          </a:stretch>
        </p:blipFill>
        <p:spPr>
          <a:xfrm>
            <a:off x="2993335" y="1578208"/>
            <a:ext cx="6205329" cy="2114178"/>
          </a:xfrm>
          <a:prstGeom prst="rect">
            <a:avLst/>
          </a:prstGeom>
        </p:spPr>
      </p:pic>
    </p:spTree>
    <p:extLst>
      <p:ext uri="{BB962C8B-B14F-4D97-AF65-F5344CB8AC3E}">
        <p14:creationId xmlns:p14="http://schemas.microsoft.com/office/powerpoint/2010/main" val="272433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CE7C5-B1A9-12F6-AD76-2E3DA29F9F2D}"/>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0E46651E-5443-F281-9B7D-C84BDC4FE69F}"/>
              </a:ext>
            </a:extLst>
          </p:cNvPr>
          <p:cNvSpPr>
            <a:spLocks noGrp="1"/>
          </p:cNvSpPr>
          <p:nvPr>
            <p:ph idx="1"/>
          </p:nvPr>
        </p:nvSpPr>
        <p:spPr>
          <a:xfrm>
            <a:off x="738807" y="1026932"/>
            <a:ext cx="11023701" cy="5831068"/>
          </a:xfrm>
        </p:spPr>
        <p:txBody>
          <a:bodyPr>
            <a:normAutofit/>
          </a:bodyPr>
          <a:lstStyle/>
          <a:p>
            <a:r>
              <a:rPr lang="en-US" dirty="0"/>
              <a:t>Perform basic unit calculations and conversions in the metric and other unit systems</a:t>
            </a:r>
          </a:p>
          <a:p>
            <a:r>
              <a:rPr lang="en-US" dirty="0"/>
              <a:t>Explain the dimensional analysis (factor label) approach to mathematical calculations involving quantities</a:t>
            </a:r>
          </a:p>
          <a:p>
            <a:r>
              <a:rPr lang="en-US" dirty="0"/>
              <a:t>Use dimensional analysis to carry out unit conversions for a given property and computations involving two or more properties</a:t>
            </a:r>
          </a:p>
          <a:p>
            <a:endParaRPr lang="en-US" dirty="0"/>
          </a:p>
          <a:p>
            <a:r>
              <a:rPr lang="en-US" dirty="0"/>
              <a:t>Apply the law of conservation of matter</a:t>
            </a:r>
          </a:p>
          <a:p>
            <a:r>
              <a:rPr lang="en-US" dirty="0"/>
              <a:t>Define and give examples of atoms and molecules</a:t>
            </a:r>
          </a:p>
          <a:p>
            <a:endParaRPr lang="en-US" dirty="0"/>
          </a:p>
          <a:p>
            <a:r>
              <a:rPr lang="en-US" dirty="0"/>
              <a:t>Outline milestones in the development of modern atomic theory</a:t>
            </a:r>
          </a:p>
          <a:p>
            <a:r>
              <a:rPr lang="en-US" dirty="0"/>
              <a:t>Summarize and interpret the results of the experiments of Thomson, Millikan, Rutherford, and Chadwick</a:t>
            </a:r>
          </a:p>
          <a:p>
            <a:endParaRPr lang="en-US" dirty="0"/>
          </a:p>
          <a:p>
            <a:r>
              <a:rPr lang="en-US" dirty="0"/>
              <a:t>Write and interpret symbols that depict the atomic number, mass number, and charge of an atom or ion</a:t>
            </a:r>
          </a:p>
          <a:p>
            <a:endParaRPr lang="en-US" dirty="0"/>
          </a:p>
          <a:p>
            <a:endParaRPr lang="en-US" dirty="0"/>
          </a:p>
          <a:p>
            <a:endParaRPr lang="en-US" dirty="0"/>
          </a:p>
        </p:txBody>
      </p:sp>
    </p:spTree>
    <p:extLst>
      <p:ext uri="{BB962C8B-B14F-4D97-AF65-F5344CB8AC3E}">
        <p14:creationId xmlns:p14="http://schemas.microsoft.com/office/powerpoint/2010/main" val="4150272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624" y="112553"/>
            <a:ext cx="5441425" cy="662669"/>
          </a:xfrm>
        </p:spPr>
        <p:txBody>
          <a:bodyPr>
            <a:normAutofit/>
          </a:bodyPr>
          <a:lstStyle/>
          <a:p>
            <a:r>
              <a:rPr lang="en-US" b="1" dirty="0">
                <a:solidFill>
                  <a:srgbClr val="0070C0"/>
                </a:solidFill>
              </a:rPr>
              <a:t>Plum Pudding Model of the Atom</a:t>
            </a:r>
          </a:p>
        </p:txBody>
      </p:sp>
      <p:sp>
        <p:nvSpPr>
          <p:cNvPr id="3" name="Content Placeholder 2"/>
          <p:cNvSpPr>
            <a:spLocks noGrp="1"/>
          </p:cNvSpPr>
          <p:nvPr>
            <p:ph idx="1"/>
          </p:nvPr>
        </p:nvSpPr>
        <p:spPr>
          <a:xfrm>
            <a:off x="1075703" y="1009650"/>
            <a:ext cx="6355825" cy="2895600"/>
          </a:xfrm>
        </p:spPr>
        <p:txBody>
          <a:bodyPr>
            <a:normAutofit/>
          </a:bodyPr>
          <a:lstStyle/>
          <a:p>
            <a:pPr marL="0" lvl="0" indent="0">
              <a:buNone/>
            </a:pPr>
            <a:r>
              <a:rPr lang="en-US" dirty="0">
                <a:solidFill>
                  <a:srgbClr val="00B0F0"/>
                </a:solidFill>
              </a:rPr>
              <a:t>Atoms</a:t>
            </a:r>
            <a:r>
              <a:rPr lang="en-US" dirty="0"/>
              <a:t> were known to be </a:t>
            </a:r>
            <a:r>
              <a:rPr lang="en-US" dirty="0">
                <a:solidFill>
                  <a:srgbClr val="00B0F0"/>
                </a:solidFill>
              </a:rPr>
              <a:t>neutral</a:t>
            </a:r>
            <a:r>
              <a:rPr lang="en-US" dirty="0"/>
              <a:t> so there must be positive charges to balance these negatively charged “electrons”</a:t>
            </a:r>
          </a:p>
          <a:p>
            <a:pPr marL="0" indent="0">
              <a:buNone/>
            </a:pPr>
            <a:endParaRPr lang="en-US" dirty="0"/>
          </a:p>
          <a:p>
            <a:pPr marL="0" indent="0">
              <a:buNone/>
            </a:pPr>
            <a:endParaRPr lang="en-US" dirty="0"/>
          </a:p>
          <a:p>
            <a:pPr marL="0" lvl="0" indent="0">
              <a:buNone/>
            </a:pPr>
            <a:r>
              <a:rPr lang="en-US" b="1" u="sng" dirty="0"/>
              <a:t>1904 CE</a:t>
            </a:r>
            <a:r>
              <a:rPr lang="en-US" dirty="0"/>
              <a:t>: “Plum Pudding Model”</a:t>
            </a:r>
          </a:p>
          <a:p>
            <a:pPr marL="0" lvl="0" indent="0">
              <a:buNone/>
            </a:pPr>
            <a:r>
              <a:rPr lang="en-US" dirty="0"/>
              <a:t>Atom is a </a:t>
            </a:r>
            <a:r>
              <a:rPr lang="en-US" dirty="0">
                <a:solidFill>
                  <a:srgbClr val="00B0F0"/>
                </a:solidFill>
              </a:rPr>
              <a:t>sphere of positive charge </a:t>
            </a:r>
            <a:r>
              <a:rPr lang="en-US" dirty="0"/>
              <a:t>with </a:t>
            </a:r>
            <a:r>
              <a:rPr lang="en-US" dirty="0">
                <a:solidFill>
                  <a:srgbClr val="00B0F0"/>
                </a:solidFill>
              </a:rPr>
              <a:t>negative particles (electrons) mixed in</a:t>
            </a:r>
          </a:p>
          <a:p>
            <a:pPr lvl="0"/>
            <a:endParaRPr lang="en-US" dirty="0"/>
          </a:p>
          <a:p>
            <a:pPr lvl="0"/>
            <a:endParaRPr lang="en-US" dirty="0"/>
          </a:p>
          <a:p>
            <a:endParaRPr lang="en-US" dirty="0"/>
          </a:p>
        </p:txBody>
      </p:sp>
      <p:pic>
        <p:nvPicPr>
          <p:cNvPr id="4" name="Picture 2" descr="C:\Documents and Settings\GEX\Desktop\IRDVD\52036 LECTURES\Ch04\04_03_Figur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748"/>
          <a:stretch/>
        </p:blipFill>
        <p:spPr bwMode="auto">
          <a:xfrm>
            <a:off x="8367009" y="775222"/>
            <a:ext cx="2770367" cy="25317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919A919-2E1D-6613-635F-BEFCDEDBA96D}"/>
              </a:ext>
            </a:extLst>
          </p:cNvPr>
          <p:cNvPicPr>
            <a:picLocks noChangeAspect="1"/>
          </p:cNvPicPr>
          <p:nvPr/>
        </p:nvPicPr>
        <p:blipFill>
          <a:blip r:embed="rId3"/>
          <a:stretch>
            <a:fillRect/>
          </a:stretch>
        </p:blipFill>
        <p:spPr>
          <a:xfrm>
            <a:off x="3947986" y="3999543"/>
            <a:ext cx="3815637" cy="2531737"/>
          </a:xfrm>
          <a:prstGeom prst="rect">
            <a:avLst/>
          </a:prstGeom>
        </p:spPr>
      </p:pic>
    </p:spTree>
    <p:extLst>
      <p:ext uri="{BB962C8B-B14F-4D97-AF65-F5344CB8AC3E}">
        <p14:creationId xmlns:p14="http://schemas.microsoft.com/office/powerpoint/2010/main" val="90588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521E1-C938-3F74-7ED0-9A811FC5AA07}"/>
              </a:ext>
            </a:extLst>
          </p:cNvPr>
          <p:cNvSpPr>
            <a:spLocks noGrp="1"/>
          </p:cNvSpPr>
          <p:nvPr>
            <p:ph type="title"/>
          </p:nvPr>
        </p:nvSpPr>
        <p:spPr>
          <a:xfrm>
            <a:off x="1121466" y="25642"/>
            <a:ext cx="7012884" cy="624090"/>
          </a:xfrm>
        </p:spPr>
        <p:txBody>
          <a:bodyPr/>
          <a:lstStyle/>
          <a:p>
            <a:r>
              <a:rPr lang="en-US" b="1" dirty="0">
                <a:solidFill>
                  <a:srgbClr val="0070C0"/>
                </a:solidFill>
              </a:rPr>
              <a:t>Millikan’s Oil Drop Experiment</a:t>
            </a:r>
          </a:p>
        </p:txBody>
      </p:sp>
      <p:sp>
        <p:nvSpPr>
          <p:cNvPr id="3" name="Content Placeholder 2">
            <a:extLst>
              <a:ext uri="{FF2B5EF4-FFF2-40B4-BE49-F238E27FC236}">
                <a16:creationId xmlns:a16="http://schemas.microsoft.com/office/drawing/2014/main" id="{C4FFEA13-D944-8CEC-80F5-936438609B6E}"/>
              </a:ext>
            </a:extLst>
          </p:cNvPr>
          <p:cNvSpPr>
            <a:spLocks noGrp="1"/>
          </p:cNvSpPr>
          <p:nvPr>
            <p:ph idx="1"/>
          </p:nvPr>
        </p:nvSpPr>
        <p:spPr>
          <a:xfrm>
            <a:off x="1121466" y="977124"/>
            <a:ext cx="4459357" cy="5208552"/>
          </a:xfrm>
        </p:spPr>
        <p:txBody>
          <a:bodyPr/>
          <a:lstStyle/>
          <a:p>
            <a:pPr marL="0" indent="0">
              <a:buNone/>
            </a:pPr>
            <a:r>
              <a:rPr lang="en-US" b="1" u="sng" dirty="0"/>
              <a:t>1909 CE</a:t>
            </a:r>
            <a:r>
              <a:rPr lang="en-US" dirty="0"/>
              <a:t>: Further investigation into negatively charged electrons.</a:t>
            </a:r>
          </a:p>
          <a:p>
            <a:endParaRPr lang="en-US" dirty="0"/>
          </a:p>
          <a:p>
            <a:pPr marL="0" indent="0">
              <a:buNone/>
            </a:pPr>
            <a:r>
              <a:rPr lang="en-US" dirty="0"/>
              <a:t>Experiments produced tiny oil droplets with slight negative charges</a:t>
            </a:r>
          </a:p>
          <a:p>
            <a:endParaRPr lang="en-US" dirty="0"/>
          </a:p>
          <a:p>
            <a:pPr marL="0" indent="0">
              <a:buNone/>
            </a:pPr>
            <a:r>
              <a:rPr lang="en-US" dirty="0"/>
              <a:t>Observed that charge on droplets was always a multiple of the same number!</a:t>
            </a:r>
          </a:p>
          <a:p>
            <a:endParaRPr lang="en-US" dirty="0"/>
          </a:p>
          <a:p>
            <a:endParaRPr lang="en-US" dirty="0"/>
          </a:p>
          <a:p>
            <a:endParaRPr lang="en-US" dirty="0"/>
          </a:p>
          <a:p>
            <a:endParaRPr lang="en-US" dirty="0"/>
          </a:p>
          <a:p>
            <a:endParaRPr lang="en-US" dirty="0"/>
          </a:p>
        </p:txBody>
      </p:sp>
      <p:sp>
        <p:nvSpPr>
          <p:cNvPr id="4" name="AutoShape 2" descr="The experimental apparatus consists of an oil atomizer which sprays fine oil droplets into a large, sealed container. The sprayed oil lands on a positively charged brass plate with a pinhole at the center. As the drops fall through the pinhole, they travel through X-rays that are emitted within the container. This gives the oil droplets an electrical charge. The oil droplets land on a brass plate that is negatively charged. A telescopic eyepiece penetrates the inside of the container so that the user can observe how the charged oil droplets respond to the negatively charged brass plate. The table that accompanies this figure gives the charge, in coulombs or C, for 5 oil drops. Oil drop A has a charge of 4.8 times 10 to the negative 19 power. Oil drop B has a charge of 3.2 times 10 to the negative 19 power. Oil drop C has a charge of 6.4 times 10 to the negative 19 power. Oil drop D has a charge of 1.6 times 10 to the negative 19 power. Oil drop E has a charge of 4.8 times 10 to the negative 19 power.">
            <a:extLst>
              <a:ext uri="{FF2B5EF4-FFF2-40B4-BE49-F238E27FC236}">
                <a16:creationId xmlns:a16="http://schemas.microsoft.com/office/drawing/2014/main" id="{039EFA95-9C7C-0986-C02B-C68969A5C15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F0C32F2C-8D08-65AD-16D0-EB7767757343}"/>
              </a:ext>
            </a:extLst>
          </p:cNvPr>
          <p:cNvPicPr>
            <a:picLocks noChangeAspect="1"/>
          </p:cNvPicPr>
          <p:nvPr/>
        </p:nvPicPr>
        <p:blipFill>
          <a:blip r:embed="rId2"/>
          <a:stretch>
            <a:fillRect/>
          </a:stretch>
        </p:blipFill>
        <p:spPr>
          <a:xfrm>
            <a:off x="6611177" y="0"/>
            <a:ext cx="5428422" cy="4460390"/>
          </a:xfrm>
          <a:prstGeom prst="rect">
            <a:avLst/>
          </a:prstGeom>
        </p:spPr>
      </p:pic>
      <p:pic>
        <p:nvPicPr>
          <p:cNvPr id="9" name="Picture 8">
            <a:extLst>
              <a:ext uri="{FF2B5EF4-FFF2-40B4-BE49-F238E27FC236}">
                <a16:creationId xmlns:a16="http://schemas.microsoft.com/office/drawing/2014/main" id="{20A5596C-F8D8-0415-A1D1-BA536B668BC3}"/>
              </a:ext>
            </a:extLst>
          </p:cNvPr>
          <p:cNvPicPr>
            <a:picLocks noChangeAspect="1"/>
          </p:cNvPicPr>
          <p:nvPr/>
        </p:nvPicPr>
        <p:blipFill>
          <a:blip r:embed="rId3"/>
          <a:stretch>
            <a:fillRect/>
          </a:stretch>
        </p:blipFill>
        <p:spPr>
          <a:xfrm>
            <a:off x="1238250" y="4175992"/>
            <a:ext cx="1946504" cy="2474129"/>
          </a:xfrm>
          <a:prstGeom prst="rect">
            <a:avLst/>
          </a:prstGeom>
        </p:spPr>
      </p:pic>
      <p:sp>
        <p:nvSpPr>
          <p:cNvPr id="10" name="Content Placeholder 2">
            <a:extLst>
              <a:ext uri="{FF2B5EF4-FFF2-40B4-BE49-F238E27FC236}">
                <a16:creationId xmlns:a16="http://schemas.microsoft.com/office/drawing/2014/main" id="{3890A440-20D4-07B7-947A-E9D5FF1D1CE5}"/>
              </a:ext>
            </a:extLst>
          </p:cNvPr>
          <p:cNvSpPr txBox="1">
            <a:spLocks/>
          </p:cNvSpPr>
          <p:nvPr/>
        </p:nvSpPr>
        <p:spPr>
          <a:xfrm>
            <a:off x="3644245" y="4711201"/>
            <a:ext cx="4903509" cy="21211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Determined the </a:t>
            </a:r>
            <a:r>
              <a:rPr lang="en-US" dirty="0">
                <a:solidFill>
                  <a:srgbClr val="D39907"/>
                </a:solidFill>
              </a:rPr>
              <a:t>smallest unit of negative charge must be 1.6 x 10</a:t>
            </a:r>
            <a:r>
              <a:rPr lang="en-US" baseline="30000" dirty="0">
                <a:solidFill>
                  <a:srgbClr val="D39907"/>
                </a:solidFill>
              </a:rPr>
              <a:t>-19 </a:t>
            </a:r>
            <a:r>
              <a:rPr lang="en-US" dirty="0">
                <a:solidFill>
                  <a:srgbClr val="D39907"/>
                </a:solidFill>
              </a:rPr>
              <a:t>C</a:t>
            </a:r>
          </a:p>
          <a:p>
            <a:endParaRPr lang="en-US" dirty="0"/>
          </a:p>
          <a:p>
            <a:pPr marL="0" indent="0">
              <a:buNone/>
            </a:pPr>
            <a:r>
              <a:rPr lang="en-US" dirty="0"/>
              <a:t>Combined with Thompson’s data, allowed </a:t>
            </a:r>
            <a:r>
              <a:rPr lang="en-US" dirty="0">
                <a:solidFill>
                  <a:srgbClr val="D39907"/>
                </a:solidFill>
              </a:rPr>
              <a:t>calculation of mass of one electron</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62529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4"/>
          <p:cNvSpPr>
            <a:spLocks noChangeArrowheads="1"/>
          </p:cNvSpPr>
          <p:nvPr/>
        </p:nvSpPr>
        <p:spPr bwMode="auto">
          <a:xfrm>
            <a:off x="960783" y="1056286"/>
            <a:ext cx="77061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u="sng" dirty="0">
                <a:latin typeface="Times New Roman" panose="02020603050405020304" pitchFamily="18" charset="0"/>
                <a:cs typeface="Times New Roman" panose="02020603050405020304" pitchFamily="18" charset="0"/>
              </a:rPr>
              <a:t>ca. 1909 CE</a:t>
            </a:r>
            <a:r>
              <a:rPr lang="en-US" sz="2400" dirty="0">
                <a:latin typeface="Times New Roman" panose="02020603050405020304" pitchFamily="18" charset="0"/>
                <a:cs typeface="Times New Roman" panose="02020603050405020304" pitchFamily="18" charset="0"/>
              </a:rPr>
              <a:t>: Ernest Rutherford and co. tried to confirm Thompson’s Plum Pudding Model</a:t>
            </a:r>
            <a:endParaRPr lang="en-US" sz="2400" dirty="0">
              <a:solidFill>
                <a:srgbClr val="00B0F0"/>
              </a:solidFill>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Tiny </a:t>
            </a:r>
            <a:r>
              <a:rPr lang="en-US" sz="2400" dirty="0">
                <a:solidFill>
                  <a:srgbClr val="7030A0"/>
                </a:solidFill>
                <a:latin typeface="Times New Roman" panose="02020603050405020304" pitchFamily="18" charset="0"/>
                <a:cs typeface="Times New Roman" panose="02020603050405020304" pitchFamily="18" charset="0"/>
              </a:rPr>
              <a:t>alpha-particles</a:t>
            </a:r>
            <a:r>
              <a:rPr lang="en-US" sz="2400" dirty="0">
                <a:solidFill>
                  <a:srgbClr val="00B0F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were directed at a thin sheet of gold foil.</a:t>
            </a:r>
          </a:p>
        </p:txBody>
      </p:sp>
      <p:sp>
        <p:nvSpPr>
          <p:cNvPr id="23556" name="TextBox 6"/>
          <p:cNvSpPr txBox="1">
            <a:spLocks noChangeArrowheads="1"/>
          </p:cNvSpPr>
          <p:nvPr/>
        </p:nvSpPr>
        <p:spPr bwMode="auto">
          <a:xfrm>
            <a:off x="1172818" y="3649197"/>
            <a:ext cx="435665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ヒラギノ角ゴ Pro W3" charset="0"/>
                <a:cs typeface="ヒラギノ角ゴ Pro W3" charset="0"/>
              </a:defRPr>
            </a:lvl1pPr>
            <a:lvl2pPr marL="37931725" indent="-37474525">
              <a:defRPr sz="2400">
                <a:solidFill>
                  <a:schemeClr val="tx1"/>
                </a:solidFill>
                <a:latin typeface="Arial" charset="0"/>
                <a:ea typeface="ヒラギノ角ゴ Pro W3" charset="0"/>
                <a:cs typeface="ヒラギノ角ゴ Pro W3" charset="0"/>
              </a:defRPr>
            </a:lvl2pPr>
            <a:lvl3pPr>
              <a:defRPr sz="2400">
                <a:solidFill>
                  <a:schemeClr val="tx1"/>
                </a:solidFill>
                <a:latin typeface="Arial" charset="0"/>
                <a:ea typeface="ヒラギノ角ゴ Pro W3" charset="0"/>
                <a:cs typeface="ヒラギノ角ゴ Pro W3" charset="0"/>
              </a:defRPr>
            </a:lvl3pPr>
            <a:lvl4pPr>
              <a:defRPr sz="2400">
                <a:solidFill>
                  <a:schemeClr val="tx1"/>
                </a:solidFill>
                <a:latin typeface="Arial" charset="0"/>
                <a:ea typeface="ヒラギノ角ゴ Pro W3" charset="0"/>
                <a:cs typeface="ヒラギノ角ゴ Pro W3" charset="0"/>
              </a:defRPr>
            </a:lvl4pPr>
            <a:lvl5pPr>
              <a:defRPr sz="2400">
                <a:solidFill>
                  <a:schemeClr val="tx1"/>
                </a:solidFill>
                <a:latin typeface="Arial" charset="0"/>
                <a:ea typeface="ヒラギノ角ゴ Pro W3" charset="0"/>
                <a:cs typeface="ヒラギノ角ゴ Pro W3" charset="0"/>
              </a:defRPr>
            </a:lvl5pPr>
            <a:lvl6pPr marL="457200" fontAlgn="base">
              <a:spcBef>
                <a:spcPct val="0"/>
              </a:spcBef>
              <a:spcAft>
                <a:spcPct val="0"/>
              </a:spcAft>
              <a:defRPr sz="2400">
                <a:solidFill>
                  <a:schemeClr val="tx1"/>
                </a:solidFill>
                <a:latin typeface="Arial" charset="0"/>
                <a:ea typeface="ヒラギノ角ゴ Pro W3" charset="0"/>
                <a:cs typeface="ヒラギノ角ゴ Pro W3" charset="0"/>
              </a:defRPr>
            </a:lvl6pPr>
            <a:lvl7pPr marL="914400" fontAlgn="base">
              <a:spcBef>
                <a:spcPct val="0"/>
              </a:spcBef>
              <a:spcAft>
                <a:spcPct val="0"/>
              </a:spcAft>
              <a:defRPr sz="2400">
                <a:solidFill>
                  <a:schemeClr val="tx1"/>
                </a:solidFill>
                <a:latin typeface="Arial" charset="0"/>
                <a:ea typeface="ヒラギノ角ゴ Pro W3" charset="0"/>
                <a:cs typeface="ヒラギノ角ゴ Pro W3" charset="0"/>
              </a:defRPr>
            </a:lvl7pPr>
            <a:lvl8pPr marL="1371600" fontAlgn="base">
              <a:spcBef>
                <a:spcPct val="0"/>
              </a:spcBef>
              <a:spcAft>
                <a:spcPct val="0"/>
              </a:spcAft>
              <a:defRPr sz="2400">
                <a:solidFill>
                  <a:schemeClr val="tx1"/>
                </a:solidFill>
                <a:latin typeface="Arial" charset="0"/>
                <a:ea typeface="ヒラギノ角ゴ Pro W3" charset="0"/>
                <a:cs typeface="ヒラギノ角ゴ Pro W3" charset="0"/>
              </a:defRPr>
            </a:lvl8pPr>
            <a:lvl9pPr marL="1828800" fontAlgn="base">
              <a:spcBef>
                <a:spcPct val="0"/>
              </a:spcBef>
              <a:spcAft>
                <a:spcPct val="0"/>
              </a:spcAft>
              <a:defRPr sz="2400">
                <a:solidFill>
                  <a:schemeClr val="tx1"/>
                </a:solidFill>
                <a:latin typeface="Arial" charset="0"/>
                <a:ea typeface="ヒラギノ角ゴ Pro W3" charset="0"/>
                <a:cs typeface="ヒラギノ角ゴ Pro W3" charset="0"/>
              </a:defRPr>
            </a:lvl9pPr>
          </a:lstStyle>
          <a:p>
            <a:r>
              <a:rPr lang="en-US" dirty="0">
                <a:latin typeface="Times New Roman" panose="02020603050405020304" pitchFamily="18" charset="0"/>
                <a:cs typeface="Times New Roman" panose="02020603050405020304" pitchFamily="18" charset="0"/>
              </a:rPr>
              <a:t>Most of the particles passed directly through the foil.</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 few were deflected, some of them at sharp angles. </a:t>
            </a:r>
          </a:p>
        </p:txBody>
      </p:sp>
      <p:sp>
        <p:nvSpPr>
          <p:cNvPr id="3" name="TextBox 2"/>
          <p:cNvSpPr txBox="1"/>
          <p:nvPr/>
        </p:nvSpPr>
        <p:spPr>
          <a:xfrm>
            <a:off x="960783" y="145785"/>
            <a:ext cx="5750036" cy="553998"/>
          </a:xfrm>
          <a:prstGeom prst="rect">
            <a:avLst/>
          </a:prstGeom>
          <a:noFill/>
        </p:spPr>
        <p:txBody>
          <a:bodyPr wrap="none" rtlCol="0">
            <a:spAutoFit/>
          </a:bodyPr>
          <a:lstStyle/>
          <a:p>
            <a:r>
              <a:rPr lang="en-US" sz="3000" dirty="0">
                <a:solidFill>
                  <a:schemeClr val="tx2">
                    <a:lumMod val="60000"/>
                    <a:lumOff val="40000"/>
                  </a:schemeClr>
                </a:solidFill>
              </a:rPr>
              <a:t>Rutherford’s Gold Foil Experiment</a:t>
            </a:r>
          </a:p>
        </p:txBody>
      </p:sp>
      <p:pic>
        <p:nvPicPr>
          <p:cNvPr id="7" name="Picture 2" descr="C:\Documents and Settings\GEX\Desktop\IRDVD\52036 LECTURES\Ch04\04_04_Figur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574"/>
          <a:stretch/>
        </p:blipFill>
        <p:spPr bwMode="auto">
          <a:xfrm>
            <a:off x="6107480" y="3635449"/>
            <a:ext cx="4427998" cy="27997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Documents and Settings\GEX\Desktop\IRDVD\52036 LECTURES\Ch04\04_05_Figure.jpg">
            <a:extLst>
              <a:ext uri="{FF2B5EF4-FFF2-40B4-BE49-F238E27FC236}">
                <a16:creationId xmlns:a16="http://schemas.microsoft.com/office/drawing/2014/main" id="{07BB44F4-FD47-0A4A-A8CF-4C87E3152A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54692"/>
          <a:stretch>
            <a:fillRect/>
          </a:stretch>
        </p:blipFill>
        <p:spPr bwMode="auto">
          <a:xfrm>
            <a:off x="9149064" y="422784"/>
            <a:ext cx="2597653" cy="2218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50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5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944930" y="1087993"/>
            <a:ext cx="4731970" cy="5191124"/>
          </a:xfrm>
        </p:spPr>
        <p:txBody>
          <a:bodyPr>
            <a:normAutofit/>
          </a:bodyPr>
          <a:lstStyle/>
          <a:p>
            <a:pPr marL="0" indent="0">
              <a:lnSpc>
                <a:spcPct val="80000"/>
              </a:lnSpc>
              <a:buNone/>
            </a:pPr>
            <a:r>
              <a:rPr lang="en-US" dirty="0"/>
              <a:t> </a:t>
            </a:r>
            <a:r>
              <a:rPr lang="en-US" b="1" dirty="0"/>
              <a:t>a)</a:t>
            </a:r>
            <a:r>
              <a:rPr lang="en-US" dirty="0"/>
              <a:t> </a:t>
            </a:r>
            <a:r>
              <a:rPr lang="en-US" dirty="0">
                <a:solidFill>
                  <a:srgbClr val="0070C0"/>
                </a:solidFill>
              </a:rPr>
              <a:t>Rutherford’s Expected result:</a:t>
            </a:r>
          </a:p>
          <a:p>
            <a:pPr marL="0" indent="0">
              <a:lnSpc>
                <a:spcPct val="80000"/>
              </a:lnSpc>
              <a:buNone/>
            </a:pPr>
            <a:r>
              <a:rPr lang="en-US" dirty="0"/>
              <a:t>Alpha-particles should pass through gold foil with minimal deflection. </a:t>
            </a:r>
          </a:p>
          <a:p>
            <a:pPr marL="0" indent="0">
              <a:lnSpc>
                <a:spcPct val="80000"/>
              </a:lnSpc>
              <a:buNone/>
            </a:pPr>
            <a:endParaRPr lang="en-US" dirty="0"/>
          </a:p>
          <a:p>
            <a:pPr marL="0" indent="0">
              <a:lnSpc>
                <a:spcPct val="80000"/>
              </a:lnSpc>
              <a:buNone/>
            </a:pPr>
            <a:r>
              <a:rPr lang="en-US" dirty="0"/>
              <a:t>Deflections should be roughly uniform.</a:t>
            </a:r>
          </a:p>
          <a:p>
            <a:pPr marL="569913" indent="-569913">
              <a:lnSpc>
                <a:spcPct val="80000"/>
              </a:lnSpc>
            </a:pPr>
            <a:endParaRPr lang="en-US" dirty="0"/>
          </a:p>
          <a:p>
            <a:pPr marL="569913" indent="-569913">
              <a:lnSpc>
                <a:spcPct val="80000"/>
              </a:lnSpc>
            </a:pPr>
            <a:endParaRPr lang="en-US" dirty="0"/>
          </a:p>
          <a:p>
            <a:pPr marL="0" indent="0">
              <a:lnSpc>
                <a:spcPct val="80000"/>
              </a:lnSpc>
              <a:buNone/>
            </a:pPr>
            <a:r>
              <a:rPr lang="en-US" dirty="0"/>
              <a:t> </a:t>
            </a:r>
          </a:p>
          <a:p>
            <a:pPr marL="569913" indent="-569913">
              <a:lnSpc>
                <a:spcPct val="80000"/>
              </a:lnSpc>
              <a:buNone/>
            </a:pPr>
            <a:r>
              <a:rPr lang="en-US" b="1" dirty="0"/>
              <a:t>(b)</a:t>
            </a:r>
            <a:r>
              <a:rPr lang="en-US" dirty="0"/>
              <a:t> </a:t>
            </a:r>
            <a:r>
              <a:rPr lang="en-US" dirty="0">
                <a:solidFill>
                  <a:srgbClr val="0070C0"/>
                </a:solidFill>
              </a:rPr>
              <a:t>Actual result: </a:t>
            </a:r>
          </a:p>
          <a:p>
            <a:pPr marL="0" indent="0">
              <a:lnSpc>
                <a:spcPct val="80000"/>
              </a:lnSpc>
              <a:buNone/>
            </a:pPr>
            <a:r>
              <a:rPr lang="en-US" dirty="0"/>
              <a:t>A small number of alpha-particles were deflected or bounced back.</a:t>
            </a:r>
          </a:p>
          <a:p>
            <a:pPr marL="0" indent="0">
              <a:lnSpc>
                <a:spcPct val="80000"/>
              </a:lnSpc>
              <a:buNone/>
            </a:pPr>
            <a:endParaRPr lang="en-US" dirty="0"/>
          </a:p>
          <a:p>
            <a:pPr marL="0" indent="0">
              <a:lnSpc>
                <a:spcPct val="80000"/>
              </a:lnSpc>
              <a:buNone/>
            </a:pPr>
            <a:r>
              <a:rPr lang="en-US" dirty="0"/>
              <a:t>Supported </a:t>
            </a:r>
            <a:r>
              <a:rPr lang="en-US" dirty="0" err="1"/>
              <a:t>Hantaro</a:t>
            </a:r>
            <a:r>
              <a:rPr lang="en-US" dirty="0"/>
              <a:t> Nagaoka’s “planetary” model of the atom (1903)</a:t>
            </a:r>
          </a:p>
          <a:p>
            <a:pPr marL="0" indent="0">
              <a:lnSpc>
                <a:spcPct val="80000"/>
              </a:lnSpc>
              <a:buNone/>
            </a:pPr>
            <a:endParaRPr lang="en-US" dirty="0"/>
          </a:p>
        </p:txBody>
      </p:sp>
      <p:pic>
        <p:nvPicPr>
          <p:cNvPr id="6" name="Picture 2" descr="C:\Documents and Settings\GEX\Desktop\IRDVD\52036 LECTURES\Ch04\04_05_Figure.jpg"/>
          <p:cNvPicPr>
            <a:picLocks noChangeAspect="1" noChangeArrowheads="1"/>
          </p:cNvPicPr>
          <p:nvPr/>
        </p:nvPicPr>
        <p:blipFill rotWithShape="1">
          <a:blip r:embed="rId3">
            <a:extLst>
              <a:ext uri="{28A0092B-C50C-407E-A947-70E740481C1C}">
                <a14:useLocalDpi xmlns:a14="http://schemas.microsoft.com/office/drawing/2010/main" val="0"/>
              </a:ext>
            </a:extLst>
          </a:blip>
          <a:srcRect b="52629"/>
          <a:stretch>
            <a:fillRect/>
          </a:stretch>
        </p:blipFill>
        <p:spPr bwMode="auto">
          <a:xfrm>
            <a:off x="6096000" y="944219"/>
            <a:ext cx="2683073" cy="23958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8D25789-9F30-4E27-7573-06410A5B2E87}"/>
              </a:ext>
            </a:extLst>
          </p:cNvPr>
          <p:cNvPicPr>
            <a:picLocks noChangeAspect="1"/>
          </p:cNvPicPr>
          <p:nvPr/>
        </p:nvPicPr>
        <p:blipFill>
          <a:blip r:embed="rId4"/>
          <a:srcRect b="2389"/>
          <a:stretch>
            <a:fillRect/>
          </a:stretch>
        </p:blipFill>
        <p:spPr>
          <a:xfrm>
            <a:off x="9672230" y="3946176"/>
            <a:ext cx="1948474" cy="2027583"/>
          </a:xfrm>
          <a:prstGeom prst="rect">
            <a:avLst/>
          </a:prstGeom>
        </p:spPr>
      </p:pic>
      <p:sp>
        <p:nvSpPr>
          <p:cNvPr id="8" name="TextBox 7">
            <a:extLst>
              <a:ext uri="{FF2B5EF4-FFF2-40B4-BE49-F238E27FC236}">
                <a16:creationId xmlns:a16="http://schemas.microsoft.com/office/drawing/2014/main" id="{29EEF4A9-8638-0716-BF6D-692078ED1C54}"/>
              </a:ext>
            </a:extLst>
          </p:cNvPr>
          <p:cNvSpPr txBox="1"/>
          <p:nvPr/>
        </p:nvSpPr>
        <p:spPr>
          <a:xfrm>
            <a:off x="9843680" y="6117534"/>
            <a:ext cx="2163416" cy="323165"/>
          </a:xfrm>
          <a:prstGeom prst="rect">
            <a:avLst/>
          </a:prstGeom>
          <a:noFill/>
        </p:spPr>
        <p:txBody>
          <a:bodyPr wrap="square">
            <a:spAutoFit/>
          </a:bodyPr>
          <a:lstStyle/>
          <a:p>
            <a:r>
              <a:rPr lang="en-US" sz="1500" dirty="0"/>
              <a:t>“planetary” model </a:t>
            </a:r>
          </a:p>
        </p:txBody>
      </p:sp>
      <p:pic>
        <p:nvPicPr>
          <p:cNvPr id="10" name="Picture 9">
            <a:extLst>
              <a:ext uri="{FF2B5EF4-FFF2-40B4-BE49-F238E27FC236}">
                <a16:creationId xmlns:a16="http://schemas.microsoft.com/office/drawing/2014/main" id="{28BE2552-4ABA-07E5-46BD-72E2B094292F}"/>
              </a:ext>
            </a:extLst>
          </p:cNvPr>
          <p:cNvPicPr>
            <a:picLocks noChangeAspect="1"/>
          </p:cNvPicPr>
          <p:nvPr/>
        </p:nvPicPr>
        <p:blipFill>
          <a:blip r:embed="rId5"/>
          <a:srcRect l="51834" t="-1" b="10511"/>
          <a:stretch>
            <a:fillRect/>
          </a:stretch>
        </p:blipFill>
        <p:spPr>
          <a:xfrm>
            <a:off x="9896244" y="1099715"/>
            <a:ext cx="1500445" cy="1849716"/>
          </a:xfrm>
          <a:prstGeom prst="rect">
            <a:avLst/>
          </a:prstGeom>
        </p:spPr>
      </p:pic>
      <p:sp>
        <p:nvSpPr>
          <p:cNvPr id="12" name="TextBox 11">
            <a:extLst>
              <a:ext uri="{FF2B5EF4-FFF2-40B4-BE49-F238E27FC236}">
                <a16:creationId xmlns:a16="http://schemas.microsoft.com/office/drawing/2014/main" id="{036EA3E0-8085-EA08-A61F-488D9423A21D}"/>
              </a:ext>
            </a:extLst>
          </p:cNvPr>
          <p:cNvSpPr txBox="1"/>
          <p:nvPr/>
        </p:nvSpPr>
        <p:spPr>
          <a:xfrm>
            <a:off x="9672230" y="3016901"/>
            <a:ext cx="2163416" cy="323165"/>
          </a:xfrm>
          <a:prstGeom prst="rect">
            <a:avLst/>
          </a:prstGeom>
          <a:noFill/>
        </p:spPr>
        <p:txBody>
          <a:bodyPr wrap="square">
            <a:spAutoFit/>
          </a:bodyPr>
          <a:lstStyle/>
          <a:p>
            <a:r>
              <a:rPr lang="en-US" sz="1500" dirty="0"/>
              <a:t>“Plum Pudding” model </a:t>
            </a:r>
          </a:p>
        </p:txBody>
      </p:sp>
      <p:sp>
        <p:nvSpPr>
          <p:cNvPr id="13" name="Title 1">
            <a:extLst>
              <a:ext uri="{FF2B5EF4-FFF2-40B4-BE49-F238E27FC236}">
                <a16:creationId xmlns:a16="http://schemas.microsoft.com/office/drawing/2014/main" id="{5351AB8A-6757-21AF-2977-297DDB6D03FD}"/>
              </a:ext>
            </a:extLst>
          </p:cNvPr>
          <p:cNvSpPr>
            <a:spLocks noGrp="1"/>
          </p:cNvSpPr>
          <p:nvPr>
            <p:ph type="title"/>
          </p:nvPr>
        </p:nvSpPr>
        <p:spPr>
          <a:xfrm>
            <a:off x="3257550" y="-45207"/>
            <a:ext cx="10515600" cy="624090"/>
          </a:xfrm>
        </p:spPr>
        <p:txBody>
          <a:bodyPr/>
          <a:lstStyle/>
          <a:p>
            <a:r>
              <a:rPr lang="en-US" sz="2800" b="1" dirty="0">
                <a:solidFill>
                  <a:srgbClr val="558ED5"/>
                </a:solidFill>
              </a:rPr>
              <a:t>Nuclear Theory of the Atom (</a:t>
            </a:r>
            <a:r>
              <a:rPr lang="en-US" sz="2800" b="1" u="sng" dirty="0">
                <a:solidFill>
                  <a:srgbClr val="558ED5"/>
                </a:solidFill>
              </a:rPr>
              <a:t>1911 CE</a:t>
            </a:r>
            <a:r>
              <a:rPr lang="en-US" sz="2800" b="1" dirty="0">
                <a:solidFill>
                  <a:srgbClr val="558ED5"/>
                </a:solidFill>
              </a:rPr>
              <a:t>) </a:t>
            </a:r>
          </a:p>
        </p:txBody>
      </p:sp>
      <p:pic>
        <p:nvPicPr>
          <p:cNvPr id="14" name="Picture 2" descr="C:\Documents and Settings\GEX\Desktop\IRDVD\52036 LECTURES\Ch04\04_05_Figure.jpg">
            <a:extLst>
              <a:ext uri="{FF2B5EF4-FFF2-40B4-BE49-F238E27FC236}">
                <a16:creationId xmlns:a16="http://schemas.microsoft.com/office/drawing/2014/main" id="{82A59262-F601-9771-83AE-C80DD66C8D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5861" b="2663"/>
          <a:stretch>
            <a:fillRect/>
          </a:stretch>
        </p:blipFill>
        <p:spPr bwMode="auto">
          <a:xfrm>
            <a:off x="6096000" y="3837286"/>
            <a:ext cx="2683073" cy="260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63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4585"/>
            <a:ext cx="10515600" cy="624090"/>
          </a:xfrm>
        </p:spPr>
        <p:txBody>
          <a:bodyPr/>
          <a:lstStyle/>
          <a:p>
            <a:r>
              <a:rPr lang="en-US" sz="2800" b="1" dirty="0">
                <a:solidFill>
                  <a:srgbClr val="558ED5"/>
                </a:solidFill>
              </a:rPr>
              <a:t>Nuclear Theory of the Atom (</a:t>
            </a:r>
            <a:r>
              <a:rPr lang="en-US" sz="2800" b="1" u="sng" dirty="0">
                <a:solidFill>
                  <a:srgbClr val="558ED5"/>
                </a:solidFill>
              </a:rPr>
              <a:t>1911 CE</a:t>
            </a:r>
            <a:r>
              <a:rPr lang="en-US" sz="2800" b="1" dirty="0">
                <a:solidFill>
                  <a:srgbClr val="558ED5"/>
                </a:solidFill>
              </a:rPr>
              <a:t>) </a:t>
            </a:r>
          </a:p>
        </p:txBody>
      </p:sp>
      <p:sp>
        <p:nvSpPr>
          <p:cNvPr id="3" name="Content Placeholder 2"/>
          <p:cNvSpPr>
            <a:spLocks noGrp="1"/>
          </p:cNvSpPr>
          <p:nvPr>
            <p:ph idx="1"/>
          </p:nvPr>
        </p:nvSpPr>
        <p:spPr>
          <a:xfrm>
            <a:off x="838200" y="828675"/>
            <a:ext cx="8020878" cy="4673686"/>
          </a:xfrm>
        </p:spPr>
        <p:txBody>
          <a:bodyPr>
            <a:normAutofit/>
          </a:bodyPr>
          <a:lstStyle/>
          <a:p>
            <a:pPr marL="457200" indent="-457200">
              <a:buAutoNum type="arabicPeriod" startAt="3"/>
            </a:pPr>
            <a:endParaRPr lang="en-US" dirty="0"/>
          </a:p>
          <a:p>
            <a:pPr marL="0" indent="0">
              <a:buNone/>
            </a:pPr>
            <a:r>
              <a:rPr lang="en-US" dirty="0"/>
              <a:t>1.  Most of </a:t>
            </a:r>
            <a:r>
              <a:rPr lang="en-US" dirty="0">
                <a:solidFill>
                  <a:srgbClr val="7030A0"/>
                </a:solidFill>
              </a:rPr>
              <a:t>atom’s mass and positive charge</a:t>
            </a:r>
            <a:r>
              <a:rPr lang="en-US" dirty="0">
                <a:solidFill>
                  <a:srgbClr val="00B0F0"/>
                </a:solidFill>
              </a:rPr>
              <a:t> </a:t>
            </a:r>
            <a:r>
              <a:rPr lang="en-US" dirty="0"/>
              <a:t>is contained in a small central core called the </a:t>
            </a:r>
            <a:r>
              <a:rPr lang="en-US" dirty="0">
                <a:solidFill>
                  <a:srgbClr val="7030A0"/>
                </a:solidFill>
              </a:rPr>
              <a:t>nucleus</a:t>
            </a:r>
          </a:p>
          <a:p>
            <a:pPr marL="0" lvl="0" indent="0">
              <a:buNone/>
            </a:pPr>
            <a:endParaRPr lang="en-US" dirty="0"/>
          </a:p>
          <a:p>
            <a:pPr marL="0" indent="0">
              <a:buNone/>
            </a:pPr>
            <a:r>
              <a:rPr lang="en-US" dirty="0"/>
              <a:t>2.  Atom is </a:t>
            </a:r>
            <a:r>
              <a:rPr lang="en-US" dirty="0">
                <a:solidFill>
                  <a:srgbClr val="00B0F0"/>
                </a:solidFill>
              </a:rPr>
              <a:t>mostly ___________ __________</a:t>
            </a:r>
            <a:r>
              <a:rPr lang="en-US" dirty="0"/>
              <a:t>, with small negatively charged electrons interspersed.</a:t>
            </a:r>
          </a:p>
          <a:p>
            <a:pPr lvl="0"/>
            <a:endParaRPr lang="en-US" dirty="0"/>
          </a:p>
          <a:p>
            <a:pPr marL="0" indent="0">
              <a:buNone/>
            </a:pPr>
            <a:r>
              <a:rPr lang="en-US" dirty="0"/>
              <a:t>3.  </a:t>
            </a:r>
            <a:r>
              <a:rPr lang="en-US" dirty="0">
                <a:solidFill>
                  <a:srgbClr val="FF0000"/>
                </a:solidFill>
              </a:rPr>
              <a:t>Amount of positive charge</a:t>
            </a:r>
            <a:r>
              <a:rPr lang="en-US" dirty="0">
                <a:solidFill>
                  <a:srgbClr val="00B0F0"/>
                </a:solidFill>
              </a:rPr>
              <a:t> </a:t>
            </a:r>
            <a:r>
              <a:rPr lang="en-US" dirty="0"/>
              <a:t>=</a:t>
            </a:r>
            <a:r>
              <a:rPr lang="en-US" dirty="0">
                <a:solidFill>
                  <a:srgbClr val="00B0F0"/>
                </a:solidFill>
              </a:rPr>
              <a:t> </a:t>
            </a:r>
            <a:r>
              <a:rPr lang="en-US" dirty="0">
                <a:solidFill>
                  <a:srgbClr val="D39907"/>
                </a:solidFill>
              </a:rPr>
              <a:t>amount of negative charge </a:t>
            </a:r>
            <a:r>
              <a:rPr lang="en-US" dirty="0"/>
              <a:t>(atom is neutral)</a:t>
            </a:r>
          </a:p>
          <a:p>
            <a:pPr marL="457200" indent="-457200">
              <a:buAutoNum type="arabicPeriod" startAt="3"/>
            </a:pPr>
            <a:endParaRPr lang="en-US" dirty="0"/>
          </a:p>
          <a:p>
            <a:pPr marL="457200" indent="-457200">
              <a:buAutoNum type="arabicPeriod" startAt="3"/>
            </a:pPr>
            <a:endParaRPr lang="en-US" dirty="0"/>
          </a:p>
          <a:p>
            <a:endParaRPr lang="en-US" dirty="0"/>
          </a:p>
        </p:txBody>
      </p:sp>
      <p:sp>
        <p:nvSpPr>
          <p:cNvPr id="6" name="Content Placeholder 2">
            <a:extLst>
              <a:ext uri="{FF2B5EF4-FFF2-40B4-BE49-F238E27FC236}">
                <a16:creationId xmlns:a16="http://schemas.microsoft.com/office/drawing/2014/main" id="{513B52A5-E68F-18B2-6779-AA52E7CA789D}"/>
              </a:ext>
            </a:extLst>
          </p:cNvPr>
          <p:cNvSpPr txBox="1">
            <a:spLocks/>
          </p:cNvSpPr>
          <p:nvPr/>
        </p:nvSpPr>
        <p:spPr>
          <a:xfrm>
            <a:off x="934278" y="4802457"/>
            <a:ext cx="10515600" cy="13016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Experiments showed that nuclei of </a:t>
            </a:r>
            <a:r>
              <a:rPr lang="en-US" b="1" u="sng" dirty="0"/>
              <a:t>all elements</a:t>
            </a:r>
            <a:r>
              <a:rPr lang="en-US" dirty="0"/>
              <a:t> contained Hydrogen nuclei as “building blocks”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Rutherford named this building block of nuclear mass and positive charge the “</a:t>
            </a:r>
            <a:r>
              <a:rPr lang="en-US" b="1" dirty="0">
                <a:solidFill>
                  <a:srgbClr val="FF0000"/>
                </a:solidFill>
              </a:rPr>
              <a:t>proton</a:t>
            </a:r>
            <a:r>
              <a:rPr lang="en-US" dirty="0"/>
              <a:t>.”</a:t>
            </a:r>
          </a:p>
          <a:p>
            <a:endParaRPr lang="en-US" dirty="0"/>
          </a:p>
        </p:txBody>
      </p:sp>
      <p:pic>
        <p:nvPicPr>
          <p:cNvPr id="8" name="Picture 2" descr="C:\Documents and Settings\GEX\Desktop\IRDVD\52036 LECTURES\Ch04\04_07_Figure.jpg">
            <a:extLst>
              <a:ext uri="{FF2B5EF4-FFF2-40B4-BE49-F238E27FC236}">
                <a16:creationId xmlns:a16="http://schemas.microsoft.com/office/drawing/2014/main" id="{CF0A7285-396D-242B-6F49-794A3563871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682"/>
          <a:stretch/>
        </p:blipFill>
        <p:spPr bwMode="auto">
          <a:xfrm>
            <a:off x="9259095" y="380697"/>
            <a:ext cx="2702487" cy="3349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63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89826-CF63-ED9B-1AA9-9B6467A5484F}"/>
              </a:ext>
            </a:extLst>
          </p:cNvPr>
          <p:cNvSpPr>
            <a:spLocks noGrp="1"/>
          </p:cNvSpPr>
          <p:nvPr>
            <p:ph type="title"/>
          </p:nvPr>
        </p:nvSpPr>
        <p:spPr/>
        <p:txBody>
          <a:bodyPr/>
          <a:lstStyle/>
          <a:p>
            <a:r>
              <a:rPr lang="en-US" dirty="0">
                <a:solidFill>
                  <a:srgbClr val="0070C0"/>
                </a:solidFill>
              </a:rPr>
              <a:t>James Chadwick and the Neutron</a:t>
            </a:r>
          </a:p>
        </p:txBody>
      </p:sp>
      <p:sp>
        <p:nvSpPr>
          <p:cNvPr id="3" name="Content Placeholder 2">
            <a:extLst>
              <a:ext uri="{FF2B5EF4-FFF2-40B4-BE49-F238E27FC236}">
                <a16:creationId xmlns:a16="http://schemas.microsoft.com/office/drawing/2014/main" id="{214473B2-BFC7-AF58-6DFE-E2E038D81402}"/>
              </a:ext>
            </a:extLst>
          </p:cNvPr>
          <p:cNvSpPr>
            <a:spLocks noGrp="1"/>
          </p:cNvSpPr>
          <p:nvPr>
            <p:ph sz="half" idx="1"/>
          </p:nvPr>
        </p:nvSpPr>
        <p:spPr>
          <a:xfrm>
            <a:off x="530086" y="1087581"/>
            <a:ext cx="5900530" cy="4941743"/>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Experiments to this point had determined:</a:t>
            </a:r>
          </a:p>
          <a:p>
            <a:pPr marL="0" indent="0">
              <a:buNone/>
            </a:pPr>
            <a:endParaRPr lang="en-US"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Atoms contain </a:t>
            </a:r>
            <a:r>
              <a:rPr lang="en-US" sz="1900" dirty="0">
                <a:solidFill>
                  <a:srgbClr val="D5861D"/>
                </a:solidFill>
                <a:latin typeface="Times New Roman" panose="02020603050405020304" pitchFamily="18" charset="0"/>
                <a:cs typeface="Times New Roman" panose="02020603050405020304" pitchFamily="18" charset="0"/>
              </a:rPr>
              <a:t>negatively (-) charged e</a:t>
            </a:r>
            <a:r>
              <a:rPr lang="en-US" sz="1900" baseline="30000" dirty="0">
                <a:solidFill>
                  <a:srgbClr val="D5861D"/>
                </a:solidFill>
                <a:latin typeface="Times New Roman" panose="02020603050405020304" pitchFamily="18" charset="0"/>
                <a:cs typeface="Times New Roman" panose="02020603050405020304" pitchFamily="18" charset="0"/>
              </a:rPr>
              <a:t>-</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which have very little mass.</a:t>
            </a:r>
            <a:br>
              <a:rPr lang="en-US" sz="1900" dirty="0">
                <a:latin typeface="Times New Roman" panose="02020603050405020304" pitchFamily="18" charset="0"/>
                <a:cs typeface="Times New Roman" panose="02020603050405020304" pitchFamily="18" charset="0"/>
              </a:rPr>
            </a:br>
            <a:endParaRPr lang="en-US" sz="1900"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Most of an </a:t>
            </a:r>
            <a:r>
              <a:rPr lang="en-US" sz="1900" dirty="0">
                <a:solidFill>
                  <a:srgbClr val="7030A0"/>
                </a:solidFill>
                <a:latin typeface="Times New Roman" panose="02020603050405020304" pitchFamily="18" charset="0"/>
                <a:cs typeface="Times New Roman" panose="02020603050405020304" pitchFamily="18" charset="0"/>
              </a:rPr>
              <a:t>atom’s mass is in the nucleus</a:t>
            </a:r>
            <a:br>
              <a:rPr lang="en-US" sz="1900" dirty="0">
                <a:latin typeface="Times New Roman" panose="02020603050405020304" pitchFamily="18" charset="0"/>
                <a:cs typeface="Times New Roman" panose="02020603050405020304" pitchFamily="18" charset="0"/>
              </a:rPr>
            </a:br>
            <a:endParaRPr lang="en-US" sz="1900"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The nucleus contains </a:t>
            </a:r>
            <a:r>
              <a:rPr lang="en-US" sz="1900" dirty="0">
                <a:solidFill>
                  <a:srgbClr val="FF0000"/>
                </a:solidFill>
                <a:latin typeface="Times New Roman" panose="02020603050405020304" pitchFamily="18" charset="0"/>
                <a:cs typeface="Times New Roman" panose="02020603050405020304" pitchFamily="18" charset="0"/>
              </a:rPr>
              <a:t>positive (+) charged protons</a:t>
            </a:r>
            <a:br>
              <a:rPr lang="en-US" sz="1900" dirty="0">
                <a:latin typeface="Times New Roman" panose="02020603050405020304" pitchFamily="18" charset="0"/>
                <a:cs typeface="Times New Roman" panose="02020603050405020304" pitchFamily="18" charset="0"/>
              </a:rPr>
            </a:br>
            <a:endParaRPr lang="en-US" sz="1900"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An atom of Helium is 4x as heavy as Hydrogen,</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but the nucleus only has 2x as much (+) charge.</a:t>
            </a:r>
          </a:p>
          <a:p>
            <a:pPr lvl="1"/>
            <a:endParaRPr lang="en-US" sz="1900"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Data suggested there was a ___________ particle contributing to the nucleus mass!</a:t>
            </a:r>
          </a:p>
        </p:txBody>
      </p:sp>
      <p:pic>
        <p:nvPicPr>
          <p:cNvPr id="1026" name="Picture 2">
            <a:extLst>
              <a:ext uri="{FF2B5EF4-FFF2-40B4-BE49-F238E27FC236}">
                <a16:creationId xmlns:a16="http://schemas.microsoft.com/office/drawing/2014/main" id="{69778CB6-8E4D-B319-DBF5-624363D2AF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15" y="684842"/>
            <a:ext cx="5499772" cy="2744158"/>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E6C14E49-2D31-FF39-723E-A6B89E40D352}"/>
              </a:ext>
            </a:extLst>
          </p:cNvPr>
          <p:cNvSpPr txBox="1">
            <a:spLocks/>
          </p:cNvSpPr>
          <p:nvPr/>
        </p:nvSpPr>
        <p:spPr>
          <a:xfrm>
            <a:off x="6216098" y="4249882"/>
            <a:ext cx="560649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br>
              <a:rPr lang="en-US" dirty="0"/>
            </a:br>
            <a:endParaRPr lang="en-US" dirty="0"/>
          </a:p>
        </p:txBody>
      </p:sp>
      <p:sp>
        <p:nvSpPr>
          <p:cNvPr id="6" name="Content Placeholder 2">
            <a:extLst>
              <a:ext uri="{FF2B5EF4-FFF2-40B4-BE49-F238E27FC236}">
                <a16:creationId xmlns:a16="http://schemas.microsoft.com/office/drawing/2014/main" id="{35782D6D-EFFC-F175-7253-E20ACE4C0D85}"/>
              </a:ext>
            </a:extLst>
          </p:cNvPr>
          <p:cNvSpPr txBox="1">
            <a:spLocks/>
          </p:cNvSpPr>
          <p:nvPr/>
        </p:nvSpPr>
        <p:spPr>
          <a:xfrm>
            <a:off x="6893617" y="3936515"/>
            <a:ext cx="4768297" cy="2236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u="sng" dirty="0">
                <a:latin typeface="Times New Roman" panose="02020603050405020304" pitchFamily="18" charset="0"/>
                <a:cs typeface="Times New Roman" panose="02020603050405020304" pitchFamily="18" charset="0"/>
              </a:rPr>
              <a:t>1932 CE</a:t>
            </a:r>
            <a:r>
              <a:rPr lang="en-US" dirty="0">
                <a:latin typeface="Times New Roman" panose="02020603050405020304" pitchFamily="18" charset="0"/>
                <a:cs typeface="Times New Roman" panose="02020603050405020304" pitchFamily="18" charset="0"/>
              </a:rPr>
              <a:t>: James Chadwick discovered a new type of radiation.</a:t>
            </a:r>
          </a:p>
          <a:p>
            <a:pPr marL="0" indent="0">
              <a:buFont typeface="Arial" panose="020B0604020202020204" pitchFamily="34" charset="0"/>
              <a:buNone/>
            </a:pPr>
            <a:endParaRPr lang="en-US" b="1" u="sng"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en-US" dirty="0">
                <a:latin typeface="Times New Roman" panose="02020603050405020304" pitchFamily="18" charset="0"/>
                <a:cs typeface="Times New Roman" panose="02020603050405020304" pitchFamily="18" charset="0"/>
              </a:rPr>
              <a:t>Particles had similar mass to a Hydrogen nucleus, but no charge.</a:t>
            </a:r>
          </a:p>
        </p:txBody>
      </p:sp>
    </p:spTree>
    <p:extLst>
      <p:ext uri="{BB962C8B-B14F-4D97-AF65-F5344CB8AC3E}">
        <p14:creationId xmlns:p14="http://schemas.microsoft.com/office/powerpoint/2010/main" val="1031375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3153" y="-23242"/>
            <a:ext cx="8229600" cy="818372"/>
          </a:xfrm>
        </p:spPr>
        <p:txBody>
          <a:bodyPr>
            <a:normAutofit/>
          </a:bodyPr>
          <a:lstStyle/>
          <a:p>
            <a:r>
              <a:rPr lang="en-US" b="1" dirty="0">
                <a:solidFill>
                  <a:srgbClr val="0070C0"/>
                </a:solidFill>
              </a:rPr>
              <a:t>Protons, Neutrons, &amp; Electrons (Subatomic Particles)</a:t>
            </a:r>
          </a:p>
        </p:txBody>
      </p:sp>
      <p:sp>
        <p:nvSpPr>
          <p:cNvPr id="3" name="Content Placeholder 2"/>
          <p:cNvSpPr>
            <a:spLocks noGrp="1"/>
          </p:cNvSpPr>
          <p:nvPr>
            <p:ph idx="1"/>
          </p:nvPr>
        </p:nvSpPr>
        <p:spPr>
          <a:xfrm>
            <a:off x="1493153" y="1198984"/>
            <a:ext cx="10185325" cy="2068109"/>
          </a:xfrm>
        </p:spPr>
        <p:txBody>
          <a:bodyPr>
            <a:normAutofit/>
          </a:bodyPr>
          <a:lstStyle/>
          <a:p>
            <a:pPr marL="0" lvl="0" indent="0">
              <a:buNone/>
            </a:pPr>
            <a:r>
              <a:rPr lang="en-US" dirty="0">
                <a:solidFill>
                  <a:srgbClr val="FF0000"/>
                </a:solidFill>
              </a:rPr>
              <a:t>Protons</a:t>
            </a:r>
            <a:r>
              <a:rPr lang="en-US" dirty="0">
                <a:solidFill>
                  <a:srgbClr val="0070C0"/>
                </a:solidFill>
              </a:rPr>
              <a:t> </a:t>
            </a:r>
            <a:r>
              <a:rPr lang="en-US" dirty="0">
                <a:solidFill>
                  <a:srgbClr val="FF0000"/>
                </a:solidFill>
              </a:rPr>
              <a:t>(+ charge) </a:t>
            </a:r>
            <a:r>
              <a:rPr lang="en-US" dirty="0"/>
              <a:t>and</a:t>
            </a:r>
            <a:r>
              <a:rPr lang="en-US" dirty="0">
                <a:solidFill>
                  <a:srgbClr val="0070C0"/>
                </a:solidFill>
              </a:rPr>
              <a:t> neutrons (neutral) </a:t>
            </a:r>
            <a:r>
              <a:rPr lang="en-US" dirty="0"/>
              <a:t>make up </a:t>
            </a:r>
            <a:r>
              <a:rPr lang="en-US" dirty="0">
                <a:solidFill>
                  <a:srgbClr val="7030A0"/>
                </a:solidFill>
              </a:rPr>
              <a:t>nucleus</a:t>
            </a:r>
            <a:r>
              <a:rPr lang="en-US" dirty="0"/>
              <a:t> (99.9% of atom’s mass)</a:t>
            </a:r>
          </a:p>
          <a:p>
            <a:pPr lvl="0"/>
            <a:endParaRPr lang="en-US" dirty="0"/>
          </a:p>
          <a:p>
            <a:pPr marL="0" lvl="0" indent="0">
              <a:buNone/>
            </a:pPr>
            <a:r>
              <a:rPr lang="en-US" dirty="0">
                <a:solidFill>
                  <a:srgbClr val="D5861D"/>
                </a:solidFill>
              </a:rPr>
              <a:t>Electrons (- charge): </a:t>
            </a:r>
            <a:r>
              <a:rPr lang="en-US" dirty="0"/>
              <a:t>cloud of negatively charged particles around nucleus; very little mass</a:t>
            </a:r>
          </a:p>
          <a:p>
            <a:pPr lvl="0"/>
            <a:endParaRPr lang="en-US" dirty="0"/>
          </a:p>
        </p:txBody>
      </p:sp>
      <p:pic>
        <p:nvPicPr>
          <p:cNvPr id="4" name="Picture 2" descr="C:\Documents and Settings\GEX\Desktop\IRDVD\52036 LECTURES\Ch04\04_06_Figur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661"/>
          <a:stretch/>
        </p:blipFill>
        <p:spPr bwMode="auto">
          <a:xfrm>
            <a:off x="7662849" y="3087901"/>
            <a:ext cx="3774017" cy="277911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493153" y="2928875"/>
            <a:ext cx="5116369" cy="4185761"/>
          </a:xfrm>
          <a:prstGeom prst="rect">
            <a:avLst/>
          </a:prstGeom>
        </p:spPr>
        <p:txBody>
          <a:bodyPr wrap="square">
            <a:spAutoFit/>
          </a:bodyPr>
          <a:lstStyle/>
          <a:p>
            <a:pPr lvl="0"/>
            <a:r>
              <a:rPr lang="en-US" sz="2000" dirty="0">
                <a:solidFill>
                  <a:srgbClr val="0070C0"/>
                </a:solidFill>
                <a:latin typeface="Times New Roman" panose="02020603050405020304" pitchFamily="18" charset="0"/>
                <a:cs typeface="Times New Roman" panose="02020603050405020304" pitchFamily="18" charset="0"/>
              </a:rPr>
              <a:t>Atomic mass unit (amu):</a:t>
            </a:r>
            <a:r>
              <a:rPr lang="en-US" sz="2000" dirty="0">
                <a:latin typeface="Times New Roman" panose="02020603050405020304" pitchFamily="18" charset="0"/>
                <a:cs typeface="Times New Roman" panose="02020603050405020304" pitchFamily="18" charset="0"/>
              </a:rPr>
              <a:t> convenient unit for the mass of subatomic particles</a:t>
            </a:r>
          </a:p>
          <a:p>
            <a:pPr lvl="0"/>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	      1 amu = 1.66x10</a:t>
            </a:r>
            <a:r>
              <a:rPr lang="en-US" sz="2000" baseline="30000" dirty="0">
                <a:latin typeface="Times New Roman" panose="02020603050405020304" pitchFamily="18" charset="0"/>
                <a:cs typeface="Times New Roman" panose="02020603050405020304" pitchFamily="18" charset="0"/>
              </a:rPr>
              <a:t>-27</a:t>
            </a:r>
            <a:r>
              <a:rPr lang="en-US" sz="2000" dirty="0">
                <a:latin typeface="Times New Roman" panose="02020603050405020304" pitchFamily="18" charset="0"/>
                <a:cs typeface="Times New Roman" panose="02020603050405020304" pitchFamily="18" charset="0"/>
              </a:rPr>
              <a:t> kg</a:t>
            </a:r>
          </a:p>
          <a:p>
            <a:pPr lvl="0"/>
            <a:endParaRPr lang="en-US" sz="2000" dirty="0">
              <a:latin typeface="Times New Roman" panose="02020603050405020304" pitchFamily="18" charset="0"/>
              <a:cs typeface="Times New Roman" panose="02020603050405020304" pitchFamily="18" charset="0"/>
            </a:endParaRPr>
          </a:p>
          <a:p>
            <a:pPr lvl="0"/>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Based on 1/12 mass of a </a:t>
            </a:r>
            <a:r>
              <a:rPr lang="en-US" sz="2000" baseline="30000" dirty="0">
                <a:latin typeface="Times New Roman" panose="02020603050405020304" pitchFamily="18" charset="0"/>
                <a:cs typeface="Times New Roman" panose="02020603050405020304" pitchFamily="18" charset="0"/>
              </a:rPr>
              <a:t>12</a:t>
            </a:r>
            <a:r>
              <a:rPr lang="en-US" sz="2000" dirty="0">
                <a:latin typeface="Times New Roman" panose="02020603050405020304" pitchFamily="18" charset="0"/>
                <a:cs typeface="Times New Roman" panose="02020603050405020304" pitchFamily="18" charset="0"/>
              </a:rPr>
              <a:t>C atom.</a:t>
            </a:r>
          </a:p>
          <a:p>
            <a:pPr lvl="0"/>
            <a:endParaRPr lang="en-US" sz="2000" dirty="0">
              <a:latin typeface="Times New Roman" panose="02020603050405020304" pitchFamily="18" charset="0"/>
              <a:cs typeface="Times New Roman" panose="02020603050405020304" pitchFamily="18" charset="0"/>
            </a:endParaRPr>
          </a:p>
          <a:p>
            <a:pPr lvl="0"/>
            <a:endParaRPr lang="en-US" sz="2000" dirty="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amu is also called ______________ , especially</a:t>
            </a:r>
            <a:br>
              <a:rPr lang="en-US" sz="2000" dirty="0">
                <a:latin typeface="Times New Roman" panose="02020603050405020304" pitchFamily="18" charset="0"/>
                <a:cs typeface="Times New Roman" panose="02020603050405020304" pitchFamily="18" charset="0"/>
              </a:rPr>
            </a:b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by _________________.</a:t>
            </a:r>
          </a:p>
          <a:p>
            <a:pPr lvl="0"/>
            <a:endParaRPr lang="en-US" sz="2600" dirty="0"/>
          </a:p>
        </p:txBody>
      </p:sp>
    </p:spTree>
    <p:extLst>
      <p:ext uri="{BB962C8B-B14F-4D97-AF65-F5344CB8AC3E}">
        <p14:creationId xmlns:p14="http://schemas.microsoft.com/office/powerpoint/2010/main" val="370853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56860" y="3655676"/>
            <a:ext cx="7460975" cy="2655672"/>
          </a:xfrm>
        </p:spPr>
        <p:txBody>
          <a:bodyPr/>
          <a:lstStyle/>
          <a:p>
            <a:pPr marL="0" indent="0">
              <a:buNone/>
            </a:pPr>
            <a:r>
              <a:rPr lang="en-US" dirty="0">
                <a:latin typeface="Times New Roman" panose="02020603050405020304" pitchFamily="18" charset="0"/>
                <a:cs typeface="Times New Roman" panose="02020603050405020304" pitchFamily="18" charset="0"/>
              </a:rPr>
              <a:t>If a </a:t>
            </a:r>
            <a:r>
              <a:rPr lang="en-US" dirty="0">
                <a:solidFill>
                  <a:srgbClr val="FF0000"/>
                </a:solidFill>
                <a:latin typeface="Times New Roman" panose="02020603050405020304" pitchFamily="18" charset="0"/>
                <a:cs typeface="Times New Roman" panose="02020603050405020304" pitchFamily="18" charset="0"/>
              </a:rPr>
              <a:t>proton</a:t>
            </a:r>
            <a:r>
              <a:rPr lang="en-US" dirty="0">
                <a:latin typeface="Times New Roman" panose="02020603050405020304" pitchFamily="18" charset="0"/>
                <a:cs typeface="Times New Roman" panose="02020603050405020304" pitchFamily="18" charset="0"/>
              </a:rPr>
              <a:t> had the mass of a </a:t>
            </a:r>
            <a:r>
              <a:rPr lang="en-US" dirty="0">
                <a:solidFill>
                  <a:srgbClr val="FF0000"/>
                </a:solidFill>
                <a:latin typeface="Times New Roman" panose="02020603050405020304" pitchFamily="18" charset="0"/>
                <a:cs typeface="Times New Roman" panose="02020603050405020304" pitchFamily="18" charset="0"/>
              </a:rPr>
              <a:t>baseball</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an </a:t>
            </a:r>
            <a:r>
              <a:rPr lang="en-US" dirty="0">
                <a:solidFill>
                  <a:srgbClr val="D39907"/>
                </a:solidFill>
                <a:latin typeface="Times New Roman" panose="02020603050405020304" pitchFamily="18" charset="0"/>
                <a:cs typeface="Times New Roman" panose="02020603050405020304" pitchFamily="18" charset="0"/>
              </a:rPr>
              <a:t>electron</a:t>
            </a:r>
            <a:r>
              <a:rPr lang="en-US" dirty="0">
                <a:latin typeface="Times New Roman" panose="02020603050405020304" pitchFamily="18" charset="0"/>
                <a:cs typeface="Times New Roman" panose="02020603050405020304" pitchFamily="18" charset="0"/>
              </a:rPr>
              <a:t> would have the mass of a </a:t>
            </a:r>
            <a:r>
              <a:rPr lang="en-US" dirty="0">
                <a:solidFill>
                  <a:srgbClr val="D39907"/>
                </a:solidFill>
                <a:latin typeface="Times New Roman" panose="02020603050405020304" pitchFamily="18" charset="0"/>
                <a:cs typeface="Times New Roman" panose="02020603050405020304" pitchFamily="18" charset="0"/>
              </a:rPr>
              <a:t>grain of rice</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A </a:t>
            </a:r>
            <a:r>
              <a:rPr lang="en-US" dirty="0">
                <a:solidFill>
                  <a:srgbClr val="FF0000"/>
                </a:solidFill>
                <a:latin typeface="Times New Roman" panose="02020603050405020304" pitchFamily="18" charset="0"/>
                <a:cs typeface="Times New Roman" panose="02020603050405020304" pitchFamily="18" charset="0"/>
              </a:rPr>
              <a:t>proton </a:t>
            </a:r>
            <a:r>
              <a:rPr lang="en-US" dirty="0">
                <a:latin typeface="Times New Roman" panose="02020603050405020304" pitchFamily="18" charset="0"/>
                <a:cs typeface="Times New Roman" panose="02020603050405020304" pitchFamily="18" charset="0"/>
              </a:rPr>
              <a:t>is nearly </a:t>
            </a:r>
            <a:r>
              <a:rPr lang="en-US" dirty="0">
                <a:solidFill>
                  <a:srgbClr val="FF0000"/>
                </a:solidFill>
                <a:latin typeface="Times New Roman" panose="02020603050405020304" pitchFamily="18" charset="0"/>
                <a:cs typeface="Times New Roman" panose="02020603050405020304" pitchFamily="18" charset="0"/>
              </a:rPr>
              <a:t>2000 times more massive</a:t>
            </a:r>
            <a:r>
              <a:rPr lang="en-US" dirty="0">
                <a:latin typeface="Times New Roman" panose="02020603050405020304" pitchFamily="18" charset="0"/>
                <a:cs typeface="Times New Roman" panose="02020603050405020304" pitchFamily="18" charset="0"/>
              </a:rPr>
              <a:t> than an </a:t>
            </a:r>
            <a:r>
              <a:rPr lang="en-US" dirty="0">
                <a:solidFill>
                  <a:srgbClr val="D39907"/>
                </a:solidFill>
                <a:latin typeface="Times New Roman" panose="02020603050405020304" pitchFamily="18" charset="0"/>
                <a:cs typeface="Times New Roman" panose="02020603050405020304" pitchFamily="18" charset="0"/>
              </a:rPr>
              <a:t>electron</a:t>
            </a:r>
            <a:r>
              <a:rPr lang="en-US" dirty="0">
                <a:latin typeface="Times New Roman" panose="02020603050405020304" pitchFamily="18" charset="0"/>
                <a:cs typeface="Times New Roman" panose="02020603050405020304" pitchFamily="18" charset="0"/>
              </a:rPr>
              <a:t>.</a:t>
            </a:r>
          </a:p>
        </p:txBody>
      </p:sp>
      <p:sp>
        <p:nvSpPr>
          <p:cNvPr id="5" name="TextBox 4"/>
          <p:cNvSpPr txBox="1"/>
          <p:nvPr/>
        </p:nvSpPr>
        <p:spPr>
          <a:xfrm>
            <a:off x="927650" y="53424"/>
            <a:ext cx="4419415" cy="646331"/>
          </a:xfrm>
          <a:prstGeom prst="rect">
            <a:avLst/>
          </a:prstGeom>
          <a:noFill/>
        </p:spPr>
        <p:txBody>
          <a:bodyPr wrap="none" rtlCol="0">
            <a:spAutoFit/>
          </a:bodyPr>
          <a:lstStyle/>
          <a:p>
            <a:r>
              <a:rPr lang="en-US" sz="3600" b="1" dirty="0">
                <a:solidFill>
                  <a:schemeClr val="tx2">
                    <a:lumMod val="60000"/>
                    <a:lumOff val="40000"/>
                  </a:schemeClr>
                </a:solidFill>
              </a:rPr>
              <a:t>Subatomic Particles</a:t>
            </a:r>
          </a:p>
        </p:txBody>
      </p:sp>
      <p:pic>
        <p:nvPicPr>
          <p:cNvPr id="7" name="Picture 2" descr="C:\Documents and Settings\GEX\Desktop\IRDVD\52036 LECTURES\Ch04\04_Pg99_UnFigure.jpg"/>
          <p:cNvPicPr>
            <a:picLocks noChangeAspect="1" noChangeArrowheads="1"/>
          </p:cNvPicPr>
          <p:nvPr/>
        </p:nvPicPr>
        <p:blipFill rotWithShape="1">
          <a:blip r:embed="rId2">
            <a:extLst>
              <a:ext uri="{28A0092B-C50C-407E-A947-70E740481C1C}">
                <a14:useLocalDpi xmlns:a14="http://schemas.microsoft.com/office/drawing/2010/main" val="0"/>
              </a:ext>
            </a:extLst>
          </a:blip>
          <a:srcRect t="13313" b="14070"/>
          <a:stretch/>
        </p:blipFill>
        <p:spPr bwMode="auto">
          <a:xfrm>
            <a:off x="9182917" y="3655676"/>
            <a:ext cx="2830780" cy="30532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Content Placeholder 3">
            <a:extLst>
              <a:ext uri="{FF2B5EF4-FFF2-40B4-BE49-F238E27FC236}">
                <a16:creationId xmlns:a16="http://schemas.microsoft.com/office/drawing/2014/main" id="{4C5124E4-7667-70B1-7ADE-AE39FC160FA7}"/>
              </a:ext>
            </a:extLst>
          </p:cNvPr>
          <p:cNvGraphicFramePr>
            <a:graphicFrameLocks/>
          </p:cNvGraphicFramePr>
          <p:nvPr/>
        </p:nvGraphicFramePr>
        <p:xfrm>
          <a:off x="921025" y="1125214"/>
          <a:ext cx="7460975" cy="1878327"/>
        </p:xfrm>
        <a:graphic>
          <a:graphicData uri="http://schemas.openxmlformats.org/drawingml/2006/table">
            <a:tbl>
              <a:tblPr firstRow="1" firstCol="1" lastRow="1" lastCol="1" bandRow="1" bandCol="1">
                <a:tableStyleId>{5C22544A-7EE6-4342-B048-85BDC9FD1C3A}</a:tableStyleId>
              </a:tblPr>
              <a:tblGrid>
                <a:gridCol w="1311525">
                  <a:extLst>
                    <a:ext uri="{9D8B030D-6E8A-4147-A177-3AD203B41FA5}">
                      <a16:colId xmlns:a16="http://schemas.microsoft.com/office/drawing/2014/main" val="20000"/>
                    </a:ext>
                  </a:extLst>
                </a:gridCol>
                <a:gridCol w="2597415">
                  <a:extLst>
                    <a:ext uri="{9D8B030D-6E8A-4147-A177-3AD203B41FA5}">
                      <a16:colId xmlns:a16="http://schemas.microsoft.com/office/drawing/2014/main" val="20001"/>
                    </a:ext>
                  </a:extLst>
                </a:gridCol>
                <a:gridCol w="1852497">
                  <a:extLst>
                    <a:ext uri="{9D8B030D-6E8A-4147-A177-3AD203B41FA5}">
                      <a16:colId xmlns:a16="http://schemas.microsoft.com/office/drawing/2014/main" val="20002"/>
                    </a:ext>
                  </a:extLst>
                </a:gridCol>
                <a:gridCol w="1699538">
                  <a:extLst>
                    <a:ext uri="{9D8B030D-6E8A-4147-A177-3AD203B41FA5}">
                      <a16:colId xmlns:a16="http://schemas.microsoft.com/office/drawing/2014/main" val="20003"/>
                    </a:ext>
                  </a:extLst>
                </a:gridCol>
              </a:tblGrid>
              <a:tr h="504189">
                <a:tc>
                  <a:txBody>
                    <a:bodyPr/>
                    <a:lstStyle/>
                    <a:p>
                      <a:pPr marL="0" marR="0" algn="ctr">
                        <a:spcBef>
                          <a:spcPts val="0"/>
                        </a:spcBef>
                        <a:spcAft>
                          <a:spcPts val="0"/>
                        </a:spcAft>
                      </a:pPr>
                      <a:r>
                        <a:rPr lang="en-US" sz="2400" dirty="0">
                          <a:effectLst/>
                        </a:rPr>
                        <a:t> </a:t>
                      </a:r>
                      <a:endParaRPr lang="en-US"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a:effectLst/>
                        </a:rPr>
                        <a:t>Mass (kg)</a:t>
                      </a:r>
                      <a:endParaRPr lang="en-US"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dirty="0">
                          <a:effectLst/>
                        </a:rPr>
                        <a:t>Mass (</a:t>
                      </a:r>
                      <a:r>
                        <a:rPr lang="en-US" sz="2400" dirty="0" err="1">
                          <a:effectLst/>
                        </a:rPr>
                        <a:t>amu</a:t>
                      </a:r>
                      <a:r>
                        <a:rPr lang="en-US" sz="2400" dirty="0">
                          <a:effectLst/>
                        </a:rPr>
                        <a:t>)</a:t>
                      </a:r>
                      <a:endParaRPr lang="en-US"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dirty="0">
                          <a:effectLst/>
                        </a:rPr>
                        <a:t>Charge</a:t>
                      </a:r>
                      <a:endParaRPr lang="en-US" sz="24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504189">
                <a:tc>
                  <a:txBody>
                    <a:bodyPr/>
                    <a:lstStyle/>
                    <a:p>
                      <a:pPr marL="0" marR="0" algn="ctr">
                        <a:spcBef>
                          <a:spcPts val="0"/>
                        </a:spcBef>
                        <a:spcAft>
                          <a:spcPts val="0"/>
                        </a:spcAft>
                      </a:pPr>
                      <a:r>
                        <a:rPr lang="en-US" sz="2400">
                          <a:effectLst/>
                        </a:rPr>
                        <a:t>Proton</a:t>
                      </a:r>
                      <a:endParaRPr lang="en-US"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b="1" dirty="0">
                          <a:solidFill>
                            <a:srgbClr val="002060"/>
                          </a:solidFill>
                          <a:effectLst/>
                        </a:rPr>
                        <a:t>1.67273 x 10</a:t>
                      </a:r>
                      <a:r>
                        <a:rPr lang="en-US" sz="2400" b="1" baseline="30000" dirty="0">
                          <a:solidFill>
                            <a:srgbClr val="002060"/>
                          </a:solidFill>
                          <a:effectLst/>
                        </a:rPr>
                        <a:t>-27</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1.0073</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a:solidFill>
                            <a:srgbClr val="002060"/>
                          </a:solidFill>
                          <a:effectLst/>
                        </a:rPr>
                        <a:t>+1</a:t>
                      </a:r>
                      <a:endParaRPr lang="en-US" sz="2400" b="1">
                        <a:solidFill>
                          <a:srgbClr val="002060"/>
                        </a:solidFill>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val="10001"/>
                  </a:ext>
                </a:extLst>
              </a:tr>
              <a:tr h="504189">
                <a:tc>
                  <a:txBody>
                    <a:bodyPr/>
                    <a:lstStyle/>
                    <a:p>
                      <a:pPr marL="0" marR="0" algn="ctr">
                        <a:spcBef>
                          <a:spcPts val="0"/>
                        </a:spcBef>
                        <a:spcAft>
                          <a:spcPts val="0"/>
                        </a:spcAft>
                      </a:pPr>
                      <a:r>
                        <a:rPr lang="en-US" sz="2400" dirty="0">
                          <a:effectLst/>
                        </a:rPr>
                        <a:t>Neutron</a:t>
                      </a:r>
                      <a:endParaRPr lang="en-US" sz="24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b="1" dirty="0">
                          <a:solidFill>
                            <a:srgbClr val="002060"/>
                          </a:solidFill>
                          <a:effectLst/>
                        </a:rPr>
                        <a:t>1.67493 x 10</a:t>
                      </a:r>
                      <a:r>
                        <a:rPr lang="en-US" sz="2400" b="1" baseline="30000" dirty="0">
                          <a:solidFill>
                            <a:srgbClr val="002060"/>
                          </a:solidFill>
                          <a:effectLst/>
                        </a:rPr>
                        <a:t>-27</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1.0087</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0</a:t>
                      </a:r>
                      <a:endParaRPr lang="en-US" sz="2400" b="1" dirty="0">
                        <a:solidFill>
                          <a:srgbClr val="002060"/>
                        </a:solidFill>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val="10002"/>
                  </a:ext>
                </a:extLst>
              </a:tr>
              <a:tr h="295395">
                <a:tc>
                  <a:txBody>
                    <a:bodyPr/>
                    <a:lstStyle/>
                    <a:p>
                      <a:pPr marL="0" marR="0" algn="ctr">
                        <a:spcBef>
                          <a:spcPts val="0"/>
                        </a:spcBef>
                        <a:spcAft>
                          <a:spcPts val="0"/>
                        </a:spcAft>
                      </a:pPr>
                      <a:r>
                        <a:rPr lang="en-US" sz="2400">
                          <a:effectLst/>
                        </a:rPr>
                        <a:t>Electron</a:t>
                      </a:r>
                      <a:endParaRPr lang="en-US" sz="24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400" b="1" dirty="0">
                          <a:solidFill>
                            <a:srgbClr val="002060"/>
                          </a:solidFill>
                          <a:effectLst/>
                        </a:rPr>
                        <a:t>9.1 x 10</a:t>
                      </a:r>
                      <a:r>
                        <a:rPr lang="en-US" sz="2400" b="1" baseline="30000" dirty="0">
                          <a:solidFill>
                            <a:srgbClr val="002060"/>
                          </a:solidFill>
                          <a:effectLst/>
                        </a:rPr>
                        <a:t>-31</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0.00055</a:t>
                      </a:r>
                      <a:endParaRPr lang="en-US" sz="2400" b="1" dirty="0">
                        <a:solidFill>
                          <a:srgbClr val="002060"/>
                        </a:solidFill>
                        <a:effectLst/>
                        <a:latin typeface="Times New Roman"/>
                        <a:ea typeface="Times New Roman"/>
                      </a:endParaRPr>
                    </a:p>
                  </a:txBody>
                  <a:tcPr marL="68580" marR="68580" marT="0" marB="0" anchor="ctr">
                    <a:solidFill>
                      <a:srgbClr val="92D050"/>
                    </a:solidFill>
                  </a:tcPr>
                </a:tc>
                <a:tc>
                  <a:txBody>
                    <a:bodyPr/>
                    <a:lstStyle/>
                    <a:p>
                      <a:pPr marL="0" marR="0" algn="ctr">
                        <a:spcBef>
                          <a:spcPts val="0"/>
                        </a:spcBef>
                        <a:spcAft>
                          <a:spcPts val="0"/>
                        </a:spcAft>
                      </a:pPr>
                      <a:r>
                        <a:rPr lang="en-US" sz="2400" b="1" dirty="0">
                          <a:solidFill>
                            <a:srgbClr val="002060"/>
                          </a:solidFill>
                          <a:effectLst/>
                        </a:rPr>
                        <a:t>-1</a:t>
                      </a:r>
                      <a:endParaRPr lang="en-US" sz="2400" b="1" dirty="0">
                        <a:solidFill>
                          <a:srgbClr val="002060"/>
                        </a:solidFill>
                        <a:effectLst/>
                        <a:latin typeface="Times New Roman"/>
                        <a:ea typeface="Times New Roman"/>
                      </a:endParaRPr>
                    </a:p>
                  </a:txBody>
                  <a:tcPr marL="68580" marR="68580" marT="0" marB="0" anchor="ctr">
                    <a:solidFill>
                      <a:srgbClr val="92D050"/>
                    </a:solidFill>
                  </a:tcPr>
                </a:tc>
                <a:extLst>
                  <a:ext uri="{0D108BD9-81ED-4DB2-BD59-A6C34878D82A}">
                    <a16:rowId xmlns:a16="http://schemas.microsoft.com/office/drawing/2014/main" val="10003"/>
                  </a:ext>
                </a:extLst>
              </a:tr>
            </a:tbl>
          </a:graphicData>
        </a:graphic>
      </p:graphicFrame>
      <p:pic>
        <p:nvPicPr>
          <p:cNvPr id="4" name="Picture 2" descr="C:\Documents and Settings\GEX\Desktop\IRDVD\52036 LECTURES\Ch04\04_07_Figure.jpg">
            <a:extLst>
              <a:ext uri="{FF2B5EF4-FFF2-40B4-BE49-F238E27FC236}">
                <a16:creationId xmlns:a16="http://schemas.microsoft.com/office/drawing/2014/main" id="{CF0A7285-396D-242B-6F49-794A3563871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682"/>
          <a:stretch/>
        </p:blipFill>
        <p:spPr bwMode="auto">
          <a:xfrm>
            <a:off x="9399781" y="231214"/>
            <a:ext cx="2397052" cy="2971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06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4487" y="-152400"/>
            <a:ext cx="8229600" cy="1143000"/>
          </a:xfrm>
        </p:spPr>
        <p:txBody>
          <a:bodyPr>
            <a:normAutofit/>
          </a:bodyPr>
          <a:lstStyle/>
          <a:p>
            <a:r>
              <a:rPr lang="en-US" u="sng" dirty="0">
                <a:solidFill>
                  <a:srgbClr val="0070C0"/>
                </a:solidFill>
              </a:rPr>
              <a:t>Atomic Numbers &amp; Symbols</a:t>
            </a:r>
            <a:endParaRPr lang="en-US" dirty="0">
              <a:solidFill>
                <a:srgbClr val="0070C0"/>
              </a:solidFill>
            </a:endParaRPr>
          </a:p>
        </p:txBody>
      </p:sp>
      <p:sp>
        <p:nvSpPr>
          <p:cNvPr id="3" name="Content Placeholder 2"/>
          <p:cNvSpPr>
            <a:spLocks noGrp="1"/>
          </p:cNvSpPr>
          <p:nvPr>
            <p:ph idx="1"/>
          </p:nvPr>
        </p:nvSpPr>
        <p:spPr>
          <a:xfrm>
            <a:off x="1444486" y="1280492"/>
            <a:ext cx="8107017" cy="4953000"/>
          </a:xfrm>
        </p:spPr>
        <p:txBody>
          <a:bodyPr>
            <a:normAutofit/>
          </a:bodyPr>
          <a:lstStyle/>
          <a:p>
            <a:pPr marL="0" lvl="0" indent="0">
              <a:buNone/>
            </a:pPr>
            <a:r>
              <a:rPr lang="en-US" sz="2200" dirty="0"/>
              <a:t>Elements are defined by their number of protons</a:t>
            </a:r>
          </a:p>
          <a:p>
            <a:pPr lvl="0"/>
            <a:endParaRPr lang="en-US" sz="2200" dirty="0"/>
          </a:p>
          <a:p>
            <a:pPr marL="0" lvl="0" indent="0">
              <a:buNone/>
            </a:pPr>
            <a:r>
              <a:rPr lang="en-US" sz="2200" dirty="0">
                <a:solidFill>
                  <a:srgbClr val="FF0000"/>
                </a:solidFill>
              </a:rPr>
              <a:t>Atomic Number (Z) </a:t>
            </a:r>
            <a:r>
              <a:rPr lang="en-US" sz="2200" dirty="0"/>
              <a:t>=</a:t>
            </a:r>
            <a:r>
              <a:rPr lang="en-US" sz="2200" dirty="0">
                <a:solidFill>
                  <a:srgbClr val="FF0000"/>
                </a:solidFill>
              </a:rPr>
              <a:t> </a:t>
            </a:r>
            <a:r>
              <a:rPr lang="en-US" sz="2200" dirty="0"/>
              <a:t>number of </a:t>
            </a:r>
            <a:r>
              <a:rPr lang="en-US" sz="2200" dirty="0">
                <a:solidFill>
                  <a:srgbClr val="FF0000"/>
                </a:solidFill>
              </a:rPr>
              <a:t>protons</a:t>
            </a:r>
          </a:p>
          <a:p>
            <a:pPr lvl="0"/>
            <a:endParaRPr lang="en-US" sz="2200" dirty="0"/>
          </a:p>
          <a:p>
            <a:pPr marL="0" lvl="0" indent="0">
              <a:buNone/>
            </a:pPr>
            <a:r>
              <a:rPr lang="en-US" sz="2200" dirty="0">
                <a:solidFill>
                  <a:srgbClr val="0070C0"/>
                </a:solidFill>
              </a:rPr>
              <a:t>Chemical symbol </a:t>
            </a:r>
            <a:r>
              <a:rPr lang="en-US" sz="2200" dirty="0"/>
              <a:t>=</a:t>
            </a:r>
            <a:r>
              <a:rPr lang="en-US" sz="2200" dirty="0">
                <a:solidFill>
                  <a:srgbClr val="0070C0"/>
                </a:solidFill>
              </a:rPr>
              <a:t> </a:t>
            </a:r>
            <a:r>
              <a:rPr lang="en-US" sz="2200" dirty="0"/>
              <a:t>abbreviation for an element</a:t>
            </a:r>
          </a:p>
          <a:p>
            <a:pPr marL="0" lvl="0" indent="0">
              <a:buNone/>
            </a:pPr>
            <a:r>
              <a:rPr lang="en-US" sz="2200" dirty="0"/>
              <a:t>Example: Carbon (C), Silicon (Si), Lead (Pb), Mercury (Hg)</a:t>
            </a:r>
          </a:p>
          <a:p>
            <a:pPr lvl="0"/>
            <a:endParaRPr lang="en-US" sz="2200" dirty="0"/>
          </a:p>
          <a:p>
            <a:pPr marL="0" lvl="0" indent="0">
              <a:buNone/>
            </a:pPr>
            <a:r>
              <a:rPr lang="en-US" sz="2200" dirty="0"/>
              <a:t>Some symbols are based on the Latin names</a:t>
            </a:r>
          </a:p>
          <a:p>
            <a:endParaRPr lang="en-US" dirty="0"/>
          </a:p>
        </p:txBody>
      </p:sp>
      <p:pic>
        <p:nvPicPr>
          <p:cNvPr id="1026" name="Picture 2" descr="Periodic Table Element Mercury Stock Vector (Royalty Free) 467692421 |  Shutterstock">
            <a:extLst>
              <a:ext uri="{FF2B5EF4-FFF2-40B4-BE49-F238E27FC236}">
                <a16:creationId xmlns:a16="http://schemas.microsoft.com/office/drawing/2014/main" id="{DAA77598-73AC-5D3D-49D5-EDBB6C2004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752"/>
          <a:stretch>
            <a:fillRect/>
          </a:stretch>
        </p:blipFill>
        <p:spPr bwMode="auto">
          <a:xfrm>
            <a:off x="9674087" y="990600"/>
            <a:ext cx="2006084" cy="1949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74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ture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11040" y="1114572"/>
            <a:ext cx="2213165" cy="2433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215887" y="1125901"/>
            <a:ext cx="5741504" cy="3216265"/>
          </a:xfrm>
          <a:prstGeom prst="rect">
            <a:avLst/>
          </a:prstGeom>
        </p:spPr>
        <p:txBody>
          <a:bodyPr wrap="square">
            <a:spAutoFit/>
          </a:bodyPr>
          <a:lstStyle/>
          <a:p>
            <a:r>
              <a:rPr lang="en-US" sz="2900" dirty="0">
                <a:latin typeface="Times New Roman" panose="02020603050405020304" pitchFamily="18" charset="0"/>
                <a:cs typeface="Times New Roman" panose="02020603050405020304" pitchFamily="18" charset="0"/>
              </a:rPr>
              <a:t>2 = Atomic Number (Z)</a:t>
            </a:r>
            <a:br>
              <a:rPr lang="en-US" sz="2900" dirty="0">
                <a:latin typeface="Times New Roman" panose="02020603050405020304" pitchFamily="18" charset="0"/>
                <a:cs typeface="Times New Roman" panose="02020603050405020304" pitchFamily="18" charset="0"/>
              </a:rPr>
            </a:br>
            <a:endParaRPr lang="en-US"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cs typeface="Times New Roman" panose="02020603050405020304" pitchFamily="18" charset="0"/>
              </a:rPr>
              <a:t>He = Chemical Symbol</a:t>
            </a:r>
            <a:br>
              <a:rPr lang="en-US" sz="2900" dirty="0">
                <a:latin typeface="Times New Roman" panose="02020603050405020304" pitchFamily="18" charset="0"/>
                <a:cs typeface="Times New Roman" panose="02020603050405020304" pitchFamily="18" charset="0"/>
              </a:rPr>
            </a:br>
            <a:endParaRPr lang="en-US"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cs typeface="Times New Roman" panose="02020603050405020304" pitchFamily="18" charset="0"/>
              </a:rPr>
              <a:t>4.00 = Atomic Mass (in amu)</a:t>
            </a:r>
            <a:br>
              <a:rPr lang="en-US" sz="2900" dirty="0">
                <a:latin typeface="Times New Roman" panose="02020603050405020304" pitchFamily="18" charset="0"/>
                <a:cs typeface="Times New Roman" panose="02020603050405020304" pitchFamily="18" charset="0"/>
              </a:rPr>
            </a:br>
            <a:endParaRPr lang="en-US" sz="2900" dirty="0">
              <a:latin typeface="Times New Roman" panose="02020603050405020304" pitchFamily="18" charset="0"/>
              <a:cs typeface="Times New Roman" panose="02020603050405020304" pitchFamily="18" charset="0"/>
            </a:endParaRPr>
          </a:p>
          <a:p>
            <a:r>
              <a:rPr lang="en-US" sz="2900" dirty="0">
                <a:latin typeface="Times New Roman" panose="02020603050405020304" pitchFamily="18" charset="0"/>
                <a:cs typeface="Times New Roman" panose="02020603050405020304" pitchFamily="18" charset="0"/>
              </a:rPr>
              <a:t>Helium = Name</a:t>
            </a:r>
          </a:p>
        </p:txBody>
      </p:sp>
      <p:sp>
        <p:nvSpPr>
          <p:cNvPr id="6" name="Title 1"/>
          <p:cNvSpPr>
            <a:spLocks noGrp="1"/>
          </p:cNvSpPr>
          <p:nvPr>
            <p:ph type="title"/>
          </p:nvPr>
        </p:nvSpPr>
        <p:spPr>
          <a:xfrm>
            <a:off x="1215887" y="0"/>
            <a:ext cx="10515600" cy="624090"/>
          </a:xfrm>
        </p:spPr>
        <p:txBody>
          <a:bodyPr>
            <a:normAutofit/>
          </a:bodyPr>
          <a:lstStyle/>
          <a:p>
            <a:r>
              <a:rPr lang="en-US" b="1" u="sng" dirty="0">
                <a:solidFill>
                  <a:srgbClr val="0070C0"/>
                </a:solidFill>
              </a:rPr>
              <a:t>Atomic Numbers &amp; Symbols</a:t>
            </a:r>
            <a:endParaRPr lang="en-US" b="1" dirty="0">
              <a:solidFill>
                <a:srgbClr val="0070C0"/>
              </a:solidFill>
            </a:endParaRPr>
          </a:p>
        </p:txBody>
      </p:sp>
    </p:spTree>
    <p:extLst>
      <p:ext uri="{BB962C8B-B14F-4D97-AF65-F5344CB8AC3E}">
        <p14:creationId xmlns:p14="http://schemas.microsoft.com/office/powerpoint/2010/main" val="2305730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8700" y="1361526"/>
            <a:ext cx="10134599" cy="4525963"/>
          </a:xfrm>
        </p:spPr>
        <p:txBody>
          <a:bodyPr>
            <a:normAutofit/>
          </a:bodyPr>
          <a:lstStyle/>
          <a:p>
            <a:pPr marL="0" indent="0" eaLnBrk="1" hangingPunct="1">
              <a:lnSpc>
                <a:spcPct val="90000"/>
              </a:lnSpc>
              <a:buNone/>
            </a:pPr>
            <a:r>
              <a:rPr lang="en-US" sz="2800" dirty="0"/>
              <a:t>Given one or more quantities, convert them into </a:t>
            </a:r>
            <a:r>
              <a:rPr lang="en-US" sz="2800" dirty="0">
                <a:solidFill>
                  <a:srgbClr val="0070C0"/>
                </a:solidFill>
              </a:rPr>
              <a:t>different units</a:t>
            </a:r>
            <a:r>
              <a:rPr lang="en-US" sz="2800" dirty="0"/>
              <a:t>. </a:t>
            </a:r>
          </a:p>
          <a:p>
            <a:pPr eaLnBrk="1" hangingPunct="1">
              <a:lnSpc>
                <a:spcPct val="90000"/>
              </a:lnSpc>
            </a:pPr>
            <a:endParaRPr lang="en-US" sz="2800" dirty="0"/>
          </a:p>
          <a:p>
            <a:pPr marL="0" indent="0">
              <a:lnSpc>
                <a:spcPct val="90000"/>
              </a:lnSpc>
              <a:buNone/>
            </a:pPr>
            <a:r>
              <a:rPr lang="en-US" sz="2800" dirty="0"/>
              <a:t>Units are multiplied, divided, and canceled like any other algebraic quantities. </a:t>
            </a:r>
          </a:p>
          <a:p>
            <a:pPr>
              <a:lnSpc>
                <a:spcPct val="90000"/>
              </a:lnSpc>
            </a:pPr>
            <a:endParaRPr lang="en-US" sz="2800" dirty="0"/>
          </a:p>
          <a:p>
            <a:pPr marL="0" indent="0">
              <a:lnSpc>
                <a:spcPct val="90000"/>
              </a:lnSpc>
              <a:buNone/>
            </a:pPr>
            <a:r>
              <a:rPr lang="en-US" sz="2800" dirty="0"/>
              <a:t>Always write every number with its associated unit!!! No shortcuts!!</a:t>
            </a:r>
          </a:p>
          <a:p>
            <a:pPr>
              <a:lnSpc>
                <a:spcPct val="80000"/>
              </a:lnSpc>
              <a:buNone/>
            </a:pPr>
            <a:endParaRPr lang="en-US" sz="2800" dirty="0"/>
          </a:p>
          <a:p>
            <a:pPr>
              <a:lnSpc>
                <a:spcPct val="80000"/>
              </a:lnSpc>
              <a:buNone/>
            </a:pPr>
            <a:r>
              <a:rPr lang="en-US" sz="2800" dirty="0"/>
              <a:t>	</a:t>
            </a:r>
          </a:p>
        </p:txBody>
      </p:sp>
      <p:sp>
        <p:nvSpPr>
          <p:cNvPr id="5" name="TextBox 4"/>
          <p:cNvSpPr txBox="1"/>
          <p:nvPr/>
        </p:nvSpPr>
        <p:spPr>
          <a:xfrm>
            <a:off x="1028700" y="157621"/>
            <a:ext cx="3462807" cy="584775"/>
          </a:xfrm>
          <a:prstGeom prst="rect">
            <a:avLst/>
          </a:prstGeom>
          <a:noFill/>
        </p:spPr>
        <p:txBody>
          <a:bodyPr wrap="none" rtlCol="0">
            <a:spAutoFit/>
          </a:bodyPr>
          <a:lstStyle/>
          <a:p>
            <a:r>
              <a:rPr lang="en-US" sz="3200" b="1" dirty="0">
                <a:solidFill>
                  <a:srgbClr val="558ED5"/>
                </a:solidFill>
                <a:latin typeface="Arial"/>
                <a:cs typeface="Arial"/>
              </a:rPr>
              <a:t>Unit Conversion </a:t>
            </a:r>
          </a:p>
        </p:txBody>
      </p:sp>
    </p:spTree>
    <p:extLst>
      <p:ext uri="{BB962C8B-B14F-4D97-AF65-F5344CB8AC3E}">
        <p14:creationId xmlns:p14="http://schemas.microsoft.com/office/powerpoint/2010/main" val="420117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Some conversion factors</a:t>
            </a:r>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1070112"/>
            <a:ext cx="10210799" cy="2706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81BCB43A-5307-FF78-F660-B215D22DDC62}"/>
              </a:ext>
            </a:extLst>
          </p:cNvPr>
          <p:cNvSpPr txBox="1"/>
          <p:nvPr/>
        </p:nvSpPr>
        <p:spPr>
          <a:xfrm>
            <a:off x="838200" y="4395787"/>
            <a:ext cx="10827026" cy="2123658"/>
          </a:xfrm>
          <a:prstGeom prst="rect">
            <a:avLst/>
          </a:prstGeom>
          <a:noFill/>
        </p:spPr>
        <p:txBody>
          <a:bodyPr wrap="square" rtlCol="0">
            <a:spAutoFit/>
          </a:bodyPr>
          <a:lstStyle/>
          <a:p>
            <a:r>
              <a:rPr lang="en-US" sz="2200" dirty="0"/>
              <a:t>You will always be provided with any unit conversion factors needed for a problem.</a:t>
            </a:r>
          </a:p>
          <a:p>
            <a:r>
              <a:rPr lang="en-US" sz="2200" dirty="0"/>
              <a:t> </a:t>
            </a:r>
          </a:p>
          <a:p>
            <a:r>
              <a:rPr lang="en-US" sz="2200" dirty="0"/>
              <a:t>You </a:t>
            </a:r>
            <a:r>
              <a:rPr lang="en-US" sz="2200" b="1" dirty="0"/>
              <a:t>do not</a:t>
            </a:r>
            <a:r>
              <a:rPr lang="en-US" sz="2200" dirty="0"/>
              <a:t> need to memorize unit conversion factors. (i.e. 1 kg = 2.205 </a:t>
            </a:r>
            <a:r>
              <a:rPr lang="en-US" sz="2200" dirty="0" err="1"/>
              <a:t>lb</a:t>
            </a:r>
            <a:r>
              <a:rPr lang="en-US" sz="2200" dirty="0"/>
              <a:t>)</a:t>
            </a:r>
          </a:p>
          <a:p>
            <a:endParaRPr lang="en-US" sz="2200" dirty="0"/>
          </a:p>
          <a:p>
            <a:r>
              <a:rPr lang="en-US" sz="2200" dirty="0"/>
              <a:t>You </a:t>
            </a:r>
            <a:r>
              <a:rPr lang="en-US" sz="2200" b="1" dirty="0"/>
              <a:t>do</a:t>
            </a:r>
            <a:r>
              <a:rPr lang="en-US" sz="2200" dirty="0"/>
              <a:t> need to memorize conversion factors for the unit </a:t>
            </a:r>
            <a:r>
              <a:rPr lang="en-US" sz="2200" i="1" dirty="0"/>
              <a:t>prefixes</a:t>
            </a:r>
            <a:r>
              <a:rPr lang="en-US" sz="2200" dirty="0"/>
              <a:t> (i.e. 1 kg </a:t>
            </a:r>
            <a:r>
              <a:rPr lang="en-US" sz="2200" dirty="0">
                <a:sym typeface="Wingdings" panose="05000000000000000000" pitchFamily="2" charset="2"/>
              </a:rPr>
              <a:t>= 10</a:t>
            </a:r>
            <a:r>
              <a:rPr lang="en-US" sz="2200" baseline="30000" dirty="0">
                <a:sym typeface="Wingdings" panose="05000000000000000000" pitchFamily="2" charset="2"/>
              </a:rPr>
              <a:t>3</a:t>
            </a:r>
            <a:r>
              <a:rPr lang="en-US" sz="2200" dirty="0">
                <a:sym typeface="Wingdings" panose="05000000000000000000" pitchFamily="2" charset="2"/>
              </a:rPr>
              <a:t> g) indicated a few slides ago.</a:t>
            </a:r>
            <a:endParaRPr lang="en-US" sz="2200" dirty="0"/>
          </a:p>
        </p:txBody>
      </p:sp>
    </p:spTree>
    <p:extLst>
      <p:ext uri="{BB962C8B-B14F-4D97-AF65-F5344CB8AC3E}">
        <p14:creationId xmlns:p14="http://schemas.microsoft.com/office/powerpoint/2010/main" val="1732212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4"/>
          <p:cNvSpPr>
            <a:spLocks noChangeArrowheads="1"/>
          </p:cNvSpPr>
          <p:nvPr/>
        </p:nvSpPr>
        <p:spPr bwMode="auto">
          <a:xfrm>
            <a:off x="1981200" y="609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2800">
              <a:solidFill>
                <a:schemeClr val="tx2"/>
              </a:solidFill>
            </a:endParaRPr>
          </a:p>
        </p:txBody>
      </p:sp>
      <p:sp>
        <p:nvSpPr>
          <p:cNvPr id="35844" name="Text Box 6"/>
          <p:cNvSpPr txBox="1">
            <a:spLocks noChangeArrowheads="1"/>
          </p:cNvSpPr>
          <p:nvPr/>
        </p:nvSpPr>
        <p:spPr bwMode="auto">
          <a:xfrm>
            <a:off x="2359026" y="1295401"/>
            <a:ext cx="7318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solidFill>
                  <a:srgbClr val="3333FF"/>
                </a:solidFill>
              </a:rPr>
              <a:t>Conversion factor</a:t>
            </a:r>
            <a:r>
              <a:rPr lang="en-US" altLang="en-US" sz="2400"/>
              <a:t>: A term that converts a quantity in </a:t>
            </a:r>
          </a:p>
          <a:p>
            <a:pPr eaLnBrk="1" hangingPunct="1"/>
            <a:r>
              <a:rPr lang="en-US" altLang="en-US" sz="2400"/>
              <a:t>one unit to a quantity in another unit.</a:t>
            </a:r>
          </a:p>
        </p:txBody>
      </p:sp>
      <p:sp>
        <p:nvSpPr>
          <p:cNvPr id="55303" name="Text Box 7"/>
          <p:cNvSpPr txBox="1">
            <a:spLocks noChangeArrowheads="1"/>
          </p:cNvSpPr>
          <p:nvPr/>
        </p:nvSpPr>
        <p:spPr bwMode="auto">
          <a:xfrm>
            <a:off x="2209800" y="3810000"/>
            <a:ext cx="798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Conversion factors are usually written as equalities.</a:t>
            </a:r>
          </a:p>
        </p:txBody>
      </p:sp>
      <p:sp>
        <p:nvSpPr>
          <p:cNvPr id="55304" name="Text Box 8"/>
          <p:cNvSpPr txBox="1">
            <a:spLocks noChangeArrowheads="1"/>
          </p:cNvSpPr>
          <p:nvPr/>
        </p:nvSpPr>
        <p:spPr bwMode="auto">
          <a:xfrm>
            <a:off x="5180014" y="4267200"/>
            <a:ext cx="2090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2.21 </a:t>
            </a:r>
            <a:r>
              <a:rPr lang="en-US" altLang="en-US" sz="2400" dirty="0" err="1"/>
              <a:t>lb</a:t>
            </a:r>
            <a:r>
              <a:rPr lang="en-US" altLang="en-US" sz="2400" dirty="0"/>
              <a:t> = 1 kg</a:t>
            </a:r>
          </a:p>
        </p:txBody>
      </p:sp>
      <p:sp>
        <p:nvSpPr>
          <p:cNvPr id="55310" name="Text Box 14"/>
          <p:cNvSpPr txBox="1">
            <a:spLocks noChangeArrowheads="1"/>
          </p:cNvSpPr>
          <p:nvPr/>
        </p:nvSpPr>
        <p:spPr bwMode="auto">
          <a:xfrm>
            <a:off x="2209801" y="5105400"/>
            <a:ext cx="7173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To use them, they must be written as fractions.</a:t>
            </a:r>
          </a:p>
        </p:txBody>
      </p:sp>
      <p:sp>
        <p:nvSpPr>
          <p:cNvPr id="55311" name="Rectangle 15"/>
          <p:cNvSpPr>
            <a:spLocks noChangeArrowheads="1"/>
          </p:cNvSpPr>
          <p:nvPr/>
        </p:nvSpPr>
        <p:spPr bwMode="auto">
          <a:xfrm>
            <a:off x="2703514" y="2398713"/>
            <a:ext cx="1265237" cy="830262"/>
          </a:xfrm>
          <a:prstGeom prst="rect">
            <a:avLst/>
          </a:prstGeom>
          <a:solidFill>
            <a:srgbClr val="FFCC66"/>
          </a:solidFill>
          <a:ln w="28575" algn="ctr">
            <a:solidFill>
              <a:srgbClr val="FF0000"/>
            </a:solidFill>
            <a:miter lim="800000"/>
            <a:headEnd/>
            <a:tailEnd/>
          </a:ln>
          <a:effectLst/>
        </p:spPr>
        <p:txBody>
          <a:bodyPr wrap="none" anchor="ctr">
            <a:spAutoFit/>
          </a:bodyPr>
          <a:lstStyle/>
          <a:p>
            <a:pPr>
              <a:defRPr/>
            </a:pPr>
            <a:r>
              <a:rPr lang="en-US" sz="2400" dirty="0">
                <a:latin typeface="Arial" charset="0"/>
              </a:rPr>
              <a:t>original </a:t>
            </a:r>
          </a:p>
          <a:p>
            <a:pPr>
              <a:defRPr/>
            </a:pPr>
            <a:r>
              <a:rPr lang="en-US" sz="2400" dirty="0">
                <a:latin typeface="Arial" charset="0"/>
              </a:rPr>
              <a:t>quantity</a:t>
            </a:r>
          </a:p>
        </p:txBody>
      </p:sp>
      <p:sp>
        <p:nvSpPr>
          <p:cNvPr id="55312" name="Rectangle 16"/>
          <p:cNvSpPr>
            <a:spLocks noChangeArrowheads="1"/>
          </p:cNvSpPr>
          <p:nvPr/>
        </p:nvSpPr>
        <p:spPr bwMode="auto">
          <a:xfrm>
            <a:off x="4703764" y="2593976"/>
            <a:ext cx="2530475" cy="461963"/>
          </a:xfrm>
          <a:prstGeom prst="rect">
            <a:avLst/>
          </a:prstGeom>
          <a:solidFill>
            <a:srgbClr val="FFCC66"/>
          </a:solidFill>
          <a:ln w="28575" algn="ctr">
            <a:solidFill>
              <a:srgbClr val="FF0000"/>
            </a:solidFill>
            <a:miter lim="800000"/>
            <a:headEnd/>
            <a:tailEnd/>
          </a:ln>
          <a:effectLst/>
        </p:spPr>
        <p:txBody>
          <a:bodyPr wrap="none" anchor="ctr">
            <a:spAutoFit/>
          </a:bodyPr>
          <a:lstStyle/>
          <a:p>
            <a:pPr>
              <a:defRPr/>
            </a:pPr>
            <a:r>
              <a:rPr lang="en-US" sz="2400" dirty="0">
                <a:solidFill>
                  <a:srgbClr val="FF0000"/>
                </a:solidFill>
                <a:latin typeface="Arial" charset="0"/>
              </a:rPr>
              <a:t>conversion factor</a:t>
            </a:r>
          </a:p>
        </p:txBody>
      </p:sp>
      <p:sp>
        <p:nvSpPr>
          <p:cNvPr id="55313" name="Rectangle 17"/>
          <p:cNvSpPr>
            <a:spLocks noChangeArrowheads="1"/>
          </p:cNvSpPr>
          <p:nvPr/>
        </p:nvSpPr>
        <p:spPr bwMode="auto">
          <a:xfrm>
            <a:off x="8150226" y="2362201"/>
            <a:ext cx="1281113" cy="830263"/>
          </a:xfrm>
          <a:prstGeom prst="rect">
            <a:avLst/>
          </a:prstGeom>
          <a:solidFill>
            <a:srgbClr val="FFCC66"/>
          </a:solidFill>
          <a:ln w="28575" algn="ctr">
            <a:solidFill>
              <a:srgbClr val="FF0000"/>
            </a:solidFill>
            <a:miter lim="800000"/>
            <a:headEnd/>
            <a:tailEnd/>
          </a:ln>
          <a:effectLst/>
        </p:spPr>
        <p:txBody>
          <a:bodyPr wrap="none" anchor="ctr">
            <a:spAutoFit/>
          </a:bodyPr>
          <a:lstStyle/>
          <a:p>
            <a:pPr>
              <a:defRPr/>
            </a:pPr>
            <a:r>
              <a:rPr lang="en-US" sz="2400" dirty="0">
                <a:latin typeface="Arial" charset="0"/>
              </a:rPr>
              <a:t>desired </a:t>
            </a:r>
          </a:p>
          <a:p>
            <a:pPr>
              <a:defRPr/>
            </a:pPr>
            <a:r>
              <a:rPr lang="en-US" sz="2400" dirty="0">
                <a:latin typeface="Arial" charset="0"/>
              </a:rPr>
              <a:t>quantity</a:t>
            </a:r>
          </a:p>
        </p:txBody>
      </p:sp>
      <p:sp>
        <p:nvSpPr>
          <p:cNvPr id="35854" name="Text Box 18"/>
          <p:cNvSpPr txBox="1">
            <a:spLocks noChangeArrowheads="1"/>
          </p:cNvSpPr>
          <p:nvPr/>
        </p:nvSpPr>
        <p:spPr bwMode="auto">
          <a:xfrm>
            <a:off x="4191000" y="2573338"/>
            <a:ext cx="338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x</a:t>
            </a:r>
          </a:p>
        </p:txBody>
      </p:sp>
      <p:sp>
        <p:nvSpPr>
          <p:cNvPr id="35855" name="Text Box 19"/>
          <p:cNvSpPr txBox="1">
            <a:spLocks noChangeArrowheads="1"/>
          </p:cNvSpPr>
          <p:nvPr/>
        </p:nvSpPr>
        <p:spPr bwMode="auto">
          <a:xfrm>
            <a:off x="7696200" y="262096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t>=</a:t>
            </a:r>
          </a:p>
        </p:txBody>
      </p:sp>
      <p:sp>
        <p:nvSpPr>
          <p:cNvPr id="35856" name="Rectangle 20"/>
          <p:cNvSpPr>
            <a:spLocks noGrp="1" noChangeArrowheads="1"/>
          </p:cNvSpPr>
          <p:nvPr>
            <p:ph type="title" idx="4294967295"/>
          </p:nvPr>
        </p:nvSpPr>
        <p:spPr>
          <a:xfrm>
            <a:off x="1981200" y="304800"/>
            <a:ext cx="8229600" cy="1143000"/>
          </a:xfrm>
        </p:spPr>
        <p:txBody>
          <a:bodyPr>
            <a:normAutofit fontScale="90000"/>
          </a:bodyPr>
          <a:lstStyle/>
          <a:p>
            <a:pPr eaLnBrk="1" hangingPunct="1"/>
            <a:r>
              <a:rPr lang="en-US" altLang="en-US" b="1">
                <a:latin typeface="Arial" pitchFamily="34" charset="0"/>
                <a:cs typeface="Arial" pitchFamily="34" charset="0"/>
              </a:rPr>
              <a:t>Problem Solving Using the Factor-Label Method</a:t>
            </a:r>
            <a:br>
              <a:rPr lang="en-US" altLang="en-US" b="1">
                <a:latin typeface="Arial" pitchFamily="34" charset="0"/>
                <a:cs typeface="Arial" pitchFamily="34" charset="0"/>
              </a:rPr>
            </a:br>
            <a:endParaRPr lang="en-US" altLang="en-US">
              <a:latin typeface="Arial" pitchFamily="34" charset="0"/>
              <a:cs typeface="Arial" pitchFamily="34" charset="0"/>
            </a:endParaRPr>
          </a:p>
        </p:txBody>
      </p:sp>
    </p:spTree>
    <p:extLst>
      <p:ext uri="{BB962C8B-B14F-4D97-AF65-F5344CB8AC3E}">
        <p14:creationId xmlns:p14="http://schemas.microsoft.com/office/powerpoint/2010/main" val="3169288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53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30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3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P spid="55304" grpId="0"/>
      <p:bldP spid="553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4"/>
          <p:cNvSpPr>
            <a:spLocks noChangeArrowheads="1"/>
          </p:cNvSpPr>
          <p:nvPr/>
        </p:nvSpPr>
        <p:spPr bwMode="auto">
          <a:xfrm>
            <a:off x="2653266" y="2526283"/>
            <a:ext cx="50834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tIns="0" bIns="0"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342900" indent="-342900" eaLnBrk="1" hangingPunct="1">
              <a:buFont typeface="Arial" panose="020B0604020202020204" pitchFamily="34" charset="0"/>
              <a:buChar char="•"/>
            </a:pPr>
            <a:r>
              <a:rPr lang="en-US" altLang="en-US" sz="2200" dirty="0">
                <a:cs typeface="Arial" pitchFamily="34" charset="0"/>
              </a:rPr>
              <a:t>make sure all unwanted units cancel</a:t>
            </a:r>
          </a:p>
          <a:p>
            <a:endParaRPr lang="en-US" altLang="en-US" sz="2400" dirty="0">
              <a:cs typeface="Arial" pitchFamily="34" charset="0"/>
            </a:endParaRPr>
          </a:p>
        </p:txBody>
      </p:sp>
      <p:sp>
        <p:nvSpPr>
          <p:cNvPr id="36868" name="Rectangle 5"/>
          <p:cNvSpPr>
            <a:spLocks noChangeArrowheads="1"/>
          </p:cNvSpPr>
          <p:nvPr/>
        </p:nvSpPr>
        <p:spPr bwMode="auto">
          <a:xfrm>
            <a:off x="1676400" y="304800"/>
            <a:ext cx="8686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2800">
              <a:solidFill>
                <a:schemeClr val="tx2"/>
              </a:solidFill>
              <a:cs typeface="Arial" pitchFamily="34" charset="0"/>
            </a:endParaRPr>
          </a:p>
        </p:txBody>
      </p:sp>
      <p:sp>
        <p:nvSpPr>
          <p:cNvPr id="36869" name="Rectangle 6"/>
          <p:cNvSpPr>
            <a:spLocks noChangeArrowheads="1"/>
          </p:cNvSpPr>
          <p:nvPr/>
        </p:nvSpPr>
        <p:spPr bwMode="auto">
          <a:xfrm>
            <a:off x="1676400" y="898767"/>
            <a:ext cx="999479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200" dirty="0">
                <a:solidFill>
                  <a:srgbClr val="3333FF"/>
                </a:solidFill>
                <a:cs typeface="Arial" pitchFamily="34" charset="0"/>
              </a:rPr>
              <a:t>Factor-label method</a:t>
            </a:r>
            <a:r>
              <a:rPr lang="en-US" altLang="en-US" sz="2200" dirty="0">
                <a:cs typeface="Arial" pitchFamily="34" charset="0"/>
              </a:rPr>
              <a:t>: Using conversion factors to manage a complex problem involving many units. Also called Dimensional Analysis.</a:t>
            </a:r>
          </a:p>
        </p:txBody>
      </p:sp>
      <p:sp>
        <p:nvSpPr>
          <p:cNvPr id="36870" name="Rectangle 7"/>
          <p:cNvSpPr>
            <a:spLocks noChangeArrowheads="1"/>
          </p:cNvSpPr>
          <p:nvPr/>
        </p:nvSpPr>
        <p:spPr bwMode="auto">
          <a:xfrm>
            <a:off x="2653266" y="1957857"/>
            <a:ext cx="425308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342900" indent="-342900" eaLnBrk="1" hangingPunct="1">
              <a:buFont typeface="Arial" panose="020B0604020202020204" pitchFamily="34" charset="0"/>
              <a:buChar char="•"/>
            </a:pPr>
            <a:r>
              <a:rPr lang="en-US" altLang="en-US" sz="2200" dirty="0">
                <a:cs typeface="Arial" pitchFamily="34" charset="0"/>
              </a:rPr>
              <a:t>units are treated like numbers</a:t>
            </a:r>
          </a:p>
        </p:txBody>
      </p:sp>
      <p:sp>
        <p:nvSpPr>
          <p:cNvPr id="61448" name="Text Box 8"/>
          <p:cNvSpPr txBox="1">
            <a:spLocks noChangeArrowheads="1"/>
          </p:cNvSpPr>
          <p:nvPr/>
        </p:nvSpPr>
        <p:spPr bwMode="auto">
          <a:xfrm>
            <a:off x="1741391" y="4092245"/>
            <a:ext cx="6178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cs typeface="Arial" pitchFamily="34" charset="0"/>
              </a:rPr>
              <a:t>To convert 130 </a:t>
            </a:r>
            <a:r>
              <a:rPr lang="en-US" altLang="en-US" sz="2400" dirty="0" err="1">
                <a:cs typeface="Arial" pitchFamily="34" charset="0"/>
              </a:rPr>
              <a:t>lb</a:t>
            </a:r>
            <a:r>
              <a:rPr lang="en-US" altLang="en-US" sz="2400" dirty="0">
                <a:cs typeface="Arial" pitchFamily="34" charset="0"/>
              </a:rPr>
              <a:t> into kilograms:</a:t>
            </a:r>
          </a:p>
        </p:txBody>
      </p:sp>
      <p:sp>
        <p:nvSpPr>
          <p:cNvPr id="61449" name="Text Box 9"/>
          <p:cNvSpPr txBox="1">
            <a:spLocks noChangeArrowheads="1"/>
          </p:cNvSpPr>
          <p:nvPr/>
        </p:nvSpPr>
        <p:spPr bwMode="auto">
          <a:xfrm>
            <a:off x="2548930" y="5064265"/>
            <a:ext cx="15744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cs typeface="Arial" pitchFamily="34" charset="0"/>
              </a:rPr>
              <a:t>1.3</a:t>
            </a:r>
            <a:r>
              <a:rPr lang="en-US" altLang="en-US" sz="2400" dirty="0"/>
              <a:t>×10</a:t>
            </a:r>
            <a:r>
              <a:rPr lang="en-US" altLang="en-US" sz="2400" baseline="30000" dirty="0"/>
              <a:t>2</a:t>
            </a:r>
            <a:r>
              <a:rPr lang="en-US" altLang="en-US" sz="2400" dirty="0">
                <a:cs typeface="Arial" pitchFamily="34" charset="0"/>
              </a:rPr>
              <a:t> </a:t>
            </a:r>
            <a:r>
              <a:rPr lang="en-US" altLang="en-US" sz="2400" dirty="0" err="1">
                <a:cs typeface="Arial" pitchFamily="34" charset="0"/>
              </a:rPr>
              <a:t>lb</a:t>
            </a:r>
            <a:endParaRPr lang="en-US" altLang="en-US" sz="2400" dirty="0">
              <a:cs typeface="Arial" pitchFamily="34" charset="0"/>
            </a:endParaRPr>
          </a:p>
        </p:txBody>
      </p:sp>
      <p:sp>
        <p:nvSpPr>
          <p:cNvPr id="61450" name="Text Box 10"/>
          <p:cNvSpPr txBox="1">
            <a:spLocks noChangeArrowheads="1"/>
          </p:cNvSpPr>
          <p:nvPr/>
        </p:nvSpPr>
        <p:spPr bwMode="auto">
          <a:xfrm>
            <a:off x="4080703" y="5137142"/>
            <a:ext cx="338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cs typeface="Arial" pitchFamily="34" charset="0"/>
              </a:rPr>
              <a:t>x</a:t>
            </a:r>
          </a:p>
        </p:txBody>
      </p:sp>
      <p:sp>
        <p:nvSpPr>
          <p:cNvPr id="61452" name="Rectangle 12"/>
          <p:cNvSpPr>
            <a:spLocks noChangeArrowheads="1"/>
          </p:cNvSpPr>
          <p:nvPr/>
        </p:nvSpPr>
        <p:spPr bwMode="auto">
          <a:xfrm>
            <a:off x="4964147" y="5053004"/>
            <a:ext cx="2530475" cy="460375"/>
          </a:xfrm>
          <a:prstGeom prst="rect">
            <a:avLst/>
          </a:prstGeom>
          <a:solidFill>
            <a:srgbClr val="FFCC66"/>
          </a:solidFill>
          <a:ln w="28575" algn="ctr">
            <a:solidFill>
              <a:srgbClr val="FF0000"/>
            </a:solidFill>
            <a:miter lim="800000"/>
            <a:headEnd/>
            <a:tailEnd/>
          </a:ln>
          <a:effectLst/>
        </p:spPr>
        <p:txBody>
          <a:bodyPr wrap="none" anchor="ctr">
            <a:spAutoFit/>
          </a:bodyPr>
          <a:lstStyle/>
          <a:p>
            <a:pPr>
              <a:defRPr/>
            </a:pPr>
            <a:r>
              <a:rPr lang="en-US" sz="2400" dirty="0">
                <a:solidFill>
                  <a:srgbClr val="FF0000"/>
                </a:solidFill>
                <a:cs typeface="Arial" pitchFamily="34" charset="0"/>
              </a:rPr>
              <a:t>conversion factor</a:t>
            </a:r>
          </a:p>
        </p:txBody>
      </p:sp>
      <p:sp>
        <p:nvSpPr>
          <p:cNvPr id="61454" name="Text Box 14"/>
          <p:cNvSpPr txBox="1">
            <a:spLocks noChangeArrowheads="1"/>
          </p:cNvSpPr>
          <p:nvPr/>
        </p:nvSpPr>
        <p:spPr bwMode="auto">
          <a:xfrm>
            <a:off x="7966903" y="5213342"/>
            <a:ext cx="363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cs typeface="Arial" pitchFamily="34" charset="0"/>
              </a:rPr>
              <a:t>=</a:t>
            </a:r>
          </a:p>
        </p:txBody>
      </p:sp>
      <p:sp>
        <p:nvSpPr>
          <p:cNvPr id="61455" name="Text Box 15"/>
          <p:cNvSpPr txBox="1">
            <a:spLocks noChangeArrowheads="1"/>
          </p:cNvSpPr>
          <p:nvPr/>
        </p:nvSpPr>
        <p:spPr bwMode="auto">
          <a:xfrm>
            <a:off x="8488397" y="5049828"/>
            <a:ext cx="766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cs typeface="Arial" pitchFamily="34" charset="0"/>
              </a:rPr>
              <a:t>? kg</a:t>
            </a:r>
          </a:p>
        </p:txBody>
      </p:sp>
      <p:sp>
        <p:nvSpPr>
          <p:cNvPr id="61456" name="Text Box 16"/>
          <p:cNvSpPr txBox="1">
            <a:spLocks noChangeArrowheads="1"/>
          </p:cNvSpPr>
          <p:nvPr/>
        </p:nvSpPr>
        <p:spPr bwMode="auto">
          <a:xfrm>
            <a:off x="2703546" y="5507028"/>
            <a:ext cx="1265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cs typeface="Arial" pitchFamily="34" charset="0"/>
              </a:rPr>
              <a:t>original </a:t>
            </a:r>
            <a:br>
              <a:rPr lang="en-US" altLang="en-US" sz="2400" dirty="0">
                <a:cs typeface="Arial" pitchFamily="34" charset="0"/>
              </a:rPr>
            </a:br>
            <a:r>
              <a:rPr lang="en-US" altLang="en-US" sz="2400" dirty="0">
                <a:cs typeface="Arial" pitchFamily="34" charset="0"/>
              </a:rPr>
              <a:t>quantity</a:t>
            </a:r>
          </a:p>
        </p:txBody>
      </p:sp>
      <p:sp>
        <p:nvSpPr>
          <p:cNvPr id="61457" name="Text Box 17"/>
          <p:cNvSpPr txBox="1">
            <a:spLocks noChangeArrowheads="1"/>
          </p:cNvSpPr>
          <p:nvPr/>
        </p:nvSpPr>
        <p:spPr bwMode="auto">
          <a:xfrm>
            <a:off x="8328059" y="5507028"/>
            <a:ext cx="1281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cs typeface="Arial" pitchFamily="34" charset="0"/>
              </a:rPr>
              <a:t>desired </a:t>
            </a:r>
            <a:br>
              <a:rPr lang="en-US" altLang="en-US" sz="2400">
                <a:cs typeface="Arial" pitchFamily="34" charset="0"/>
              </a:rPr>
            </a:br>
            <a:r>
              <a:rPr lang="en-US" altLang="en-US" sz="2400">
                <a:cs typeface="Arial" pitchFamily="34" charset="0"/>
              </a:rPr>
              <a:t>quantity</a:t>
            </a:r>
          </a:p>
        </p:txBody>
      </p:sp>
      <p:sp>
        <p:nvSpPr>
          <p:cNvPr id="36879" name="Rectangle 27"/>
          <p:cNvSpPr>
            <a:spLocks noGrp="1" noChangeArrowheads="1"/>
          </p:cNvSpPr>
          <p:nvPr>
            <p:ph type="title" idx="4294967295"/>
          </p:nvPr>
        </p:nvSpPr>
        <p:spPr>
          <a:xfrm>
            <a:off x="1676400" y="76492"/>
            <a:ext cx="8686800" cy="595023"/>
          </a:xfrm>
        </p:spPr>
        <p:txBody>
          <a:bodyPr/>
          <a:lstStyle/>
          <a:p>
            <a:pPr eaLnBrk="1" hangingPunct="1"/>
            <a:r>
              <a:rPr lang="en-US" altLang="en-US" b="1" dirty="0">
                <a:latin typeface="Arial" pitchFamily="34" charset="0"/>
                <a:cs typeface="Arial" pitchFamily="34" charset="0"/>
              </a:rPr>
              <a:t>Solving Problems Using Conversion Factors</a:t>
            </a:r>
          </a:p>
        </p:txBody>
      </p:sp>
      <p:sp>
        <p:nvSpPr>
          <p:cNvPr id="4" name="Rectangle 7">
            <a:extLst>
              <a:ext uri="{FF2B5EF4-FFF2-40B4-BE49-F238E27FC236}">
                <a16:creationId xmlns:a16="http://schemas.microsoft.com/office/drawing/2014/main" id="{2B90F011-71B3-8841-D81B-E17BA32E9C52}"/>
              </a:ext>
            </a:extLst>
          </p:cNvPr>
          <p:cNvSpPr>
            <a:spLocks noChangeArrowheads="1"/>
          </p:cNvSpPr>
          <p:nvPr/>
        </p:nvSpPr>
        <p:spPr bwMode="auto">
          <a:xfrm>
            <a:off x="2653266" y="2971678"/>
            <a:ext cx="7657866"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342900" indent="-342900" eaLnBrk="1" hangingPunct="1">
              <a:buFont typeface="Arial" panose="020B0604020202020204" pitchFamily="34" charset="0"/>
              <a:buChar char="•"/>
            </a:pPr>
            <a:r>
              <a:rPr lang="en-US" altLang="en-US" sz="2500" b="1" i="1" u="sng" dirty="0">
                <a:cs typeface="Arial" pitchFamily="34" charset="0"/>
              </a:rPr>
              <a:t>all</a:t>
            </a:r>
            <a:r>
              <a:rPr lang="en-US" altLang="en-US" sz="2500" dirty="0">
                <a:cs typeface="Arial" pitchFamily="34" charset="0"/>
              </a:rPr>
              <a:t> quantities in the calculation have units </a:t>
            </a:r>
            <a:r>
              <a:rPr lang="en-US" altLang="en-US" sz="2500" b="1" dirty="0">
                <a:cs typeface="Arial" pitchFamily="34" charset="0"/>
              </a:rPr>
              <a:t>labeled</a:t>
            </a:r>
            <a:r>
              <a:rPr lang="en-US" altLang="en-US" sz="2500" dirty="0">
                <a:cs typeface="Arial" pitchFamily="34" charset="0"/>
              </a:rPr>
              <a:t>!</a:t>
            </a:r>
          </a:p>
        </p:txBody>
      </p:sp>
    </p:spTree>
    <p:extLst>
      <p:ext uri="{BB962C8B-B14F-4D97-AF65-F5344CB8AC3E}">
        <p14:creationId xmlns:p14="http://schemas.microsoft.com/office/powerpoint/2010/main" val="7049083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44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4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45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45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4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4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4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8" grpId="0"/>
      <p:bldP spid="61449" grpId="0"/>
      <p:bldP spid="61450" grpId="0"/>
      <p:bldP spid="61452" grpId="0" animBg="1"/>
      <p:bldP spid="61454" grpId="0"/>
      <p:bldP spid="61455" grpId="0"/>
      <p:bldP spid="61456" grpId="0"/>
      <p:bldP spid="6145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4"/>
          <p:cNvSpPr txBox="1">
            <a:spLocks noChangeArrowheads="1"/>
          </p:cNvSpPr>
          <p:nvPr/>
        </p:nvSpPr>
        <p:spPr bwMode="auto">
          <a:xfrm>
            <a:off x="5412773" y="2200507"/>
            <a:ext cx="4587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t>or</a:t>
            </a:r>
          </a:p>
        </p:txBody>
      </p:sp>
      <p:sp>
        <p:nvSpPr>
          <p:cNvPr id="63493" name="Rectangle 5"/>
          <p:cNvSpPr>
            <a:spLocks noChangeArrowheads="1"/>
          </p:cNvSpPr>
          <p:nvPr/>
        </p:nvSpPr>
        <p:spPr bwMode="auto">
          <a:xfrm>
            <a:off x="5130197" y="1362306"/>
            <a:ext cx="1109662" cy="831850"/>
          </a:xfrm>
          <a:prstGeom prst="rect">
            <a:avLst/>
          </a:prstGeom>
          <a:solidFill>
            <a:srgbClr val="FFCC66"/>
          </a:solidFill>
          <a:ln w="28575" algn="ctr">
            <a:solidFill>
              <a:srgbClr val="FF0000"/>
            </a:solidFill>
            <a:miter lim="800000"/>
            <a:headEnd/>
            <a:tailEnd/>
          </a:ln>
          <a:effectLst/>
        </p:spPr>
        <p:txBody>
          <a:bodyPr wrap="none" anchor="ctr">
            <a:spAutoFit/>
          </a:bodyPr>
          <a:lstStyle/>
          <a:p>
            <a:pPr>
              <a:defRPr/>
            </a:pPr>
            <a:r>
              <a:rPr lang="en-US" sz="2400" u="sng" dirty="0">
                <a:solidFill>
                  <a:srgbClr val="FF0000"/>
                </a:solidFill>
                <a:latin typeface="Arial" charset="0"/>
              </a:rPr>
              <a:t>2.21 </a:t>
            </a:r>
            <a:r>
              <a:rPr lang="en-US" sz="2400" u="sng" dirty="0" err="1">
                <a:solidFill>
                  <a:srgbClr val="FF0000"/>
                </a:solidFill>
                <a:latin typeface="Arial" charset="0"/>
              </a:rPr>
              <a:t>lb</a:t>
            </a:r>
            <a:endParaRPr lang="en-US" sz="2400" u="sng" dirty="0">
              <a:solidFill>
                <a:srgbClr val="FF0000"/>
              </a:solidFill>
              <a:latin typeface="Arial" charset="0"/>
            </a:endParaRPr>
          </a:p>
          <a:p>
            <a:pPr>
              <a:defRPr/>
            </a:pPr>
            <a:r>
              <a:rPr lang="en-US" sz="2400" dirty="0">
                <a:solidFill>
                  <a:srgbClr val="FF0000"/>
                </a:solidFill>
                <a:latin typeface="Arial" charset="0"/>
              </a:rPr>
              <a:t>1 kg</a:t>
            </a:r>
          </a:p>
        </p:txBody>
      </p:sp>
      <p:sp>
        <p:nvSpPr>
          <p:cNvPr id="63494" name="Rectangle 6"/>
          <p:cNvSpPr>
            <a:spLocks noChangeArrowheads="1"/>
          </p:cNvSpPr>
          <p:nvPr/>
        </p:nvSpPr>
        <p:spPr bwMode="auto">
          <a:xfrm>
            <a:off x="5131785" y="2657706"/>
            <a:ext cx="1109663" cy="831850"/>
          </a:xfrm>
          <a:prstGeom prst="rect">
            <a:avLst/>
          </a:prstGeom>
          <a:solidFill>
            <a:srgbClr val="FFCC66"/>
          </a:solidFill>
          <a:ln w="28575" algn="ctr">
            <a:solidFill>
              <a:srgbClr val="FF0000"/>
            </a:solidFill>
            <a:miter lim="800000"/>
            <a:headEnd/>
            <a:tailEnd/>
          </a:ln>
          <a:effectLst/>
        </p:spPr>
        <p:txBody>
          <a:bodyPr wrap="none" anchor="ctr">
            <a:spAutoFit/>
          </a:bodyPr>
          <a:lstStyle/>
          <a:p>
            <a:pPr>
              <a:defRPr/>
            </a:pPr>
            <a:r>
              <a:rPr lang="en-US" sz="2400" u="sng" dirty="0">
                <a:solidFill>
                  <a:srgbClr val="FF0000"/>
                </a:solidFill>
                <a:latin typeface="Arial" charset="0"/>
              </a:rPr>
              <a:t>1 kg</a:t>
            </a:r>
          </a:p>
          <a:p>
            <a:pPr>
              <a:defRPr/>
            </a:pPr>
            <a:r>
              <a:rPr lang="en-US" sz="2400" dirty="0">
                <a:solidFill>
                  <a:srgbClr val="FF0000"/>
                </a:solidFill>
                <a:latin typeface="Arial" charset="0"/>
              </a:rPr>
              <a:t>2.21 lb</a:t>
            </a:r>
          </a:p>
        </p:txBody>
      </p:sp>
      <p:sp>
        <p:nvSpPr>
          <p:cNvPr id="32774" name="Text Box 7"/>
          <p:cNvSpPr txBox="1">
            <a:spLocks noChangeArrowheads="1"/>
          </p:cNvSpPr>
          <p:nvPr/>
        </p:nvSpPr>
        <p:spPr bwMode="auto">
          <a:xfrm>
            <a:off x="2652439" y="2196042"/>
            <a:ext cx="15744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1.3×10</a:t>
            </a:r>
            <a:r>
              <a:rPr lang="en-US" altLang="en-US" sz="2400" baseline="30000" dirty="0"/>
              <a:t>2</a:t>
            </a:r>
            <a:r>
              <a:rPr lang="en-US" altLang="en-US" sz="2400" dirty="0"/>
              <a:t> </a:t>
            </a:r>
            <a:r>
              <a:rPr lang="en-US" altLang="en-US" sz="2400" dirty="0" err="1"/>
              <a:t>lb</a:t>
            </a:r>
            <a:endParaRPr lang="en-US" altLang="en-US" sz="2400" dirty="0"/>
          </a:p>
        </p:txBody>
      </p:sp>
      <p:sp>
        <p:nvSpPr>
          <p:cNvPr id="32775" name="Text Box 8"/>
          <p:cNvSpPr txBox="1">
            <a:spLocks noChangeArrowheads="1"/>
          </p:cNvSpPr>
          <p:nvPr/>
        </p:nvSpPr>
        <p:spPr bwMode="auto">
          <a:xfrm>
            <a:off x="4493609" y="2200507"/>
            <a:ext cx="338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t>x</a:t>
            </a:r>
          </a:p>
        </p:txBody>
      </p:sp>
      <p:sp>
        <p:nvSpPr>
          <p:cNvPr id="63498" name="Oval 10"/>
          <p:cNvSpPr>
            <a:spLocks noChangeArrowheads="1"/>
          </p:cNvSpPr>
          <p:nvPr/>
        </p:nvSpPr>
        <p:spPr bwMode="auto">
          <a:xfrm>
            <a:off x="4836509" y="2754593"/>
            <a:ext cx="1600200" cy="649188"/>
          </a:xfrm>
          <a:prstGeom prst="ellipse">
            <a:avLst/>
          </a:prstGeom>
          <a:noFill/>
          <a:ln w="28575" algn="ctr">
            <a:solidFill>
              <a:srgbClr val="3333FF"/>
            </a:solidFill>
            <a:prstDash val="dash"/>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2400"/>
          </a:p>
        </p:txBody>
      </p:sp>
      <p:sp>
        <p:nvSpPr>
          <p:cNvPr id="63499" name="Line 11"/>
          <p:cNvSpPr>
            <a:spLocks noChangeShapeType="1"/>
          </p:cNvSpPr>
          <p:nvPr/>
        </p:nvSpPr>
        <p:spPr bwMode="auto">
          <a:xfrm>
            <a:off x="5654073" y="3663954"/>
            <a:ext cx="0" cy="533400"/>
          </a:xfrm>
          <a:prstGeom prst="line">
            <a:avLst/>
          </a:prstGeom>
          <a:noFill/>
          <a:ln w="28575">
            <a:solidFill>
              <a:srgbClr val="3333FF"/>
            </a:solidFill>
            <a:prstDash val="dash"/>
            <a:round/>
            <a:headEnd/>
            <a:tailEnd type="triangle" w="lg" len="lg"/>
          </a:ln>
          <a:extLst>
            <a:ext uri="{909E8E84-426E-40DD-AFC4-6F175D3DCCD1}">
              <a14:hiddenFill xmlns:a14="http://schemas.microsoft.com/office/drawing/2010/main">
                <a:noFill/>
              </a14:hiddenFill>
            </a:ext>
          </a:extLst>
        </p:spPr>
        <p:txBody>
          <a:bodyPr anchor="ctr">
            <a:spAutoFit/>
          </a:bodyPr>
          <a:lstStyle/>
          <a:p>
            <a:endParaRPr lang="en-US"/>
          </a:p>
        </p:txBody>
      </p:sp>
      <p:sp>
        <p:nvSpPr>
          <p:cNvPr id="63500" name="Text Box 12"/>
          <p:cNvSpPr txBox="1">
            <a:spLocks noChangeArrowheads="1"/>
          </p:cNvSpPr>
          <p:nvPr/>
        </p:nvSpPr>
        <p:spPr bwMode="auto">
          <a:xfrm>
            <a:off x="6920897" y="2810106"/>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t>=</a:t>
            </a:r>
          </a:p>
        </p:txBody>
      </p:sp>
      <p:sp>
        <p:nvSpPr>
          <p:cNvPr id="63501" name="Text Box 13"/>
          <p:cNvSpPr txBox="1">
            <a:spLocks noChangeArrowheads="1"/>
          </p:cNvSpPr>
          <p:nvPr/>
        </p:nvSpPr>
        <p:spPr bwMode="auto">
          <a:xfrm>
            <a:off x="7454297" y="2810106"/>
            <a:ext cx="963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a:solidFill>
                  <a:srgbClr val="FF0000"/>
                </a:solidFill>
              </a:rPr>
              <a:t>59</a:t>
            </a:r>
            <a:r>
              <a:rPr lang="en-US" altLang="en-US" sz="2400"/>
              <a:t> kg</a:t>
            </a:r>
          </a:p>
        </p:txBody>
      </p:sp>
      <p:sp>
        <p:nvSpPr>
          <p:cNvPr id="63505" name="Text Box 17"/>
          <p:cNvSpPr txBox="1">
            <a:spLocks noChangeArrowheads="1"/>
          </p:cNvSpPr>
          <p:nvPr/>
        </p:nvSpPr>
        <p:spPr bwMode="auto">
          <a:xfrm>
            <a:off x="875747" y="4707068"/>
            <a:ext cx="111599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Set up the conversion factor with original unit in the </a:t>
            </a:r>
            <a:r>
              <a:rPr lang="en-US" altLang="en-US" sz="2400" u="sng" dirty="0"/>
              <a:t>bottom</a:t>
            </a:r>
            <a:r>
              <a:rPr lang="en-US" altLang="en-US" sz="2400" dirty="0"/>
              <a:t> of the fraction.</a:t>
            </a:r>
          </a:p>
        </p:txBody>
      </p:sp>
      <p:sp>
        <p:nvSpPr>
          <p:cNvPr id="63506" name="Text Box 18"/>
          <p:cNvSpPr txBox="1">
            <a:spLocks noChangeArrowheads="1"/>
          </p:cNvSpPr>
          <p:nvPr/>
        </p:nvSpPr>
        <p:spPr bwMode="auto">
          <a:xfrm>
            <a:off x="3345658" y="5254508"/>
            <a:ext cx="37323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Char char="•"/>
            </a:pPr>
            <a:r>
              <a:rPr lang="en-US" altLang="en-US" sz="2000" dirty="0"/>
              <a:t> The unwanted unit </a:t>
            </a:r>
            <a:r>
              <a:rPr lang="en-US" altLang="en-US" sz="2000" dirty="0" err="1">
                <a:solidFill>
                  <a:srgbClr val="3333FF"/>
                </a:solidFill>
              </a:rPr>
              <a:t>lb</a:t>
            </a:r>
            <a:r>
              <a:rPr lang="en-US" altLang="en-US" sz="2000" dirty="0"/>
              <a:t> cancels.</a:t>
            </a:r>
          </a:p>
        </p:txBody>
      </p:sp>
      <p:sp>
        <p:nvSpPr>
          <p:cNvPr id="63507" name="Text Box 19"/>
          <p:cNvSpPr txBox="1">
            <a:spLocks noChangeArrowheads="1"/>
          </p:cNvSpPr>
          <p:nvPr/>
        </p:nvSpPr>
        <p:spPr bwMode="auto">
          <a:xfrm>
            <a:off x="3345658" y="5893930"/>
            <a:ext cx="85784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Char char="•"/>
            </a:pPr>
            <a:r>
              <a:rPr lang="en-US" altLang="en-US" sz="2000" dirty="0"/>
              <a:t> The desired unit </a:t>
            </a:r>
            <a:r>
              <a:rPr lang="en-US" altLang="en-US" sz="2000" dirty="0">
                <a:solidFill>
                  <a:srgbClr val="3333FF"/>
                </a:solidFill>
              </a:rPr>
              <a:t>kg</a:t>
            </a:r>
            <a:r>
              <a:rPr lang="en-US" altLang="en-US" sz="2000" dirty="0"/>
              <a:t> does not cancel, and is on the </a:t>
            </a:r>
            <a:r>
              <a:rPr lang="en-US" altLang="en-US" sz="2000" b="1" u="sng" dirty="0"/>
              <a:t>top</a:t>
            </a:r>
            <a:r>
              <a:rPr lang="en-US" altLang="en-US" sz="2000" dirty="0"/>
              <a:t> of the fraction</a:t>
            </a:r>
          </a:p>
          <a:p>
            <a:pPr eaLnBrk="1" hangingPunct="1"/>
            <a:r>
              <a:rPr lang="en-US" altLang="en-US" sz="2000" dirty="0"/>
              <a:t> </a:t>
            </a:r>
            <a:r>
              <a:rPr lang="en-US" altLang="en-US" sz="2000" dirty="0">
                <a:sym typeface="Wingdings" panose="05000000000000000000" pitchFamily="2" charset="2"/>
              </a:rPr>
              <a:t> </a:t>
            </a:r>
            <a:r>
              <a:rPr lang="en-US" altLang="en-US" sz="2000" dirty="0"/>
              <a:t> final unit is kg</a:t>
            </a:r>
          </a:p>
        </p:txBody>
      </p:sp>
      <p:sp>
        <p:nvSpPr>
          <p:cNvPr id="37908" name="Text Box 7"/>
          <p:cNvSpPr txBox="1">
            <a:spLocks noChangeArrowheads="1"/>
          </p:cNvSpPr>
          <p:nvPr/>
        </p:nvSpPr>
        <p:spPr bwMode="auto">
          <a:xfrm>
            <a:off x="2173301" y="212811"/>
            <a:ext cx="41072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How many kg in 1.3×10</a:t>
            </a:r>
            <a:r>
              <a:rPr lang="en-US" altLang="en-US" sz="2400" baseline="30000" dirty="0"/>
              <a:t>2</a:t>
            </a:r>
            <a:r>
              <a:rPr lang="en-US" altLang="en-US" sz="2400" dirty="0"/>
              <a:t> </a:t>
            </a:r>
            <a:r>
              <a:rPr lang="en-US" altLang="en-US" sz="2400" dirty="0" err="1"/>
              <a:t>lb</a:t>
            </a:r>
            <a:r>
              <a:rPr lang="en-US" altLang="en-US" sz="2400" dirty="0"/>
              <a:t> ?</a:t>
            </a:r>
          </a:p>
        </p:txBody>
      </p:sp>
      <p:sp>
        <p:nvSpPr>
          <p:cNvPr id="25" name="Text Box 8"/>
          <p:cNvSpPr txBox="1">
            <a:spLocks noChangeArrowheads="1"/>
          </p:cNvSpPr>
          <p:nvPr/>
        </p:nvSpPr>
        <p:spPr bwMode="auto">
          <a:xfrm>
            <a:off x="6920897" y="185227"/>
            <a:ext cx="2090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2400" dirty="0"/>
              <a:t>2.21 </a:t>
            </a:r>
            <a:r>
              <a:rPr lang="en-US" altLang="en-US" sz="2400" dirty="0" err="1"/>
              <a:t>lb</a:t>
            </a:r>
            <a:r>
              <a:rPr lang="en-US" altLang="en-US" sz="2400" dirty="0"/>
              <a:t> = 1 kg</a:t>
            </a:r>
          </a:p>
        </p:txBody>
      </p:sp>
    </p:spTree>
    <p:extLst>
      <p:ext uri="{BB962C8B-B14F-4D97-AF65-F5344CB8AC3E}">
        <p14:creationId xmlns:p14="http://schemas.microsoft.com/office/powerpoint/2010/main" val="10383418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77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34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77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349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349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350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349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350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350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350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35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P spid="63493" grpId="0" animBg="1"/>
      <p:bldP spid="63494" grpId="0" animBg="1"/>
      <p:bldP spid="32774" grpId="0"/>
      <p:bldP spid="32775" grpId="0"/>
      <p:bldP spid="63498" grpId="0" animBg="1"/>
      <p:bldP spid="63499" grpId="0" animBg="1"/>
      <p:bldP spid="63500" grpId="0"/>
      <p:bldP spid="63501" grpId="0"/>
      <p:bldP spid="63505" grpId="0"/>
      <p:bldP spid="63506" grpId="0"/>
      <p:bldP spid="63507"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2"/>
          <p:cNvSpPr>
            <a:spLocks noGrp="1"/>
          </p:cNvSpPr>
          <p:nvPr>
            <p:ph idx="1"/>
          </p:nvPr>
        </p:nvSpPr>
        <p:spPr>
          <a:xfrm>
            <a:off x="1168400" y="1212273"/>
            <a:ext cx="9578009" cy="5257800"/>
          </a:xfrm>
        </p:spPr>
        <p:txBody>
          <a:bodyPr/>
          <a:lstStyle/>
          <a:p>
            <a:pPr marL="0" indent="0" eaLnBrk="1" hangingPunct="1">
              <a:buNone/>
            </a:pPr>
            <a:r>
              <a:rPr lang="en-US" sz="2800" dirty="0">
                <a:solidFill>
                  <a:srgbClr val="0070C0"/>
                </a:solidFill>
              </a:rPr>
              <a:t>Each step </a:t>
            </a:r>
            <a:r>
              <a:rPr lang="en-US" sz="2800" dirty="0"/>
              <a:t>should have a </a:t>
            </a:r>
            <a:r>
              <a:rPr lang="en-US" sz="2800" dirty="0">
                <a:solidFill>
                  <a:srgbClr val="0070C0"/>
                </a:solidFill>
              </a:rPr>
              <a:t>conversion factor</a:t>
            </a:r>
            <a:r>
              <a:rPr lang="en-US" sz="2800" dirty="0"/>
              <a:t> set up to cancel the units of the previous step</a:t>
            </a:r>
          </a:p>
          <a:p>
            <a:pPr eaLnBrk="1" hangingPunct="1"/>
            <a:endParaRPr lang="en-US" sz="2800" dirty="0"/>
          </a:p>
          <a:p>
            <a:pPr marL="0" indent="0" eaLnBrk="1" hangingPunct="1">
              <a:buNone/>
            </a:pPr>
            <a:r>
              <a:rPr lang="en-US" sz="2200" b="1" dirty="0"/>
              <a:t>Example</a:t>
            </a:r>
            <a:r>
              <a:rPr lang="en-US" sz="2200" dirty="0"/>
              <a:t>: How many km are there in 1.2x10</a:t>
            </a:r>
            <a:r>
              <a:rPr lang="en-US" sz="2200" baseline="30000" dirty="0"/>
              <a:t>4 </a:t>
            </a:r>
            <a:r>
              <a:rPr lang="en-US" sz="2200" dirty="0"/>
              <a:t>ft? </a:t>
            </a:r>
          </a:p>
          <a:p>
            <a:pPr marL="0" indent="0" eaLnBrk="1" hangingPunct="1">
              <a:buNone/>
            </a:pPr>
            <a:r>
              <a:rPr lang="en-US" sz="2200" dirty="0"/>
              <a:t>1 foot = 0.3048 m</a:t>
            </a:r>
          </a:p>
          <a:p>
            <a:pPr marL="0" indent="0" eaLnBrk="1" hangingPunct="1">
              <a:buNone/>
            </a:pPr>
            <a:endParaRPr lang="en-US" sz="2200" b="1" dirty="0"/>
          </a:p>
          <a:p>
            <a:pPr marL="0" indent="0" eaLnBrk="1" hangingPunct="1">
              <a:buNone/>
            </a:pPr>
            <a:endParaRPr lang="en-US" sz="2200" b="1" dirty="0"/>
          </a:p>
        </p:txBody>
      </p:sp>
      <p:sp>
        <p:nvSpPr>
          <p:cNvPr id="4" name="TextBox 3"/>
          <p:cNvSpPr txBox="1"/>
          <p:nvPr/>
        </p:nvSpPr>
        <p:spPr>
          <a:xfrm>
            <a:off x="1168400" y="201834"/>
            <a:ext cx="8001000" cy="523220"/>
          </a:xfrm>
          <a:prstGeom prst="rect">
            <a:avLst/>
          </a:prstGeom>
          <a:noFill/>
        </p:spPr>
        <p:txBody>
          <a:bodyPr wrap="square" rtlCol="0">
            <a:spAutoFit/>
          </a:bodyPr>
          <a:lstStyle/>
          <a:p>
            <a:r>
              <a:rPr lang="en-US" sz="2800" b="1" dirty="0">
                <a:solidFill>
                  <a:srgbClr val="558ED5"/>
                </a:solidFill>
                <a:latin typeface="Arial"/>
                <a:cs typeface="Arial"/>
              </a:rPr>
              <a:t>Solving Multistep Unit Conversion Problems </a:t>
            </a:r>
          </a:p>
        </p:txBody>
      </p:sp>
    </p:spTree>
    <p:extLst>
      <p:ext uri="{BB962C8B-B14F-4D97-AF65-F5344CB8AC3E}">
        <p14:creationId xmlns:p14="http://schemas.microsoft.com/office/powerpoint/2010/main" val="200104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54764" y="959921"/>
            <a:ext cx="11698358" cy="3880436"/>
          </a:xfrm>
        </p:spPr>
        <p:txBody>
          <a:bodyPr>
            <a:noAutofit/>
          </a:bodyPr>
          <a:lstStyle/>
          <a:p>
            <a:pPr eaLnBrk="1" hangingPunct="1">
              <a:lnSpc>
                <a:spcPct val="90000"/>
              </a:lnSpc>
              <a:buFont typeface="Arial" charset="0"/>
              <a:buNone/>
            </a:pPr>
            <a:r>
              <a:rPr lang="en-US" b="1" dirty="0"/>
              <a:t>Example: converting cm</a:t>
            </a:r>
            <a:r>
              <a:rPr lang="en-US" b="1" baseline="30000" dirty="0"/>
              <a:t>3</a:t>
            </a:r>
            <a:r>
              <a:rPr lang="en-US" b="1" dirty="0"/>
              <a:t> to in</a:t>
            </a:r>
            <a:r>
              <a:rPr lang="en-US" b="1" baseline="30000" dirty="0"/>
              <a:t>3</a:t>
            </a:r>
            <a:r>
              <a:rPr lang="en-US" b="1" dirty="0"/>
              <a:t> </a:t>
            </a:r>
          </a:p>
          <a:p>
            <a:pPr eaLnBrk="1" hangingPunct="1">
              <a:lnSpc>
                <a:spcPct val="90000"/>
              </a:lnSpc>
              <a:buFont typeface="Arial" charset="0"/>
              <a:buNone/>
            </a:pPr>
            <a:endParaRPr lang="en-US" b="1" dirty="0"/>
          </a:p>
          <a:p>
            <a:pPr eaLnBrk="1" hangingPunct="1">
              <a:lnSpc>
                <a:spcPct val="90000"/>
              </a:lnSpc>
              <a:buFont typeface="Arial" charset="0"/>
              <a:buNone/>
            </a:pPr>
            <a:r>
              <a:rPr lang="en-US" dirty="0"/>
              <a:t>1 in = 2.54 cm</a:t>
            </a:r>
          </a:p>
          <a:p>
            <a:pPr eaLnBrk="1" hangingPunct="1">
              <a:lnSpc>
                <a:spcPct val="90000"/>
              </a:lnSpc>
              <a:buFont typeface="Arial" charset="0"/>
              <a:buNone/>
            </a:pPr>
            <a:endParaRPr lang="en-US" dirty="0"/>
          </a:p>
          <a:p>
            <a:pPr eaLnBrk="1" hangingPunct="1">
              <a:lnSpc>
                <a:spcPct val="90000"/>
              </a:lnSpc>
              <a:buFont typeface="Arial" charset="0"/>
              <a:buNone/>
            </a:pPr>
            <a:r>
              <a:rPr lang="en-US" dirty="0"/>
              <a:t>Must cube </a:t>
            </a:r>
            <a:r>
              <a:rPr lang="en-US" u="sng" dirty="0"/>
              <a:t>both sides</a:t>
            </a:r>
            <a:r>
              <a:rPr lang="en-US" dirty="0"/>
              <a:t> of the equality to obtain the proper conversion factor.</a:t>
            </a:r>
            <a:endParaRPr lang="en-US" b="1" dirty="0"/>
          </a:p>
          <a:p>
            <a:pPr eaLnBrk="1" hangingPunct="1">
              <a:lnSpc>
                <a:spcPct val="90000"/>
              </a:lnSpc>
              <a:buFont typeface="Arial" charset="0"/>
              <a:buNone/>
            </a:pPr>
            <a:endParaRPr lang="en-US" b="1" dirty="0">
              <a:solidFill>
                <a:schemeClr val="accent6">
                  <a:lumMod val="75000"/>
                </a:schemeClr>
              </a:solidFill>
            </a:endParaRPr>
          </a:p>
          <a:p>
            <a:pPr eaLnBrk="1" hangingPunct="1">
              <a:lnSpc>
                <a:spcPct val="90000"/>
              </a:lnSpc>
              <a:buFont typeface="Arial" charset="0"/>
              <a:buNone/>
            </a:pPr>
            <a:endParaRPr lang="en-US" b="1" dirty="0">
              <a:solidFill>
                <a:schemeClr val="accent6">
                  <a:lumMod val="75000"/>
                </a:schemeClr>
              </a:solidFill>
            </a:endParaRPr>
          </a:p>
          <a:p>
            <a:pPr marL="0" indent="0">
              <a:buNone/>
            </a:pPr>
            <a:r>
              <a:rPr lang="en-US" dirty="0"/>
              <a:t>How many cubic inches in 251 cm</a:t>
            </a:r>
            <a:r>
              <a:rPr lang="en-US" baseline="30000" dirty="0"/>
              <a:t>3</a:t>
            </a:r>
            <a:r>
              <a:rPr lang="en-US" dirty="0"/>
              <a:t>?</a:t>
            </a:r>
          </a:p>
          <a:p>
            <a:pPr eaLnBrk="1" hangingPunct="1">
              <a:lnSpc>
                <a:spcPct val="90000"/>
              </a:lnSpc>
              <a:buFont typeface="Arial" charset="0"/>
              <a:buNone/>
            </a:pPr>
            <a:endParaRPr lang="en-US" b="1" dirty="0">
              <a:solidFill>
                <a:schemeClr val="accent6">
                  <a:lumMod val="75000"/>
                </a:schemeClr>
              </a:solidFill>
            </a:endParaRPr>
          </a:p>
          <a:p>
            <a:pPr eaLnBrk="1" hangingPunct="1">
              <a:lnSpc>
                <a:spcPct val="90000"/>
              </a:lnSpc>
              <a:buFont typeface="Arial" charset="0"/>
              <a:buNone/>
            </a:pPr>
            <a:endParaRPr lang="en-US" b="1" dirty="0">
              <a:solidFill>
                <a:schemeClr val="accent6">
                  <a:lumMod val="75000"/>
                </a:schemeClr>
              </a:solidFill>
            </a:endParaRPr>
          </a:p>
        </p:txBody>
      </p:sp>
      <p:sp>
        <p:nvSpPr>
          <p:cNvPr id="2" name="TextBox 1"/>
          <p:cNvSpPr txBox="1"/>
          <p:nvPr/>
        </p:nvSpPr>
        <p:spPr>
          <a:xfrm>
            <a:off x="1981201" y="0"/>
            <a:ext cx="7173759" cy="523220"/>
          </a:xfrm>
          <a:prstGeom prst="rect">
            <a:avLst/>
          </a:prstGeom>
          <a:noFill/>
        </p:spPr>
        <p:txBody>
          <a:bodyPr wrap="none" rtlCol="0">
            <a:spAutoFit/>
          </a:bodyPr>
          <a:lstStyle/>
          <a:p>
            <a:r>
              <a:rPr lang="en-US" sz="2800" b="1" dirty="0">
                <a:solidFill>
                  <a:srgbClr val="558ED5"/>
                </a:solidFill>
                <a:latin typeface="Arial"/>
                <a:cs typeface="Arial"/>
              </a:rPr>
              <a:t>Conversion with Units Raised to a Power</a:t>
            </a:r>
          </a:p>
        </p:txBody>
      </p:sp>
    </p:spTree>
    <p:extLst>
      <p:ext uri="{BB962C8B-B14F-4D97-AF65-F5344CB8AC3E}">
        <p14:creationId xmlns:p14="http://schemas.microsoft.com/office/powerpoint/2010/main" val="3710387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6206</TotalTime>
  <Words>1975</Words>
  <Application>Microsoft Office PowerPoint</Application>
  <PresentationFormat>Widescreen</PresentationFormat>
  <Paragraphs>319</Paragraphs>
  <Slides>29</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vt:lpstr>
      <vt:lpstr>Arial</vt:lpstr>
      <vt:lpstr>Calibri</vt:lpstr>
      <vt:lpstr>Calibri Light</vt:lpstr>
      <vt:lpstr>Times New Roman</vt:lpstr>
      <vt:lpstr>TimesNewRomanPSMT</vt:lpstr>
      <vt:lpstr>Wingdings</vt:lpstr>
      <vt:lpstr>Office Theme</vt:lpstr>
      <vt:lpstr>Q-center: https://www.brynmawr.edu/inside/offices-services/q-center/q-center-schedule</vt:lpstr>
      <vt:lpstr>Learning Objectives</vt:lpstr>
      <vt:lpstr>PowerPoint Presentation</vt:lpstr>
      <vt:lpstr>Some conversion factors</vt:lpstr>
      <vt:lpstr>Problem Solving Using the Factor-Label Method </vt:lpstr>
      <vt:lpstr>Solving Problems Using Conversion Factors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Convert 2.6 lb/in3 to g/ml .</vt:lpstr>
      <vt:lpstr>PowerPoint Presentation</vt:lpstr>
      <vt:lpstr>PowerPoint Presentation</vt:lpstr>
      <vt:lpstr>Early Ideas About Atoms</vt:lpstr>
      <vt:lpstr>Atomic Theory</vt:lpstr>
      <vt:lpstr>Revising Dalton’s Atomic Theory</vt:lpstr>
      <vt:lpstr>Plum Pudding Model of the Atom</vt:lpstr>
      <vt:lpstr>Millikan’s Oil Drop Experiment</vt:lpstr>
      <vt:lpstr>PowerPoint Presentation</vt:lpstr>
      <vt:lpstr>Nuclear Theory of the Atom (1911 CE) </vt:lpstr>
      <vt:lpstr>Nuclear Theory of the Atom (1911 CE) </vt:lpstr>
      <vt:lpstr>James Chadwick and the Neutron</vt:lpstr>
      <vt:lpstr>Protons, Neutrons, &amp; Electrons (Subatomic Particles)</vt:lpstr>
      <vt:lpstr>PowerPoint Presentation</vt:lpstr>
      <vt:lpstr>Atomic Numbers &amp; Symbols</vt:lpstr>
      <vt:lpstr>Atomic Numbers &amp; Symbols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Kinetics of Chemical Reactions</dc:title>
  <dc:creator>Tim Cook</dc:creator>
  <cp:lastModifiedBy>Tim Cook</cp:lastModifiedBy>
  <cp:revision>7</cp:revision>
  <cp:lastPrinted>2024-04-01T15:14:54Z</cp:lastPrinted>
  <dcterms:created xsi:type="dcterms:W3CDTF">2024-02-04T14:45:57Z</dcterms:created>
  <dcterms:modified xsi:type="dcterms:W3CDTF">2026-09-03T22:02:36Z</dcterms:modified>
</cp:coreProperties>
</file>