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6" r:id="rId2"/>
    <p:sldId id="340" r:id="rId3"/>
    <p:sldId id="341" r:id="rId4"/>
    <p:sldId id="342" r:id="rId5"/>
    <p:sldId id="343" r:id="rId6"/>
    <p:sldId id="345" r:id="rId7"/>
    <p:sldId id="349" r:id="rId8"/>
    <p:sldId id="346" r:id="rId9"/>
    <p:sldId id="347" r:id="rId10"/>
    <p:sldId id="353" r:id="rId11"/>
    <p:sldId id="31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38" r:id="rId21"/>
    <p:sldId id="334" r:id="rId22"/>
    <p:sldId id="273" r:id="rId23"/>
    <p:sldId id="350" r:id="rId24"/>
    <p:sldId id="299" r:id="rId25"/>
    <p:sldId id="300" r:id="rId26"/>
    <p:sldId id="314" r:id="rId27"/>
    <p:sldId id="328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F16072-C480-1648-B525-32750635EB5E}" v="36" dt="2026-09-04T10:22:21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5"/>
    <p:restoredTop sz="94646"/>
  </p:normalViewPr>
  <p:slideViewPr>
    <p:cSldViewPr>
      <p:cViewPr varScale="1">
        <p:scale>
          <a:sx n="108" d="100"/>
          <a:sy n="108" d="100"/>
        </p:scale>
        <p:origin x="4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inna Shen" userId="2c609a1f-aeb9-4e86-8255-e7f6fe933961" providerId="ADAL" clId="{11C568C0-AD65-5DDD-870D-7D0CEA4F8C74}"/>
    <pc:docChg chg="custSel modSld">
      <pc:chgData name="Qinna Shen" userId="2c609a1f-aeb9-4e86-8255-e7f6fe933961" providerId="ADAL" clId="{11C568C0-AD65-5DDD-870D-7D0CEA4F8C74}" dt="2026-09-04T10:22:21.073" v="174" actId="14100"/>
      <pc:docMkLst>
        <pc:docMk/>
      </pc:docMkLst>
      <pc:sldChg chg="delSp modSp mod">
        <pc:chgData name="Qinna Shen" userId="2c609a1f-aeb9-4e86-8255-e7f6fe933961" providerId="ADAL" clId="{11C568C0-AD65-5DDD-870D-7D0CEA4F8C74}" dt="2026-09-04T10:14:24.456" v="16" actId="14100"/>
        <pc:sldMkLst>
          <pc:docMk/>
          <pc:sldMk cId="0" sldId="256"/>
        </pc:sldMkLst>
        <pc:spChg chg="del">
          <ac:chgData name="Qinna Shen" userId="2c609a1f-aeb9-4e86-8255-e7f6fe933961" providerId="ADAL" clId="{11C568C0-AD65-5DDD-870D-7D0CEA4F8C74}" dt="2026-09-04T10:14:19.231" v="14" actId="478"/>
          <ac:spMkLst>
            <pc:docMk/>
            <pc:sldMk cId="0" sldId="256"/>
            <ac:spMk id="3" creationId="{8FEE4F02-54E2-3CC2-058D-BA764FA75969}"/>
          </ac:spMkLst>
        </pc:spChg>
        <pc:spChg chg="mod">
          <ac:chgData name="Qinna Shen" userId="2c609a1f-aeb9-4e86-8255-e7f6fe933961" providerId="ADAL" clId="{11C568C0-AD65-5DDD-870D-7D0CEA4F8C74}" dt="2026-09-04T10:14:24.456" v="16" actId="14100"/>
          <ac:spMkLst>
            <pc:docMk/>
            <pc:sldMk cId="0" sldId="256"/>
            <ac:spMk id="27650" creationId="{53F8B3F2-8E4A-8156-4B54-6B193C7E4EFB}"/>
          </ac:spMkLst>
        </pc:spChg>
      </pc:sldChg>
      <pc:sldChg chg="modSp">
        <pc:chgData name="Qinna Shen" userId="2c609a1f-aeb9-4e86-8255-e7f6fe933961" providerId="ADAL" clId="{11C568C0-AD65-5DDD-870D-7D0CEA4F8C74}" dt="2026-09-04T10:22:21.073" v="174" actId="14100"/>
        <pc:sldMkLst>
          <pc:docMk/>
          <pc:sldMk cId="0" sldId="328"/>
        </pc:sldMkLst>
        <pc:spChg chg="mod">
          <ac:chgData name="Qinna Shen" userId="2c609a1f-aeb9-4e86-8255-e7f6fe933961" providerId="ADAL" clId="{11C568C0-AD65-5DDD-870D-7D0CEA4F8C74}" dt="2026-09-04T10:22:21.073" v="174" actId="14100"/>
          <ac:spMkLst>
            <pc:docMk/>
            <pc:sldMk cId="0" sldId="328"/>
            <ac:spMk id="60418" creationId="{F0ABD894-D893-93A0-5430-97985D8D0CAF}"/>
          </ac:spMkLst>
        </pc:spChg>
      </pc:sldChg>
      <pc:sldChg chg="modSp mod modAnim">
        <pc:chgData name="Qinna Shen" userId="2c609a1f-aeb9-4e86-8255-e7f6fe933961" providerId="ADAL" clId="{11C568C0-AD65-5DDD-870D-7D0CEA4F8C74}" dt="2026-09-04T10:20:46.357" v="168" actId="207"/>
        <pc:sldMkLst>
          <pc:docMk/>
          <pc:sldMk cId="0" sldId="334"/>
        </pc:sldMkLst>
        <pc:spChg chg="mod">
          <ac:chgData name="Qinna Shen" userId="2c609a1f-aeb9-4e86-8255-e7f6fe933961" providerId="ADAL" clId="{11C568C0-AD65-5DDD-870D-7D0CEA4F8C74}" dt="2026-09-04T10:19:22.252" v="150" actId="14100"/>
          <ac:spMkLst>
            <pc:docMk/>
            <pc:sldMk cId="0" sldId="334"/>
            <ac:spMk id="15362" creationId="{5235E627-B6D6-0451-B404-04810E0FAD78}"/>
          </ac:spMkLst>
        </pc:spChg>
        <pc:spChg chg="mod">
          <ac:chgData name="Qinna Shen" userId="2c609a1f-aeb9-4e86-8255-e7f6fe933961" providerId="ADAL" clId="{11C568C0-AD65-5DDD-870D-7D0CEA4F8C74}" dt="2026-09-04T10:20:46.357" v="168" actId="207"/>
          <ac:spMkLst>
            <pc:docMk/>
            <pc:sldMk cId="0" sldId="334"/>
            <ac:spMk id="49155" creationId="{2B84C49A-C88A-71C2-0905-486D05BFB397}"/>
          </ac:spMkLst>
        </pc:spChg>
      </pc:sldChg>
      <pc:sldChg chg="delSp">
        <pc:chgData name="Qinna Shen" userId="2c609a1f-aeb9-4e86-8255-e7f6fe933961" providerId="ADAL" clId="{11C568C0-AD65-5DDD-870D-7D0CEA4F8C74}" dt="2026-09-04T10:15:14.291" v="17" actId="478"/>
        <pc:sldMkLst>
          <pc:docMk/>
          <pc:sldMk cId="0" sldId="343"/>
        </pc:sldMkLst>
        <pc:spChg chg="del">
          <ac:chgData name="Qinna Shen" userId="2c609a1f-aeb9-4e86-8255-e7f6fe933961" providerId="ADAL" clId="{11C568C0-AD65-5DDD-870D-7D0CEA4F8C74}" dt="2026-09-04T10:15:14.291" v="17" actId="478"/>
          <ac:spMkLst>
            <pc:docMk/>
            <pc:sldMk cId="0" sldId="343"/>
            <ac:spMk id="31749" creationId="{CDE39463-EC37-7D13-AD0E-D0B7E207054B}"/>
          </ac:spMkLst>
        </pc:spChg>
      </pc:sldChg>
      <pc:sldChg chg="modSp mod">
        <pc:chgData name="Qinna Shen" userId="2c609a1f-aeb9-4e86-8255-e7f6fe933961" providerId="ADAL" clId="{11C568C0-AD65-5DDD-870D-7D0CEA4F8C74}" dt="2026-09-04T10:15:23.807" v="19" actId="14100"/>
        <pc:sldMkLst>
          <pc:docMk/>
          <pc:sldMk cId="0" sldId="345"/>
        </pc:sldMkLst>
        <pc:spChg chg="mod">
          <ac:chgData name="Qinna Shen" userId="2c609a1f-aeb9-4e86-8255-e7f6fe933961" providerId="ADAL" clId="{11C568C0-AD65-5DDD-870D-7D0CEA4F8C74}" dt="2026-09-04T10:15:23.807" v="19" actId="14100"/>
          <ac:spMkLst>
            <pc:docMk/>
            <pc:sldMk cId="0" sldId="345"/>
            <ac:spMk id="32770" creationId="{2D567D02-B67E-96C2-1FE0-1AEF0C58366C}"/>
          </ac:spMkLst>
        </pc:spChg>
      </pc:sldChg>
      <pc:sldChg chg="modSp mod">
        <pc:chgData name="Qinna Shen" userId="2c609a1f-aeb9-4e86-8255-e7f6fe933961" providerId="ADAL" clId="{11C568C0-AD65-5DDD-870D-7D0CEA4F8C74}" dt="2026-09-04T10:15:37.838" v="20" actId="20577"/>
        <pc:sldMkLst>
          <pc:docMk/>
          <pc:sldMk cId="0" sldId="349"/>
        </pc:sldMkLst>
        <pc:spChg chg="mod">
          <ac:chgData name="Qinna Shen" userId="2c609a1f-aeb9-4e86-8255-e7f6fe933961" providerId="ADAL" clId="{11C568C0-AD65-5DDD-870D-7D0CEA4F8C74}" dt="2026-09-04T10:15:37.838" v="20" actId="20577"/>
          <ac:spMkLst>
            <pc:docMk/>
            <pc:sldMk cId="0" sldId="349"/>
            <ac:spMk id="33794" creationId="{2A0F0629-15B9-DF51-C4B4-A7E56241088B}"/>
          </ac:spMkLst>
        </pc:spChg>
      </pc:sldChg>
      <pc:sldChg chg="modSp mod">
        <pc:chgData name="Qinna Shen" userId="2c609a1f-aeb9-4e86-8255-e7f6fe933961" providerId="ADAL" clId="{11C568C0-AD65-5DDD-870D-7D0CEA4F8C74}" dt="2026-09-04T10:21:25.957" v="172" actId="14100"/>
        <pc:sldMkLst>
          <pc:docMk/>
          <pc:sldMk cId="0" sldId="350"/>
        </pc:sldMkLst>
        <pc:spChg chg="mod">
          <ac:chgData name="Qinna Shen" userId="2c609a1f-aeb9-4e86-8255-e7f6fe933961" providerId="ADAL" clId="{11C568C0-AD65-5DDD-870D-7D0CEA4F8C74}" dt="2026-09-04T10:21:25.957" v="172" actId="14100"/>
          <ac:spMkLst>
            <pc:docMk/>
            <pc:sldMk cId="0" sldId="350"/>
            <ac:spMk id="7" creationId="{56529F19-60C0-82FD-CD13-DAF8157482A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CC8819-3AEC-0A1E-C3D6-11C4C8E156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11462-6C1C-56EE-B9E4-36D62C013F6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73D9424-E675-7A49-B89C-FD8C68BBEFF3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2069867-A063-A50C-8A09-3A6C7ECE6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17C9827-FE50-19F4-463A-A1AF96B2F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AA3A8-4FE6-5345-7659-A0F5E61BA1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75E24-FEF9-BE29-BCED-CE07F702E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42269A7-79DE-A842-9257-791F0151D1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45A76490-76B3-0A4B-A052-1C8499FD30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34C268E0-890C-8B16-E1C2-5238969D0F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913C4FA8-4C12-52EF-B15A-CCB7F61E3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B4F2593-DFFF-EB43-B10F-8574D5146D28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552B1-3270-650E-DE86-E0A740F6507D}"/>
              </a:ext>
            </a:extLst>
          </p:cNvPr>
          <p:cNvSpPr/>
          <p:nvPr/>
        </p:nvSpPr>
        <p:spPr>
          <a:xfrm>
            <a:off x="685800" y="3197225"/>
            <a:ext cx="7772400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CC4CD9-049E-EF0D-A3B1-3D4F3B69D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EB3F7-054D-EA43-9DD0-873390380632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36F483-B9EF-3403-EA5C-A6C1EFCB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69C918-AA75-B2D8-C2E7-CDEA4317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69AD3-2BDD-5D4C-B026-4CE4E02097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83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2944E3-C87B-86FE-B8E4-A4807EA8AC84}"/>
              </a:ext>
            </a:extLst>
          </p:cNvPr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90C2EB-D976-ACC5-6D0C-6ABB4F7F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5080D-7978-0B4C-8CF7-A89413FA7C64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D52339-157C-78E5-36A1-696A480A9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046BB6-F749-F5B4-1AF4-C17F7C4F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66049-CE8D-8946-8705-DE8D64B296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6550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E301B-B533-CD27-2E9B-889099C8F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1693A-F8B4-3849-939A-70DD8BEF87B2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419E6-FC02-FDF3-1C90-008275FF7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669AF-6FB6-E9D8-C2C6-78260FD58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BF19B-5DC5-F04D-B210-1A2AC3168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369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086613-8532-B9D9-1A25-141424D41AD4}"/>
              </a:ext>
            </a:extLst>
          </p:cNvPr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9AF3BF-FE1C-74D9-4430-46A3DB517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EDC75-5E04-7843-A06E-EC2235F0F7D0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3C183-C9C7-97C3-BB98-77DA65307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37D8DB-DAC4-9C48-7155-E38094D3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3494E-5D27-384E-ACD5-4180783506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10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9A70B-5BDE-16D4-957F-55BBC22D81DE}"/>
              </a:ext>
            </a:extLst>
          </p:cNvPr>
          <p:cNvSpPr/>
          <p:nvPr/>
        </p:nvSpPr>
        <p:spPr>
          <a:xfrm>
            <a:off x="685800" y="3143250"/>
            <a:ext cx="7772400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F54232A-8EEB-39AD-0C53-DF4DB73CA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84D80-5771-E041-BA93-5939AA1E1E3F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624CDA-3B0B-AB69-DA33-DB01DFCCC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CC5098-F7B1-89A6-2E2A-CBD56690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80754-0B0B-DF4C-B459-64E2A3A767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89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A5AB81-DBD7-6E59-88B9-E267554549A6}"/>
              </a:ext>
            </a:extLst>
          </p:cNvPr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81459D3-9EA7-3A4B-9D2A-187EA3DA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56711-22F4-D540-B2A4-D7EE17857106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1DB47D7-F6C8-E7FB-21A6-32C84C09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62B722D-0A8A-39DF-83F7-6843B7FFF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3B24D-1575-F04D-B580-BD9F77025D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18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610896-FC38-362B-E6C3-F45337D196AC}"/>
              </a:ext>
            </a:extLst>
          </p:cNvPr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2F2F4A57-BEF7-FFAD-A399-54CB0F589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13651-FDB9-6248-9740-C2BE65BACD16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D4166478-8AE0-967F-5E79-AA6D6A693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2D2FEBE7-9119-4642-1292-B5941F08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33FD5-9ADC-C54A-8327-315E4A03E2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77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CEE867-4DDB-A251-B810-BBAE3A027C82}"/>
              </a:ext>
            </a:extLst>
          </p:cNvPr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54CB0BF7-016B-A11F-B5A6-1E707E0E5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76CDF-074D-2442-A0D2-72E6F41EB957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FE5033E-9B5A-5AFA-12AA-F192222EC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EE9828-DBE7-3CC0-086C-2691AECC9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66E9D0-C047-5242-B3EB-A64AEA5FE6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13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368779-C5D2-396D-6E44-6975ED671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EBAE3-FFC4-E64B-81DB-338A684093C3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FC42A-BCDF-4CDA-0E2B-5B3093A8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E8B0E-EC94-16A6-4C9D-8E397E2B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C7009-EEEA-D74E-8B86-4F1F3C53C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8544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9F3753-5C9C-C747-BA20-3C16D327978F}"/>
              </a:ext>
            </a:extLst>
          </p:cNvPr>
          <p:cNvSpPr/>
          <p:nvPr/>
        </p:nvSpPr>
        <p:spPr>
          <a:xfrm>
            <a:off x="2786063" y="1054100"/>
            <a:ext cx="5903912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1F34A2B-3090-C9D3-0647-CA3C8C189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FF33-6735-AC4B-B2DA-3933F7EC7C7E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4D0EC22-8439-FD4B-642B-AD7834FE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09BF4BA-280F-347B-549B-245B6C74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47C871-9573-A144-9739-DAE5DF9172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429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9AA34-E3CD-BE8F-4AA6-E22E3A15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D28C7-37D6-0F4F-BE76-0DDDBD0BEC45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7E213-E7F4-9519-08B6-729B44626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DF397-7F86-D92B-5C91-9AF55F098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0E0FA-5D88-6749-8C1A-8D82452F71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2292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AF216C-6320-A473-E6FE-179AE05C4602}"/>
              </a:ext>
            </a:extLst>
          </p:cNvPr>
          <p:cNvSpPr/>
          <p:nvPr/>
        </p:nvSpPr>
        <p:spPr>
          <a:xfrm>
            <a:off x="0" y="6678613"/>
            <a:ext cx="9144000" cy="17938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1C5EC22-5184-582D-F2B6-CA323895868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BC25BE63-183F-77B4-95FE-ABBD2328B5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05ED9-171F-E9F1-F14B-EFA7D2D0C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4163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4D5004-F0F7-7344-970A-3F9CBBC7F41F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DB548-DB0E-80CF-0353-871C741565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4163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3D68A-0A16-1711-BCE9-B4EB4C576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4163"/>
          </a:xfrm>
          <a:prstGeom prst="rect">
            <a:avLst/>
          </a:prstGeom>
          <a:noFill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>
                <a:solidFill>
                  <a:srgbClr val="636363"/>
                </a:solidFill>
              </a:defRPr>
            </a:lvl1pPr>
          </a:lstStyle>
          <a:p>
            <a:fld id="{839B21C1-21D4-CD46-ADDB-25A7DA46BAF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92D717-2418-798E-6F6A-E35762D08A0B}"/>
              </a:ext>
            </a:extLst>
          </p:cNvPr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2" charset="2"/>
        <a:buChar char="ß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2" charset="2"/>
        <a:buChar char="Þ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2" charset="2"/>
        <a:buChar char="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2" charset="2"/>
        <a:buChar char="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2" charset="2"/>
        <a:buChar char="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53F8B3F2-8E4A-8156-4B54-6B193C7E4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2452688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altLang="en-US" dirty="0"/>
              <a:t>Cases</a:t>
            </a:r>
            <a:br>
              <a:rPr lang="en-US" altLang="en-US" dirty="0"/>
            </a:br>
            <a:r>
              <a:rPr lang="en-US" altLang="en-US" dirty="0"/>
              <a:t>Focus: </a:t>
            </a:r>
            <a:br>
              <a:rPr lang="en-US" altLang="en-US" dirty="0"/>
            </a:br>
            <a:r>
              <a:rPr lang="en-US" altLang="en-US" dirty="0"/>
              <a:t>The Dative Case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58A7656C-DF90-B01F-0E77-D03F648A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457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The Dative Case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3EFD6434-A4CA-DF3F-D5DD-92AFCD5D0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46638"/>
          </a:xfrm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A3BE40-A733-65D9-DD31-F7EF369C2B79}"/>
              </a:ext>
            </a:extLst>
          </p:cNvPr>
          <p:cNvGraphicFramePr>
            <a:graphicFrameLocks noGrp="1"/>
          </p:cNvGraphicFramePr>
          <p:nvPr/>
        </p:nvGraphicFramePr>
        <p:xfrm>
          <a:off x="0" y="685800"/>
          <a:ext cx="8763000" cy="5821363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2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Interrogative pronouns for people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Nominative Case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2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Wer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arbeitet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als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Physiotherapeutin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?</a:t>
                      </a:r>
                      <a:endParaRPr kumimoji="0" lang="en-US" sz="3000" b="1" i="0" u="sng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Who</a:t>
                      </a:r>
                      <a:r>
                        <a:rPr kumimoji="0" lang="en-US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works as a physical therapist?</a:t>
                      </a:r>
                      <a:endParaRPr kumimoji="0" lang="en-US" sz="3000" b="1" i="0" u="sng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Accusative Case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2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Wen </a:t>
                      </a: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besucht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Nina in Salzburg?</a:t>
                      </a:r>
                      <a:endParaRPr kumimoji="0" lang="en-US" sz="3000" b="1" i="0" u="sng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Whom</a:t>
                      </a:r>
                      <a:r>
                        <a:rPr kumimoji="0" lang="en-US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does Nina visit in Salzburg?</a:t>
                      </a:r>
                      <a:endParaRPr kumimoji="0" lang="en-US" sz="3000" b="1" i="0" u="sng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Dative Case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sng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2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Wem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schenkst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du das Auto?</a:t>
                      </a:r>
                      <a:endParaRPr kumimoji="0" lang="en-US" sz="3000" b="1" i="0" u="sng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Whom</a:t>
                      </a: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are you giving the car?</a:t>
                      </a:r>
                      <a:endParaRPr kumimoji="0" lang="en-US" sz="3000" b="1" i="0" u="sng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1B7DA537-3998-C59C-7FB9-29580784E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538288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altLang="en-US"/>
              <a:t>Ist das normal?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87AF4-7C2C-3F50-A188-18B1FBF83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214688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/>
              <a:t>Der </a:t>
            </a:r>
            <a:r>
              <a:rPr lang="en-US" dirty="0" err="1"/>
              <a:t>Dativ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Content Placeholder 4" descr="ist das normal_giessen004.pdf">
            <a:extLst>
              <a:ext uri="{FF2B5EF4-FFF2-40B4-BE49-F238E27FC236}">
                <a16:creationId xmlns:a16="http://schemas.microsoft.com/office/drawing/2014/main" id="{88BF13F6-EF20-F427-F9C9-43B0CDFCF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762000"/>
            <a:ext cx="7177088" cy="4572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Content Placeholder 3" descr="ist das normal_blumen008.pdf">
            <a:extLst>
              <a:ext uri="{FF2B5EF4-FFF2-40B4-BE49-F238E27FC236}">
                <a16:creationId xmlns:a16="http://schemas.microsoft.com/office/drawing/2014/main" id="{54C947BF-FB28-8070-7CDE-BF8F70CB4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371600"/>
            <a:ext cx="8331200" cy="4572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Content Placeholder 3" descr="ist das normal_radio005.pdf">
            <a:extLst>
              <a:ext uri="{FF2B5EF4-FFF2-40B4-BE49-F238E27FC236}">
                <a16:creationId xmlns:a16="http://schemas.microsoft.com/office/drawing/2014/main" id="{C8EAC80A-B94C-625E-1F1D-13C1F3807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143000"/>
            <a:ext cx="8720138" cy="4572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Content Placeholder 3" descr="ist das normal_radio2009.pdf">
            <a:extLst>
              <a:ext uri="{FF2B5EF4-FFF2-40B4-BE49-F238E27FC236}">
                <a16:creationId xmlns:a16="http://schemas.microsoft.com/office/drawing/2014/main" id="{A47F6BFA-D9FA-ECF7-1291-57A303E93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524000"/>
            <a:ext cx="8443913" cy="3810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Content Placeholder 3" descr="ist das normal_schokol006.pdf">
            <a:extLst>
              <a:ext uri="{FF2B5EF4-FFF2-40B4-BE49-F238E27FC236}">
                <a16:creationId xmlns:a16="http://schemas.microsoft.com/office/drawing/2014/main" id="{7CF5C345-A65E-64C7-BDE8-0D451FF74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0" y="596106"/>
            <a:ext cx="8756020" cy="566578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Content Placeholder 3" descr="ist das normal-scho2010.pdf">
            <a:extLst>
              <a:ext uri="{FF2B5EF4-FFF2-40B4-BE49-F238E27FC236}">
                <a16:creationId xmlns:a16="http://schemas.microsoft.com/office/drawing/2014/main" id="{78D5BF1A-F696-7F30-4F7A-45883F13E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47800"/>
            <a:ext cx="8840308" cy="40386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Content Placeholder 3" descr="ist das normal_kochen007.pdf">
            <a:extLst>
              <a:ext uri="{FF2B5EF4-FFF2-40B4-BE49-F238E27FC236}">
                <a16:creationId xmlns:a16="http://schemas.microsoft.com/office/drawing/2014/main" id="{EFABC000-8D8B-B4DA-5A1D-2BB8089B9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609600"/>
            <a:ext cx="8912454" cy="51022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Content Placeholder 3" descr="ist das normal-essen2011.pdf">
            <a:extLst>
              <a:ext uri="{FF2B5EF4-FFF2-40B4-BE49-F238E27FC236}">
                <a16:creationId xmlns:a16="http://schemas.microsoft.com/office/drawing/2014/main" id="{FCCDF37A-CED5-2A34-F629-4B4D6134E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3" y="1219200"/>
            <a:ext cx="8873467" cy="39052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25A59008-03E1-82E0-989E-EF70878332C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altLang="en-US"/>
              <a:t>Review: Nominative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238D007E-CF02-3556-B726-A26AB3F55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b="1"/>
              <a:t>for the </a:t>
            </a:r>
            <a:r>
              <a:rPr lang="en-US" altLang="en-US" b="1" u="sng"/>
              <a:t>subject</a:t>
            </a:r>
            <a:r>
              <a:rPr lang="en-US" altLang="en-US" b="1"/>
              <a:t> of a sentence: who or what is doing this?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b="1" u="sng"/>
              <a:t>____</a:t>
            </a:r>
            <a:r>
              <a:rPr lang="en-US" altLang="en-US" b="1"/>
              <a:t> (the) Student lernt Deutsch. </a:t>
            </a:r>
            <a:br>
              <a:rPr lang="en-US" altLang="en-US" b="1"/>
            </a:br>
            <a:endParaRPr lang="en-US" altLang="en-US" b="1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b="1"/>
              <a:t>for </a:t>
            </a:r>
            <a:r>
              <a:rPr lang="en-US" altLang="en-US" b="1" u="sng"/>
              <a:t>predicate nouns</a:t>
            </a:r>
            <a:r>
              <a:rPr lang="en-US" altLang="en-US" b="1"/>
              <a:t>: when the main verb is </a:t>
            </a:r>
            <a:r>
              <a:rPr lang="en-US" altLang="en-US" b="1" i="1"/>
              <a:t>sein</a:t>
            </a:r>
            <a:r>
              <a:rPr lang="en-US" altLang="en-US" b="1"/>
              <a:t> or </a:t>
            </a:r>
            <a:r>
              <a:rPr lang="en-US" altLang="en-US" b="1" i="1"/>
              <a:t>werden</a:t>
            </a:r>
            <a:r>
              <a:rPr lang="en-US" altLang="en-US" b="1"/>
              <a:t>, use the nominative for both subject and predicate nouns.</a:t>
            </a:r>
            <a:br>
              <a:rPr lang="en-US" altLang="en-US" b="1"/>
            </a:br>
            <a:br>
              <a:rPr lang="en-US" altLang="en-US" b="1"/>
            </a:br>
            <a:r>
              <a:rPr lang="en-US" altLang="en-US" b="1" u="sng"/>
              <a:t>Das</a:t>
            </a:r>
            <a:r>
              <a:rPr lang="en-US" altLang="en-US" b="1"/>
              <a:t> ist ___ (a) Tisch. </a:t>
            </a:r>
            <a:br>
              <a:rPr lang="en-US" altLang="en-US" b="1"/>
            </a:br>
            <a:endParaRPr lang="en-US" altLang="en-US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C4569B-DE0E-67C5-207F-B5898FF3C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667000"/>
            <a:ext cx="8239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EE7D2-5191-C2E9-1513-1FA0D923E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638800"/>
            <a:ext cx="7413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A1C99-3CE9-C324-AE8A-4B0725EB1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2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Pair Work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BD7F2008-1B3F-7E6D-36C1-BF220CE85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71600"/>
            <a:ext cx="8686800" cy="4914900"/>
          </a:xfrm>
        </p:spPr>
        <p:txBody>
          <a:bodyPr/>
          <a:lstStyle/>
          <a:p>
            <a:pPr marL="0" indent="0" eaLnBrk="1" hangingPunct="1">
              <a:buFont typeface="Wingdings 2" pitchFamily="2" charset="2"/>
              <a:buNone/>
            </a:pPr>
            <a:r>
              <a:rPr lang="en-US" altLang="en-US" sz="4000" b="1">
                <a:solidFill>
                  <a:srgbClr val="0070C0"/>
                </a:solidFill>
              </a:rPr>
              <a:t>A: Wann hat dein Vater (oder: deine Mutter) Geburtstag?</a:t>
            </a:r>
          </a:p>
          <a:p>
            <a:pPr marL="0" indent="0" eaLnBrk="1" hangingPunct="1">
              <a:buFont typeface="Wingdings 2" pitchFamily="2" charset="2"/>
              <a:buNone/>
            </a:pPr>
            <a:r>
              <a:rPr lang="en-US" altLang="en-US" sz="4000" b="1">
                <a:solidFill>
                  <a:srgbClr val="0070C0"/>
                </a:solidFill>
              </a:rPr>
              <a:t>B…</a:t>
            </a:r>
          </a:p>
          <a:p>
            <a:pPr marL="0" indent="0" eaLnBrk="1" hangingPunct="1">
              <a:buFont typeface="Wingdings 2" pitchFamily="2" charset="2"/>
              <a:buNone/>
            </a:pPr>
            <a:r>
              <a:rPr lang="en-US" altLang="en-US" sz="4000" b="1">
                <a:solidFill>
                  <a:srgbClr val="0070C0"/>
                </a:solidFill>
              </a:rPr>
              <a:t>A: Was schenkst du dein</a:t>
            </a:r>
            <a:r>
              <a:rPr lang="en-US" altLang="en-US" sz="4000" b="1">
                <a:solidFill>
                  <a:srgbClr val="C00000"/>
                </a:solidFill>
              </a:rPr>
              <a:t>em</a:t>
            </a:r>
            <a:r>
              <a:rPr lang="en-US" altLang="en-US" sz="4000" b="1">
                <a:solidFill>
                  <a:srgbClr val="0070C0"/>
                </a:solidFill>
              </a:rPr>
              <a:t> Vater (oder: dein</a:t>
            </a:r>
            <a:r>
              <a:rPr lang="en-US" altLang="en-US" sz="4000" b="1">
                <a:solidFill>
                  <a:srgbClr val="C00000"/>
                </a:solidFill>
              </a:rPr>
              <a:t>er</a:t>
            </a:r>
            <a:r>
              <a:rPr lang="en-US" altLang="en-US" sz="4000" b="1">
                <a:solidFill>
                  <a:srgbClr val="0070C0"/>
                </a:solidFill>
              </a:rPr>
              <a:t> Mutter) zum Geburtstag?</a:t>
            </a:r>
          </a:p>
          <a:p>
            <a:pPr marL="0" indent="0" eaLnBrk="1" hangingPunct="1">
              <a:buFont typeface="Wingdings 2" pitchFamily="2" charset="2"/>
              <a:buNone/>
            </a:pPr>
            <a:r>
              <a:rPr lang="en-US" altLang="en-US" sz="4000" b="1">
                <a:solidFill>
                  <a:srgbClr val="0070C0"/>
                </a:solidFill>
              </a:rPr>
              <a:t>B: …..</a:t>
            </a:r>
          </a:p>
          <a:p>
            <a:pPr marL="0" indent="0" eaLnBrk="1" hangingPunct="1">
              <a:buFont typeface="Wingdings 2" pitchFamily="2" charset="2"/>
              <a:buNone/>
            </a:pPr>
            <a:endParaRPr lang="en-US" altLang="en-US" sz="3600"/>
          </a:p>
          <a:p>
            <a:pPr marL="0" indent="0" eaLnBrk="1" hangingPunct="1">
              <a:buFont typeface="Wingdings 2" pitchFamily="2" charset="2"/>
              <a:buNone/>
            </a:pPr>
            <a:endParaRPr lang="en-US" altLang="en-US" sz="3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235E627-B6D6-0451-B404-04810E0F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990600"/>
          </a:xfrm>
          <a:solidFill>
            <a:schemeClr val="accent2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 err="1"/>
              <a:t>Ich</a:t>
            </a:r>
            <a:r>
              <a:rPr lang="en-US" altLang="en-US" dirty="0"/>
              <a:t> </a:t>
            </a:r>
            <a:r>
              <a:rPr lang="en-US" altLang="en-US" dirty="0" err="1"/>
              <a:t>gebe</a:t>
            </a:r>
            <a:r>
              <a:rPr lang="en-US" altLang="en-US" dirty="0"/>
              <a:t> ____ (</a:t>
            </a:r>
            <a:r>
              <a:rPr lang="en-US" altLang="en-US" dirty="0" err="1"/>
              <a:t>pl</a:t>
            </a:r>
            <a:r>
              <a:rPr lang="en-US" altLang="en-US" dirty="0"/>
              <a:t>) </a:t>
            </a:r>
            <a:r>
              <a:rPr lang="en-US" altLang="en-US" dirty="0" err="1"/>
              <a:t>viele</a:t>
            </a:r>
            <a:r>
              <a:rPr lang="en-US" altLang="en-US" dirty="0"/>
              <a:t> </a:t>
            </a:r>
            <a:r>
              <a:rPr lang="en-US" altLang="en-US" dirty="0" err="1"/>
              <a:t>Geschenke</a:t>
            </a:r>
            <a:r>
              <a:rPr lang="en-US" altLang="en-US" dirty="0"/>
              <a:t>.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2B84C49A-C88A-71C2-0905-486D05BFB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410200"/>
          </a:xfrm>
        </p:spPr>
        <p:txBody>
          <a:bodyPr/>
          <a:lstStyle/>
          <a:p>
            <a:pPr marL="514350" indent="-514350" eaLnBrk="1" hangingPunct="1">
              <a:buFont typeface="Arial" panose="020B0604020202020204" pitchFamily="34" charset="0"/>
              <a:buNone/>
            </a:pPr>
            <a:r>
              <a:rPr lang="en-US" altLang="en-US" sz="2800" b="1" dirty="0">
                <a:solidFill>
                  <a:srgbClr val="C00000"/>
                </a:solidFill>
              </a:rPr>
              <a:t>Was </a:t>
            </a:r>
            <a:r>
              <a:rPr lang="en-US" altLang="en-US" sz="2800" b="1" dirty="0" err="1">
                <a:solidFill>
                  <a:srgbClr val="C00000"/>
                </a:solidFill>
              </a:rPr>
              <a:t>ist</a:t>
            </a:r>
            <a:r>
              <a:rPr lang="en-US" altLang="en-US" sz="2800" b="1" dirty="0">
                <a:solidFill>
                  <a:srgbClr val="C00000"/>
                </a:solidFill>
              </a:rPr>
              <a:t> die </a:t>
            </a:r>
            <a:r>
              <a:rPr lang="en-US" altLang="en-US" sz="2800" b="1" dirty="0" err="1">
                <a:solidFill>
                  <a:srgbClr val="C00000"/>
                </a:solidFill>
              </a:rPr>
              <a:t>Dativform</a:t>
            </a:r>
            <a:r>
              <a:rPr lang="en-US" altLang="en-US" sz="2800" b="1" dirty="0">
                <a:solidFill>
                  <a:srgbClr val="C00000"/>
                </a:solidFill>
              </a:rPr>
              <a:t> für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die Freunde 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Dative: de</a:t>
            </a:r>
            <a:r>
              <a:rPr lang="en-US" altLang="en-US" sz="2800" b="1" dirty="0">
                <a:solidFill>
                  <a:srgbClr val="FF0000"/>
                </a:solidFill>
              </a:rPr>
              <a:t>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Freunde</a:t>
            </a:r>
            <a:r>
              <a:rPr lang="en-US" altLang="en-US" sz="2800" b="1" dirty="0" err="1">
                <a:solidFill>
                  <a:srgbClr val="C00000"/>
                </a:solidFill>
              </a:rPr>
              <a:t>n</a:t>
            </a:r>
            <a:r>
              <a:rPr lang="en-US" altLang="en-US" sz="2800" b="1" dirty="0"/>
              <a:t> (adds -n to plural form </a:t>
            </a:r>
            <a:r>
              <a:rPr lang="en-US" altLang="en-US" sz="2800" b="1" i="1" dirty="0"/>
              <a:t>Freunde</a:t>
            </a:r>
            <a:r>
              <a:rPr lang="en-US" altLang="en-US" sz="2800" b="1" dirty="0"/>
              <a:t>)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die </a:t>
            </a:r>
            <a:r>
              <a:rPr lang="en-US" altLang="en-US" sz="2800" b="1" dirty="0" err="1"/>
              <a:t>Amerikaner</a:t>
            </a:r>
            <a:r>
              <a:rPr lang="en-US" altLang="en-US" sz="2800" b="1" dirty="0"/>
              <a:t> 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Dative: d</a:t>
            </a:r>
            <a:r>
              <a:rPr lang="en-US" altLang="en-US" sz="2800" b="1" dirty="0">
                <a:solidFill>
                  <a:srgbClr val="FF0000"/>
                </a:solidFill>
              </a:rPr>
              <a:t>en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Amerikaner</a:t>
            </a:r>
            <a:r>
              <a:rPr lang="en-US" altLang="en-US" sz="2800" b="1" dirty="0" err="1">
                <a:solidFill>
                  <a:srgbClr val="C00000"/>
                </a:solidFill>
              </a:rPr>
              <a:t>n</a:t>
            </a:r>
            <a:r>
              <a:rPr lang="en-US" altLang="en-US" sz="2800" b="1" dirty="0"/>
              <a:t> (adds -n to plural form </a:t>
            </a:r>
            <a:r>
              <a:rPr lang="en-US" altLang="en-US" sz="2800" b="1" i="1" dirty="0" err="1"/>
              <a:t>Amerikaner</a:t>
            </a:r>
            <a:r>
              <a:rPr lang="en-US" altLang="en-US" sz="2800" b="1" dirty="0"/>
              <a:t>)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die Leute 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</a:t>
            </a:r>
            <a:r>
              <a:rPr lang="en-US" altLang="en-US" sz="2800" b="1" dirty="0">
                <a:solidFill>
                  <a:srgbClr val="FF0000"/>
                </a:solidFill>
              </a:rPr>
              <a:t>en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Leute</a:t>
            </a:r>
            <a:r>
              <a:rPr lang="en-US" altLang="en-US" sz="2800" b="1" dirty="0" err="1">
                <a:solidFill>
                  <a:srgbClr val="C00000"/>
                </a:solidFill>
              </a:rPr>
              <a:t>n</a:t>
            </a:r>
            <a:r>
              <a:rPr lang="en-US" altLang="en-US" sz="2800" b="1" dirty="0"/>
              <a:t> (adds -n to plural form </a:t>
            </a:r>
            <a:r>
              <a:rPr lang="en-US" altLang="en-US" sz="2800" b="1" i="1" dirty="0"/>
              <a:t>Leute</a:t>
            </a:r>
            <a:r>
              <a:rPr lang="en-US" altLang="en-US" sz="2800" b="1" dirty="0"/>
              <a:t>)</a:t>
            </a: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die </a:t>
            </a:r>
            <a:r>
              <a:rPr lang="en-US" altLang="en-US" sz="2800" b="1" dirty="0" err="1"/>
              <a:t>Eltern</a:t>
            </a:r>
            <a:endParaRPr lang="en-US" altLang="en-US" sz="2800" b="1" dirty="0"/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b="1" dirty="0"/>
              <a:t>d</a:t>
            </a:r>
            <a:r>
              <a:rPr lang="en-US" altLang="en-US" sz="2800" b="1" dirty="0">
                <a:solidFill>
                  <a:srgbClr val="FF0000"/>
                </a:solidFill>
              </a:rPr>
              <a:t>en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Eltern</a:t>
            </a:r>
            <a:r>
              <a:rPr lang="en-US" altLang="en-US" sz="2800" b="1" dirty="0"/>
              <a:t> (already had an -n for plural, no second -n added)</a:t>
            </a:r>
            <a:br>
              <a:rPr lang="en-US" altLang="en-US" sz="2800" b="1" dirty="0"/>
            </a:br>
            <a:br>
              <a:rPr lang="en-US" altLang="en-US" sz="2800" b="1" dirty="0"/>
            </a:br>
            <a:br>
              <a:rPr lang="en-US" altLang="en-US" sz="2800" b="1" dirty="0"/>
            </a:br>
            <a:br>
              <a:rPr lang="en-US" altLang="en-US" sz="2800" b="1" dirty="0"/>
            </a:br>
            <a:endParaRPr lang="en-US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BF1D828D-13E8-5AD3-7B2C-54855758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altLang="en-US"/>
              <a:t>Pair Work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63B26593-6B68-B912-331D-81AD94B28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43500"/>
          </a:xfrm>
        </p:spPr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b="1" dirty="0">
                <a:solidFill>
                  <a:srgbClr val="C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Wem</a:t>
            </a:r>
            <a:r>
              <a:rPr lang="en-US" altLang="en-US" b="1" dirty="0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machst</a:t>
            </a:r>
            <a:r>
              <a:rPr lang="en-US" altLang="en-US" b="1" dirty="0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du </a:t>
            </a:r>
            <a:r>
              <a:rPr lang="en-US" altLang="en-US" b="1" dirty="0" err="1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Geschenke</a:t>
            </a:r>
            <a:r>
              <a:rPr lang="en-US" altLang="en-US" b="1" dirty="0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zum</a:t>
            </a:r>
            <a:r>
              <a:rPr lang="en-US" altLang="en-US" b="1" dirty="0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Weihnachten</a:t>
            </a:r>
            <a:r>
              <a:rPr lang="en-US" altLang="en-US" b="1" dirty="0">
                <a:solidFill>
                  <a:srgbClr val="00000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, und was?</a:t>
            </a:r>
            <a:endParaRPr lang="en-US" altLang="en-US" b="1" u="sng" dirty="0">
              <a:solidFill>
                <a:srgbClr val="000000"/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529F19-60C0-82FD-CD13-DAF81574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500" i="1" dirty="0">
                <a:solidFill>
                  <a:srgbClr val="0070C0"/>
                </a:solidFill>
              </a:rPr>
              <a:t>Personal Pronouns</a:t>
            </a:r>
            <a:endParaRPr lang="en-US" sz="4500" dirty="0">
              <a:solidFill>
                <a:srgbClr val="C00000"/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E393E19-E55A-C9BD-C076-BBBAF9DFDC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102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j-lt"/>
                        </a:rPr>
                        <a:t>Nominative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j-lt"/>
                        </a:rPr>
                        <a:t>Accusative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FFFF00"/>
                          </a:solidFill>
                          <a:latin typeface="+mj-lt"/>
                        </a:rPr>
                        <a:t>Dative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ich</a:t>
                      </a:r>
                      <a:r>
                        <a:rPr lang="en-US" sz="2400" b="1" dirty="0">
                          <a:latin typeface="+mj-lt"/>
                        </a:rPr>
                        <a:t> (I)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mich</a:t>
                      </a:r>
                      <a:r>
                        <a:rPr lang="en-US" sz="2400" b="1" dirty="0">
                          <a:latin typeface="+mj-lt"/>
                        </a:rPr>
                        <a:t> (me)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mir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j-lt"/>
                        </a:rPr>
                        <a:t>du (you)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dich</a:t>
                      </a:r>
                      <a:r>
                        <a:rPr lang="en-US" sz="2400" b="1" dirty="0"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dir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Sie</a:t>
                      </a:r>
                      <a:r>
                        <a:rPr lang="en-US" sz="2400" b="1" dirty="0"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Sie</a:t>
                      </a:r>
                      <a:r>
                        <a:rPr lang="en-US" sz="2400" b="1" dirty="0"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Ihnen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er</a:t>
                      </a:r>
                      <a:r>
                        <a:rPr lang="en-US" sz="2400" b="1" dirty="0">
                          <a:latin typeface="+mj-lt"/>
                        </a:rPr>
                        <a:t> (he/it)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ihn</a:t>
                      </a:r>
                      <a:r>
                        <a:rPr lang="en-US" sz="2400" b="1" dirty="0">
                          <a:latin typeface="+mj-lt"/>
                        </a:rPr>
                        <a:t> (him/it)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ihm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(him)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sie</a:t>
                      </a:r>
                      <a:r>
                        <a:rPr lang="en-US" sz="2400" b="1" dirty="0">
                          <a:latin typeface="+mj-lt"/>
                        </a:rPr>
                        <a:t> (she/it)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sie</a:t>
                      </a:r>
                      <a:r>
                        <a:rPr lang="en-US" sz="2400" b="1" dirty="0">
                          <a:latin typeface="+mj-lt"/>
                        </a:rPr>
                        <a:t> (her/it)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ihr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(her)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es</a:t>
                      </a:r>
                      <a:r>
                        <a:rPr lang="en-US" sz="2400" b="1" dirty="0">
                          <a:latin typeface="+mj-lt"/>
                        </a:rPr>
                        <a:t> (it)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es</a:t>
                      </a:r>
                      <a:r>
                        <a:rPr lang="en-US" sz="2400" b="1" dirty="0">
                          <a:latin typeface="+mj-lt"/>
                        </a:rPr>
                        <a:t> (it)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ihm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(him)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wir</a:t>
                      </a:r>
                      <a:r>
                        <a:rPr lang="en-US" sz="2400" b="1" dirty="0">
                          <a:latin typeface="+mj-lt"/>
                        </a:rPr>
                        <a:t> (we)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uns</a:t>
                      </a:r>
                      <a:r>
                        <a:rPr lang="en-US" sz="2400" b="1" dirty="0">
                          <a:latin typeface="+mj-lt"/>
                        </a:rPr>
                        <a:t> (us)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uns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(us)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ihr</a:t>
                      </a:r>
                      <a:r>
                        <a:rPr lang="en-US" sz="2400" b="1" dirty="0"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euch</a:t>
                      </a:r>
                      <a:r>
                        <a:rPr lang="en-US" sz="2400" b="1" dirty="0">
                          <a:latin typeface="+mj-lt"/>
                        </a:rPr>
                        <a:t> (you)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euch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(you)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sie</a:t>
                      </a:r>
                      <a:r>
                        <a:rPr lang="en-US" sz="2400" b="1" dirty="0">
                          <a:latin typeface="+mj-lt"/>
                        </a:rPr>
                        <a:t> (they)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+mj-lt"/>
                        </a:rPr>
                        <a:t>sie</a:t>
                      </a:r>
                      <a:r>
                        <a:rPr lang="en-US" sz="2400" b="1" dirty="0">
                          <a:latin typeface="+mj-lt"/>
                        </a:rPr>
                        <a:t> (them)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  <a:latin typeface="+mj-lt"/>
                        </a:rPr>
                        <a:t>ihnen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 (them)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42597-3DD1-2A0D-7C2C-2227620C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500" dirty="0"/>
              <a:t>The Dative Case: </a:t>
            </a:r>
            <a:r>
              <a:rPr lang="en-US" sz="4500" i="1" dirty="0"/>
              <a:t>Personal Pronouns</a:t>
            </a:r>
            <a:endParaRPr lang="en-US" sz="45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6B0C21-D62B-FE2F-065C-CCB0251AC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" y="1524000"/>
            <a:ext cx="4876800" cy="5181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 b="1" u="sng"/>
              <a:t>Sub</a:t>
            </a:r>
            <a:r>
              <a:rPr lang="en-US" altLang="en-US" sz="2800"/>
              <a:t>.       </a:t>
            </a:r>
            <a:r>
              <a:rPr lang="en-US" altLang="en-US" sz="2800" b="1" u="sng"/>
              <a:t>Ind. Obj.</a:t>
            </a:r>
            <a:r>
              <a:rPr lang="en-US" altLang="en-US" sz="2800"/>
              <a:t>            </a:t>
            </a:r>
            <a:r>
              <a:rPr lang="en-US" altLang="en-US" sz="2800" b="1" u="sng"/>
              <a:t>Dir. Obj.</a:t>
            </a:r>
            <a:endParaRPr lang="en-US" altLang="en-US" sz="28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Ich kaufe mein</a:t>
            </a:r>
            <a:r>
              <a:rPr lang="en-US" altLang="en-US" sz="2800" b="1" u="sng"/>
              <a:t>em</a:t>
            </a:r>
            <a:r>
              <a:rPr lang="en-US" altLang="en-US" sz="2800"/>
              <a:t> Bruder einen Pulli.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Ich kaufe mein</a:t>
            </a:r>
            <a:r>
              <a:rPr lang="en-US" altLang="en-US" sz="2800" b="1" u="sng"/>
              <a:t>em</a:t>
            </a:r>
            <a:r>
              <a:rPr lang="en-US" altLang="en-US" sz="2800"/>
              <a:t> Kind ein Buch.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Ich kaufe mein</a:t>
            </a:r>
            <a:r>
              <a:rPr lang="en-US" altLang="en-US" sz="2800" b="1" u="sng"/>
              <a:t>er</a:t>
            </a:r>
            <a:r>
              <a:rPr lang="en-US" altLang="en-US" sz="2800"/>
              <a:t> Schwester eine Jacke.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Ich kaufe mein</a:t>
            </a:r>
            <a:r>
              <a:rPr lang="en-US" altLang="en-US" sz="2800" b="1" u="sng"/>
              <a:t>en</a:t>
            </a:r>
            <a:r>
              <a:rPr lang="en-US" altLang="en-US" sz="2800"/>
              <a:t> Elter</a:t>
            </a:r>
            <a:r>
              <a:rPr lang="en-US" altLang="en-US" sz="2800" b="1" u="sng"/>
              <a:t>n</a:t>
            </a:r>
            <a:r>
              <a:rPr lang="en-US" altLang="en-US" sz="2800"/>
              <a:t> die Schuhe.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ED90F-BD35-07FB-C8E4-0F3244420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6800" y="1524000"/>
            <a:ext cx="4114800" cy="4876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800" b="1" u="sng">
                <a:solidFill>
                  <a:schemeClr val="tx2"/>
                </a:solidFill>
              </a:rPr>
              <a:t>Sub</a:t>
            </a:r>
            <a:r>
              <a:rPr lang="en-US" altLang="en-US" sz="2800">
                <a:solidFill>
                  <a:schemeClr val="tx2"/>
                </a:solidFill>
              </a:rPr>
              <a:t>.	</a:t>
            </a:r>
            <a:r>
              <a:rPr lang="en-US" altLang="en-US" sz="2800" b="1" u="sng">
                <a:solidFill>
                  <a:schemeClr val="tx2"/>
                </a:solidFill>
              </a:rPr>
              <a:t>Ind. Obj.</a:t>
            </a:r>
            <a:r>
              <a:rPr lang="en-US" altLang="en-US" sz="2800">
                <a:solidFill>
                  <a:schemeClr val="tx2"/>
                </a:solidFill>
              </a:rPr>
              <a:t>  </a:t>
            </a:r>
            <a:r>
              <a:rPr lang="en-US" altLang="en-US" sz="2800" b="1" u="sng">
                <a:solidFill>
                  <a:schemeClr val="tx2"/>
                </a:solidFill>
              </a:rPr>
              <a:t>Dir. Obj.</a:t>
            </a:r>
            <a:endParaRPr lang="en-US" altLang="en-US" sz="280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800">
                <a:solidFill>
                  <a:schemeClr val="tx2"/>
                </a:solidFill>
              </a:rPr>
              <a:t>Ich kaufe ___ einen Pulli.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altLang="en-US" sz="280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800">
                <a:solidFill>
                  <a:schemeClr val="tx2"/>
                </a:solidFill>
              </a:rPr>
              <a:t>Ich kaufe   </a:t>
            </a:r>
            <a:r>
              <a:rPr lang="en-US" altLang="en-US" sz="2800" b="1">
                <a:solidFill>
                  <a:schemeClr val="tx2"/>
                </a:solidFill>
              </a:rPr>
              <a:t>____</a:t>
            </a:r>
            <a:r>
              <a:rPr lang="en-US" altLang="en-US" sz="2800">
                <a:solidFill>
                  <a:schemeClr val="tx2"/>
                </a:solidFill>
              </a:rPr>
              <a:t> ein Buch.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altLang="en-US" sz="280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800">
                <a:solidFill>
                  <a:schemeClr val="tx2"/>
                </a:solidFill>
              </a:rPr>
              <a:t>Ich kaufe   </a:t>
            </a:r>
            <a:r>
              <a:rPr lang="en-US" altLang="en-US" sz="2800" b="1">
                <a:solidFill>
                  <a:schemeClr val="tx2"/>
                </a:solidFill>
              </a:rPr>
              <a:t>____</a:t>
            </a:r>
            <a:r>
              <a:rPr lang="en-US" altLang="en-US" sz="2800">
                <a:solidFill>
                  <a:schemeClr val="tx2"/>
                </a:solidFill>
              </a:rPr>
              <a:t> eine Jacke.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altLang="en-US" sz="280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800">
                <a:solidFill>
                  <a:schemeClr val="tx2"/>
                </a:solidFill>
              </a:rPr>
              <a:t>Ich kaufe  </a:t>
            </a:r>
            <a:r>
              <a:rPr lang="en-US" altLang="en-US" sz="2800" b="1">
                <a:solidFill>
                  <a:schemeClr val="tx2"/>
                </a:solidFill>
              </a:rPr>
              <a:t>____</a:t>
            </a:r>
            <a:r>
              <a:rPr lang="en-US" altLang="en-US" sz="2800">
                <a:solidFill>
                  <a:schemeClr val="tx2"/>
                </a:solidFill>
              </a:rPr>
              <a:t>die Schuhe.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endParaRPr lang="en-US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9482-1896-4997-3BFC-733269A3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500"/>
              <a:t>The Dative Case</a:t>
            </a:r>
            <a:br>
              <a:rPr lang="en-US" sz="4500"/>
            </a:br>
            <a:r>
              <a:rPr lang="en-US" sz="3600"/>
              <a:t>Sequence of Objects</a:t>
            </a:r>
            <a:endParaRPr lang="en-US" sz="4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98C0A-769A-492B-0330-3B1A2CABD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dative </a:t>
            </a:r>
            <a:r>
              <a:rPr lang="en-US" altLang="en-US" i="1"/>
              <a:t>indirect object</a:t>
            </a:r>
            <a:r>
              <a:rPr lang="en-US" altLang="en-US"/>
              <a:t> precedes the accusative </a:t>
            </a:r>
            <a:r>
              <a:rPr lang="en-US" altLang="en-US" i="1"/>
              <a:t>direct object</a:t>
            </a:r>
            <a:r>
              <a:rPr lang="en-US" altLang="en-US"/>
              <a:t> </a:t>
            </a:r>
            <a:r>
              <a:rPr lang="en-US" altLang="en-US" b="1" i="1" u="sng"/>
              <a:t>unless the accusative object is a pronoun</a:t>
            </a:r>
            <a:endParaRPr lang="en-US" altLang="en-US"/>
          </a:p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C0C6EA0-3E54-C85E-8878-A660974604C4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3429000"/>
          <a:ext cx="7924800" cy="1114425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Accusative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Thomas schenkt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seiner Freundin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 Buch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zum Geburtstag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Er schenkt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ihr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 Buch.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C4FC3CF-6EB8-7DB5-61F8-B840DA332A42}"/>
              </a:ext>
            </a:extLst>
          </p:cNvPr>
          <p:cNvGraphicFramePr>
            <a:graphicFrameLocks noGrp="1"/>
          </p:cNvGraphicFramePr>
          <p:nvPr/>
        </p:nvGraphicFramePr>
        <p:xfrm>
          <a:off x="381000" y="4876800"/>
          <a:ext cx="8534400" cy="1114425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Accusative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       Dative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Er kann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seiner Freundin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nicht persönlich geben.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Er kann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ihr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schicken.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1B66ADDE-CAA4-D2F0-C7D4-4FB459C5A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/>
              <a:t>Sprachnotiz: </a:t>
            </a:r>
            <a:r>
              <a:rPr lang="en-US" altLang="en-US" i="1"/>
              <a:t>ein Paar</a:t>
            </a:r>
            <a:r>
              <a:rPr lang="en-US" altLang="en-US"/>
              <a:t> and </a:t>
            </a:r>
            <a:r>
              <a:rPr lang="en-US" altLang="en-US" i="1"/>
              <a:t>ein paar</a:t>
            </a:r>
            <a:endParaRPr lang="en-US" altLang="en-US"/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D1FC063E-186A-2027-04D0-79EA0709B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r>
              <a:rPr lang="en-US" altLang="en-US" i="1">
                <a:solidFill>
                  <a:schemeClr val="tx2"/>
                </a:solidFill>
              </a:rPr>
              <a:t>ein Paar </a:t>
            </a:r>
            <a:r>
              <a:rPr lang="en-US" altLang="en-US">
                <a:solidFill>
                  <a:schemeClr val="tx2"/>
                </a:solidFill>
              </a:rPr>
              <a:t>means</a:t>
            </a:r>
            <a:r>
              <a:rPr lang="en-US" altLang="en-US" i="1">
                <a:solidFill>
                  <a:schemeClr val="tx2"/>
                </a:solidFill>
              </a:rPr>
              <a:t> a pair</a:t>
            </a:r>
            <a:r>
              <a:rPr lang="en-US" altLang="en-US" i="1"/>
              <a:t>, </a:t>
            </a:r>
            <a:r>
              <a:rPr lang="en-US" altLang="en-US"/>
              <a:t>i.e., two of something</a:t>
            </a:r>
            <a:r>
              <a:rPr lang="en-US" altLang="en-US" i="1"/>
              <a:t>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endParaRPr lang="en-US" altLang="en-US" i="1"/>
          </a:p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r>
              <a:rPr lang="en-US" altLang="en-US" i="1"/>
              <a:t>ein paar </a:t>
            </a:r>
            <a:r>
              <a:rPr lang="en-US" altLang="en-US"/>
              <a:t>means </a:t>
            </a:r>
            <a:r>
              <a:rPr lang="en-US" altLang="en-US" i="1">
                <a:solidFill>
                  <a:schemeClr val="tx2"/>
                </a:solidFill>
              </a:rPr>
              <a:t>a couple of </a:t>
            </a:r>
            <a:r>
              <a:rPr lang="en-US" altLang="en-US"/>
              <a:t>in the sense of </a:t>
            </a:r>
            <a:r>
              <a:rPr lang="en-US" altLang="en-US" i="1">
                <a:solidFill>
                  <a:schemeClr val="tx2"/>
                </a:solidFill>
              </a:rPr>
              <a:t>a few.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endParaRPr lang="en-US" altLang="en-US" i="1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r>
              <a:rPr lang="en-US" altLang="en-US"/>
              <a:t>Robert schenkt seinem Vater ein ____ Socken.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ß"/>
              <a:defRPr/>
            </a:pPr>
            <a:r>
              <a:rPr lang="en-US" altLang="en-US"/>
              <a:t>Robert muss noch ein ___ Geschenke kaufen.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F0ABD894-D893-93A0-5430-97985D8D0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Review: Accusative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8BAF7-C70D-F465-93E8-CCF1CE450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06963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after the </a:t>
            </a:r>
            <a:r>
              <a:rPr lang="en-US" u="sng" dirty="0"/>
              <a:t>accusative prepositions</a:t>
            </a:r>
            <a:r>
              <a:rPr lang="en-US" dirty="0"/>
              <a:t>: </a:t>
            </a:r>
            <a:r>
              <a:rPr lang="en-US" i="1" dirty="0" err="1"/>
              <a:t>durch</a:t>
            </a:r>
            <a:r>
              <a:rPr lang="en-US" i="1" dirty="0"/>
              <a:t>, </a:t>
            </a:r>
            <a:r>
              <a:rPr lang="en-US" i="1" dirty="0" err="1"/>
              <a:t>für</a:t>
            </a:r>
            <a:r>
              <a:rPr lang="en-US" i="1" dirty="0"/>
              <a:t>, </a:t>
            </a:r>
            <a:r>
              <a:rPr lang="en-US" i="1" dirty="0" err="1"/>
              <a:t>gegen</a:t>
            </a:r>
            <a:r>
              <a:rPr lang="en-US" i="1" dirty="0"/>
              <a:t>, </a:t>
            </a:r>
            <a:r>
              <a:rPr lang="en-US" i="1" dirty="0" err="1"/>
              <a:t>ohne</a:t>
            </a:r>
            <a:r>
              <a:rPr lang="en-US" i="1" dirty="0"/>
              <a:t>, um</a:t>
            </a:r>
            <a:r>
              <a:rPr lang="en-US" dirty="0"/>
              <a:t> (memory aid: </a:t>
            </a:r>
            <a:r>
              <a:rPr lang="en-US" dirty="0" err="1"/>
              <a:t>dogfu</a:t>
            </a:r>
            <a:r>
              <a:rPr lang="en-US" dirty="0"/>
              <a:t>).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geht</a:t>
            </a:r>
            <a:r>
              <a:rPr lang="en-US" dirty="0"/>
              <a:t> </a:t>
            </a:r>
            <a:r>
              <a:rPr lang="en-US" u="sng" dirty="0"/>
              <a:t>um </a:t>
            </a:r>
            <a:r>
              <a:rPr lang="en-US" u="sng" dirty="0">
                <a:solidFill>
                  <a:srgbClr val="FF0000"/>
                </a:solidFill>
              </a:rPr>
              <a:t>den</a:t>
            </a:r>
            <a:r>
              <a:rPr lang="en-US" u="sng" dirty="0"/>
              <a:t> </a:t>
            </a:r>
            <a:r>
              <a:rPr lang="en-US" u="sng" dirty="0" err="1"/>
              <a:t>Tisch</a:t>
            </a:r>
            <a:r>
              <a:rPr lang="en-US" dirty="0"/>
              <a:t>.</a:t>
            </a:r>
            <a:endParaRPr lang="en-US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/>
              <a:t>Ist</a:t>
            </a:r>
            <a:r>
              <a:rPr lang="en-US" dirty="0"/>
              <a:t> das </a:t>
            </a:r>
            <a:r>
              <a:rPr lang="en-US" dirty="0" err="1"/>
              <a:t>Geschenk</a:t>
            </a:r>
            <a:r>
              <a:rPr lang="en-US" dirty="0"/>
              <a:t> </a:t>
            </a:r>
            <a:r>
              <a:rPr lang="en-US" u="sng" dirty="0" err="1"/>
              <a:t>für</a:t>
            </a:r>
            <a:r>
              <a:rPr lang="en-US" u="sng" dirty="0"/>
              <a:t> </a:t>
            </a:r>
            <a:r>
              <a:rPr lang="en-US" u="sng" dirty="0" err="1">
                <a:solidFill>
                  <a:srgbClr val="FF0000"/>
                </a:solidFill>
              </a:rPr>
              <a:t>mich</a:t>
            </a:r>
            <a:r>
              <a:rPr lang="en-US" dirty="0"/>
              <a:t>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u="sng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u="sng" dirty="0"/>
              <a:t>time expressions</a:t>
            </a:r>
            <a:r>
              <a:rPr lang="en-US" dirty="0"/>
              <a:t>: </a:t>
            </a:r>
            <a:r>
              <a:rPr lang="en-US" i="1" u="sng" dirty="0" err="1"/>
              <a:t>jeden</a:t>
            </a:r>
            <a:r>
              <a:rPr lang="en-US" i="1" dirty="0"/>
              <a:t> Tag, </a:t>
            </a:r>
            <a:r>
              <a:rPr lang="en-US" i="1" dirty="0" err="1"/>
              <a:t>letzten</a:t>
            </a:r>
            <a:r>
              <a:rPr lang="en-US" i="1" dirty="0"/>
              <a:t> </a:t>
            </a:r>
            <a:r>
              <a:rPr lang="en-US" i="1" dirty="0" err="1"/>
              <a:t>Sommer</a:t>
            </a:r>
            <a:r>
              <a:rPr lang="en-US" i="1" dirty="0"/>
              <a:t>, den </a:t>
            </a:r>
            <a:r>
              <a:rPr lang="en-US" i="1" dirty="0" err="1"/>
              <a:t>ganzen</a:t>
            </a:r>
            <a:r>
              <a:rPr lang="en-US" i="1" dirty="0"/>
              <a:t> Tag, </a:t>
            </a:r>
            <a:r>
              <a:rPr lang="en-US" i="1" dirty="0" err="1"/>
              <a:t>diesen</a:t>
            </a:r>
            <a:r>
              <a:rPr lang="en-US" i="1" dirty="0"/>
              <a:t> </a:t>
            </a:r>
            <a:r>
              <a:rPr lang="en-US" i="1" dirty="0" err="1"/>
              <a:t>Abend</a:t>
            </a:r>
            <a:r>
              <a:rPr lang="en-US" i="1" dirty="0"/>
              <a:t>,</a:t>
            </a:r>
            <a:r>
              <a:rPr lang="en-US" dirty="0"/>
              <a:t> etc.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z. B. </a:t>
            </a:r>
            <a:r>
              <a:rPr lang="en-US" u="sng" dirty="0" err="1"/>
              <a:t>Jeden</a:t>
            </a:r>
            <a:r>
              <a:rPr lang="en-US" u="sng" dirty="0"/>
              <a:t> </a:t>
            </a:r>
            <a:r>
              <a:rPr lang="en-US" u="sng" dirty="0" err="1"/>
              <a:t>Morgen</a:t>
            </a:r>
            <a:r>
              <a:rPr lang="en-US" dirty="0"/>
              <a:t> 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ich</a:t>
            </a:r>
            <a:r>
              <a:rPr lang="en-US" dirty="0"/>
              <a:t> </a:t>
            </a:r>
            <a:r>
              <a:rPr lang="en-US" dirty="0" err="1"/>
              <a:t>Brot</a:t>
            </a:r>
            <a:r>
              <a:rPr lang="en-US" dirty="0"/>
              <a:t> und </a:t>
            </a:r>
            <a:r>
              <a:rPr lang="en-US" dirty="0" err="1"/>
              <a:t>Marmelade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Frühstück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5A4E25C-4366-2DED-A235-61DCF60D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2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/>
              <a:t>Review: Accusative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92C9A-132D-FF6A-A47A-81AD57A15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latin typeface="+mj-lt"/>
              </a:rPr>
              <a:t>for the </a:t>
            </a:r>
            <a:r>
              <a:rPr lang="en-US" b="1" u="sng" dirty="0">
                <a:latin typeface="+mj-lt"/>
              </a:rPr>
              <a:t>direct object</a:t>
            </a:r>
            <a:r>
              <a:rPr lang="en-US" b="1" dirty="0">
                <a:latin typeface="+mj-lt"/>
              </a:rPr>
              <a:t> of a sentence: who or what is being &lt;</a:t>
            </a:r>
            <a:r>
              <a:rPr lang="en-US" b="1" dirty="0" err="1">
                <a:latin typeface="+mj-lt"/>
              </a:rPr>
              <a:t>verbed</a:t>
            </a:r>
            <a:r>
              <a:rPr lang="en-US" b="1" dirty="0">
                <a:latin typeface="+mj-lt"/>
              </a:rPr>
              <a:t>&gt;?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>
                <a:latin typeface="+mj-lt"/>
              </a:rPr>
              <a:t>Ich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habe</a:t>
            </a:r>
            <a:r>
              <a:rPr lang="en-US" b="1" dirty="0">
                <a:latin typeface="+mj-lt"/>
              </a:rPr>
              <a:t>  ______ (a) </a:t>
            </a:r>
            <a:r>
              <a:rPr lang="en-US" b="1" dirty="0" err="1">
                <a:latin typeface="+mj-lt"/>
              </a:rPr>
              <a:t>Tisch</a:t>
            </a:r>
            <a:r>
              <a:rPr lang="en-US" b="1" dirty="0">
                <a:latin typeface="+mj-lt"/>
              </a:rPr>
              <a:t>. </a:t>
            </a:r>
            <a:endParaRPr lang="en-US" b="1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latin typeface="+mj-lt"/>
              </a:rPr>
              <a:t>Der </a:t>
            </a:r>
            <a:r>
              <a:rPr lang="en-US" b="1" dirty="0" err="1">
                <a:latin typeface="+mj-lt"/>
              </a:rPr>
              <a:t>Hund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bisst</a:t>
            </a:r>
            <a:r>
              <a:rPr lang="en-US" b="1" dirty="0">
                <a:latin typeface="+mj-lt"/>
              </a:rPr>
              <a:t> ______ (him). </a:t>
            </a:r>
            <a:br>
              <a:rPr lang="en-US" b="1" dirty="0">
                <a:latin typeface="+mj-lt"/>
              </a:rPr>
            </a:br>
            <a:endParaRPr lang="en-US" b="1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latin typeface="+mj-lt"/>
              </a:rPr>
              <a:t>Note that </a:t>
            </a:r>
            <a:r>
              <a:rPr lang="en-US" b="1" i="1" u="sng" dirty="0">
                <a:latin typeface="+mj-lt"/>
              </a:rPr>
              <a:t>"</a:t>
            </a:r>
            <a:r>
              <a:rPr lang="en-US" b="1" i="1" u="sng" dirty="0" err="1">
                <a:latin typeface="+mj-lt"/>
              </a:rPr>
              <a:t>es</a:t>
            </a:r>
            <a:r>
              <a:rPr lang="en-US" b="1" i="1" u="sng" dirty="0">
                <a:latin typeface="+mj-lt"/>
              </a:rPr>
              <a:t> </a:t>
            </a:r>
            <a:r>
              <a:rPr lang="en-US" b="1" i="1" u="sng" dirty="0" err="1">
                <a:latin typeface="+mj-lt"/>
              </a:rPr>
              <a:t>gibt</a:t>
            </a:r>
            <a:r>
              <a:rPr lang="en-US" b="1" i="1" u="sng" dirty="0">
                <a:latin typeface="+mj-lt"/>
              </a:rPr>
              <a:t>"</a:t>
            </a:r>
            <a:r>
              <a:rPr lang="en-US" b="1" dirty="0">
                <a:latin typeface="+mj-lt"/>
              </a:rPr>
              <a:t> (there is/are) requires the accusative case.</a:t>
            </a:r>
            <a:br>
              <a:rPr lang="en-US" b="1" dirty="0">
                <a:latin typeface="+mj-lt"/>
              </a:rPr>
            </a:br>
            <a:r>
              <a:rPr lang="en-US" b="1" i="1" dirty="0">
                <a:latin typeface="+mj-lt"/>
              </a:rPr>
              <a:t>There is a chair over there.</a:t>
            </a:r>
          </a:p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b="1" dirty="0" err="1">
                <a:solidFill>
                  <a:srgbClr val="0070C0"/>
                </a:solidFill>
              </a:rPr>
              <a:t>Es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gibt</a:t>
            </a:r>
            <a:r>
              <a:rPr lang="en-US" b="1" dirty="0">
                <a:solidFill>
                  <a:srgbClr val="0070C0"/>
                </a:solidFill>
              </a:rPr>
              <a:t> ___________ da </a:t>
            </a:r>
            <a:r>
              <a:rPr lang="en-US" b="1" dirty="0" err="1">
                <a:solidFill>
                  <a:srgbClr val="0070C0"/>
                </a:solidFill>
              </a:rPr>
              <a:t>drüben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A451D-CC0E-3AAB-A634-1352846CA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286000"/>
            <a:ext cx="11890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einen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64ECDA-1E94-DCF2-0CAC-2F6E9F2CC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840038"/>
            <a:ext cx="7635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ihn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2C2EEA-3CF6-7EA1-1F51-CBF583C1F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5516563"/>
            <a:ext cx="2438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Arial" panose="020B0604020202020204" pitchFamily="34" charset="0"/>
              </a:rPr>
              <a:t>einen Stuhl</a:t>
            </a:r>
            <a:endParaRPr lang="en-US" altLang="en-US" sz="22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F0122BAC-C576-19AB-8EAE-B26282C9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altLang="en-US"/>
              <a:t>The Dative Case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BCDCC22B-6500-E6C5-AD39-19595BCC1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458200" cy="4678363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Char char="ß"/>
              <a:defRPr/>
            </a:pPr>
            <a:r>
              <a:rPr lang="en-US" altLang="en-US" sz="3400" b="1" i="1" dirty="0">
                <a:latin typeface="+mj-lt"/>
              </a:rPr>
              <a:t>to give something (accusative) to somebody (dative)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r>
              <a:rPr lang="en-US" altLang="en-US" sz="3400" b="1" dirty="0">
                <a:latin typeface="+mj-lt"/>
              </a:rPr>
              <a:t>If you ask yourself: </a:t>
            </a:r>
            <a:r>
              <a:rPr lang="en-US" altLang="en-US" sz="3400" b="1" dirty="0">
                <a:solidFill>
                  <a:srgbClr val="C00000"/>
                </a:solidFill>
                <a:latin typeface="+mj-lt"/>
              </a:rPr>
              <a:t>“TO whom or FOR whom is this being done?”, </a:t>
            </a:r>
            <a:r>
              <a:rPr lang="en-US" altLang="en-US" sz="3400" b="1" dirty="0">
                <a:latin typeface="+mj-lt"/>
              </a:rPr>
              <a:t>the answer will be the </a:t>
            </a:r>
            <a:r>
              <a:rPr lang="en-US" altLang="en-US" sz="3400" b="1" dirty="0">
                <a:solidFill>
                  <a:srgbClr val="0070C0"/>
                </a:solidFill>
                <a:latin typeface="+mj-lt"/>
              </a:rPr>
              <a:t>indirect object</a:t>
            </a:r>
            <a:r>
              <a:rPr lang="en-US" altLang="en-US" sz="3400" b="1" dirty="0">
                <a:latin typeface="+mj-lt"/>
              </a:rPr>
              <a:t>, and in German it will need the </a:t>
            </a:r>
            <a:r>
              <a:rPr lang="en-US" altLang="en-US" sz="3400" b="1" dirty="0">
                <a:solidFill>
                  <a:srgbClr val="0070C0"/>
                </a:solidFill>
                <a:latin typeface="+mj-lt"/>
              </a:rPr>
              <a:t>dative case</a:t>
            </a:r>
            <a:r>
              <a:rPr lang="en-US" altLang="en-US" sz="3400" b="1" dirty="0">
                <a:latin typeface="+mj-lt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endParaRPr lang="en-US" altLang="en-US" sz="3400" b="1" i="1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E5E5E70A-21DD-6B5B-BED4-4877A815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altLang="en-US" sz="3200"/>
              <a:t>What is in accusative, what in dative?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E71C1-0655-AED5-81C6-0F0A9FE94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911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i="1" dirty="0">
                <a:latin typeface="+mj-lt"/>
              </a:rPr>
              <a:t>1. Little Red Riding Hood brings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i="1" dirty="0">
                <a:latin typeface="+mj-lt"/>
              </a:rPr>
              <a:t>a basket of food to her grandmother.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i="1" dirty="0">
                <a:solidFill>
                  <a:srgbClr val="0070C0"/>
                </a:solidFill>
                <a:latin typeface="+mj-lt"/>
              </a:rPr>
              <a:t>2. LRRH brings her grandmother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i="1" dirty="0">
                <a:solidFill>
                  <a:srgbClr val="0070C0"/>
                </a:solidFill>
                <a:latin typeface="+mj-lt"/>
              </a:rPr>
              <a:t>bread and wine.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i="1" dirty="0">
                <a:latin typeface="+mj-lt"/>
              </a:rPr>
              <a:t>3. The old man told a fairy tale to a group of kids.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b="1" i="1" dirty="0">
                <a:solidFill>
                  <a:srgbClr val="0070C0"/>
                </a:solidFill>
                <a:latin typeface="+mj-lt"/>
              </a:rPr>
              <a:t>4. Cinderella’s father brings her a hazel twig.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i="1" dirty="0">
              <a:latin typeface="+mj-lt"/>
            </a:endParaRPr>
          </a:p>
        </p:txBody>
      </p:sp>
      <p:pic>
        <p:nvPicPr>
          <p:cNvPr id="31748" name="Picture 4">
            <a:extLst>
              <a:ext uri="{FF2B5EF4-FFF2-40B4-BE49-F238E27FC236}">
                <a16:creationId xmlns:a16="http://schemas.microsoft.com/office/drawing/2014/main" id="{822EC4F8-944A-8424-A9D4-921CCEA58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218916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4">
            <a:extLst>
              <a:ext uri="{FF2B5EF4-FFF2-40B4-BE49-F238E27FC236}">
                <a16:creationId xmlns:a16="http://schemas.microsoft.com/office/drawing/2014/main" id="{2D567D02-B67E-96C2-1FE0-1AEF0C583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dirty="0"/>
              <a:t>The Dative Case</a:t>
            </a:r>
          </a:p>
        </p:txBody>
      </p:sp>
      <p:sp>
        <p:nvSpPr>
          <p:cNvPr id="32771" name="Content Placeholder 5">
            <a:extLst>
              <a:ext uri="{FF2B5EF4-FFF2-40B4-BE49-F238E27FC236}">
                <a16:creationId xmlns:a16="http://schemas.microsoft.com/office/drawing/2014/main" id="{7544E58B-04B4-2358-09A1-DC32A66CB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41838"/>
          </a:xfrm>
        </p:spPr>
        <p:txBody>
          <a:bodyPr/>
          <a:lstStyle/>
          <a:p>
            <a:pPr eaLnBrk="1" hangingPunct="1">
              <a:buFont typeface="Wingdings 2" pitchFamily="2" charset="2"/>
              <a:buNone/>
            </a:pPr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1BA2D7-7AB2-6092-A8DA-E3EDA9CD7322}"/>
              </a:ext>
            </a:extLst>
          </p:cNvPr>
          <p:cNvGraphicFramePr>
            <a:graphicFrameLocks noGrp="1"/>
          </p:cNvGraphicFramePr>
          <p:nvPr/>
        </p:nvGraphicFramePr>
        <p:xfrm>
          <a:off x="0" y="1371600"/>
          <a:ext cx="9144000" cy="4818075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0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7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8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Masculine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Neuter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Feminine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Plural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            Rock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               Kleid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eine           Jacke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meine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----             Schuhe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meine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6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 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en</a:t>
                      </a: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       Rock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en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               Kleid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eine           Jacke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meine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----             Schuhe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meine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633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</a:t>
                      </a:r>
                      <a:r>
                        <a:rPr kumimoji="0" lang="en-US" alt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</a:t>
                      </a:r>
                      <a:r>
                        <a:rPr kumimoji="0" lang="en-US" alt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     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Vater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</a:t>
                      </a:r>
                      <a:r>
                        <a:rPr kumimoji="0" lang="en-US" alt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em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         Kind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em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r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ein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er</a:t>
                      </a: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         Frau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</a:t>
                      </a:r>
                      <a:r>
                        <a:rPr kumimoji="0" lang="en-US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er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5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</a:t>
                      </a:r>
                      <a:r>
                        <a:rPr kumimoji="0" lang="en-US" alt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----       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Freunde</a:t>
                      </a:r>
                      <a:r>
                        <a:rPr kumimoji="0" lang="en-US" alt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</a:t>
                      </a:r>
                      <a:r>
                        <a:rPr kumimoji="0" lang="en-US" alt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en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2A0F0629-15B9-DF51-C4B4-A7E562410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Dative Articles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BB1EB6-3CDD-0B38-669E-BC9BCE1E7AA8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1524000"/>
          <a:ext cx="7543800" cy="4572000"/>
        </p:xfrm>
        <a:graphic>
          <a:graphicData uri="http://schemas.openxmlformats.org/drawingml/2006/table">
            <a:tbl>
              <a:tblPr/>
              <a:tblGrid>
                <a:gridCol w="1508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0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8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8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Masc.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Fem.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Neut.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Pl.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Nom.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Acc.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Dat.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dem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der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>
            <a:extLst>
              <a:ext uri="{FF2B5EF4-FFF2-40B4-BE49-F238E27FC236}">
                <a16:creationId xmlns:a16="http://schemas.microsoft.com/office/drawing/2014/main" id="{A29F44DA-DA78-ACEA-DF1E-DE1D89FC8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altLang="en-US"/>
              <a:t>The Dative Case</a:t>
            </a:r>
          </a:p>
        </p:txBody>
      </p:sp>
      <p:sp>
        <p:nvSpPr>
          <p:cNvPr id="12291" name="Text Placeholder 4">
            <a:extLst>
              <a:ext uri="{FF2B5EF4-FFF2-40B4-BE49-F238E27FC236}">
                <a16:creationId xmlns:a16="http://schemas.microsoft.com/office/drawing/2014/main" id="{07F6C5F2-281D-009B-6477-8A2709F95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90600"/>
            <a:ext cx="4114800" cy="6588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altLang="en-US" dirty="0"/>
              <a:t>Accusative (Direct Object)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6E5DD7-A5B9-EB4A-3E45-2D213E397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752600"/>
            <a:ext cx="3962400" cy="460851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u="sng" dirty="0">
                <a:latin typeface="+mj-lt"/>
              </a:rPr>
              <a:t>Sub.</a:t>
            </a:r>
            <a:r>
              <a:rPr lang="en-US" altLang="en-US" sz="2800" b="1" dirty="0">
                <a:latin typeface="+mj-lt"/>
              </a:rPr>
              <a:t>      </a:t>
            </a:r>
            <a:r>
              <a:rPr lang="en-US" altLang="en-US" sz="2800" b="1" u="sng" dirty="0">
                <a:latin typeface="+mj-lt"/>
              </a:rPr>
              <a:t>Direct object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u="sng" dirty="0">
                <a:latin typeface="+mj-lt"/>
              </a:rPr>
              <a:t>den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Pulli</a:t>
            </a:r>
            <a:r>
              <a:rPr lang="en-US" altLang="en-US" sz="2800" b="1" dirty="0">
                <a:latin typeface="+mj-lt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u="sng" dirty="0">
                <a:latin typeface="+mj-lt"/>
              </a:rPr>
              <a:t>das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Buch</a:t>
            </a:r>
            <a:r>
              <a:rPr lang="en-US" altLang="en-US" sz="2800" b="1" dirty="0">
                <a:latin typeface="+mj-lt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u="sng" dirty="0">
                <a:latin typeface="+mj-lt"/>
              </a:rPr>
              <a:t>die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Jacke</a:t>
            </a:r>
            <a:r>
              <a:rPr lang="en-US" altLang="en-US" sz="2800" b="1" dirty="0">
                <a:latin typeface="+mj-lt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u="sng" dirty="0">
                <a:latin typeface="+mj-lt"/>
              </a:rPr>
              <a:t>die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Schuhe</a:t>
            </a:r>
            <a:r>
              <a:rPr lang="en-US" altLang="en-US" sz="2800" b="1" dirty="0">
                <a:latin typeface="+mj-lt"/>
              </a:rPr>
              <a:t>.</a:t>
            </a:r>
          </a:p>
        </p:txBody>
      </p:sp>
      <p:sp>
        <p:nvSpPr>
          <p:cNvPr id="12292" name="Text Placeholder 6">
            <a:extLst>
              <a:ext uri="{FF2B5EF4-FFF2-40B4-BE49-F238E27FC236}">
                <a16:creationId xmlns:a16="http://schemas.microsoft.com/office/drawing/2014/main" id="{FE51CD8F-F1C6-3DEC-04C0-3DF630E9F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86200" y="990600"/>
            <a:ext cx="4041775" cy="654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altLang="en-US"/>
              <a:t>Dative (Indirect Object)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4DB2AA-7247-5DAE-6BDC-1BDFA46B86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52800" y="1752600"/>
            <a:ext cx="5715000" cy="460851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u="sng" dirty="0">
                <a:latin typeface="+mj-lt"/>
              </a:rPr>
              <a:t>Sub</a:t>
            </a:r>
            <a:r>
              <a:rPr lang="en-US" altLang="en-US" sz="2800" b="1" dirty="0">
                <a:latin typeface="+mj-lt"/>
              </a:rPr>
              <a:t>.        </a:t>
            </a:r>
            <a:r>
              <a:rPr lang="en-US" altLang="en-US" sz="2800" b="1" u="sng" dirty="0">
                <a:latin typeface="+mj-lt"/>
              </a:rPr>
              <a:t>Ind. Obj.</a:t>
            </a:r>
            <a:r>
              <a:rPr lang="en-US" altLang="en-US" sz="2800" b="1" dirty="0">
                <a:latin typeface="+mj-lt"/>
              </a:rPr>
              <a:t>             </a:t>
            </a:r>
            <a:r>
              <a:rPr lang="en-US" altLang="en-US" sz="2800" b="1" u="sng" dirty="0">
                <a:latin typeface="+mj-lt"/>
              </a:rPr>
              <a:t>Dir. Obj.</a:t>
            </a: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mein</a:t>
            </a:r>
            <a:r>
              <a:rPr lang="en-US" altLang="en-US" sz="2800" b="1" dirty="0" err="1">
                <a:solidFill>
                  <a:srgbClr val="0070C0"/>
                </a:solidFill>
                <a:latin typeface="+mj-lt"/>
              </a:rPr>
              <a:t>em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Bruder</a:t>
            </a:r>
            <a:r>
              <a:rPr lang="en-US" altLang="en-US" sz="2800" b="1" dirty="0">
                <a:latin typeface="+mj-lt"/>
              </a:rPr>
              <a:t> den </a:t>
            </a:r>
            <a:r>
              <a:rPr lang="en-US" altLang="en-US" sz="2800" b="1" dirty="0" err="1">
                <a:latin typeface="+mj-lt"/>
              </a:rPr>
              <a:t>Pulli</a:t>
            </a:r>
            <a:r>
              <a:rPr lang="en-US" altLang="en-US" sz="2800" b="1" dirty="0">
                <a:latin typeface="+mj-lt"/>
              </a:rPr>
              <a:t>.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mein</a:t>
            </a:r>
            <a:r>
              <a:rPr lang="en-US" altLang="en-US" sz="2800" b="1" dirty="0" err="1">
                <a:solidFill>
                  <a:srgbClr val="0070C0"/>
                </a:solidFill>
                <a:latin typeface="+mj-lt"/>
              </a:rPr>
              <a:t>em</a:t>
            </a:r>
            <a:r>
              <a:rPr lang="en-US" altLang="en-US" sz="2800" b="1" dirty="0">
                <a:latin typeface="+mj-lt"/>
              </a:rPr>
              <a:t> Kind das </a:t>
            </a:r>
            <a:r>
              <a:rPr lang="en-US" altLang="en-US" sz="2800" b="1" dirty="0" err="1">
                <a:latin typeface="+mj-lt"/>
              </a:rPr>
              <a:t>Buch</a:t>
            </a:r>
            <a:r>
              <a:rPr lang="en-US" altLang="en-US" sz="2800" b="1" dirty="0">
                <a:latin typeface="+mj-lt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mein</a:t>
            </a:r>
            <a:r>
              <a:rPr lang="en-US" altLang="en-US" sz="2800" b="1" dirty="0" err="1">
                <a:solidFill>
                  <a:srgbClr val="0070C0"/>
                </a:solidFill>
                <a:latin typeface="+mj-lt"/>
              </a:rPr>
              <a:t>er</a:t>
            </a:r>
            <a:r>
              <a:rPr lang="en-US" alt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Schwester</a:t>
            </a:r>
            <a:r>
              <a:rPr lang="en-US" altLang="en-US" sz="2800" b="1" dirty="0">
                <a:latin typeface="+mj-lt"/>
              </a:rPr>
              <a:t> die </a:t>
            </a:r>
            <a:r>
              <a:rPr lang="en-US" altLang="en-US" sz="2800" b="1" dirty="0" err="1">
                <a:latin typeface="+mj-lt"/>
              </a:rPr>
              <a:t>Jacke</a:t>
            </a:r>
            <a:r>
              <a:rPr lang="en-US" altLang="en-US" sz="2800" b="1" dirty="0">
                <a:latin typeface="+mj-lt"/>
              </a:rPr>
              <a:t>.</a:t>
            </a:r>
          </a:p>
          <a:p>
            <a:pPr eaLnBrk="1" hangingPunct="1">
              <a:buFont typeface="Wingdings 2" panose="05020102010507070707" pitchFamily="18" charset="2"/>
              <a:buChar char="ß"/>
              <a:defRPr/>
            </a:pPr>
            <a:endParaRPr lang="en-US" altLang="en-US" sz="2800" b="1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en-US" sz="2800" b="1" dirty="0" err="1">
                <a:latin typeface="+mj-lt"/>
              </a:rPr>
              <a:t>Ich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kaufe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mein</a:t>
            </a:r>
            <a:r>
              <a:rPr lang="en-US" altLang="en-US" sz="2800" b="1" dirty="0" err="1">
                <a:solidFill>
                  <a:srgbClr val="0070C0"/>
                </a:solidFill>
                <a:latin typeface="+mj-lt"/>
              </a:rPr>
              <a:t>en</a:t>
            </a:r>
            <a:r>
              <a:rPr lang="en-US" altLang="en-US" sz="2800" b="1" dirty="0">
                <a:latin typeface="+mj-lt"/>
              </a:rPr>
              <a:t> </a:t>
            </a:r>
            <a:r>
              <a:rPr lang="en-US" altLang="en-US" sz="2800" b="1" dirty="0" err="1">
                <a:latin typeface="+mj-lt"/>
              </a:rPr>
              <a:t>Elter</a:t>
            </a:r>
            <a:r>
              <a:rPr lang="en-US" altLang="en-US" sz="2800" b="1" dirty="0" err="1">
                <a:solidFill>
                  <a:srgbClr val="0070C0"/>
                </a:solidFill>
                <a:latin typeface="+mj-lt"/>
              </a:rPr>
              <a:t>n</a:t>
            </a:r>
            <a:r>
              <a:rPr lang="en-US" altLang="en-US" sz="2800" b="1" dirty="0">
                <a:latin typeface="+mj-lt"/>
              </a:rPr>
              <a:t> die </a:t>
            </a:r>
            <a:r>
              <a:rPr lang="en-US" altLang="en-US" sz="2800" b="1" dirty="0" err="1">
                <a:latin typeface="+mj-lt"/>
              </a:rPr>
              <a:t>Schuhe</a:t>
            </a:r>
            <a:r>
              <a:rPr lang="en-US" altLang="en-US" sz="2800" b="1" dirty="0"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DE416-BEE7-FD9F-7220-276F31C8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2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Pair Work</a:t>
            </a: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67BDAD33-1233-5670-5A49-11B57CCC8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48300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en-US" altLang="en-US" b="1" dirty="0">
                <a:latin typeface="+mj-lt"/>
              </a:rPr>
              <a:t>A: Was </a:t>
            </a:r>
            <a:r>
              <a:rPr lang="en-US" altLang="en-US" b="1" dirty="0" err="1">
                <a:latin typeface="+mj-lt"/>
              </a:rPr>
              <a:t>schenkst</a:t>
            </a:r>
            <a:r>
              <a:rPr lang="en-US" altLang="en-US" b="1" dirty="0">
                <a:latin typeface="+mj-lt"/>
              </a:rPr>
              <a:t> du </a:t>
            </a:r>
            <a:r>
              <a:rPr lang="en-US" altLang="en-US" b="1" dirty="0" err="1">
                <a:latin typeface="+mj-lt"/>
              </a:rPr>
              <a:t>deinen</a:t>
            </a:r>
            <a:r>
              <a:rPr lang="en-US" altLang="en-US" b="1" dirty="0">
                <a:latin typeface="+mj-lt"/>
              </a:rPr>
              <a:t> </a:t>
            </a:r>
            <a:r>
              <a:rPr lang="en-US" altLang="en-US" b="1" dirty="0" err="1">
                <a:latin typeface="+mj-lt"/>
              </a:rPr>
              <a:t>Eltern</a:t>
            </a:r>
            <a:r>
              <a:rPr lang="en-US" altLang="en-US" b="1" dirty="0">
                <a:latin typeface="+mj-lt"/>
              </a:rPr>
              <a:t> </a:t>
            </a:r>
            <a:r>
              <a:rPr lang="en-US" altLang="en-US" b="1" dirty="0" err="1">
                <a:latin typeface="+mj-lt"/>
              </a:rPr>
              <a:t>zu</a:t>
            </a:r>
            <a:r>
              <a:rPr lang="en-US" altLang="en-US" b="1" dirty="0">
                <a:latin typeface="+mj-lt"/>
              </a:rPr>
              <a:t> </a:t>
            </a:r>
            <a:r>
              <a:rPr lang="en-US" altLang="en-US" b="1" dirty="0" err="1">
                <a:latin typeface="+mj-lt"/>
              </a:rPr>
              <a:t>Weihnachten</a:t>
            </a:r>
            <a:r>
              <a:rPr lang="en-US" altLang="en-US" b="1" dirty="0">
                <a:latin typeface="+mj-lt"/>
              </a:rPr>
              <a:t>?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en-US" altLang="en-US" b="1" dirty="0">
                <a:latin typeface="+mj-lt"/>
              </a:rPr>
              <a:t>B: </a:t>
            </a:r>
            <a:r>
              <a:rPr lang="en-US" altLang="en-US" b="1" dirty="0" err="1">
                <a:latin typeface="+mj-lt"/>
              </a:rPr>
              <a:t>Ich</a:t>
            </a:r>
            <a:r>
              <a:rPr lang="en-US" altLang="en-US" b="1" dirty="0">
                <a:latin typeface="+mj-lt"/>
              </a:rPr>
              <a:t> </a:t>
            </a:r>
            <a:r>
              <a:rPr lang="en-US" altLang="en-US" b="1" dirty="0" err="1">
                <a:latin typeface="+mj-lt"/>
              </a:rPr>
              <a:t>schenke</a:t>
            </a:r>
            <a:r>
              <a:rPr lang="en-US" altLang="en-US" b="1" dirty="0">
                <a:latin typeface="+mj-lt"/>
              </a:rPr>
              <a:t> </a:t>
            </a:r>
            <a:r>
              <a:rPr lang="en-US" altLang="en-US" b="1" dirty="0" err="1">
                <a:latin typeface="+mj-lt"/>
              </a:rPr>
              <a:t>mein</a:t>
            </a:r>
            <a:r>
              <a:rPr lang="en-US" altLang="en-US" b="1" dirty="0">
                <a:latin typeface="+mj-lt"/>
              </a:rPr>
              <a:t>___ </a:t>
            </a:r>
            <a:r>
              <a:rPr lang="en-US" altLang="en-US" b="1" dirty="0" err="1">
                <a:latin typeface="+mj-lt"/>
              </a:rPr>
              <a:t>Eltern</a:t>
            </a:r>
            <a:r>
              <a:rPr lang="en-US" altLang="en-US" b="1" dirty="0">
                <a:latin typeface="+mj-lt"/>
              </a:rPr>
              <a:t> ___________ </a:t>
            </a:r>
            <a:r>
              <a:rPr lang="en-US" altLang="en-US" b="1" dirty="0" err="1">
                <a:latin typeface="+mj-lt"/>
              </a:rPr>
              <a:t>zu</a:t>
            </a:r>
            <a:r>
              <a:rPr lang="en-US" altLang="en-US" b="1" dirty="0">
                <a:latin typeface="+mj-lt"/>
              </a:rPr>
              <a:t> </a:t>
            </a:r>
            <a:r>
              <a:rPr lang="en-US" altLang="en-US" b="1" dirty="0" err="1">
                <a:latin typeface="+mj-lt"/>
              </a:rPr>
              <a:t>Weihnachten</a:t>
            </a:r>
            <a:r>
              <a:rPr lang="en-US" altLang="en-US" b="1" dirty="0">
                <a:latin typeface="+mj-lt"/>
              </a:rPr>
              <a:t>.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en-US" altLang="en-US" b="1" dirty="0">
              <a:latin typeface="+mj-lt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en-US" altLang="en-US" b="1" dirty="0">
              <a:latin typeface="+mj-lt"/>
            </a:endParaRPr>
          </a:p>
        </p:txBody>
      </p:sp>
      <p:pic>
        <p:nvPicPr>
          <p:cNvPr id="35844" name="Picture 3">
            <a:extLst>
              <a:ext uri="{FF2B5EF4-FFF2-40B4-BE49-F238E27FC236}">
                <a16:creationId xmlns:a16="http://schemas.microsoft.com/office/drawing/2014/main" id="{97F9BD40-ED79-1BFE-21C0-7234DD90B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24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>
            <a:extLst>
              <a:ext uri="{FF2B5EF4-FFF2-40B4-BE49-F238E27FC236}">
                <a16:creationId xmlns:a16="http://schemas.microsoft.com/office/drawing/2014/main" id="{70078EA7-741E-EABD-0BC2-F59B8124F6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429000"/>
            <a:ext cx="127635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5">
            <a:extLst>
              <a:ext uri="{FF2B5EF4-FFF2-40B4-BE49-F238E27FC236}">
                <a16:creationId xmlns:a16="http://schemas.microsoft.com/office/drawing/2014/main" id="{5B5FD451-950F-8071-454C-8A4131B2F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2967038"/>
            <a:ext cx="20764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6">
            <a:extLst>
              <a:ext uri="{FF2B5EF4-FFF2-40B4-BE49-F238E27FC236}">
                <a16:creationId xmlns:a16="http://schemas.microsoft.com/office/drawing/2014/main" id="{A52E40D3-1807-CCEE-0A64-72EB2CA48B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654300"/>
            <a:ext cx="9525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TextBox 7">
            <a:extLst>
              <a:ext uri="{FF2B5EF4-FFF2-40B4-BE49-F238E27FC236}">
                <a16:creationId xmlns:a16="http://schemas.microsoft.com/office/drawing/2014/main" id="{7D7B0B7A-EAA4-3086-CBED-9F236E2FF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451475"/>
            <a:ext cx="2720975" cy="4619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eine Armbanduhr</a:t>
            </a:r>
          </a:p>
        </p:txBody>
      </p:sp>
      <p:sp>
        <p:nvSpPr>
          <p:cNvPr id="35849" name="TextBox 8">
            <a:extLst>
              <a:ext uri="{FF2B5EF4-FFF2-40B4-BE49-F238E27FC236}">
                <a16:creationId xmlns:a16="http://schemas.microsoft.com/office/drawing/2014/main" id="{9D8CB528-46BD-54FC-2996-CF0667426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741863"/>
            <a:ext cx="2163762" cy="4619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2400" b="1">
                <a:latin typeface="Arial" panose="020B0604020202020204" pitchFamily="34" charset="0"/>
              </a:rPr>
              <a:t>einen Wecker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35850" name="TextBox 9">
            <a:extLst>
              <a:ext uri="{FF2B5EF4-FFF2-40B4-BE49-F238E27FC236}">
                <a16:creationId xmlns:a16="http://schemas.microsoft.com/office/drawing/2014/main" id="{E24F0734-6F73-598A-BAA4-1822789B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5" y="4083050"/>
            <a:ext cx="2895600" cy="8302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2400" b="1">
                <a:latin typeface="Arial" panose="020B0604020202020204" pitchFamily="34" charset="0"/>
              </a:rPr>
              <a:t>einen Weihnachts-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2400" b="1">
                <a:latin typeface="Arial" panose="020B0604020202020204" pitchFamily="34" charset="0"/>
              </a:rPr>
              <a:t>baum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35851" name="TextBox 10">
            <a:extLst>
              <a:ext uri="{FF2B5EF4-FFF2-40B4-BE49-F238E27FC236}">
                <a16:creationId xmlns:a16="http://schemas.microsoft.com/office/drawing/2014/main" id="{B43B0250-8DF6-8424-EAE3-331600D98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292725"/>
            <a:ext cx="2784475" cy="4619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2400" b="1">
                <a:latin typeface="Arial" panose="020B0604020202020204" pitchFamily="34" charset="0"/>
              </a:rPr>
              <a:t>einen Heimtrainer</a:t>
            </a:r>
            <a:endParaRPr lang="en-US" altLang="en-US" sz="2400" b="1"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4A2491-38EC-A572-2D4E-31A9EBC5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188" y="1871663"/>
            <a:ext cx="663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2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n">
  <a:themeElements>
    <a:clrScheme name="Fan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Fan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n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378</TotalTime>
  <Words>1006</Words>
  <Application>Microsoft Macintosh PowerPoint</Application>
  <PresentationFormat>On-screen Show (4:3)</PresentationFormat>
  <Paragraphs>229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Constantia</vt:lpstr>
      <vt:lpstr>Franklin Gothic Book</vt:lpstr>
      <vt:lpstr>Franklin Gothic Medium</vt:lpstr>
      <vt:lpstr>Wingdings 2</vt:lpstr>
      <vt:lpstr>Fan</vt:lpstr>
      <vt:lpstr>Cases Focus:  The Dative Case</vt:lpstr>
      <vt:lpstr>Review: Nominative</vt:lpstr>
      <vt:lpstr>Review: Accusative</vt:lpstr>
      <vt:lpstr>The Dative Case</vt:lpstr>
      <vt:lpstr>What is in accusative, what in dative?</vt:lpstr>
      <vt:lpstr>The Dative Case</vt:lpstr>
      <vt:lpstr>Dative Articles</vt:lpstr>
      <vt:lpstr>The Dative Case</vt:lpstr>
      <vt:lpstr>Pair Work</vt:lpstr>
      <vt:lpstr>The Dative Case</vt:lpstr>
      <vt:lpstr>Ist das normal?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Pair Work</vt:lpstr>
      <vt:lpstr>Ich gebe ____ (pl) viele Geschenke.</vt:lpstr>
      <vt:lpstr>Pair Work</vt:lpstr>
      <vt:lpstr>Personal Pronouns</vt:lpstr>
      <vt:lpstr>The Dative Case: Personal Pronouns</vt:lpstr>
      <vt:lpstr>The Dative Case Sequence of Objects</vt:lpstr>
      <vt:lpstr>Sprachnotiz: ein Paar and ein paar</vt:lpstr>
      <vt:lpstr>Review: Accusative</vt:lpstr>
    </vt:vector>
  </TitlesOfParts>
  <Company>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CY</dc:creator>
  <cp:lastModifiedBy>Qinna Shen</cp:lastModifiedBy>
  <cp:revision>41</cp:revision>
  <dcterms:created xsi:type="dcterms:W3CDTF">2012-02-20T21:56:47Z</dcterms:created>
  <dcterms:modified xsi:type="dcterms:W3CDTF">2026-09-04T10:22:29Z</dcterms:modified>
</cp:coreProperties>
</file>