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1439" r:id="rId2"/>
    <p:sldId id="1440" r:id="rId3"/>
    <p:sldId id="1195" r:id="rId4"/>
    <p:sldId id="367" r:id="rId5"/>
    <p:sldId id="1447" r:id="rId6"/>
    <p:sldId id="1432" r:id="rId7"/>
    <p:sldId id="1121" r:id="rId8"/>
    <p:sldId id="1194" r:id="rId9"/>
    <p:sldId id="1191" r:id="rId10"/>
    <p:sldId id="1448" r:id="rId11"/>
    <p:sldId id="1449" r:id="rId12"/>
    <p:sldId id="1450" r:id="rId13"/>
    <p:sldId id="1188" r:id="rId14"/>
    <p:sldId id="1196" r:id="rId15"/>
    <p:sldId id="1189" r:id="rId16"/>
    <p:sldId id="1438" r:id="rId17"/>
    <p:sldId id="1192" r:id="rId18"/>
    <p:sldId id="1190" r:id="rId19"/>
    <p:sldId id="1436" r:id="rId20"/>
    <p:sldId id="1053" r:id="rId21"/>
    <p:sldId id="1193" r:id="rId22"/>
    <p:sldId id="394" r:id="rId23"/>
    <p:sldId id="1002" r:id="rId24"/>
    <p:sldId id="1445" r:id="rId25"/>
    <p:sldId id="1198" r:id="rId26"/>
    <p:sldId id="1409" r:id="rId27"/>
    <p:sldId id="1410" r:id="rId28"/>
    <p:sldId id="1408" r:id="rId29"/>
    <p:sldId id="1412" r:id="rId30"/>
    <p:sldId id="1291" r:id="rId31"/>
    <p:sldId id="1434" r:id="rId32"/>
    <p:sldId id="1446" r:id="rId33"/>
    <p:sldId id="1430" r:id="rId34"/>
    <p:sldId id="369" r:id="rId35"/>
    <p:sldId id="763" r:id="rId36"/>
    <p:sldId id="762" r:id="rId37"/>
    <p:sldId id="764" r:id="rId38"/>
    <p:sldId id="1444" r:id="rId39"/>
    <p:sldId id="1442" r:id="rId40"/>
    <p:sldId id="779" r:id="rId41"/>
    <p:sldId id="784" r:id="rId42"/>
    <p:sldId id="1114" r:id="rId43"/>
    <p:sldId id="1118" r:id="rId44"/>
    <p:sldId id="788" r:id="rId45"/>
    <p:sldId id="1441" r:id="rId46"/>
    <p:sldId id="1443" r:id="rId47"/>
    <p:sldId id="119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74" d="100"/>
          <a:sy n="74" d="100"/>
        </p:scale>
        <p:origin x="54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CC9E72-C723-492C-A2CE-F768F4469855}"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46C430-9A09-473B-AB72-3E7018EB3A91}" type="slidenum">
              <a:rPr lang="en-US" smtClean="0"/>
              <a:t>‹#›</a:t>
            </a:fld>
            <a:endParaRPr lang="en-US"/>
          </a:p>
        </p:txBody>
      </p:sp>
    </p:spTree>
    <p:extLst>
      <p:ext uri="{BB962C8B-B14F-4D97-AF65-F5344CB8AC3E}">
        <p14:creationId xmlns:p14="http://schemas.microsoft.com/office/powerpoint/2010/main" val="601922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74E37-332B-430B-B7B6-F304EB35EAE5}" type="slidenum">
              <a:rPr lang="en-US" smtClean="0"/>
              <a:t>28</a:t>
            </a:fld>
            <a:endParaRPr lang="en-US"/>
          </a:p>
        </p:txBody>
      </p:sp>
    </p:spTree>
    <p:extLst>
      <p:ext uri="{BB962C8B-B14F-4D97-AF65-F5344CB8AC3E}">
        <p14:creationId xmlns:p14="http://schemas.microsoft.com/office/powerpoint/2010/main" val="3004973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74E37-332B-430B-B7B6-F304EB35EAE5}" type="slidenum">
              <a:rPr lang="en-US" smtClean="0"/>
              <a:t>29</a:t>
            </a:fld>
            <a:endParaRPr lang="en-US"/>
          </a:p>
        </p:txBody>
      </p:sp>
    </p:spTree>
    <p:extLst>
      <p:ext uri="{BB962C8B-B14F-4D97-AF65-F5344CB8AC3E}">
        <p14:creationId xmlns:p14="http://schemas.microsoft.com/office/powerpoint/2010/main" val="2949503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8CF40-C97C-CD02-3C56-1B7666C2F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83551-48F6-5A62-C306-C939C94841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D8657D-6BD8-86B4-AE2E-76ADB42D86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0FCC80-6294-A109-6022-97E729CC1723}"/>
              </a:ext>
            </a:extLst>
          </p:cNvPr>
          <p:cNvSpPr>
            <a:spLocks noGrp="1"/>
          </p:cNvSpPr>
          <p:nvPr>
            <p:ph type="sldNum" sz="quarter" idx="5"/>
          </p:nvPr>
        </p:nvSpPr>
        <p:spPr/>
        <p:txBody>
          <a:bodyPr/>
          <a:lstStyle/>
          <a:p>
            <a:fld id="{61C74E37-332B-430B-B7B6-F304EB35EAE5}" type="slidenum">
              <a:rPr lang="en-US" smtClean="0"/>
              <a:t>33</a:t>
            </a:fld>
            <a:endParaRPr lang="en-US"/>
          </a:p>
        </p:txBody>
      </p:sp>
    </p:spTree>
    <p:extLst>
      <p:ext uri="{BB962C8B-B14F-4D97-AF65-F5344CB8AC3E}">
        <p14:creationId xmlns:p14="http://schemas.microsoft.com/office/powerpoint/2010/main" val="3050451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Cannot study rural areas of Egypt in the traditional manner, i.e., by way of surface survey, because of geographic</a:t>
            </a:r>
            <a:r>
              <a:rPr lang="en-US" baseline="0" dirty="0"/>
              <a:t> dynamics</a:t>
            </a:r>
          </a:p>
          <a:p>
            <a:pPr marL="171450" indent="-171450">
              <a:buFontTx/>
              <a:buChar char="-"/>
            </a:pPr>
            <a:r>
              <a:rPr lang="en-US" baseline="0" dirty="0"/>
              <a:t>In ancient and modern times settlement and cultivation are clustered along the banks of the Nile</a:t>
            </a:r>
          </a:p>
          <a:p>
            <a:pPr marL="171450" indent="-171450">
              <a:buFontTx/>
              <a:buChar char="-"/>
            </a:pPr>
            <a:r>
              <a:rPr lang="en-US" baseline="0" dirty="0"/>
              <a:t>Outside of that is low desert, where temples and tombs were built</a:t>
            </a:r>
          </a:p>
          <a:p>
            <a:pPr marL="171450" indent="-171450">
              <a:buFontTx/>
              <a:buChar char="-"/>
            </a:pPr>
            <a:r>
              <a:rPr lang="en-US" baseline="0" dirty="0"/>
              <a:t>Outside of that is high desert, mostly uninhabited</a:t>
            </a:r>
            <a:endParaRPr lang="en-US" dirty="0"/>
          </a:p>
        </p:txBody>
      </p:sp>
      <p:sp>
        <p:nvSpPr>
          <p:cNvPr id="4" name="Slide Number Placeholder 3"/>
          <p:cNvSpPr>
            <a:spLocks noGrp="1"/>
          </p:cNvSpPr>
          <p:nvPr>
            <p:ph type="sldNum" sz="quarter" idx="10"/>
          </p:nvPr>
        </p:nvSpPr>
        <p:spPr/>
        <p:txBody>
          <a:bodyPr/>
          <a:lstStyle/>
          <a:p>
            <a:fld id="{8F1C8C42-2963-4E80-9C40-B6F41619E5CF}" type="slidenum">
              <a:rPr lang="en-US" smtClean="0"/>
              <a:pPr/>
              <a:t>34</a:t>
            </a:fld>
            <a:endParaRPr lang="en-US"/>
          </a:p>
        </p:txBody>
      </p:sp>
    </p:spTree>
    <p:extLst>
      <p:ext uri="{BB962C8B-B14F-4D97-AF65-F5344CB8AC3E}">
        <p14:creationId xmlns:p14="http://schemas.microsoft.com/office/powerpoint/2010/main" val="3906161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9/4/2026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9/4/2026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9/4/2026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9/4/2026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B86D7DA-29BD-86BE-316D-2AB95ED574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548" t="-971" r="50000" b="971"/>
          <a:stretch>
            <a:fillRect/>
          </a:stretch>
        </p:blipFill>
        <p:spPr bwMode="auto">
          <a:xfrm>
            <a:off x="10983438" y="129956"/>
            <a:ext cx="903760" cy="10188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The Landscape of the Near East</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September 4</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49015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dirty="0"/>
              <a:t>ARCH B101 – Archaeology of the Ancient Near East and Egypt</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159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915A-91CB-7271-5914-8B8735FDCD49}"/>
              </a:ext>
            </a:extLst>
          </p:cNvPr>
          <p:cNvSpPr>
            <a:spLocks noGrp="1"/>
          </p:cNvSpPr>
          <p:nvPr>
            <p:ph type="title"/>
          </p:nvPr>
        </p:nvSpPr>
        <p:spPr>
          <a:xfrm>
            <a:off x="609600" y="274638"/>
            <a:ext cx="6186055" cy="1143000"/>
          </a:xfrm>
        </p:spPr>
        <p:txBody>
          <a:bodyPr/>
          <a:lstStyle/>
          <a:p>
            <a:r>
              <a:rPr lang="en-US" dirty="0"/>
              <a:t>Herodotus</a:t>
            </a:r>
          </a:p>
        </p:txBody>
      </p:sp>
      <p:sp>
        <p:nvSpPr>
          <p:cNvPr id="3" name="Content Placeholder 2">
            <a:extLst>
              <a:ext uri="{FF2B5EF4-FFF2-40B4-BE49-F238E27FC236}">
                <a16:creationId xmlns:a16="http://schemas.microsoft.com/office/drawing/2014/main" id="{DDE15086-C90A-8A6B-7493-9A957E00C2CB}"/>
              </a:ext>
            </a:extLst>
          </p:cNvPr>
          <p:cNvSpPr>
            <a:spLocks noGrp="1"/>
          </p:cNvSpPr>
          <p:nvPr>
            <p:ph sz="half" idx="1"/>
          </p:nvPr>
        </p:nvSpPr>
        <p:spPr>
          <a:xfrm>
            <a:off x="609599" y="1600201"/>
            <a:ext cx="6186055" cy="4525963"/>
          </a:xfrm>
        </p:spPr>
        <p:txBody>
          <a:bodyPr>
            <a:normAutofit fontScale="92500" lnSpcReduction="20000"/>
          </a:bodyPr>
          <a:lstStyle/>
          <a:p>
            <a:r>
              <a:rPr lang="en-US" dirty="0"/>
              <a:t>ca. 484-425 BCE</a:t>
            </a:r>
          </a:p>
          <a:p>
            <a:r>
              <a:rPr lang="en-US" dirty="0"/>
              <a:t>Greco-Carian historian and raconteur from Halicarnassus (modern Bodrum, Turkey)</a:t>
            </a:r>
          </a:p>
          <a:p>
            <a:r>
              <a:rPr lang="en-US" dirty="0"/>
              <a:t>Wrote a history of the Persian Wars (490 and 480-479)</a:t>
            </a:r>
          </a:p>
          <a:p>
            <a:pPr lvl="1"/>
            <a:r>
              <a:rPr lang="en-US" dirty="0"/>
              <a:t>Also includes a great deal of information about the Near East and Egypt, of variable accuracy</a:t>
            </a:r>
          </a:p>
          <a:p>
            <a:pPr lvl="1"/>
            <a:r>
              <a:rPr lang="en-US" dirty="0"/>
              <a:t>Called the “Father of History” by Cicero and the “Father of Lies” by Plutarch</a:t>
            </a:r>
          </a:p>
          <a:p>
            <a:pPr lvl="1"/>
            <a:r>
              <a:rPr lang="en-US" dirty="0"/>
              <a:t>Arguably this was the first surviving work of oral history</a:t>
            </a:r>
          </a:p>
        </p:txBody>
      </p:sp>
      <p:pic>
        <p:nvPicPr>
          <p:cNvPr id="6" name="Content Placeholder 5" descr="A bust of a person with a beard&#10;&#10;AI-generated content may be incorrect.">
            <a:extLst>
              <a:ext uri="{FF2B5EF4-FFF2-40B4-BE49-F238E27FC236}">
                <a16:creationId xmlns:a16="http://schemas.microsoft.com/office/drawing/2014/main" id="{D952C2B2-5482-F90D-13B8-F3E780A8E62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92180" y="20634"/>
            <a:ext cx="4580719" cy="6105529"/>
          </a:xfrm>
        </p:spPr>
      </p:pic>
      <p:sp>
        <p:nvSpPr>
          <p:cNvPr id="7" name="TextBox 6">
            <a:extLst>
              <a:ext uri="{FF2B5EF4-FFF2-40B4-BE49-F238E27FC236}">
                <a16:creationId xmlns:a16="http://schemas.microsoft.com/office/drawing/2014/main" id="{8DAFBABF-4179-4AC7-AE6A-CCE026EF444C}"/>
              </a:ext>
            </a:extLst>
          </p:cNvPr>
          <p:cNvSpPr txBox="1"/>
          <p:nvPr/>
        </p:nvSpPr>
        <p:spPr>
          <a:xfrm>
            <a:off x="7192180" y="6126163"/>
            <a:ext cx="4580718"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What a Roman thought Herodotus looked like (2</a:t>
            </a:r>
            <a:r>
              <a:rPr lang="en-US" baseline="30000" dirty="0">
                <a:solidFill>
                  <a:schemeClr val="bg1"/>
                </a:solidFill>
                <a:latin typeface="Candara" panose="020E0502030303020204" pitchFamily="34" charset="0"/>
              </a:rPr>
              <a:t>nd</a:t>
            </a:r>
            <a:r>
              <a:rPr lang="en-US" dirty="0">
                <a:solidFill>
                  <a:schemeClr val="bg1"/>
                </a:solidFill>
                <a:latin typeface="Candara" panose="020E0502030303020204" pitchFamily="34" charset="0"/>
              </a:rPr>
              <a:t> cen. CE)</a:t>
            </a:r>
          </a:p>
        </p:txBody>
      </p:sp>
    </p:spTree>
    <p:extLst>
      <p:ext uri="{BB962C8B-B14F-4D97-AF65-F5344CB8AC3E}">
        <p14:creationId xmlns:p14="http://schemas.microsoft.com/office/powerpoint/2010/main" val="3372564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4D391-D50C-F18E-C6A8-582A39B49288}"/>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CE48932-35BD-EB9A-6AA8-F8BF3CCB23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
        <p:nvSpPr>
          <p:cNvPr id="2" name="Oval 1">
            <a:extLst>
              <a:ext uri="{FF2B5EF4-FFF2-40B4-BE49-F238E27FC236}">
                <a16:creationId xmlns:a16="http://schemas.microsoft.com/office/drawing/2014/main" id="{E3705685-5818-C0F5-E1F0-A806BAA1BE23}"/>
              </a:ext>
            </a:extLst>
          </p:cNvPr>
          <p:cNvSpPr/>
          <p:nvPr/>
        </p:nvSpPr>
        <p:spPr>
          <a:xfrm>
            <a:off x="3103245" y="1986915"/>
            <a:ext cx="87630" cy="8763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B2D4FE-5368-84FB-F627-2222D3F5132D}"/>
              </a:ext>
            </a:extLst>
          </p:cNvPr>
          <p:cNvSpPr txBox="1"/>
          <p:nvPr/>
        </p:nvSpPr>
        <p:spPr>
          <a:xfrm>
            <a:off x="2733675" y="2560597"/>
            <a:ext cx="1524776" cy="369332"/>
          </a:xfrm>
          <a:prstGeom prst="rect">
            <a:avLst/>
          </a:prstGeom>
          <a:noFill/>
        </p:spPr>
        <p:txBody>
          <a:bodyPr wrap="none" rtlCol="0">
            <a:spAutoFit/>
          </a:bodyPr>
          <a:lstStyle/>
          <a:p>
            <a:r>
              <a:rPr lang="en-US" b="1" dirty="0">
                <a:solidFill>
                  <a:srgbClr val="FF0000"/>
                </a:solidFill>
                <a:latin typeface="Candara" panose="020E0502030303020204" pitchFamily="34" charset="0"/>
              </a:rPr>
              <a:t>Halicarnassus</a:t>
            </a:r>
          </a:p>
        </p:txBody>
      </p:sp>
      <p:cxnSp>
        <p:nvCxnSpPr>
          <p:cNvPr id="6" name="Straight Arrow Connector 5">
            <a:extLst>
              <a:ext uri="{FF2B5EF4-FFF2-40B4-BE49-F238E27FC236}">
                <a16:creationId xmlns:a16="http://schemas.microsoft.com/office/drawing/2014/main" id="{53A7FCC5-F41D-CF7C-54B2-AA83E3DC4BD2}"/>
              </a:ext>
            </a:extLst>
          </p:cNvPr>
          <p:cNvCxnSpPr>
            <a:cxnSpLocks/>
          </p:cNvCxnSpPr>
          <p:nvPr/>
        </p:nvCxnSpPr>
        <p:spPr>
          <a:xfrm flipH="1" flipV="1">
            <a:off x="3190875" y="2087152"/>
            <a:ext cx="300470" cy="4482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000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E7CF2-977C-5BAD-A4EB-BF7450C371EB}"/>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FE62A76-47A6-AF3A-CEE9-C61ED14703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
        <p:nvSpPr>
          <p:cNvPr id="2" name="Oval 1">
            <a:extLst>
              <a:ext uri="{FF2B5EF4-FFF2-40B4-BE49-F238E27FC236}">
                <a16:creationId xmlns:a16="http://schemas.microsoft.com/office/drawing/2014/main" id="{D6926DD0-99FB-0104-7EE2-AE9922D9C34F}"/>
              </a:ext>
            </a:extLst>
          </p:cNvPr>
          <p:cNvSpPr/>
          <p:nvPr/>
        </p:nvSpPr>
        <p:spPr>
          <a:xfrm>
            <a:off x="3103245" y="1986915"/>
            <a:ext cx="87630" cy="8763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1737618-33CD-AE30-9D58-1EFDC0B23B51}"/>
              </a:ext>
            </a:extLst>
          </p:cNvPr>
          <p:cNvSpPr txBox="1"/>
          <p:nvPr/>
        </p:nvSpPr>
        <p:spPr>
          <a:xfrm>
            <a:off x="2733675" y="2560597"/>
            <a:ext cx="1524776" cy="369332"/>
          </a:xfrm>
          <a:prstGeom prst="rect">
            <a:avLst/>
          </a:prstGeom>
          <a:noFill/>
        </p:spPr>
        <p:txBody>
          <a:bodyPr wrap="none" rtlCol="0">
            <a:spAutoFit/>
          </a:bodyPr>
          <a:lstStyle/>
          <a:p>
            <a:r>
              <a:rPr lang="en-US" b="1" dirty="0">
                <a:solidFill>
                  <a:srgbClr val="FF0000"/>
                </a:solidFill>
                <a:latin typeface="Candara" panose="020E0502030303020204" pitchFamily="34" charset="0"/>
              </a:rPr>
              <a:t>Halicarnassus</a:t>
            </a:r>
          </a:p>
        </p:txBody>
      </p:sp>
      <p:cxnSp>
        <p:nvCxnSpPr>
          <p:cNvPr id="6" name="Straight Arrow Connector 5">
            <a:extLst>
              <a:ext uri="{FF2B5EF4-FFF2-40B4-BE49-F238E27FC236}">
                <a16:creationId xmlns:a16="http://schemas.microsoft.com/office/drawing/2014/main" id="{A09B2F11-D411-B027-CF70-A0C99BB814A4}"/>
              </a:ext>
            </a:extLst>
          </p:cNvPr>
          <p:cNvCxnSpPr>
            <a:cxnSpLocks/>
          </p:cNvCxnSpPr>
          <p:nvPr/>
        </p:nvCxnSpPr>
        <p:spPr>
          <a:xfrm flipH="1" flipV="1">
            <a:off x="3190875" y="2087152"/>
            <a:ext cx="300470" cy="4482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21374CD-AC61-0AA9-78C1-C4566C64774C}"/>
              </a:ext>
            </a:extLst>
          </p:cNvPr>
          <p:cNvSpPr txBox="1"/>
          <p:nvPr/>
        </p:nvSpPr>
        <p:spPr>
          <a:xfrm>
            <a:off x="5535494" y="4017541"/>
            <a:ext cx="1491114" cy="646331"/>
          </a:xfrm>
          <a:prstGeom prst="rect">
            <a:avLst/>
          </a:prstGeom>
          <a:noFill/>
        </p:spPr>
        <p:txBody>
          <a:bodyPr wrap="none" rtlCol="0">
            <a:spAutoFit/>
          </a:bodyPr>
          <a:lstStyle/>
          <a:p>
            <a:pPr algn="ctr"/>
            <a:r>
              <a:rPr lang="en-US" b="1" dirty="0">
                <a:solidFill>
                  <a:srgbClr val="0070C0"/>
                </a:solidFill>
                <a:latin typeface="Candara" panose="020E0502030303020204" pitchFamily="34" charset="0"/>
              </a:rPr>
              <a:t>Carian</a:t>
            </a:r>
          </a:p>
          <a:p>
            <a:pPr algn="ctr"/>
            <a:r>
              <a:rPr lang="en-US" b="1" dirty="0">
                <a:solidFill>
                  <a:srgbClr val="0070C0"/>
                </a:solidFill>
                <a:latin typeface="Candara" panose="020E0502030303020204" pitchFamily="34" charset="0"/>
              </a:rPr>
              <a:t>Communities</a:t>
            </a:r>
          </a:p>
        </p:txBody>
      </p:sp>
      <p:cxnSp>
        <p:nvCxnSpPr>
          <p:cNvPr id="9" name="Straight Arrow Connector 8">
            <a:extLst>
              <a:ext uri="{FF2B5EF4-FFF2-40B4-BE49-F238E27FC236}">
                <a16:creationId xmlns:a16="http://schemas.microsoft.com/office/drawing/2014/main" id="{6E1BE218-14A5-3C83-2123-6332EDFC82FA}"/>
              </a:ext>
            </a:extLst>
          </p:cNvPr>
          <p:cNvCxnSpPr>
            <a:cxnSpLocks/>
            <a:stCxn id="8" idx="0"/>
          </p:cNvCxnSpPr>
          <p:nvPr/>
        </p:nvCxnSpPr>
        <p:spPr>
          <a:xfrm flipV="1">
            <a:off x="6281051" y="3429000"/>
            <a:ext cx="747637" cy="58854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F9A5AD7-054F-55F3-C500-3EED67AB2D12}"/>
              </a:ext>
            </a:extLst>
          </p:cNvPr>
          <p:cNvCxnSpPr>
            <a:cxnSpLocks/>
            <a:stCxn id="8" idx="1"/>
          </p:cNvCxnSpPr>
          <p:nvPr/>
        </p:nvCxnSpPr>
        <p:spPr>
          <a:xfrm flipH="1" flipV="1">
            <a:off x="3944112" y="4202207"/>
            <a:ext cx="1591382" cy="1385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272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DACB9-EF2F-90C8-9A41-12ECF656E33E}"/>
              </a:ext>
            </a:extLst>
          </p:cNvPr>
          <p:cNvSpPr>
            <a:spLocks noGrp="1"/>
          </p:cNvSpPr>
          <p:nvPr>
            <p:ph type="title"/>
          </p:nvPr>
        </p:nvSpPr>
        <p:spPr/>
        <p:txBody>
          <a:bodyPr/>
          <a:lstStyle/>
          <a:p>
            <a:r>
              <a:rPr lang="en-US" dirty="0"/>
              <a:t>Mesopotamian Agriculture</a:t>
            </a:r>
          </a:p>
        </p:txBody>
      </p:sp>
      <p:sp>
        <p:nvSpPr>
          <p:cNvPr id="4" name="Content Placeholder 3">
            <a:extLst>
              <a:ext uri="{FF2B5EF4-FFF2-40B4-BE49-F238E27FC236}">
                <a16:creationId xmlns:a16="http://schemas.microsoft.com/office/drawing/2014/main" id="{D3030FAB-1CBD-C2D0-8729-BC8044584C1C}"/>
              </a:ext>
            </a:extLst>
          </p:cNvPr>
          <p:cNvSpPr>
            <a:spLocks noGrp="1"/>
          </p:cNvSpPr>
          <p:nvPr>
            <p:ph sz="half" idx="2"/>
          </p:nvPr>
        </p:nvSpPr>
        <p:spPr/>
        <p:txBody>
          <a:bodyPr>
            <a:normAutofit lnSpcReduction="10000"/>
          </a:bodyPr>
          <a:lstStyle/>
          <a:p>
            <a:r>
              <a:rPr lang="en-US" dirty="0"/>
              <a:t>Mesopotamia was extremely fertile</a:t>
            </a:r>
          </a:p>
          <a:p>
            <a:r>
              <a:rPr lang="en-US" dirty="0"/>
              <a:t>Dependent on irrigation in the form of canals</a:t>
            </a:r>
          </a:p>
          <a:p>
            <a:r>
              <a:rPr lang="en-US" dirty="0"/>
              <a:t>Major crops: wheat, barley, date palms</a:t>
            </a:r>
          </a:p>
          <a:p>
            <a:pPr lvl="1"/>
            <a:r>
              <a:rPr lang="en-US" dirty="0"/>
              <a:t>Grain could be stored for long periods of time in dry conditions</a:t>
            </a:r>
          </a:p>
          <a:p>
            <a:pPr lvl="1"/>
            <a:r>
              <a:rPr lang="en-US" dirty="0"/>
              <a:t>This made it a useful medium of exchange</a:t>
            </a:r>
          </a:p>
          <a:p>
            <a:pPr lvl="1"/>
            <a:r>
              <a:rPr lang="en-US" dirty="0"/>
              <a:t>Also used to make beer</a:t>
            </a:r>
          </a:p>
        </p:txBody>
      </p:sp>
      <p:pic>
        <p:nvPicPr>
          <p:cNvPr id="1026" name="Picture 2">
            <a:extLst>
              <a:ext uri="{FF2B5EF4-FFF2-40B4-BE49-F238E27FC236}">
                <a16:creationId xmlns:a16="http://schemas.microsoft.com/office/drawing/2014/main" id="{C2D62FEF-FF51-7938-53AB-DAF669DB28A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35894" y="1600200"/>
            <a:ext cx="3732211"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9B013B8-C144-AA89-38B4-16A3A7512385}"/>
              </a:ext>
            </a:extLst>
          </p:cNvPr>
          <p:cNvSpPr txBox="1"/>
          <p:nvPr/>
        </p:nvSpPr>
        <p:spPr>
          <a:xfrm>
            <a:off x="1435894" y="6126163"/>
            <a:ext cx="3732212"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Tablet from Nippur diagramming irrigation canals, ca. 1500 BCE</a:t>
            </a:r>
          </a:p>
        </p:txBody>
      </p:sp>
    </p:spTree>
    <p:extLst>
      <p:ext uri="{BB962C8B-B14F-4D97-AF65-F5344CB8AC3E}">
        <p14:creationId xmlns:p14="http://schemas.microsoft.com/office/powerpoint/2010/main" val="3948927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91F6E-2CE0-58FE-2C23-7A6D02004191}"/>
              </a:ext>
            </a:extLst>
          </p:cNvPr>
          <p:cNvSpPr>
            <a:spLocks noGrp="1"/>
          </p:cNvSpPr>
          <p:nvPr>
            <p:ph type="title"/>
          </p:nvPr>
        </p:nvSpPr>
        <p:spPr/>
        <p:txBody>
          <a:bodyPr/>
          <a:lstStyle/>
          <a:p>
            <a:r>
              <a:rPr lang="en-US" dirty="0"/>
              <a:t>Domestication</a:t>
            </a:r>
          </a:p>
        </p:txBody>
      </p:sp>
      <p:sp>
        <p:nvSpPr>
          <p:cNvPr id="6" name="Text Placeholder 5">
            <a:extLst>
              <a:ext uri="{FF2B5EF4-FFF2-40B4-BE49-F238E27FC236}">
                <a16:creationId xmlns:a16="http://schemas.microsoft.com/office/drawing/2014/main" id="{921F2A79-6F87-5DCC-3B14-83CBE4F1A600}"/>
              </a:ext>
            </a:extLst>
          </p:cNvPr>
          <p:cNvSpPr>
            <a:spLocks noGrp="1"/>
          </p:cNvSpPr>
          <p:nvPr>
            <p:ph type="body" idx="1"/>
          </p:nvPr>
        </p:nvSpPr>
        <p:spPr/>
        <p:txBody>
          <a:bodyPr anchor="ctr"/>
          <a:lstStyle/>
          <a:p>
            <a:pPr algn="ctr"/>
            <a:r>
              <a:rPr lang="en-US" dirty="0"/>
              <a:t>Plants (ca. 8000 BCE)</a:t>
            </a:r>
          </a:p>
        </p:txBody>
      </p:sp>
      <p:sp>
        <p:nvSpPr>
          <p:cNvPr id="7" name="Content Placeholder 6">
            <a:extLst>
              <a:ext uri="{FF2B5EF4-FFF2-40B4-BE49-F238E27FC236}">
                <a16:creationId xmlns:a16="http://schemas.microsoft.com/office/drawing/2014/main" id="{3C5C2FFD-4A5B-68D6-E366-68636B769B87}"/>
              </a:ext>
            </a:extLst>
          </p:cNvPr>
          <p:cNvSpPr>
            <a:spLocks noGrp="1"/>
          </p:cNvSpPr>
          <p:nvPr>
            <p:ph sz="half" idx="2"/>
          </p:nvPr>
        </p:nvSpPr>
        <p:spPr/>
        <p:txBody>
          <a:bodyPr/>
          <a:lstStyle/>
          <a:p>
            <a:r>
              <a:rPr lang="en-US" dirty="0"/>
              <a:t>Emmer wheat</a:t>
            </a:r>
          </a:p>
          <a:p>
            <a:r>
              <a:rPr lang="en-US" dirty="0"/>
              <a:t>Einkorn wheat</a:t>
            </a:r>
          </a:p>
          <a:p>
            <a:r>
              <a:rPr lang="en-US" dirty="0"/>
              <a:t>Barley</a:t>
            </a:r>
          </a:p>
          <a:p>
            <a:r>
              <a:rPr lang="en-US" dirty="0"/>
              <a:t>Lentils</a:t>
            </a:r>
          </a:p>
          <a:p>
            <a:r>
              <a:rPr lang="en-US" dirty="0"/>
              <a:t>Peas</a:t>
            </a:r>
          </a:p>
          <a:p>
            <a:r>
              <a:rPr lang="en-US" dirty="0"/>
              <a:t>Chickpeas</a:t>
            </a:r>
          </a:p>
          <a:p>
            <a:r>
              <a:rPr lang="en-US" dirty="0"/>
              <a:t>Bitter vetch</a:t>
            </a:r>
          </a:p>
          <a:p>
            <a:r>
              <a:rPr lang="en-US" dirty="0"/>
              <a:t>Flax</a:t>
            </a:r>
          </a:p>
        </p:txBody>
      </p:sp>
      <p:sp>
        <p:nvSpPr>
          <p:cNvPr id="8" name="Text Placeholder 7">
            <a:extLst>
              <a:ext uri="{FF2B5EF4-FFF2-40B4-BE49-F238E27FC236}">
                <a16:creationId xmlns:a16="http://schemas.microsoft.com/office/drawing/2014/main" id="{8B3539A2-BE73-CC10-50E5-72E5AA14C443}"/>
              </a:ext>
            </a:extLst>
          </p:cNvPr>
          <p:cNvSpPr>
            <a:spLocks noGrp="1"/>
          </p:cNvSpPr>
          <p:nvPr>
            <p:ph type="body" sz="quarter" idx="3"/>
          </p:nvPr>
        </p:nvSpPr>
        <p:spPr/>
        <p:txBody>
          <a:bodyPr anchor="ctr"/>
          <a:lstStyle/>
          <a:p>
            <a:pPr algn="ctr"/>
            <a:r>
              <a:rPr lang="en-US" dirty="0"/>
              <a:t>Animals (ca. 9000 BCE)</a:t>
            </a:r>
          </a:p>
        </p:txBody>
      </p:sp>
      <p:sp>
        <p:nvSpPr>
          <p:cNvPr id="9" name="Content Placeholder 8">
            <a:extLst>
              <a:ext uri="{FF2B5EF4-FFF2-40B4-BE49-F238E27FC236}">
                <a16:creationId xmlns:a16="http://schemas.microsoft.com/office/drawing/2014/main" id="{3BFB0D99-FE0C-7B42-F9BD-B81C3F0C2D4F}"/>
              </a:ext>
            </a:extLst>
          </p:cNvPr>
          <p:cNvSpPr>
            <a:spLocks noGrp="1"/>
          </p:cNvSpPr>
          <p:nvPr>
            <p:ph sz="quarter" idx="4"/>
          </p:nvPr>
        </p:nvSpPr>
        <p:spPr/>
        <p:txBody>
          <a:bodyPr/>
          <a:lstStyle/>
          <a:p>
            <a:r>
              <a:rPr lang="en-US" dirty="0"/>
              <a:t>Sheep</a:t>
            </a:r>
          </a:p>
          <a:p>
            <a:r>
              <a:rPr lang="en-US" dirty="0"/>
              <a:t>Goats</a:t>
            </a:r>
          </a:p>
          <a:p>
            <a:r>
              <a:rPr lang="en-US" dirty="0"/>
              <a:t>Cattle</a:t>
            </a:r>
          </a:p>
          <a:p>
            <a:r>
              <a:rPr lang="en-US" dirty="0"/>
              <a:t>Pigs</a:t>
            </a:r>
          </a:p>
          <a:p>
            <a:r>
              <a:rPr lang="en-US" dirty="0"/>
              <a:t>Horses (domesticated ca. 4000-3500 BCE and not widely introduced into the Near East until ca. 2000)</a:t>
            </a:r>
          </a:p>
        </p:txBody>
      </p:sp>
    </p:spTree>
    <p:extLst>
      <p:ext uri="{BB962C8B-B14F-4D97-AF65-F5344CB8AC3E}">
        <p14:creationId xmlns:p14="http://schemas.microsoft.com/office/powerpoint/2010/main" val="1328788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F4594-8D98-1126-ADAB-53713B877D7D}"/>
              </a:ext>
            </a:extLst>
          </p:cNvPr>
          <p:cNvSpPr>
            <a:spLocks noGrp="1"/>
          </p:cNvSpPr>
          <p:nvPr>
            <p:ph type="title"/>
          </p:nvPr>
        </p:nvSpPr>
        <p:spPr/>
        <p:txBody>
          <a:bodyPr/>
          <a:lstStyle/>
          <a:p>
            <a:r>
              <a:rPr lang="en-US" dirty="0"/>
              <a:t>Mesopotamian Agriculture</a:t>
            </a:r>
          </a:p>
        </p:txBody>
      </p:sp>
      <p:pic>
        <p:nvPicPr>
          <p:cNvPr id="2050" name="Picture 2" descr="Two people drinking from a large vessel through unusually long straws">
            <a:extLst>
              <a:ext uri="{FF2B5EF4-FFF2-40B4-BE49-F238E27FC236}">
                <a16:creationId xmlns:a16="http://schemas.microsoft.com/office/drawing/2014/main" id="{F8B96ECF-C0D0-5AE6-60D1-3F989E32C21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25765" y="2625574"/>
            <a:ext cx="5756635" cy="23250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C69B458-405C-BC13-0B21-B1D248FB3953}"/>
              </a:ext>
            </a:extLst>
          </p:cNvPr>
          <p:cNvSpPr txBox="1"/>
          <p:nvPr/>
        </p:nvSpPr>
        <p:spPr>
          <a:xfrm>
            <a:off x="5825765" y="4950608"/>
            <a:ext cx="5756635" cy="923330"/>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Modern impression of a cylinder seal from </a:t>
            </a:r>
            <a:r>
              <a:rPr lang="en-US" dirty="0" err="1">
                <a:solidFill>
                  <a:schemeClr val="bg1"/>
                </a:solidFill>
                <a:latin typeface="Candara" panose="020E0502030303020204" pitchFamily="34" charset="0"/>
              </a:rPr>
              <a:t>Khafajeh</a:t>
            </a:r>
            <a:r>
              <a:rPr lang="en-US" dirty="0">
                <a:solidFill>
                  <a:schemeClr val="bg1"/>
                </a:solidFill>
                <a:latin typeface="Candara" panose="020E0502030303020204" pitchFamily="34" charset="0"/>
              </a:rPr>
              <a:t> depicting two people drinking beer from straws, ca. 2600-2350 BCE</a:t>
            </a:r>
          </a:p>
        </p:txBody>
      </p:sp>
      <p:pic>
        <p:nvPicPr>
          <p:cNvPr id="2052" name="Picture 4" descr="undefined">
            <a:extLst>
              <a:ext uri="{FF2B5EF4-FFF2-40B4-BE49-F238E27FC236}">
                <a16:creationId xmlns:a16="http://schemas.microsoft.com/office/drawing/2014/main" id="{5F1DDEA6-7225-8A01-171F-A5E5BB301D0C}"/>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09600" y="2394408"/>
            <a:ext cx="4863336" cy="32903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D6E48D6-6212-AC6E-9129-1CC93B5961A7}"/>
              </a:ext>
            </a:extLst>
          </p:cNvPr>
          <p:cNvSpPr txBox="1"/>
          <p:nvPr/>
        </p:nvSpPr>
        <p:spPr>
          <a:xfrm>
            <a:off x="609601" y="5696879"/>
            <a:ext cx="4863336"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Mass produced bowl from </a:t>
            </a:r>
            <a:r>
              <a:rPr lang="en-US" dirty="0" err="1">
                <a:solidFill>
                  <a:schemeClr val="bg1"/>
                </a:solidFill>
                <a:latin typeface="Candara" panose="020E0502030303020204" pitchFamily="34" charset="0"/>
              </a:rPr>
              <a:t>Habuba</a:t>
            </a:r>
            <a:r>
              <a:rPr lang="en-US" dirty="0">
                <a:solidFill>
                  <a:schemeClr val="bg1"/>
                </a:solidFill>
                <a:latin typeface="Candara" panose="020E0502030303020204" pitchFamily="34" charset="0"/>
              </a:rPr>
              <a:t> Kabira used to issue grain rations, ca. 3400-3200 BCE</a:t>
            </a:r>
          </a:p>
        </p:txBody>
      </p:sp>
    </p:spTree>
    <p:extLst>
      <p:ext uri="{BB962C8B-B14F-4D97-AF65-F5344CB8AC3E}">
        <p14:creationId xmlns:p14="http://schemas.microsoft.com/office/powerpoint/2010/main" val="1166974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6271-F12D-D969-E42D-954D5050E1CF}"/>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47235C0-9BFB-997E-E119-1EDFDF9236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Tree>
    <p:extLst>
      <p:ext uri="{BB962C8B-B14F-4D97-AF65-F5344CB8AC3E}">
        <p14:creationId xmlns:p14="http://schemas.microsoft.com/office/powerpoint/2010/main" val="3727814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75714-9244-09C2-A466-337F7A63D57D}"/>
              </a:ext>
            </a:extLst>
          </p:cNvPr>
          <p:cNvSpPr>
            <a:spLocks noGrp="1"/>
          </p:cNvSpPr>
          <p:nvPr>
            <p:ph type="title"/>
          </p:nvPr>
        </p:nvSpPr>
        <p:spPr/>
        <p:txBody>
          <a:bodyPr/>
          <a:lstStyle/>
          <a:p>
            <a:r>
              <a:rPr lang="en-US" dirty="0"/>
              <a:t>Transportation</a:t>
            </a:r>
          </a:p>
        </p:txBody>
      </p:sp>
      <p:sp>
        <p:nvSpPr>
          <p:cNvPr id="3" name="Content Placeholder 2">
            <a:extLst>
              <a:ext uri="{FF2B5EF4-FFF2-40B4-BE49-F238E27FC236}">
                <a16:creationId xmlns:a16="http://schemas.microsoft.com/office/drawing/2014/main" id="{7DBE5E10-7909-4E41-7849-DAFB7D30E1E9}"/>
              </a:ext>
            </a:extLst>
          </p:cNvPr>
          <p:cNvSpPr>
            <a:spLocks noGrp="1"/>
          </p:cNvSpPr>
          <p:nvPr>
            <p:ph idx="1"/>
          </p:nvPr>
        </p:nvSpPr>
        <p:spPr/>
        <p:txBody>
          <a:bodyPr>
            <a:normAutofit fontScale="70000" lnSpcReduction="20000"/>
          </a:bodyPr>
          <a:lstStyle/>
          <a:p>
            <a:pPr marL="0" indent="0">
              <a:buNone/>
            </a:pPr>
            <a:r>
              <a:rPr lang="en-US" dirty="0"/>
              <a:t>Their boats which ply the river and go to Babylon are all of skins, and round. They make these in Armenia, higher up the stream than Assyria. First they cut frames of willow, then they stretch hides over these for a covering, making as it were a hold; they neither broaden the stern nor narrow the prow, but the boat is round, like a shield. They then fill it with reeds and send it floating down the river with a cargo; and it is for the most part palm wood casks of wine that they carry down. Two men standing upright steer the boat, each with a paddle, one drawing it to him, the other thrusting it from him. These boats are of all sizes, some small, some very large; the largest of them are of as much as five </a:t>
            </a:r>
            <a:r>
              <a:rPr lang="en-US"/>
              <a:t>thousand talents </a:t>
            </a:r>
            <a:r>
              <a:rPr lang="en-US" dirty="0"/>
              <a:t>burden. There is a live ass in each boat, or more than one in the larger. So when they have floated down to Babylon and disposed of their cargo, they sell the framework of the boat and all the reeds; the hides are set on the backs of asses, which are then driven back to Armenia, for it is not by any means possible to go upstream by water, because of the swiftness of the current; it is for this reason that they make their boats of hides and not of wood. When they have driven their asses back into Armenia, they make more boats in the same way.</a:t>
            </a:r>
          </a:p>
          <a:p>
            <a:pPr marL="0" indent="0" algn="r">
              <a:buNone/>
            </a:pPr>
            <a:r>
              <a:rPr lang="en-US" dirty="0"/>
              <a:t>- Herodotus 1.194</a:t>
            </a:r>
          </a:p>
        </p:txBody>
      </p:sp>
    </p:spTree>
    <p:extLst>
      <p:ext uri="{BB962C8B-B14F-4D97-AF65-F5344CB8AC3E}">
        <p14:creationId xmlns:p14="http://schemas.microsoft.com/office/powerpoint/2010/main" val="3541365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CBAF7-0437-EA58-D4AB-66F35C598EB8}"/>
              </a:ext>
            </a:extLst>
          </p:cNvPr>
          <p:cNvSpPr>
            <a:spLocks noGrp="1"/>
          </p:cNvSpPr>
          <p:nvPr>
            <p:ph type="title"/>
          </p:nvPr>
        </p:nvSpPr>
        <p:spPr/>
        <p:txBody>
          <a:bodyPr/>
          <a:lstStyle/>
          <a:p>
            <a:r>
              <a:rPr lang="en-US" dirty="0"/>
              <a:t>Transportation</a:t>
            </a:r>
          </a:p>
        </p:txBody>
      </p:sp>
      <p:pic>
        <p:nvPicPr>
          <p:cNvPr id="6" name="Content Placeholder 5" descr="A close-up of several drawings&#10;&#10;Description automatically generated">
            <a:extLst>
              <a:ext uri="{FF2B5EF4-FFF2-40B4-BE49-F238E27FC236}">
                <a16:creationId xmlns:a16="http://schemas.microsoft.com/office/drawing/2014/main" id="{C26839E5-6B5B-DD1E-697E-1059C321392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7567" t="46569" r="11087" b="43426"/>
          <a:stretch/>
        </p:blipFill>
        <p:spPr>
          <a:xfrm>
            <a:off x="231939" y="1417638"/>
            <a:ext cx="11326762" cy="2240360"/>
          </a:xfrm>
        </p:spPr>
      </p:pic>
      <p:sp>
        <p:nvSpPr>
          <p:cNvPr id="7" name="TextBox 6">
            <a:extLst>
              <a:ext uri="{FF2B5EF4-FFF2-40B4-BE49-F238E27FC236}">
                <a16:creationId xmlns:a16="http://schemas.microsoft.com/office/drawing/2014/main" id="{D44BE98D-2F36-9A1A-B677-501D26A381BB}"/>
              </a:ext>
            </a:extLst>
          </p:cNvPr>
          <p:cNvSpPr txBox="1"/>
          <p:nvPr/>
        </p:nvSpPr>
        <p:spPr>
          <a:xfrm>
            <a:off x="208240" y="3657998"/>
            <a:ext cx="7438762" cy="646331"/>
          </a:xfrm>
          <a:prstGeom prst="rect">
            <a:avLst/>
          </a:prstGeom>
          <a:noFill/>
        </p:spPr>
        <p:txBody>
          <a:bodyPr wrap="square" rtlCol="0">
            <a:spAutoFit/>
          </a:bodyPr>
          <a:lstStyle/>
          <a:p>
            <a:r>
              <a:rPr lang="en-US" dirty="0">
                <a:solidFill>
                  <a:schemeClr val="bg1"/>
                </a:solidFill>
                <a:latin typeface="Candara" panose="020E0502030303020204" pitchFamily="34" charset="0"/>
              </a:rPr>
              <a:t>Drawing of a relief from Nineveh depicting round boats on the Tigris, ca. 704-681 BCE</a:t>
            </a:r>
          </a:p>
        </p:txBody>
      </p:sp>
      <p:pic>
        <p:nvPicPr>
          <p:cNvPr id="3076" name="Picture 4" descr="undefined">
            <a:extLst>
              <a:ext uri="{FF2B5EF4-FFF2-40B4-BE49-F238E27FC236}">
                <a16:creationId xmlns:a16="http://schemas.microsoft.com/office/drawing/2014/main" id="{57EF424C-FD21-319A-D1CD-9D7DF47D6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0701" y="3734508"/>
            <a:ext cx="3888000" cy="298810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BBA4EB9-A242-B807-5B33-6E5C492AF2E2}"/>
              </a:ext>
            </a:extLst>
          </p:cNvPr>
          <p:cNvSpPr txBox="1"/>
          <p:nvPr/>
        </p:nvSpPr>
        <p:spPr>
          <a:xfrm>
            <a:off x="208240" y="6175357"/>
            <a:ext cx="7438762" cy="369332"/>
          </a:xfrm>
          <a:prstGeom prst="rect">
            <a:avLst/>
          </a:prstGeom>
          <a:noFill/>
        </p:spPr>
        <p:txBody>
          <a:bodyPr wrap="square" rtlCol="0">
            <a:spAutoFit/>
          </a:bodyPr>
          <a:lstStyle/>
          <a:p>
            <a:pPr algn="r"/>
            <a:r>
              <a:rPr lang="en-US" dirty="0">
                <a:solidFill>
                  <a:schemeClr val="bg1"/>
                </a:solidFill>
                <a:latin typeface="Candara" panose="020E0502030303020204" pitchFamily="34" charset="0"/>
              </a:rPr>
              <a:t>Round boat in Baghdad, 1932</a:t>
            </a:r>
          </a:p>
        </p:txBody>
      </p:sp>
    </p:spTree>
    <p:extLst>
      <p:ext uri="{BB962C8B-B14F-4D97-AF65-F5344CB8AC3E}">
        <p14:creationId xmlns:p14="http://schemas.microsoft.com/office/powerpoint/2010/main" val="2784987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1A80-F467-5F4D-7DC4-234FD8ED8EF4}"/>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204ED9A6-8B37-E660-10BD-39E550913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666750"/>
            <a:ext cx="8191500" cy="5524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5FDBF7F-5308-E38E-DDDA-715E254A08D5}"/>
              </a:ext>
            </a:extLst>
          </p:cNvPr>
          <p:cNvSpPr txBox="1"/>
          <p:nvPr/>
        </p:nvSpPr>
        <p:spPr>
          <a:xfrm>
            <a:off x="2000250" y="6191250"/>
            <a:ext cx="819150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Tigris River at </a:t>
            </a:r>
            <a:r>
              <a:rPr lang="en-US" dirty="0" err="1">
                <a:solidFill>
                  <a:schemeClr val="bg1"/>
                </a:solidFill>
                <a:latin typeface="Candara" panose="020E0502030303020204" pitchFamily="34" charset="0"/>
              </a:rPr>
              <a:t>Hasankeyf</a:t>
            </a:r>
            <a:r>
              <a:rPr lang="en-US" dirty="0">
                <a:solidFill>
                  <a:schemeClr val="bg1"/>
                </a:solidFill>
                <a:latin typeface="Candara" panose="020E0502030303020204" pitchFamily="34" charset="0"/>
              </a:rPr>
              <a:t>, Turkey </a:t>
            </a:r>
          </a:p>
        </p:txBody>
      </p:sp>
    </p:spTree>
    <p:extLst>
      <p:ext uri="{BB962C8B-B14F-4D97-AF65-F5344CB8AC3E}">
        <p14:creationId xmlns:p14="http://schemas.microsoft.com/office/powerpoint/2010/main" val="1882363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C0B0-176D-D65E-2590-B0276ABEFCFD}"/>
              </a:ext>
            </a:extLst>
          </p:cNvPr>
          <p:cNvSpPr>
            <a:spLocks noGrp="1"/>
          </p:cNvSpPr>
          <p:nvPr>
            <p:ph type="title"/>
          </p:nvPr>
        </p:nvSpPr>
        <p:spPr/>
        <p:txBody>
          <a:bodyPr/>
          <a:lstStyle/>
          <a:p>
            <a:r>
              <a:rPr lang="en-US" dirty="0"/>
              <a:t>Looking Ahead</a:t>
            </a:r>
          </a:p>
        </p:txBody>
      </p:sp>
      <p:sp>
        <p:nvSpPr>
          <p:cNvPr id="3" name="Content Placeholder 2">
            <a:extLst>
              <a:ext uri="{FF2B5EF4-FFF2-40B4-BE49-F238E27FC236}">
                <a16:creationId xmlns:a16="http://schemas.microsoft.com/office/drawing/2014/main" id="{F6536300-F963-91EA-830B-2079D470054A}"/>
              </a:ext>
            </a:extLst>
          </p:cNvPr>
          <p:cNvSpPr>
            <a:spLocks noGrp="1"/>
          </p:cNvSpPr>
          <p:nvPr>
            <p:ph idx="1"/>
          </p:nvPr>
        </p:nvSpPr>
        <p:spPr/>
        <p:txBody>
          <a:bodyPr/>
          <a:lstStyle/>
          <a:p>
            <a:r>
              <a:rPr lang="en-US" dirty="0"/>
              <a:t>Mon 9/7: Labor Day (no class)</a:t>
            </a:r>
          </a:p>
          <a:p>
            <a:r>
              <a:rPr lang="en-US" dirty="0"/>
              <a:t>Wed 9/9 and Fri 9/11: </a:t>
            </a:r>
            <a:r>
              <a:rPr lang="en-US" i="1" dirty="0"/>
              <a:t>Grass</a:t>
            </a:r>
            <a:endParaRPr lang="en-US" dirty="0"/>
          </a:p>
          <a:p>
            <a:r>
              <a:rPr lang="en-US" dirty="0"/>
              <a:t>Fri 9/18: Discussion sections begin and Map Quiz 1</a:t>
            </a:r>
          </a:p>
          <a:p>
            <a:pPr lvl="1"/>
            <a:r>
              <a:rPr lang="en-US" dirty="0"/>
              <a:t>Study map is on Moodle</a:t>
            </a:r>
          </a:p>
        </p:txBody>
      </p:sp>
    </p:spTree>
    <p:extLst>
      <p:ext uri="{BB962C8B-B14F-4D97-AF65-F5344CB8AC3E}">
        <p14:creationId xmlns:p14="http://schemas.microsoft.com/office/powerpoint/2010/main" val="4173290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4DC2B-40BF-40A1-97F6-10FE3776332E}"/>
              </a:ext>
            </a:extLst>
          </p:cNvPr>
          <p:cNvSpPr>
            <a:spLocks noGrp="1"/>
          </p:cNvSpPr>
          <p:nvPr>
            <p:ph type="title"/>
          </p:nvPr>
        </p:nvSpPr>
        <p:spPr/>
        <p:txBody>
          <a:bodyPr/>
          <a:lstStyle/>
          <a:p>
            <a:r>
              <a:rPr lang="en-US" dirty="0"/>
              <a:t>Mudbrick</a:t>
            </a:r>
            <a:endParaRPr lang="en-US" i="1" dirty="0"/>
          </a:p>
        </p:txBody>
      </p:sp>
      <p:sp>
        <p:nvSpPr>
          <p:cNvPr id="4" name="Content Placeholder 3">
            <a:extLst>
              <a:ext uri="{FF2B5EF4-FFF2-40B4-BE49-F238E27FC236}">
                <a16:creationId xmlns:a16="http://schemas.microsoft.com/office/drawing/2014/main" id="{AB279A3D-4DCA-4702-B6A1-4A32756C6BF7}"/>
              </a:ext>
            </a:extLst>
          </p:cNvPr>
          <p:cNvSpPr>
            <a:spLocks noGrp="1"/>
          </p:cNvSpPr>
          <p:nvPr>
            <p:ph sz="half" idx="2"/>
          </p:nvPr>
        </p:nvSpPr>
        <p:spPr/>
        <p:txBody>
          <a:bodyPr anchor="ctr"/>
          <a:lstStyle/>
          <a:p>
            <a:r>
              <a:rPr lang="en-US" dirty="0"/>
              <a:t>Mudbrick = bricks made of mud, usually with straw for binding</a:t>
            </a:r>
          </a:p>
          <a:p>
            <a:r>
              <a:rPr lang="en-US" dirty="0"/>
              <a:t>Dried in the sun, not fired</a:t>
            </a:r>
          </a:p>
          <a:p>
            <a:r>
              <a:rPr lang="en-US" dirty="0"/>
              <a:t>Sometimes built on stone foundations</a:t>
            </a:r>
          </a:p>
          <a:p>
            <a:r>
              <a:rPr lang="en-US" dirty="0"/>
              <a:t>May have had thatched or timber roofs (but we’re not sure)</a:t>
            </a:r>
          </a:p>
        </p:txBody>
      </p:sp>
      <p:sp>
        <p:nvSpPr>
          <p:cNvPr id="6" name="TextBox 5">
            <a:extLst>
              <a:ext uri="{FF2B5EF4-FFF2-40B4-BE49-F238E27FC236}">
                <a16:creationId xmlns:a16="http://schemas.microsoft.com/office/drawing/2014/main" id="{04F6B603-C46E-4556-8DE6-5837B9DD5FD6}"/>
              </a:ext>
            </a:extLst>
          </p:cNvPr>
          <p:cNvSpPr txBox="1"/>
          <p:nvPr/>
        </p:nvSpPr>
        <p:spPr>
          <a:xfrm>
            <a:off x="1163481" y="6124059"/>
            <a:ext cx="4277035"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Mudbrick with a stamp naming King Ur-</a:t>
            </a:r>
            <a:r>
              <a:rPr lang="en-US" dirty="0" err="1">
                <a:solidFill>
                  <a:schemeClr val="bg1"/>
                </a:solidFill>
                <a:latin typeface="Candara" panose="020E0502030303020204" pitchFamily="34" charset="0"/>
              </a:rPr>
              <a:t>Nammu</a:t>
            </a:r>
            <a:r>
              <a:rPr lang="en-US" dirty="0">
                <a:solidFill>
                  <a:schemeClr val="bg1"/>
                </a:solidFill>
                <a:latin typeface="Candara" panose="020E0502030303020204" pitchFamily="34" charset="0"/>
              </a:rPr>
              <a:t>, ca. 2112-2095 BCE</a:t>
            </a:r>
          </a:p>
        </p:txBody>
      </p:sp>
      <p:pic>
        <p:nvPicPr>
          <p:cNvPr id="4102" name="Picture 6" descr="Inscribed brick, Ceramic, glaze, Neo-Sumerian ">
            <a:extLst>
              <a:ext uri="{FF2B5EF4-FFF2-40B4-BE49-F238E27FC236}">
                <a16:creationId xmlns:a16="http://schemas.microsoft.com/office/drawing/2014/main" id="{D29EF91E-DE82-10CD-BB37-A282D49C7CD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3482" y="1600200"/>
            <a:ext cx="427703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276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0E655-0C56-7E65-59A3-DC0BD4537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4CA978-1978-21D2-4795-D1855B84A0FF}"/>
              </a:ext>
            </a:extLst>
          </p:cNvPr>
          <p:cNvSpPr>
            <a:spLocks noGrp="1"/>
          </p:cNvSpPr>
          <p:nvPr>
            <p:ph type="title"/>
          </p:nvPr>
        </p:nvSpPr>
        <p:spPr/>
        <p:txBody>
          <a:bodyPr/>
          <a:lstStyle/>
          <a:p>
            <a:r>
              <a:rPr lang="en-US" dirty="0"/>
              <a:t>Mudbrick</a:t>
            </a:r>
            <a:endParaRPr lang="en-US" i="1" dirty="0"/>
          </a:p>
        </p:txBody>
      </p:sp>
      <p:sp>
        <p:nvSpPr>
          <p:cNvPr id="4" name="Content Placeholder 3">
            <a:extLst>
              <a:ext uri="{FF2B5EF4-FFF2-40B4-BE49-F238E27FC236}">
                <a16:creationId xmlns:a16="http://schemas.microsoft.com/office/drawing/2014/main" id="{D75D3105-A29C-E83A-3504-1FABAD90AC9D}"/>
              </a:ext>
            </a:extLst>
          </p:cNvPr>
          <p:cNvSpPr>
            <a:spLocks noGrp="1"/>
          </p:cNvSpPr>
          <p:nvPr>
            <p:ph sz="half" idx="2"/>
          </p:nvPr>
        </p:nvSpPr>
        <p:spPr/>
        <p:txBody>
          <a:bodyPr anchor="ctr"/>
          <a:lstStyle/>
          <a:p>
            <a:pPr marL="0" indent="0">
              <a:buNone/>
            </a:pPr>
            <a:r>
              <a:rPr lang="en-US" dirty="0"/>
              <a:t>Ur-</a:t>
            </a:r>
            <a:r>
              <a:rPr lang="en-US" dirty="0" err="1"/>
              <a:t>Nammu</a:t>
            </a:r>
            <a:endParaRPr lang="en-US" dirty="0"/>
          </a:p>
          <a:p>
            <a:pPr marL="0" indent="0">
              <a:buNone/>
            </a:pPr>
            <a:r>
              <a:rPr lang="en-US" dirty="0"/>
              <a:t>the king of Ur,</a:t>
            </a:r>
          </a:p>
          <a:p>
            <a:pPr marL="0" indent="0">
              <a:buNone/>
            </a:pPr>
            <a:r>
              <a:rPr lang="en-US" dirty="0"/>
              <a:t>the king of Sumer and Akkad,</a:t>
            </a:r>
          </a:p>
          <a:p>
            <a:pPr marL="0" indent="0">
              <a:buNone/>
            </a:pPr>
            <a:r>
              <a:rPr lang="en-US" dirty="0"/>
              <a:t>(is) the one who built the temple of Enlil</a:t>
            </a:r>
          </a:p>
          <a:p>
            <a:pPr marL="0" indent="0">
              <a:buNone/>
            </a:pPr>
            <a:endParaRPr lang="en-US" dirty="0"/>
          </a:p>
        </p:txBody>
      </p:sp>
      <p:sp>
        <p:nvSpPr>
          <p:cNvPr id="6" name="TextBox 5">
            <a:extLst>
              <a:ext uri="{FF2B5EF4-FFF2-40B4-BE49-F238E27FC236}">
                <a16:creationId xmlns:a16="http://schemas.microsoft.com/office/drawing/2014/main" id="{C99F2A58-23CC-DB76-FF6B-BE25C0D2C6DA}"/>
              </a:ext>
            </a:extLst>
          </p:cNvPr>
          <p:cNvSpPr txBox="1"/>
          <p:nvPr/>
        </p:nvSpPr>
        <p:spPr>
          <a:xfrm>
            <a:off x="1163481" y="6124059"/>
            <a:ext cx="4277035"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Mudbrick with a stamp naming King Ur-</a:t>
            </a:r>
            <a:r>
              <a:rPr lang="en-US" dirty="0" err="1">
                <a:solidFill>
                  <a:schemeClr val="bg1"/>
                </a:solidFill>
                <a:latin typeface="Candara" panose="020E0502030303020204" pitchFamily="34" charset="0"/>
              </a:rPr>
              <a:t>Nammu</a:t>
            </a:r>
            <a:r>
              <a:rPr lang="en-US" dirty="0">
                <a:solidFill>
                  <a:schemeClr val="bg1"/>
                </a:solidFill>
                <a:latin typeface="Candara" panose="020E0502030303020204" pitchFamily="34" charset="0"/>
              </a:rPr>
              <a:t>, ca. 2112-2095 BCE</a:t>
            </a:r>
          </a:p>
        </p:txBody>
      </p:sp>
      <p:pic>
        <p:nvPicPr>
          <p:cNvPr id="4102" name="Picture 6" descr="Inscribed brick, Ceramic, glaze, Neo-Sumerian ">
            <a:extLst>
              <a:ext uri="{FF2B5EF4-FFF2-40B4-BE49-F238E27FC236}">
                <a16:creationId xmlns:a16="http://schemas.microsoft.com/office/drawing/2014/main" id="{CCBCBEA9-176A-F644-6E3A-D93A4419DB5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3482" y="1600200"/>
            <a:ext cx="427703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642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Nanna Ziggurat, Ur</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61971"/>
            <a:ext cx="12180110" cy="4549698"/>
          </a:xfrm>
        </p:spPr>
      </p:pic>
      <p:sp>
        <p:nvSpPr>
          <p:cNvPr id="5" name="TextBox 4"/>
          <p:cNvSpPr txBox="1"/>
          <p:nvPr/>
        </p:nvSpPr>
        <p:spPr>
          <a:xfrm>
            <a:off x="11890" y="6211669"/>
            <a:ext cx="1218011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Nanna ziggurat at Ur, built by King </a:t>
            </a:r>
            <a:r>
              <a:rPr lang="en-US" dirty="0" err="1">
                <a:solidFill>
                  <a:schemeClr val="bg1"/>
                </a:solidFill>
                <a:latin typeface="Candara" panose="020E0502030303020204" pitchFamily="34" charset="0"/>
              </a:rPr>
              <a:t>Urnammu</a:t>
            </a:r>
            <a:r>
              <a:rPr lang="en-US" dirty="0">
                <a:solidFill>
                  <a:schemeClr val="bg1"/>
                </a:solidFill>
                <a:latin typeface="Candara" panose="020E0502030303020204" pitchFamily="34" charset="0"/>
              </a:rPr>
              <a:t> of Ur, ca. 2100-2050 BCE, with much modern reconstruction; 62 x 43 m</a:t>
            </a:r>
          </a:p>
        </p:txBody>
      </p:sp>
    </p:spTree>
    <p:extLst>
      <p:ext uri="{BB962C8B-B14F-4D97-AF65-F5344CB8AC3E}">
        <p14:creationId xmlns:p14="http://schemas.microsoft.com/office/powerpoint/2010/main" val="437492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87EFA-4F70-4EAA-B845-3C2F6E0B4204}"/>
              </a:ext>
            </a:extLst>
          </p:cNvPr>
          <p:cNvSpPr>
            <a:spLocks noGrp="1"/>
          </p:cNvSpPr>
          <p:nvPr>
            <p:ph type="title"/>
          </p:nvPr>
        </p:nvSpPr>
        <p:spPr/>
        <p:txBody>
          <a:bodyPr/>
          <a:lstStyle/>
          <a:p>
            <a:r>
              <a:rPr lang="en-US" dirty="0"/>
              <a:t>Tells/</a:t>
            </a:r>
            <a:r>
              <a:rPr lang="en-US" dirty="0" err="1"/>
              <a:t>Tepes</a:t>
            </a:r>
            <a:endParaRPr lang="en-US" dirty="0"/>
          </a:p>
        </p:txBody>
      </p:sp>
      <p:sp>
        <p:nvSpPr>
          <p:cNvPr id="3" name="Content Placeholder 2">
            <a:extLst>
              <a:ext uri="{FF2B5EF4-FFF2-40B4-BE49-F238E27FC236}">
                <a16:creationId xmlns:a16="http://schemas.microsoft.com/office/drawing/2014/main" id="{207A4059-2411-40CD-9D47-687D89348C7C}"/>
              </a:ext>
            </a:extLst>
          </p:cNvPr>
          <p:cNvSpPr>
            <a:spLocks noGrp="1"/>
          </p:cNvSpPr>
          <p:nvPr>
            <p:ph sz="half" idx="1"/>
          </p:nvPr>
        </p:nvSpPr>
        <p:spPr/>
        <p:txBody>
          <a:bodyPr>
            <a:normAutofit/>
          </a:bodyPr>
          <a:lstStyle/>
          <a:p>
            <a:r>
              <a:rPr lang="en-US" dirty="0"/>
              <a:t>Mounds made of decayed mudbrick</a:t>
            </a:r>
          </a:p>
          <a:p>
            <a:r>
              <a:rPr lang="en-US" dirty="0"/>
              <a:t>Flattened and used for new structures built</a:t>
            </a:r>
          </a:p>
          <a:p>
            <a:r>
              <a:rPr lang="en-US" dirty="0"/>
              <a:t>‘Tell’ in Arabic, ‘</a:t>
            </a:r>
            <a:r>
              <a:rPr lang="en-US" dirty="0" err="1"/>
              <a:t>tel</a:t>
            </a:r>
            <a:r>
              <a:rPr lang="en-US" dirty="0"/>
              <a:t>’ in Hebrew, ‘</a:t>
            </a:r>
            <a:r>
              <a:rPr lang="en-US" dirty="0" err="1"/>
              <a:t>tepe</a:t>
            </a:r>
            <a:r>
              <a:rPr lang="en-US" dirty="0"/>
              <a:t>’ or ‘</a:t>
            </a:r>
            <a:r>
              <a:rPr lang="tr-TR" dirty="0"/>
              <a:t>höyük</a:t>
            </a:r>
            <a:r>
              <a:rPr lang="en-US" dirty="0"/>
              <a:t>’ in Turkish, ‘</a:t>
            </a:r>
            <a:r>
              <a:rPr lang="en-US" dirty="0" err="1"/>
              <a:t>tappeh</a:t>
            </a:r>
            <a:r>
              <a:rPr lang="en-US" dirty="0"/>
              <a:t>’ in Persian</a:t>
            </a:r>
          </a:p>
          <a:p>
            <a:pPr lvl="1"/>
            <a:r>
              <a:rPr lang="en-US" dirty="0"/>
              <a:t>Often appears in modern names of archaeological sites</a:t>
            </a:r>
          </a:p>
        </p:txBody>
      </p:sp>
      <p:pic>
        <p:nvPicPr>
          <p:cNvPr id="8196" name="Picture 4">
            <a:extLst>
              <a:ext uri="{FF2B5EF4-FFF2-40B4-BE49-F238E27FC236}">
                <a16:creationId xmlns:a16="http://schemas.microsoft.com/office/drawing/2014/main" id="{DD718B0F-8207-4607-B251-DEB90C134E3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2370949"/>
            <a:ext cx="5384800" cy="29844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13A9261-15DD-43FA-9CCB-41E56FAC8A75}"/>
              </a:ext>
            </a:extLst>
          </p:cNvPr>
          <p:cNvSpPr txBox="1"/>
          <p:nvPr/>
        </p:nvSpPr>
        <p:spPr>
          <a:xfrm>
            <a:off x="6341449" y="5355414"/>
            <a:ext cx="5097101"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mound of </a:t>
            </a:r>
            <a:r>
              <a:rPr lang="en-US" dirty="0" err="1">
                <a:solidFill>
                  <a:schemeClr val="bg1"/>
                </a:solidFill>
                <a:latin typeface="Candara" panose="020E0502030303020204" pitchFamily="34" charset="0"/>
              </a:rPr>
              <a:t>Chogha</a:t>
            </a:r>
            <a:r>
              <a:rPr lang="en-US" dirty="0">
                <a:solidFill>
                  <a:schemeClr val="bg1"/>
                </a:solidFill>
                <a:latin typeface="Candara" panose="020E0502030303020204" pitchFamily="34" charset="0"/>
              </a:rPr>
              <a:t> Mish</a:t>
            </a:r>
          </a:p>
        </p:txBody>
      </p:sp>
    </p:spTree>
    <p:extLst>
      <p:ext uri="{BB962C8B-B14F-4D97-AF65-F5344CB8AC3E}">
        <p14:creationId xmlns:p14="http://schemas.microsoft.com/office/powerpoint/2010/main" val="801905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27418-3188-030E-0D8B-695022C78CE0}"/>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8E7D319-6047-8912-E195-DAB5FEE306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Tree>
    <p:extLst>
      <p:ext uri="{BB962C8B-B14F-4D97-AF65-F5344CB8AC3E}">
        <p14:creationId xmlns:p14="http://schemas.microsoft.com/office/powerpoint/2010/main" val="2320695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74638"/>
            <a:ext cx="7168587" cy="1143000"/>
          </a:xfrm>
        </p:spPr>
        <p:txBody>
          <a:bodyPr/>
          <a:lstStyle/>
          <a:p>
            <a:r>
              <a:rPr lang="en-US" b="1" cap="small" dirty="0"/>
              <a:t>Egypt</a:t>
            </a:r>
          </a:p>
        </p:txBody>
      </p:sp>
      <p:sp>
        <p:nvSpPr>
          <p:cNvPr id="3" name="Content Placeholder 2"/>
          <p:cNvSpPr>
            <a:spLocks noGrp="1"/>
          </p:cNvSpPr>
          <p:nvPr>
            <p:ph sz="half" idx="1"/>
          </p:nvPr>
        </p:nvSpPr>
        <p:spPr>
          <a:xfrm>
            <a:off x="609599" y="1600201"/>
            <a:ext cx="7168587" cy="4525963"/>
          </a:xfrm>
        </p:spPr>
        <p:txBody>
          <a:bodyPr>
            <a:normAutofit/>
          </a:bodyPr>
          <a:lstStyle/>
          <a:p>
            <a:r>
              <a:rPr lang="en-US" dirty="0"/>
              <a:t>Upper Egypt = south</a:t>
            </a:r>
          </a:p>
          <a:p>
            <a:r>
              <a:rPr lang="en-US" dirty="0"/>
              <a:t>Lower Egypt = north</a:t>
            </a:r>
          </a:p>
          <a:p>
            <a:r>
              <a:rPr lang="en-US" dirty="0"/>
              <a:t>Sea to the north, desert to the west and south, sea and desert to the east</a:t>
            </a:r>
          </a:p>
          <a:p>
            <a:r>
              <a:rPr lang="en-US" dirty="0"/>
              <a:t>Situated in the Nile river valley</a:t>
            </a:r>
          </a:p>
          <a:p>
            <a:pPr lvl="1"/>
            <a:r>
              <a:rPr lang="en-US" dirty="0"/>
              <a:t>Nile flooded every year, leading to tremendous agricultural fertility</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016256" y="0"/>
            <a:ext cx="4175744" cy="6858000"/>
          </a:xfrm>
        </p:spPr>
      </p:pic>
    </p:spTree>
    <p:extLst>
      <p:ext uri="{BB962C8B-B14F-4D97-AF65-F5344CB8AC3E}">
        <p14:creationId xmlns:p14="http://schemas.microsoft.com/office/powerpoint/2010/main" val="3336011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13A04-83E2-E4CC-780F-300251E978AA}"/>
              </a:ext>
            </a:extLst>
          </p:cNvPr>
          <p:cNvSpPr>
            <a:spLocks noGrp="1"/>
          </p:cNvSpPr>
          <p:nvPr>
            <p:ph type="title"/>
          </p:nvPr>
        </p:nvSpPr>
        <p:spPr>
          <a:xfrm>
            <a:off x="5680710" y="274638"/>
            <a:ext cx="5901690" cy="1143000"/>
          </a:xfrm>
        </p:spPr>
        <p:txBody>
          <a:bodyPr/>
          <a:lstStyle/>
          <a:p>
            <a:r>
              <a:rPr lang="en-US" dirty="0"/>
              <a:t>The Nile</a:t>
            </a:r>
          </a:p>
        </p:txBody>
      </p:sp>
      <p:sp>
        <p:nvSpPr>
          <p:cNvPr id="4" name="Content Placeholder 3">
            <a:extLst>
              <a:ext uri="{FF2B5EF4-FFF2-40B4-BE49-F238E27FC236}">
                <a16:creationId xmlns:a16="http://schemas.microsoft.com/office/drawing/2014/main" id="{15990418-3D72-BC1A-23A6-F6711E7532D9}"/>
              </a:ext>
            </a:extLst>
          </p:cNvPr>
          <p:cNvSpPr>
            <a:spLocks noGrp="1"/>
          </p:cNvSpPr>
          <p:nvPr>
            <p:ph sz="half" idx="2"/>
          </p:nvPr>
        </p:nvSpPr>
        <p:spPr/>
        <p:txBody>
          <a:bodyPr>
            <a:normAutofit/>
          </a:bodyPr>
          <a:lstStyle/>
          <a:p>
            <a:r>
              <a:rPr lang="en-US" dirty="0"/>
              <a:t>6650 km long</a:t>
            </a:r>
          </a:p>
          <a:p>
            <a:r>
              <a:rPr lang="en-US" dirty="0"/>
              <a:t>Flooded every winter due to rainfall in the Ethiopian highlands along the Blue Nile</a:t>
            </a:r>
          </a:p>
          <a:p>
            <a:r>
              <a:rPr lang="en-US" dirty="0"/>
              <a:t>Deposited silt as well as providing water</a:t>
            </a:r>
          </a:p>
          <a:p>
            <a:r>
              <a:rPr lang="en-US" dirty="0"/>
              <a:t>No longer floods as a result of the Aswan Low Dam (1902) and High Dam (1970)</a:t>
            </a:r>
          </a:p>
        </p:txBody>
      </p:sp>
      <p:pic>
        <p:nvPicPr>
          <p:cNvPr id="1026" name="Picture 2">
            <a:extLst>
              <a:ext uri="{FF2B5EF4-FFF2-40B4-BE49-F238E27FC236}">
                <a16:creationId xmlns:a16="http://schemas.microsoft.com/office/drawing/2014/main" id="{4274C20D-E911-9191-B583-EE423ED4B6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543" y="0"/>
            <a:ext cx="37449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08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0FDC335-202D-0529-4887-588D4DAA756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71900" y="274638"/>
            <a:ext cx="7810500" cy="58578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38E7228-6428-9D33-6EB4-A0DEA0B8ACE6}"/>
              </a:ext>
            </a:extLst>
          </p:cNvPr>
          <p:cNvSpPr txBox="1"/>
          <p:nvPr/>
        </p:nvSpPr>
        <p:spPr>
          <a:xfrm>
            <a:off x="434340" y="5763181"/>
            <a:ext cx="3337560" cy="369332"/>
          </a:xfrm>
          <a:prstGeom prst="rect">
            <a:avLst/>
          </a:prstGeom>
          <a:noFill/>
        </p:spPr>
        <p:txBody>
          <a:bodyPr wrap="square" rtlCol="0">
            <a:spAutoFit/>
          </a:bodyPr>
          <a:lstStyle/>
          <a:p>
            <a:pPr algn="r"/>
            <a:r>
              <a:rPr lang="en-US" dirty="0" err="1">
                <a:solidFill>
                  <a:schemeClr val="bg1"/>
                </a:solidFill>
                <a:latin typeface="Candara" panose="020E0502030303020204" pitchFamily="34" charset="0"/>
              </a:rPr>
              <a:t>Nilometer</a:t>
            </a:r>
            <a:r>
              <a:rPr lang="en-US" dirty="0">
                <a:solidFill>
                  <a:schemeClr val="bg1"/>
                </a:solidFill>
                <a:latin typeface="Candara" panose="020E0502030303020204" pitchFamily="34" charset="0"/>
              </a:rPr>
              <a:t> at </a:t>
            </a:r>
            <a:r>
              <a:rPr lang="en-US" dirty="0" err="1">
                <a:solidFill>
                  <a:schemeClr val="bg1"/>
                </a:solidFill>
                <a:latin typeface="Candara" panose="020E0502030303020204" pitchFamily="34" charset="0"/>
              </a:rPr>
              <a:t>Thmuis</a:t>
            </a:r>
            <a:r>
              <a:rPr lang="en-US" dirty="0">
                <a:solidFill>
                  <a:schemeClr val="bg1"/>
                </a:solidFill>
                <a:latin typeface="Candara" panose="020E0502030303020204" pitchFamily="34" charset="0"/>
              </a:rPr>
              <a:t>, Egypt</a:t>
            </a:r>
          </a:p>
        </p:txBody>
      </p:sp>
      <p:sp>
        <p:nvSpPr>
          <p:cNvPr id="8" name="Content Placeholder 2">
            <a:extLst>
              <a:ext uri="{FF2B5EF4-FFF2-40B4-BE49-F238E27FC236}">
                <a16:creationId xmlns:a16="http://schemas.microsoft.com/office/drawing/2014/main" id="{26B8E7E5-A61B-DAA4-2237-7CEEECFF5A31}"/>
              </a:ext>
            </a:extLst>
          </p:cNvPr>
          <p:cNvSpPr>
            <a:spLocks noGrp="1"/>
          </p:cNvSpPr>
          <p:nvPr>
            <p:ph sz="half" idx="1"/>
          </p:nvPr>
        </p:nvSpPr>
        <p:spPr>
          <a:xfrm>
            <a:off x="609600" y="274638"/>
            <a:ext cx="2579370" cy="4800282"/>
          </a:xfrm>
        </p:spPr>
        <p:txBody>
          <a:bodyPr>
            <a:normAutofit lnSpcReduction="10000"/>
          </a:bodyPr>
          <a:lstStyle/>
          <a:p>
            <a:r>
              <a:rPr lang="en-US" dirty="0" err="1"/>
              <a:t>Nilometer</a:t>
            </a:r>
            <a:r>
              <a:rPr lang="en-US" dirty="0"/>
              <a:t> = tool for measuring the height of the Nile flood</a:t>
            </a:r>
          </a:p>
          <a:p>
            <a:r>
              <a:rPr lang="en-US" dirty="0"/>
              <a:t>This in turn served as an economic forecast for the coming year</a:t>
            </a:r>
          </a:p>
        </p:txBody>
      </p:sp>
    </p:spTree>
    <p:extLst>
      <p:ext uri="{BB962C8B-B14F-4D97-AF65-F5344CB8AC3E}">
        <p14:creationId xmlns:p14="http://schemas.microsoft.com/office/powerpoint/2010/main" val="4073242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55C0C-C398-9CC8-BB55-9D53681E211D}"/>
              </a:ext>
            </a:extLst>
          </p:cNvPr>
          <p:cNvSpPr>
            <a:spLocks noGrp="1"/>
          </p:cNvSpPr>
          <p:nvPr>
            <p:ph type="title"/>
          </p:nvPr>
        </p:nvSpPr>
        <p:spPr/>
        <p:txBody>
          <a:bodyPr/>
          <a:lstStyle/>
          <a:p>
            <a:r>
              <a:rPr lang="en-US" dirty="0"/>
              <a:t>Egyptian Agriculture</a:t>
            </a:r>
          </a:p>
        </p:txBody>
      </p:sp>
      <p:sp>
        <p:nvSpPr>
          <p:cNvPr id="3" name="Content Placeholder 2">
            <a:extLst>
              <a:ext uri="{FF2B5EF4-FFF2-40B4-BE49-F238E27FC236}">
                <a16:creationId xmlns:a16="http://schemas.microsoft.com/office/drawing/2014/main" id="{43F3C17F-2E47-3E6F-2316-5634909B4C6C}"/>
              </a:ext>
            </a:extLst>
          </p:cNvPr>
          <p:cNvSpPr>
            <a:spLocks noGrp="1"/>
          </p:cNvSpPr>
          <p:nvPr>
            <p:ph idx="1"/>
          </p:nvPr>
        </p:nvSpPr>
        <p:spPr/>
        <p:txBody>
          <a:bodyPr>
            <a:normAutofit lnSpcReduction="10000"/>
          </a:bodyPr>
          <a:lstStyle/>
          <a:p>
            <a:pPr marL="0" indent="0">
              <a:buNone/>
            </a:pPr>
            <a:r>
              <a:rPr lang="en-US" dirty="0"/>
              <a:t>At present, of course, there are no people, either in the rest of Egypt or in the whole world, who live from the soil with so little labor; they do not have to break the land up with the plough, or hoe, or do any other work that other men do to get a crop; the river rises of itself, waters the fields, and then sinks back again; then each man sows his field and sends swine into it to tread down the seed, and waits for the harvest; then he has the swine thresh his grain, and so garners it.</a:t>
            </a:r>
          </a:p>
          <a:p>
            <a:pPr marL="0" indent="0" algn="r">
              <a:buNone/>
            </a:pPr>
            <a:r>
              <a:rPr lang="en-US" dirty="0"/>
              <a:t>- Herodotus 2.14</a:t>
            </a:r>
          </a:p>
        </p:txBody>
      </p:sp>
    </p:spTree>
    <p:extLst>
      <p:ext uri="{BB962C8B-B14F-4D97-AF65-F5344CB8AC3E}">
        <p14:creationId xmlns:p14="http://schemas.microsoft.com/office/powerpoint/2010/main" val="1161705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arvest Scenes, Tomb of Menna, Charles K. Wilkinson, Tempera on paper">
            <a:extLst>
              <a:ext uri="{FF2B5EF4-FFF2-40B4-BE49-F238E27FC236}">
                <a16:creationId xmlns:a16="http://schemas.microsoft.com/office/drawing/2014/main" id="{E5536FD4-B1BC-6028-424F-DAF9F39EE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5188"/>
            <a:ext cx="12192000" cy="5127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29B1D40-756A-531D-9275-BF3E820587B7}"/>
              </a:ext>
            </a:extLst>
          </p:cNvPr>
          <p:cNvSpPr txBox="1"/>
          <p:nvPr/>
        </p:nvSpPr>
        <p:spPr>
          <a:xfrm>
            <a:off x="0" y="5888911"/>
            <a:ext cx="121920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Modern facsimiles of ancient Egyptian wall paintings from the Tomb of Menna at Thebes, New Kingdom</a:t>
            </a:r>
          </a:p>
          <a:p>
            <a:pPr algn="ctr"/>
            <a:r>
              <a:rPr lang="en-US" b="1" dirty="0">
                <a:solidFill>
                  <a:schemeClr val="bg1"/>
                </a:solidFill>
                <a:latin typeface="Candara" panose="020E0502030303020204" pitchFamily="34" charset="0"/>
              </a:rPr>
              <a:t>Top: </a:t>
            </a:r>
            <a:r>
              <a:rPr lang="en-US" dirty="0">
                <a:solidFill>
                  <a:schemeClr val="bg1"/>
                </a:solidFill>
                <a:latin typeface="Candara" panose="020E0502030303020204" pitchFamily="34" charset="0"/>
              </a:rPr>
              <a:t>accessors measuring the height of the grain; </a:t>
            </a:r>
            <a:r>
              <a:rPr lang="en-US" b="1" dirty="0">
                <a:solidFill>
                  <a:schemeClr val="bg1"/>
                </a:solidFill>
                <a:latin typeface="Candara" panose="020E0502030303020204" pitchFamily="34" charset="0"/>
              </a:rPr>
              <a:t>bottom:</a:t>
            </a:r>
            <a:r>
              <a:rPr lang="en-US" dirty="0">
                <a:solidFill>
                  <a:schemeClr val="bg1"/>
                </a:solidFill>
                <a:latin typeface="Candara" panose="020E0502030303020204" pitchFamily="34" charset="0"/>
              </a:rPr>
              <a:t> storage and tallying of grain</a:t>
            </a:r>
            <a:endParaRPr lang="en-US"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70651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47E-9F4A-A2BD-2771-1AD3B2573C9E}"/>
              </a:ext>
            </a:extLst>
          </p:cNvPr>
          <p:cNvSpPr>
            <a:spLocks noGrp="1"/>
          </p:cNvSpPr>
          <p:nvPr>
            <p:ph type="title"/>
          </p:nvPr>
        </p:nvSpPr>
        <p:spPr/>
        <p:txBody>
          <a:bodyPr/>
          <a:lstStyle/>
          <a:p>
            <a:r>
              <a:rPr lang="en-US" dirty="0"/>
              <a:t>The Fertile Crescent</a:t>
            </a:r>
          </a:p>
        </p:txBody>
      </p:sp>
      <p:sp>
        <p:nvSpPr>
          <p:cNvPr id="4" name="Content Placeholder 3">
            <a:extLst>
              <a:ext uri="{FF2B5EF4-FFF2-40B4-BE49-F238E27FC236}">
                <a16:creationId xmlns:a16="http://schemas.microsoft.com/office/drawing/2014/main" id="{7CEE8470-3D5A-27F4-4CDC-786191478EA9}"/>
              </a:ext>
            </a:extLst>
          </p:cNvPr>
          <p:cNvSpPr>
            <a:spLocks noGrp="1"/>
          </p:cNvSpPr>
          <p:nvPr>
            <p:ph sz="half" idx="1"/>
          </p:nvPr>
        </p:nvSpPr>
        <p:spPr/>
        <p:txBody>
          <a:bodyPr/>
          <a:lstStyle/>
          <a:p>
            <a:r>
              <a:rPr lang="en-US" dirty="0"/>
              <a:t>Term coined by J. H. Breasted in 1914 to describe Mesopotamia and the Levantine coast of the Mediterranean</a:t>
            </a:r>
          </a:p>
          <a:p>
            <a:r>
              <a:rPr lang="en-US" dirty="0"/>
              <a:t>So-called ‘Cradle of Civilization’</a:t>
            </a:r>
          </a:p>
          <a:p>
            <a:r>
              <a:rPr lang="en-US" dirty="0"/>
              <a:t>But civilization begins in a lot of places…</a:t>
            </a:r>
          </a:p>
        </p:txBody>
      </p:sp>
      <p:pic>
        <p:nvPicPr>
          <p:cNvPr id="3074" name="Picture 2">
            <a:extLst>
              <a:ext uri="{FF2B5EF4-FFF2-40B4-BE49-F238E27FC236}">
                <a16:creationId xmlns:a16="http://schemas.microsoft.com/office/drawing/2014/main" id="{02B7A895-E634-9F1D-C304-497363E93D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14417" y="1600200"/>
            <a:ext cx="3151166"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C7A614-F9FC-1149-B81F-F1EA84236569}"/>
              </a:ext>
            </a:extLst>
          </p:cNvPr>
          <p:cNvSpPr txBox="1"/>
          <p:nvPr/>
        </p:nvSpPr>
        <p:spPr>
          <a:xfrm>
            <a:off x="7314415" y="6124059"/>
            <a:ext cx="3151167"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James Henry Breasted in 1928, looking blurry</a:t>
            </a:r>
          </a:p>
        </p:txBody>
      </p:sp>
    </p:spTree>
    <p:extLst>
      <p:ext uri="{BB962C8B-B14F-4D97-AF65-F5344CB8AC3E}">
        <p14:creationId xmlns:p14="http://schemas.microsoft.com/office/powerpoint/2010/main" val="367788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fade">
                                      <p:cBhvr>
                                        <p:cTn id="16" dur="500"/>
                                        <p:tgtEl>
                                          <p:spTgt spid="307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4">
            <a:extLst>
              <a:ext uri="{FF2B5EF4-FFF2-40B4-BE49-F238E27FC236}">
                <a16:creationId xmlns:a16="http://schemas.microsoft.com/office/drawing/2014/main" id="{B0406AAD-EDBD-45FD-AF70-FDD650A9968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571500"/>
            <a:ext cx="7721358" cy="5053979"/>
          </a:xfrm>
        </p:spPr>
      </p:pic>
      <p:sp>
        <p:nvSpPr>
          <p:cNvPr id="2" name="Title 1">
            <a:extLst>
              <a:ext uri="{FF2B5EF4-FFF2-40B4-BE49-F238E27FC236}">
                <a16:creationId xmlns:a16="http://schemas.microsoft.com/office/drawing/2014/main" id="{2B388BCE-01F1-41A2-96FA-368322E75D7C}"/>
              </a:ext>
            </a:extLst>
          </p:cNvPr>
          <p:cNvSpPr>
            <a:spLocks noGrp="1"/>
          </p:cNvSpPr>
          <p:nvPr>
            <p:ph type="title"/>
          </p:nvPr>
        </p:nvSpPr>
        <p:spPr>
          <a:xfrm>
            <a:off x="8503920" y="274638"/>
            <a:ext cx="3078480" cy="1143000"/>
          </a:xfrm>
        </p:spPr>
        <p:txBody>
          <a:bodyPr/>
          <a:lstStyle/>
          <a:p>
            <a:r>
              <a:rPr lang="en-US" dirty="0"/>
              <a:t>Grain</a:t>
            </a:r>
          </a:p>
        </p:txBody>
      </p:sp>
      <p:sp>
        <p:nvSpPr>
          <p:cNvPr id="4" name="Content Placeholder 3">
            <a:extLst>
              <a:ext uri="{FF2B5EF4-FFF2-40B4-BE49-F238E27FC236}">
                <a16:creationId xmlns:a16="http://schemas.microsoft.com/office/drawing/2014/main" id="{22EFADC0-381F-45B7-99D8-EC7C9127D41A}"/>
              </a:ext>
            </a:extLst>
          </p:cNvPr>
          <p:cNvSpPr>
            <a:spLocks noGrp="1"/>
          </p:cNvSpPr>
          <p:nvPr>
            <p:ph sz="half" idx="2"/>
          </p:nvPr>
        </p:nvSpPr>
        <p:spPr>
          <a:xfrm>
            <a:off x="8503920" y="1600201"/>
            <a:ext cx="3078480" cy="4525963"/>
          </a:xfrm>
        </p:spPr>
        <p:txBody>
          <a:bodyPr anchor="ctr">
            <a:normAutofit fontScale="92500" lnSpcReduction="20000"/>
          </a:bodyPr>
          <a:lstStyle/>
          <a:p>
            <a:r>
              <a:rPr lang="en-US" dirty="0"/>
              <a:t>Barley and wheat primarily</a:t>
            </a:r>
          </a:p>
          <a:p>
            <a:r>
              <a:rPr lang="en-US" dirty="0"/>
              <a:t>Portion of the harvest paid in exchange for use of fields and water allotments</a:t>
            </a:r>
          </a:p>
          <a:p>
            <a:r>
              <a:rPr lang="en-US" dirty="0"/>
              <a:t>Grain stored and used to make pay institutional salaries</a:t>
            </a:r>
          </a:p>
          <a:p>
            <a:r>
              <a:rPr lang="en-US" dirty="0"/>
              <a:t>Also remitted to the king as tax</a:t>
            </a:r>
          </a:p>
        </p:txBody>
      </p:sp>
      <p:sp>
        <p:nvSpPr>
          <p:cNvPr id="7" name="Text Placeholder 3">
            <a:extLst>
              <a:ext uri="{FF2B5EF4-FFF2-40B4-BE49-F238E27FC236}">
                <a16:creationId xmlns:a16="http://schemas.microsoft.com/office/drawing/2014/main" id="{24E24013-2446-410F-B50D-AE1D599D7AD0}"/>
              </a:ext>
            </a:extLst>
          </p:cNvPr>
          <p:cNvSpPr txBox="1">
            <a:spLocks/>
          </p:cNvSpPr>
          <p:nvPr/>
        </p:nvSpPr>
        <p:spPr>
          <a:xfrm>
            <a:off x="609600" y="5625479"/>
            <a:ext cx="7721358" cy="8048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a:t>Mortuary temple of Rameses II, </a:t>
            </a:r>
            <a:r>
              <a:rPr lang="en-US" sz="1800" dirty="0" err="1"/>
              <a:t>Medinet</a:t>
            </a:r>
            <a:r>
              <a:rPr lang="en-US" sz="1800" dirty="0"/>
              <a:t> Habu, Egypt, ca. 13</a:t>
            </a:r>
            <a:r>
              <a:rPr lang="en-US" sz="1800" baseline="30000" dirty="0"/>
              <a:t>th</a:t>
            </a:r>
            <a:r>
              <a:rPr lang="en-US" sz="1800" dirty="0"/>
              <a:t> cen. BCE</a:t>
            </a:r>
          </a:p>
        </p:txBody>
      </p:sp>
    </p:spTree>
    <p:extLst>
      <p:ext uri="{BB962C8B-B14F-4D97-AF65-F5344CB8AC3E}">
        <p14:creationId xmlns:p14="http://schemas.microsoft.com/office/powerpoint/2010/main" val="405075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3B27B-8198-9189-1AA9-FDD6A6B1577D}"/>
              </a:ext>
            </a:extLst>
          </p:cNvPr>
          <p:cNvSpPr>
            <a:spLocks noGrp="1"/>
          </p:cNvSpPr>
          <p:nvPr>
            <p:ph type="title"/>
          </p:nvPr>
        </p:nvSpPr>
        <p:spPr/>
        <p:txBody>
          <a:bodyPr/>
          <a:lstStyle/>
          <a:p>
            <a:r>
              <a:rPr lang="en-US" dirty="0"/>
              <a:t>Surplus </a:t>
            </a:r>
            <a:r>
              <a:rPr lang="en-US" dirty="0">
                <a:sym typeface="Wingdings" panose="05000000000000000000" pitchFamily="2" charset="2"/>
              </a:rPr>
              <a:t> Specialization</a:t>
            </a:r>
            <a:endParaRPr lang="en-US" dirty="0"/>
          </a:p>
        </p:txBody>
      </p:sp>
      <p:pic>
        <p:nvPicPr>
          <p:cNvPr id="6" name="Content Placeholder 5" descr="A stone carving of women holding instruments&#10;&#10;AI-generated content may be incorrect.">
            <a:extLst>
              <a:ext uri="{FF2B5EF4-FFF2-40B4-BE49-F238E27FC236}">
                <a16:creationId xmlns:a16="http://schemas.microsoft.com/office/drawing/2014/main" id="{7C99A1B2-FAD5-25F9-6E97-88148CE778A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97600" y="1842805"/>
            <a:ext cx="5384800" cy="4040753"/>
          </a:xfrm>
        </p:spPr>
      </p:pic>
      <p:pic>
        <p:nvPicPr>
          <p:cNvPr id="1026" name="Picture 2">
            <a:extLst>
              <a:ext uri="{FF2B5EF4-FFF2-40B4-BE49-F238E27FC236}">
                <a16:creationId xmlns:a16="http://schemas.microsoft.com/office/drawing/2014/main" id="{37AA4FF7-5A10-51F9-DD62-3481C4CD21F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275732" y="1600200"/>
            <a:ext cx="4052535" cy="45259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1236DB5-BF12-BD53-B6B9-7D681D2FF144}"/>
              </a:ext>
            </a:extLst>
          </p:cNvPr>
          <p:cNvSpPr txBox="1"/>
          <p:nvPr/>
        </p:nvSpPr>
        <p:spPr>
          <a:xfrm>
            <a:off x="1275731" y="6126163"/>
            <a:ext cx="4052536"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Statue of a seated scribe from Saqqara, Old Kingdom (Louvre)</a:t>
            </a:r>
          </a:p>
        </p:txBody>
      </p:sp>
      <p:sp>
        <p:nvSpPr>
          <p:cNvPr id="8" name="TextBox 7">
            <a:extLst>
              <a:ext uri="{FF2B5EF4-FFF2-40B4-BE49-F238E27FC236}">
                <a16:creationId xmlns:a16="http://schemas.microsoft.com/office/drawing/2014/main" id="{CF6B8C43-C877-FA66-1A21-7F1F47476FE4}"/>
              </a:ext>
            </a:extLst>
          </p:cNvPr>
          <p:cNvSpPr txBox="1"/>
          <p:nvPr/>
        </p:nvSpPr>
        <p:spPr>
          <a:xfrm>
            <a:off x="6197600" y="5883558"/>
            <a:ext cx="53848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Relief from Nimrud depicting two Assyrian scribes at work (British Museum) </a:t>
            </a:r>
          </a:p>
        </p:txBody>
      </p:sp>
    </p:spTree>
    <p:extLst>
      <p:ext uri="{BB962C8B-B14F-4D97-AF65-F5344CB8AC3E}">
        <p14:creationId xmlns:p14="http://schemas.microsoft.com/office/powerpoint/2010/main" val="3370576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5896A-B9F8-82AB-43DF-F7A964A9E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112C8-0ECA-DD53-31C6-5DE813F48A42}"/>
              </a:ext>
            </a:extLst>
          </p:cNvPr>
          <p:cNvSpPr>
            <a:spLocks noGrp="1"/>
          </p:cNvSpPr>
          <p:nvPr>
            <p:ph type="title"/>
          </p:nvPr>
        </p:nvSpPr>
        <p:spPr>
          <a:xfrm>
            <a:off x="5680710" y="274638"/>
            <a:ext cx="5901690" cy="1143000"/>
          </a:xfrm>
        </p:spPr>
        <p:txBody>
          <a:bodyPr/>
          <a:lstStyle/>
          <a:p>
            <a:r>
              <a:rPr lang="en-US" dirty="0"/>
              <a:t>The Nile</a:t>
            </a:r>
          </a:p>
        </p:txBody>
      </p:sp>
      <p:sp>
        <p:nvSpPr>
          <p:cNvPr id="4" name="Content Placeholder 3">
            <a:extLst>
              <a:ext uri="{FF2B5EF4-FFF2-40B4-BE49-F238E27FC236}">
                <a16:creationId xmlns:a16="http://schemas.microsoft.com/office/drawing/2014/main" id="{F60F6E73-DCE0-B5B4-39D6-1A59E6EE709E}"/>
              </a:ext>
            </a:extLst>
          </p:cNvPr>
          <p:cNvSpPr>
            <a:spLocks noGrp="1"/>
          </p:cNvSpPr>
          <p:nvPr>
            <p:ph sz="half" idx="2"/>
          </p:nvPr>
        </p:nvSpPr>
        <p:spPr/>
        <p:txBody>
          <a:bodyPr>
            <a:normAutofit/>
          </a:bodyPr>
          <a:lstStyle/>
          <a:p>
            <a:r>
              <a:rPr lang="en-US" dirty="0"/>
              <a:t>6650 km long</a:t>
            </a:r>
          </a:p>
          <a:p>
            <a:r>
              <a:rPr lang="en-US" dirty="0"/>
              <a:t>Flooded every winter due to rainfall in the Ethiopian highlands along the Blue Nile</a:t>
            </a:r>
          </a:p>
          <a:p>
            <a:r>
              <a:rPr lang="en-US" dirty="0"/>
              <a:t>Deposited silt as well as providing water</a:t>
            </a:r>
          </a:p>
          <a:p>
            <a:r>
              <a:rPr lang="en-US" dirty="0"/>
              <a:t>No longer floods as a result of the Aswan Low Dam (1902) and High Dam (1970)</a:t>
            </a:r>
          </a:p>
        </p:txBody>
      </p:sp>
      <p:pic>
        <p:nvPicPr>
          <p:cNvPr id="1026" name="Picture 2">
            <a:extLst>
              <a:ext uri="{FF2B5EF4-FFF2-40B4-BE49-F238E27FC236}">
                <a16:creationId xmlns:a16="http://schemas.microsoft.com/office/drawing/2014/main" id="{CCD0527B-9A44-8990-5114-64C3F93E7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543" y="0"/>
            <a:ext cx="37449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2584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04EF-975E-701F-FEB9-667BFF07B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D2F9C-50FF-FE39-035E-149B6A114BB2}"/>
              </a:ext>
            </a:extLst>
          </p:cNvPr>
          <p:cNvSpPr>
            <a:spLocks noGrp="1"/>
          </p:cNvSpPr>
          <p:nvPr>
            <p:ph type="title"/>
          </p:nvPr>
        </p:nvSpPr>
        <p:spPr>
          <a:xfrm>
            <a:off x="609600" y="274638"/>
            <a:ext cx="5486400" cy="1143000"/>
          </a:xfrm>
        </p:spPr>
        <p:txBody>
          <a:bodyPr/>
          <a:lstStyle/>
          <a:p>
            <a:r>
              <a:rPr lang="en-US" dirty="0"/>
              <a:t>Transportation</a:t>
            </a:r>
          </a:p>
        </p:txBody>
      </p:sp>
      <p:sp>
        <p:nvSpPr>
          <p:cNvPr id="4" name="Content Placeholder 3">
            <a:extLst>
              <a:ext uri="{FF2B5EF4-FFF2-40B4-BE49-F238E27FC236}">
                <a16:creationId xmlns:a16="http://schemas.microsoft.com/office/drawing/2014/main" id="{FB9723E3-C920-F737-6794-38086123520A}"/>
              </a:ext>
            </a:extLst>
          </p:cNvPr>
          <p:cNvSpPr>
            <a:spLocks noGrp="1"/>
          </p:cNvSpPr>
          <p:nvPr>
            <p:ph sz="half" idx="2"/>
          </p:nvPr>
        </p:nvSpPr>
        <p:spPr/>
        <p:txBody>
          <a:bodyPr anchor="b">
            <a:normAutofit fontScale="70000" lnSpcReduction="20000"/>
          </a:bodyPr>
          <a:lstStyle/>
          <a:p>
            <a:pPr marL="0" indent="0">
              <a:buNone/>
            </a:pPr>
            <a:r>
              <a:rPr lang="en-US" dirty="0"/>
              <a:t>The boats in which they carry cargo are made of the acacia, which is most like the lotus of Cyrene in form, and its sap is gum. Of this tree they cut logs of four feet long and lay them like courses of bricks, and build the boat by fastening these four foot logs to long and close-set stakes; and having done so, they set crossbeams athwart and on the logs. They use no ribs. They caulk the seams within with </a:t>
            </a:r>
            <a:r>
              <a:rPr lang="en-US" dirty="0" err="1"/>
              <a:t>byblus</a:t>
            </a:r>
            <a:r>
              <a:rPr lang="en-US" dirty="0"/>
              <a:t>. There is one rudder, passing through a hole in the boat’s keel. The mast is of acacia-wood and the sails of </a:t>
            </a:r>
            <a:r>
              <a:rPr lang="en-US" dirty="0" err="1"/>
              <a:t>byblus</a:t>
            </a:r>
            <a:r>
              <a:rPr lang="en-US" dirty="0"/>
              <a:t>. These boats cannot move upstream unless a brisk breeze continues; they are towed from the bank.</a:t>
            </a:r>
          </a:p>
          <a:p>
            <a:pPr marL="0" indent="0" algn="r">
              <a:buNone/>
            </a:pPr>
            <a:r>
              <a:rPr lang="en-US" dirty="0"/>
              <a:t>- Herodotus 2.96</a:t>
            </a:r>
          </a:p>
        </p:txBody>
      </p:sp>
      <p:pic>
        <p:nvPicPr>
          <p:cNvPr id="1026" name="Picture 2" descr="Model boat, Plastered and painted wood, linen">
            <a:extLst>
              <a:ext uri="{FF2B5EF4-FFF2-40B4-BE49-F238E27FC236}">
                <a16:creationId xmlns:a16="http://schemas.microsoft.com/office/drawing/2014/main" id="{9E8E230D-A24D-30DE-D887-C52B7AC6E8A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09600" y="2068024"/>
            <a:ext cx="5384800" cy="35903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4060E31-3AE9-F333-B857-58E0C1BBE42C}"/>
              </a:ext>
            </a:extLst>
          </p:cNvPr>
          <p:cNvSpPr txBox="1"/>
          <p:nvPr/>
        </p:nvSpPr>
        <p:spPr>
          <a:xfrm>
            <a:off x="609600" y="5612303"/>
            <a:ext cx="538480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Model boat, Middle Kingdom</a:t>
            </a:r>
          </a:p>
        </p:txBody>
      </p:sp>
      <p:sp>
        <p:nvSpPr>
          <p:cNvPr id="7" name="TextBox 6">
            <a:extLst>
              <a:ext uri="{FF2B5EF4-FFF2-40B4-BE49-F238E27FC236}">
                <a16:creationId xmlns:a16="http://schemas.microsoft.com/office/drawing/2014/main" id="{01B6F24D-6FD8-1335-4453-D1819402F3AE}"/>
              </a:ext>
            </a:extLst>
          </p:cNvPr>
          <p:cNvSpPr txBox="1"/>
          <p:nvPr/>
        </p:nvSpPr>
        <p:spPr>
          <a:xfrm>
            <a:off x="7253129" y="171272"/>
            <a:ext cx="3273742" cy="1569660"/>
          </a:xfrm>
          <a:prstGeom prst="rect">
            <a:avLst/>
          </a:prstGeom>
          <a:noFill/>
        </p:spPr>
        <p:txBody>
          <a:bodyPr wrap="square">
            <a:spAutoFit/>
          </a:bodyPr>
          <a:lstStyle/>
          <a:p>
            <a:r>
              <a:rPr lang="en-US" sz="4800" dirty="0">
                <a:solidFill>
                  <a:schemeClr val="bg1"/>
                </a:solidFill>
                <a:latin typeface="Candara" panose="020E0502030303020204" pitchFamily="34" charset="0"/>
              </a:rPr>
              <a:t>𓊛</a:t>
            </a:r>
            <a:r>
              <a:rPr lang="en-US" sz="3600" dirty="0">
                <a:solidFill>
                  <a:schemeClr val="bg1"/>
                </a:solidFill>
                <a:latin typeface="Candara" panose="020E0502030303020204" pitchFamily="34" charset="0"/>
              </a:rPr>
              <a:t> </a:t>
            </a:r>
            <a:r>
              <a:rPr lang="en-US" sz="2400" dirty="0">
                <a:solidFill>
                  <a:schemeClr val="bg1"/>
                </a:solidFill>
                <a:latin typeface="Candara" panose="020E0502030303020204" pitchFamily="34" charset="0"/>
              </a:rPr>
              <a:t>= go downstream</a:t>
            </a:r>
          </a:p>
          <a:p>
            <a:r>
              <a:rPr lang="en-US" sz="4800" dirty="0">
                <a:solidFill>
                  <a:schemeClr val="bg1"/>
                </a:solidFill>
                <a:latin typeface="Candara" panose="020E0502030303020204" pitchFamily="34" charset="0"/>
              </a:rPr>
              <a:t>𓊝</a:t>
            </a:r>
            <a:r>
              <a:rPr lang="en-US" sz="3600" dirty="0">
                <a:solidFill>
                  <a:schemeClr val="bg1"/>
                </a:solidFill>
                <a:latin typeface="Candara" panose="020E0502030303020204" pitchFamily="34" charset="0"/>
              </a:rPr>
              <a:t> </a:t>
            </a:r>
            <a:r>
              <a:rPr lang="en-US" sz="2400" dirty="0">
                <a:solidFill>
                  <a:schemeClr val="bg1"/>
                </a:solidFill>
                <a:latin typeface="Candara" panose="020E0502030303020204" pitchFamily="34" charset="0"/>
              </a:rPr>
              <a:t>= go upstream</a:t>
            </a:r>
          </a:p>
        </p:txBody>
      </p:sp>
    </p:spTree>
    <p:extLst>
      <p:ext uri="{BB962C8B-B14F-4D97-AF65-F5344CB8AC3E}">
        <p14:creationId xmlns:p14="http://schemas.microsoft.com/office/powerpoint/2010/main" val="2385423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Egyptian settlement</a:t>
            </a: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15493"/>
          <a:stretch/>
        </p:blipFill>
        <p:spPr>
          <a:xfrm>
            <a:off x="1524000" y="-14924"/>
            <a:ext cx="9144000" cy="6895515"/>
          </a:xfrm>
        </p:spPr>
      </p:pic>
      <p:cxnSp>
        <p:nvCxnSpPr>
          <p:cNvPr id="6" name="Straight Arrow Connector 5"/>
          <p:cNvCxnSpPr/>
          <p:nvPr/>
        </p:nvCxnSpPr>
        <p:spPr>
          <a:xfrm flipV="1">
            <a:off x="4267201" y="1388304"/>
            <a:ext cx="3621505" cy="3869496"/>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581401" y="5205607"/>
            <a:ext cx="709863" cy="708966"/>
          </a:xfrm>
          <a:prstGeom prst="straightConnector1">
            <a:avLst/>
          </a:prstGeom>
          <a:ln w="3810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629400" y="2552700"/>
            <a:ext cx="2847474" cy="1077218"/>
          </a:xfrm>
          <a:prstGeom prst="rect">
            <a:avLst/>
          </a:prstGeom>
          <a:noFill/>
        </p:spPr>
        <p:txBody>
          <a:bodyPr wrap="square" rtlCol="0">
            <a:spAutoFit/>
          </a:bodyPr>
          <a:lstStyle/>
          <a:p>
            <a:pPr algn="ctr"/>
            <a:r>
              <a:rPr lang="en-US" sz="3200" b="1" dirty="0">
                <a:solidFill>
                  <a:schemeClr val="bg1"/>
                </a:solidFill>
                <a:latin typeface="Candara" panose="020E0502030303020204" pitchFamily="34" charset="0"/>
              </a:rPr>
              <a:t>Cultivation and Settlement</a:t>
            </a:r>
          </a:p>
        </p:txBody>
      </p:sp>
      <p:sp>
        <p:nvSpPr>
          <p:cNvPr id="13" name="TextBox 12"/>
          <p:cNvSpPr txBox="1"/>
          <p:nvPr/>
        </p:nvSpPr>
        <p:spPr>
          <a:xfrm>
            <a:off x="1780674" y="4136409"/>
            <a:ext cx="1905000" cy="1077218"/>
          </a:xfrm>
          <a:prstGeom prst="rect">
            <a:avLst/>
          </a:prstGeom>
          <a:noFill/>
        </p:spPr>
        <p:txBody>
          <a:bodyPr wrap="square" rtlCol="0">
            <a:spAutoFit/>
          </a:bodyPr>
          <a:lstStyle/>
          <a:p>
            <a:pPr algn="ctr"/>
            <a:r>
              <a:rPr lang="en-US" sz="3200" b="1" dirty="0">
                <a:latin typeface="Candara" panose="020E0502030303020204" pitchFamily="34" charset="0"/>
              </a:rPr>
              <a:t>Low Desert</a:t>
            </a:r>
          </a:p>
        </p:txBody>
      </p:sp>
      <p:sp>
        <p:nvSpPr>
          <p:cNvPr id="14" name="TextBox 13"/>
          <p:cNvSpPr txBox="1"/>
          <p:nvPr/>
        </p:nvSpPr>
        <p:spPr>
          <a:xfrm>
            <a:off x="1676400" y="5671993"/>
            <a:ext cx="1905000" cy="1077218"/>
          </a:xfrm>
          <a:prstGeom prst="rect">
            <a:avLst/>
          </a:prstGeom>
          <a:noFill/>
        </p:spPr>
        <p:txBody>
          <a:bodyPr wrap="square" rtlCol="0">
            <a:spAutoFit/>
          </a:bodyPr>
          <a:lstStyle/>
          <a:p>
            <a:pPr algn="ctr"/>
            <a:r>
              <a:rPr lang="en-US" sz="3200" b="1" dirty="0">
                <a:latin typeface="Candara" panose="020E0502030303020204" pitchFamily="34" charset="0"/>
              </a:rPr>
              <a:t>High Desert</a:t>
            </a:r>
          </a:p>
        </p:txBody>
      </p:sp>
      <p:cxnSp>
        <p:nvCxnSpPr>
          <p:cNvPr id="18" name="Straight Arrow Connector 17"/>
          <p:cNvCxnSpPr/>
          <p:nvPr/>
        </p:nvCxnSpPr>
        <p:spPr>
          <a:xfrm flipV="1">
            <a:off x="7888706" y="858443"/>
            <a:ext cx="493295" cy="529862"/>
          </a:xfrm>
          <a:prstGeom prst="straightConnector1">
            <a:avLst/>
          </a:prstGeom>
          <a:ln w="3810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6158706-BC7E-4554-85BB-C0B0A0670C24}"/>
              </a:ext>
            </a:extLst>
          </p:cNvPr>
          <p:cNvSpPr txBox="1"/>
          <p:nvPr/>
        </p:nvSpPr>
        <p:spPr>
          <a:xfrm>
            <a:off x="1581184" y="81903"/>
            <a:ext cx="2664512" cy="1077218"/>
          </a:xfrm>
          <a:prstGeom prst="rect">
            <a:avLst/>
          </a:prstGeom>
          <a:noFill/>
        </p:spPr>
        <p:txBody>
          <a:bodyPr wrap="none" rtlCol="0">
            <a:spAutoFit/>
          </a:bodyPr>
          <a:lstStyle/>
          <a:p>
            <a:r>
              <a:rPr lang="en-US" sz="3600" b="1" dirty="0">
                <a:solidFill>
                  <a:schemeClr val="bg1"/>
                </a:solidFill>
                <a:latin typeface="Candara" panose="020E0502030303020204" pitchFamily="34" charset="0"/>
              </a:rPr>
              <a:t>Kemet:</a:t>
            </a:r>
          </a:p>
          <a:p>
            <a:r>
              <a:rPr lang="en-US" sz="2800" b="1" dirty="0">
                <a:solidFill>
                  <a:schemeClr val="bg1"/>
                </a:solidFill>
                <a:latin typeface="Candara" panose="020E0502030303020204" pitchFamily="34" charset="0"/>
              </a:rPr>
              <a:t>‘The Black Land’</a:t>
            </a:r>
          </a:p>
        </p:txBody>
      </p:sp>
    </p:spTree>
    <p:extLst>
      <p:ext uri="{BB962C8B-B14F-4D97-AF65-F5344CB8AC3E}">
        <p14:creationId xmlns:p14="http://schemas.microsoft.com/office/powerpoint/2010/main" val="380488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FA0C-1802-4D4A-B292-844B1DCE51E0}"/>
              </a:ext>
            </a:extLst>
          </p:cNvPr>
          <p:cNvSpPr>
            <a:spLocks noGrp="1"/>
          </p:cNvSpPr>
          <p:nvPr>
            <p:ph type="ctrTitle"/>
          </p:nvPr>
        </p:nvSpPr>
        <p:spPr/>
        <p:txBody>
          <a:bodyPr/>
          <a:lstStyle/>
          <a:p>
            <a:r>
              <a:rPr lang="en-US" dirty="0"/>
              <a:t>Human remains to follow</a:t>
            </a:r>
          </a:p>
        </p:txBody>
      </p:sp>
    </p:spTree>
    <p:extLst>
      <p:ext uri="{BB962C8B-B14F-4D97-AF65-F5344CB8AC3E}">
        <p14:creationId xmlns:p14="http://schemas.microsoft.com/office/powerpoint/2010/main" val="2955044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6954C-3346-49B8-A324-70506F31073E}"/>
              </a:ext>
            </a:extLst>
          </p:cNvPr>
          <p:cNvSpPr>
            <a:spLocks noGrp="1"/>
          </p:cNvSpPr>
          <p:nvPr>
            <p:ph type="title"/>
          </p:nvPr>
        </p:nvSpPr>
        <p:spPr/>
        <p:txBody>
          <a:bodyPr/>
          <a:lstStyle/>
          <a:p>
            <a:r>
              <a:rPr lang="en-US" dirty="0"/>
              <a:t>Natural Mummification</a:t>
            </a:r>
          </a:p>
        </p:txBody>
      </p:sp>
      <p:sp>
        <p:nvSpPr>
          <p:cNvPr id="4" name="Content Placeholder 3">
            <a:extLst>
              <a:ext uri="{FF2B5EF4-FFF2-40B4-BE49-F238E27FC236}">
                <a16:creationId xmlns:a16="http://schemas.microsoft.com/office/drawing/2014/main" id="{A0875AF8-7CCD-4C50-933D-227670D875FC}"/>
              </a:ext>
            </a:extLst>
          </p:cNvPr>
          <p:cNvSpPr>
            <a:spLocks noGrp="1"/>
          </p:cNvSpPr>
          <p:nvPr>
            <p:ph sz="half" idx="2"/>
          </p:nvPr>
        </p:nvSpPr>
        <p:spPr>
          <a:xfrm>
            <a:off x="8096248" y="1600201"/>
            <a:ext cx="3486151" cy="4525963"/>
          </a:xfrm>
        </p:spPr>
        <p:txBody>
          <a:bodyPr/>
          <a:lstStyle/>
          <a:p>
            <a:r>
              <a:rPr lang="en-US" dirty="0"/>
              <a:t>Aridity = desiccation of flesh</a:t>
            </a:r>
          </a:p>
          <a:p>
            <a:r>
              <a:rPr lang="en-US" dirty="0"/>
              <a:t>Desiccation = preservation</a:t>
            </a:r>
          </a:p>
          <a:p>
            <a:r>
              <a:rPr lang="en-US" dirty="0"/>
              <a:t>A contributing factor to the Egyptian focus on the afterlife?</a:t>
            </a:r>
          </a:p>
        </p:txBody>
      </p:sp>
      <p:pic>
        <p:nvPicPr>
          <p:cNvPr id="1026" name="Picture 2">
            <a:extLst>
              <a:ext uri="{FF2B5EF4-FFF2-40B4-BE49-F238E27FC236}">
                <a16:creationId xmlns:a16="http://schemas.microsoft.com/office/drawing/2014/main" id="{80CC1BF0-5633-45E3-975D-6C60C1C721C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p:blipFill>
        <p:spPr bwMode="auto">
          <a:xfrm>
            <a:off x="609600" y="1600201"/>
            <a:ext cx="7449599" cy="38296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37EDD8E-572E-420B-B5A5-EC994058DF3D}"/>
              </a:ext>
            </a:extLst>
          </p:cNvPr>
          <p:cNvSpPr txBox="1"/>
          <p:nvPr/>
        </p:nvSpPr>
        <p:spPr>
          <a:xfrm>
            <a:off x="1028700" y="5232543"/>
            <a:ext cx="6648449"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Natural mummy from </a:t>
            </a:r>
            <a:r>
              <a:rPr lang="en-US" dirty="0" err="1">
                <a:solidFill>
                  <a:schemeClr val="bg1"/>
                </a:solidFill>
                <a:latin typeface="Candara" panose="020E0502030303020204" pitchFamily="34" charset="0"/>
              </a:rPr>
              <a:t>Gebelein</a:t>
            </a:r>
            <a:r>
              <a:rPr lang="en-US" dirty="0">
                <a:solidFill>
                  <a:schemeClr val="bg1"/>
                </a:solidFill>
                <a:latin typeface="Candara" panose="020E0502030303020204" pitchFamily="34" charset="0"/>
              </a:rPr>
              <a:t>, ca. 3400 BCE</a:t>
            </a:r>
          </a:p>
        </p:txBody>
      </p:sp>
    </p:spTree>
    <p:extLst>
      <p:ext uri="{BB962C8B-B14F-4D97-AF65-F5344CB8AC3E}">
        <p14:creationId xmlns:p14="http://schemas.microsoft.com/office/powerpoint/2010/main" val="101260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Book of the Dead</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9697" y="1546227"/>
            <a:ext cx="11792607" cy="4675583"/>
          </a:xfrm>
        </p:spPr>
      </p:pic>
      <p:sp>
        <p:nvSpPr>
          <p:cNvPr id="5" name="TextBox 4"/>
          <p:cNvSpPr txBox="1"/>
          <p:nvPr/>
        </p:nvSpPr>
        <p:spPr>
          <a:xfrm>
            <a:off x="1784788" y="6207406"/>
            <a:ext cx="8622424"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Illustration from a Book of the Dead, ca. 1285 BCE (19</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Dynasty, New Kingdom)</a:t>
            </a:r>
          </a:p>
        </p:txBody>
      </p:sp>
    </p:spTree>
    <p:extLst>
      <p:ext uri="{BB962C8B-B14F-4D97-AF65-F5344CB8AC3E}">
        <p14:creationId xmlns:p14="http://schemas.microsoft.com/office/powerpoint/2010/main" val="4055580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one building in the desert&#10;&#10;AI-generated content may be incorrect.">
            <a:extLst>
              <a:ext uri="{FF2B5EF4-FFF2-40B4-BE49-F238E27FC236}">
                <a16:creationId xmlns:a16="http://schemas.microsoft.com/office/drawing/2014/main" id="{45DE1F8C-340A-7A92-CD80-09EEFB479B1E}"/>
              </a:ext>
            </a:extLst>
          </p:cNvPr>
          <p:cNvPicPr>
            <a:picLocks noChangeAspect="1"/>
          </p:cNvPicPr>
          <p:nvPr/>
        </p:nvPicPr>
        <p:blipFill>
          <a:blip r:embed="rId2">
            <a:extLst>
              <a:ext uri="{28A0092B-C50C-407E-A947-70E740481C1C}">
                <a14:useLocalDpi xmlns:a14="http://schemas.microsoft.com/office/drawing/2010/main" val="0"/>
              </a:ext>
            </a:extLst>
          </a:blip>
          <a:srcRect t="4560" r="1" b="11181"/>
          <a:stretch>
            <a:fillRect/>
          </a:stretch>
        </p:blipFill>
        <p:spPr>
          <a:xfrm>
            <a:off x="120650" y="68263"/>
            <a:ext cx="11950700" cy="6721475"/>
          </a:xfrm>
          <a:prstGeom prst="rect">
            <a:avLst/>
          </a:prstGeom>
          <a:noFill/>
        </p:spPr>
      </p:pic>
      <p:sp>
        <p:nvSpPr>
          <p:cNvPr id="4" name="TextBox 3">
            <a:extLst>
              <a:ext uri="{FF2B5EF4-FFF2-40B4-BE49-F238E27FC236}">
                <a16:creationId xmlns:a16="http://schemas.microsoft.com/office/drawing/2014/main" id="{C9B1895E-6B66-DFC6-6458-117B36F4434F}"/>
              </a:ext>
            </a:extLst>
          </p:cNvPr>
          <p:cNvSpPr txBox="1"/>
          <p:nvPr/>
        </p:nvSpPr>
        <p:spPr>
          <a:xfrm>
            <a:off x="4422432" y="6161809"/>
            <a:ext cx="3347135" cy="369332"/>
          </a:xfrm>
          <a:prstGeom prst="rect">
            <a:avLst/>
          </a:prstGeom>
          <a:noFill/>
        </p:spPr>
        <p:txBody>
          <a:bodyPr wrap="none" rtlCol="0">
            <a:spAutoFit/>
          </a:bodyPr>
          <a:lstStyle/>
          <a:p>
            <a:pPr algn="ctr"/>
            <a:r>
              <a:rPr lang="en-US" b="1" dirty="0">
                <a:latin typeface="Candara" panose="020E0502030303020204" pitchFamily="34" charset="0"/>
              </a:rPr>
              <a:t>Tomb of </a:t>
            </a:r>
            <a:r>
              <a:rPr lang="en-US" b="1" dirty="0" err="1">
                <a:latin typeface="Candara" panose="020E0502030303020204" pitchFamily="34" charset="0"/>
              </a:rPr>
              <a:t>Petosiris</a:t>
            </a:r>
            <a:r>
              <a:rPr lang="en-US" b="1" dirty="0">
                <a:latin typeface="Candara" panose="020E0502030303020204" pitchFamily="34" charset="0"/>
              </a:rPr>
              <a:t>, Tuna </a:t>
            </a:r>
            <a:r>
              <a:rPr lang="en-US" b="1" dirty="0" err="1">
                <a:latin typeface="Candara" panose="020E0502030303020204" pitchFamily="34" charset="0"/>
              </a:rPr>
              <a:t>el</a:t>
            </a:r>
            <a:r>
              <a:rPr lang="en-US" b="1" dirty="0">
                <a:latin typeface="Candara" panose="020E0502030303020204" pitchFamily="34" charset="0"/>
              </a:rPr>
              <a:t>-Gebel</a:t>
            </a:r>
          </a:p>
        </p:txBody>
      </p:sp>
    </p:spTree>
    <p:extLst>
      <p:ext uri="{BB962C8B-B14F-4D97-AF65-F5344CB8AC3E}">
        <p14:creationId xmlns:p14="http://schemas.microsoft.com/office/powerpoint/2010/main" val="1077093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middle east&#10;&#10;AI-generated content may be incorrect.">
            <a:extLst>
              <a:ext uri="{FF2B5EF4-FFF2-40B4-BE49-F238E27FC236}">
                <a16:creationId xmlns:a16="http://schemas.microsoft.com/office/drawing/2014/main" id="{6A082379-8628-06BF-C7FA-D5E47BCF6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4" name="TextBox 3">
            <a:extLst>
              <a:ext uri="{FF2B5EF4-FFF2-40B4-BE49-F238E27FC236}">
                <a16:creationId xmlns:a16="http://schemas.microsoft.com/office/drawing/2014/main" id="{40549F78-7BC5-1457-0528-05E2DB3B06B1}"/>
              </a:ext>
            </a:extLst>
          </p:cNvPr>
          <p:cNvSpPr txBox="1"/>
          <p:nvPr/>
        </p:nvSpPr>
        <p:spPr>
          <a:xfrm rot="19619604">
            <a:off x="4295601" y="1416279"/>
            <a:ext cx="845681" cy="369332"/>
          </a:xfrm>
          <a:prstGeom prst="rect">
            <a:avLst/>
          </a:prstGeom>
          <a:noFill/>
        </p:spPr>
        <p:txBody>
          <a:bodyPr wrap="none" rtlCol="0">
            <a:spAutoFit/>
          </a:bodyPr>
          <a:lstStyle/>
          <a:p>
            <a:r>
              <a:rPr lang="en-US" b="1" dirty="0">
                <a:latin typeface="Candara" panose="020E0502030303020204" pitchFamily="34" charset="0"/>
              </a:rPr>
              <a:t>Taurus</a:t>
            </a:r>
          </a:p>
        </p:txBody>
      </p:sp>
      <p:sp>
        <p:nvSpPr>
          <p:cNvPr id="5" name="TextBox 4">
            <a:extLst>
              <a:ext uri="{FF2B5EF4-FFF2-40B4-BE49-F238E27FC236}">
                <a16:creationId xmlns:a16="http://schemas.microsoft.com/office/drawing/2014/main" id="{CDA95635-9ED4-F710-0D9E-3CF58CF4F5C9}"/>
              </a:ext>
            </a:extLst>
          </p:cNvPr>
          <p:cNvSpPr txBox="1"/>
          <p:nvPr/>
        </p:nvSpPr>
        <p:spPr>
          <a:xfrm rot="3251605">
            <a:off x="7580153" y="2789057"/>
            <a:ext cx="856325" cy="369332"/>
          </a:xfrm>
          <a:prstGeom prst="rect">
            <a:avLst/>
          </a:prstGeom>
          <a:noFill/>
        </p:spPr>
        <p:txBody>
          <a:bodyPr wrap="none" rtlCol="0">
            <a:spAutoFit/>
          </a:bodyPr>
          <a:lstStyle/>
          <a:p>
            <a:r>
              <a:rPr lang="en-US" b="1" dirty="0">
                <a:latin typeface="Candara" panose="020E0502030303020204" pitchFamily="34" charset="0"/>
              </a:rPr>
              <a:t>Zagros</a:t>
            </a:r>
          </a:p>
        </p:txBody>
      </p:sp>
      <p:sp>
        <p:nvSpPr>
          <p:cNvPr id="6" name="TextBox 5">
            <a:extLst>
              <a:ext uri="{FF2B5EF4-FFF2-40B4-BE49-F238E27FC236}">
                <a16:creationId xmlns:a16="http://schemas.microsoft.com/office/drawing/2014/main" id="{CE2F01AE-558F-1775-2117-8C462E18811C}"/>
              </a:ext>
            </a:extLst>
          </p:cNvPr>
          <p:cNvSpPr txBox="1"/>
          <p:nvPr/>
        </p:nvSpPr>
        <p:spPr>
          <a:xfrm rot="1459419">
            <a:off x="5295210" y="1463409"/>
            <a:ext cx="2252257" cy="712617"/>
          </a:xfrm>
          <a:prstGeom prst="rect">
            <a:avLst/>
          </a:prstGeom>
          <a:noFill/>
        </p:spPr>
        <p:txBody>
          <a:bodyPr wrap="none" rtlCol="0">
            <a:prstTxWarp prst="textArchUp">
              <a:avLst/>
            </a:prstTxWarp>
            <a:spAutoFit/>
          </a:bodyPr>
          <a:lstStyle/>
          <a:p>
            <a:r>
              <a:rPr lang="en-US" sz="2400" b="1" spc="100" dirty="0">
                <a:latin typeface="Candara" panose="020E0502030303020204" pitchFamily="34" charset="0"/>
              </a:rPr>
              <a:t>THE HILLY FLANKS</a:t>
            </a:r>
          </a:p>
        </p:txBody>
      </p:sp>
    </p:spTree>
    <p:extLst>
      <p:ext uri="{BB962C8B-B14F-4D97-AF65-F5344CB8AC3E}">
        <p14:creationId xmlns:p14="http://schemas.microsoft.com/office/powerpoint/2010/main" val="2105123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Tree>
    <p:extLst>
      <p:ext uri="{BB962C8B-B14F-4D97-AF65-F5344CB8AC3E}">
        <p14:creationId xmlns:p14="http://schemas.microsoft.com/office/powerpoint/2010/main" val="455505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nature&#10;&#10;Description automatically generated">
            <a:extLst>
              <a:ext uri="{FF2B5EF4-FFF2-40B4-BE49-F238E27FC236}">
                <a16:creationId xmlns:a16="http://schemas.microsoft.com/office/drawing/2014/main" id="{26CCB9D1-B316-4EB5-AFDA-4AE45F471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225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ACB6A9B5-F26A-474B-A3D1-6566663B5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3" y="0"/>
            <a:ext cx="73421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868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ar with geometric designs, Ceramic, paint ">
            <a:extLst>
              <a:ext uri="{FF2B5EF4-FFF2-40B4-BE49-F238E27FC236}">
                <a16:creationId xmlns:a16="http://schemas.microsoft.com/office/drawing/2014/main" id="{957DAB42-2610-359A-D0A3-E7C166D4D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8938" y="163830"/>
            <a:ext cx="6096000" cy="458724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A81DD2-ECD5-17DB-2986-B8143F9CC96C}"/>
              </a:ext>
            </a:extLst>
          </p:cNvPr>
          <p:cNvSpPr txBox="1"/>
          <p:nvPr/>
        </p:nvSpPr>
        <p:spPr>
          <a:xfrm>
            <a:off x="4856161" y="6324838"/>
            <a:ext cx="7674343" cy="369332"/>
          </a:xfrm>
          <a:prstGeom prst="rect">
            <a:avLst/>
          </a:prstGeom>
          <a:noFill/>
        </p:spPr>
        <p:txBody>
          <a:bodyPr wrap="square" rtlCol="0">
            <a:spAutoFit/>
          </a:bodyPr>
          <a:lstStyle/>
          <a:p>
            <a:r>
              <a:rPr lang="en-US" dirty="0">
                <a:solidFill>
                  <a:schemeClr val="bg1"/>
                </a:solidFill>
                <a:latin typeface="Candara" panose="020E0502030303020204" pitchFamily="34" charset="0"/>
              </a:rPr>
              <a:t>Copper and bronze statue of Queen Napir-Asu from Susa, 14</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 BCE</a:t>
            </a:r>
          </a:p>
        </p:txBody>
      </p:sp>
      <p:pic>
        <p:nvPicPr>
          <p:cNvPr id="11" name="Content Placeholder 4">
            <a:extLst>
              <a:ext uri="{FF2B5EF4-FFF2-40B4-BE49-F238E27FC236}">
                <a16:creationId xmlns:a16="http://schemas.microsoft.com/office/drawing/2014/main" id="{020D60D7-9470-86D4-FB19-C3A92657C2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62" y="163830"/>
            <a:ext cx="4229099" cy="6530340"/>
          </a:xfrm>
          <a:prstGeom prst="rect">
            <a:avLst/>
          </a:prstGeom>
        </p:spPr>
      </p:pic>
      <p:sp>
        <p:nvSpPr>
          <p:cNvPr id="12" name="TextBox 11">
            <a:extLst>
              <a:ext uri="{FF2B5EF4-FFF2-40B4-BE49-F238E27FC236}">
                <a16:creationId xmlns:a16="http://schemas.microsoft.com/office/drawing/2014/main" id="{CA2FDB51-7D2E-59C1-7328-51994657872D}"/>
              </a:ext>
            </a:extLst>
          </p:cNvPr>
          <p:cNvSpPr txBox="1"/>
          <p:nvPr/>
        </p:nvSpPr>
        <p:spPr>
          <a:xfrm>
            <a:off x="5490197" y="4751070"/>
            <a:ext cx="6074741" cy="369332"/>
          </a:xfrm>
          <a:prstGeom prst="rect">
            <a:avLst/>
          </a:prstGeom>
          <a:noFill/>
        </p:spPr>
        <p:txBody>
          <a:bodyPr wrap="square" rtlCol="0">
            <a:spAutoFit/>
          </a:bodyPr>
          <a:lstStyle/>
          <a:p>
            <a:pPr algn="ctr"/>
            <a:r>
              <a:rPr lang="en-US" dirty="0" err="1">
                <a:solidFill>
                  <a:schemeClr val="bg1"/>
                </a:solidFill>
                <a:latin typeface="Candara" panose="020E0502030303020204" pitchFamily="34" charset="0"/>
              </a:rPr>
              <a:t>Cheshmeh</a:t>
            </a:r>
            <a:r>
              <a:rPr lang="en-US" dirty="0">
                <a:solidFill>
                  <a:schemeClr val="bg1"/>
                </a:solidFill>
                <a:latin typeface="Candara" panose="020E0502030303020204" pitchFamily="34" charset="0"/>
              </a:rPr>
              <a:t> Ali ware jar, ca. 5300-4300 BCE</a:t>
            </a:r>
          </a:p>
        </p:txBody>
      </p:sp>
    </p:spTree>
    <p:extLst>
      <p:ext uri="{BB962C8B-B14F-4D97-AF65-F5344CB8AC3E}">
        <p14:creationId xmlns:p14="http://schemas.microsoft.com/office/powerpoint/2010/main" val="1066229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nature&#10;&#10;Description automatically generated">
            <a:extLst>
              <a:ext uri="{FF2B5EF4-FFF2-40B4-BE49-F238E27FC236}">
                <a16:creationId xmlns:a16="http://schemas.microsoft.com/office/drawing/2014/main" id="{26CCB9D1-B316-4EB5-AFDA-4AE45F471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ontent Placeholder 2">
            <a:extLst>
              <a:ext uri="{FF2B5EF4-FFF2-40B4-BE49-F238E27FC236}">
                <a16:creationId xmlns:a16="http://schemas.microsoft.com/office/drawing/2014/main" id="{9F9EB12A-FA13-676E-46EA-614D62C7EBE6}"/>
              </a:ext>
            </a:extLst>
          </p:cNvPr>
          <p:cNvSpPr txBox="1">
            <a:spLocks/>
          </p:cNvSpPr>
          <p:nvPr/>
        </p:nvSpPr>
        <p:spPr>
          <a:xfrm>
            <a:off x="3476625" y="2390777"/>
            <a:ext cx="3657600" cy="307657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800" b="1" u="sng" dirty="0">
                <a:solidFill>
                  <a:schemeClr val="tx1"/>
                </a:solidFill>
              </a:rPr>
              <a:t>Secondary clay beds</a:t>
            </a:r>
          </a:p>
          <a:p>
            <a:r>
              <a:rPr lang="en-US" sz="2800" b="1" dirty="0">
                <a:solidFill>
                  <a:schemeClr val="tx1"/>
                </a:solidFill>
              </a:rPr>
              <a:t>Further from geological source</a:t>
            </a:r>
          </a:p>
          <a:p>
            <a:r>
              <a:rPr lang="en-US" sz="2800" b="1" dirty="0">
                <a:solidFill>
                  <a:schemeClr val="tx1"/>
                </a:solidFill>
              </a:rPr>
              <a:t>Coarse grain</a:t>
            </a:r>
          </a:p>
          <a:p>
            <a:r>
              <a:rPr lang="en-US" sz="2800" b="1" dirty="0">
                <a:solidFill>
                  <a:schemeClr val="tx1"/>
                </a:solidFill>
              </a:rPr>
              <a:t>Mud-colored</a:t>
            </a:r>
          </a:p>
          <a:p>
            <a:r>
              <a:rPr lang="en-US" sz="2800" b="1" dirty="0">
                <a:solidFill>
                  <a:schemeClr val="tx1"/>
                </a:solidFill>
              </a:rPr>
              <a:t>Many inclusions</a:t>
            </a:r>
          </a:p>
        </p:txBody>
      </p:sp>
      <p:sp>
        <p:nvSpPr>
          <p:cNvPr id="4" name="Content Placeholder 3">
            <a:extLst>
              <a:ext uri="{FF2B5EF4-FFF2-40B4-BE49-F238E27FC236}">
                <a16:creationId xmlns:a16="http://schemas.microsoft.com/office/drawing/2014/main" id="{EE2CEC55-8287-848F-EE35-47DC4531AC45}"/>
              </a:ext>
            </a:extLst>
          </p:cNvPr>
          <p:cNvSpPr txBox="1">
            <a:spLocks/>
          </p:cNvSpPr>
          <p:nvPr/>
        </p:nvSpPr>
        <p:spPr>
          <a:xfrm>
            <a:off x="7445375" y="2390777"/>
            <a:ext cx="4137025" cy="320992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800" b="1" u="sng" dirty="0"/>
              <a:t>Primary clay beds</a:t>
            </a:r>
          </a:p>
          <a:p>
            <a:r>
              <a:rPr lang="en-US" sz="2800" b="1" dirty="0"/>
              <a:t>Closer to geological source</a:t>
            </a:r>
          </a:p>
          <a:p>
            <a:r>
              <a:rPr lang="en-US" sz="2800" b="1" dirty="0"/>
              <a:t>Finer grain</a:t>
            </a:r>
          </a:p>
          <a:p>
            <a:r>
              <a:rPr lang="en-US" sz="2800" b="1" dirty="0"/>
              <a:t>Uniform color</a:t>
            </a:r>
          </a:p>
          <a:p>
            <a:r>
              <a:rPr lang="en-US" sz="2800" b="1" dirty="0"/>
              <a:t>Few inclusions</a:t>
            </a:r>
          </a:p>
        </p:txBody>
      </p:sp>
    </p:spTree>
    <p:extLst>
      <p:ext uri="{BB962C8B-B14F-4D97-AF65-F5344CB8AC3E}">
        <p14:creationId xmlns:p14="http://schemas.microsoft.com/office/powerpoint/2010/main" val="1195160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igure 1">
            <a:extLst>
              <a:ext uri="{FF2B5EF4-FFF2-40B4-BE49-F238E27FC236}">
                <a16:creationId xmlns:a16="http://schemas.microsoft.com/office/drawing/2014/main" id="{2FBCEB37-0B55-4913-B47F-A3DD4F1062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4100" y="0"/>
            <a:ext cx="10083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7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DBA11-CB61-27F2-D97D-DCF2D13CFE2D}"/>
              </a:ext>
            </a:extLst>
          </p:cNvPr>
          <p:cNvSpPr>
            <a:spLocks noGrp="1"/>
          </p:cNvSpPr>
          <p:nvPr>
            <p:ph type="title"/>
          </p:nvPr>
        </p:nvSpPr>
        <p:spPr>
          <a:xfrm>
            <a:off x="609600" y="274638"/>
            <a:ext cx="10972800" cy="1143000"/>
          </a:xfrm>
        </p:spPr>
        <p:txBody>
          <a:bodyPr anchor="ctr">
            <a:normAutofit/>
          </a:bodyPr>
          <a:lstStyle/>
          <a:p>
            <a:r>
              <a:rPr lang="en-US" dirty="0"/>
              <a:t>Pastoral Nomadism</a:t>
            </a:r>
          </a:p>
        </p:txBody>
      </p:sp>
      <p:sp>
        <p:nvSpPr>
          <p:cNvPr id="1031" name="Content Placeholder 2">
            <a:extLst>
              <a:ext uri="{FF2B5EF4-FFF2-40B4-BE49-F238E27FC236}">
                <a16:creationId xmlns:a16="http://schemas.microsoft.com/office/drawing/2014/main" id="{0D19EC7D-1452-FE44-5B82-A592B96C725C}"/>
              </a:ext>
            </a:extLst>
          </p:cNvPr>
          <p:cNvSpPr>
            <a:spLocks noGrp="1"/>
          </p:cNvSpPr>
          <p:nvPr>
            <p:ph sz="half" idx="1"/>
          </p:nvPr>
        </p:nvSpPr>
        <p:spPr>
          <a:xfrm>
            <a:off x="609600" y="1600201"/>
            <a:ext cx="5384800" cy="4525963"/>
          </a:xfrm>
        </p:spPr>
        <p:txBody>
          <a:bodyPr/>
          <a:lstStyle/>
          <a:p>
            <a:r>
              <a:rPr lang="en-US" dirty="0"/>
              <a:t>Practice of moving animal herds long distances on a seasonal rotation to take advantage of favorable pasturage</a:t>
            </a:r>
          </a:p>
          <a:p>
            <a:r>
              <a:rPr lang="en-US" dirty="0"/>
              <a:t>Also called transhumance</a:t>
            </a:r>
          </a:p>
        </p:txBody>
      </p:sp>
      <p:pic>
        <p:nvPicPr>
          <p:cNvPr id="1026" name="Picture 2" descr="undefined">
            <a:extLst>
              <a:ext uri="{FF2B5EF4-FFF2-40B4-BE49-F238E27FC236}">
                <a16:creationId xmlns:a16="http://schemas.microsoft.com/office/drawing/2014/main" id="{9A19EF89-A354-8BD2-F380-6FA69D4876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754" r="20103" b="3"/>
          <a:stretch>
            <a:fillRect/>
          </a:stretch>
        </p:blipFill>
        <p:spPr bwMode="auto">
          <a:xfrm>
            <a:off x="6197600" y="1600201"/>
            <a:ext cx="5384800" cy="4525963"/>
          </a:xfrm>
          <a:prstGeom prst="rect">
            <a:avLst/>
          </a:prstGeom>
          <a:solidFill>
            <a:srgbClr val="FFFFFF"/>
          </a:solidFill>
        </p:spPr>
      </p:pic>
      <p:sp>
        <p:nvSpPr>
          <p:cNvPr id="5" name="TextBox 4">
            <a:extLst>
              <a:ext uri="{FF2B5EF4-FFF2-40B4-BE49-F238E27FC236}">
                <a16:creationId xmlns:a16="http://schemas.microsoft.com/office/drawing/2014/main" id="{BD282357-92A7-88DE-F2AE-8FC8F2A9A99C}"/>
              </a:ext>
            </a:extLst>
          </p:cNvPr>
          <p:cNvSpPr txBox="1"/>
          <p:nvPr/>
        </p:nvSpPr>
        <p:spPr>
          <a:xfrm>
            <a:off x="6197601" y="6124061"/>
            <a:ext cx="5384799"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Maasai youth herding cattle in Kenya, 1979</a:t>
            </a:r>
          </a:p>
        </p:txBody>
      </p:sp>
    </p:spTree>
    <p:extLst>
      <p:ext uri="{BB962C8B-B14F-4D97-AF65-F5344CB8AC3E}">
        <p14:creationId xmlns:p14="http://schemas.microsoft.com/office/powerpoint/2010/main" val="333934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31">
                                            <p:txEl>
                                              <p:pRg st="0" end="0"/>
                                            </p:txEl>
                                          </p:spTgt>
                                        </p:tgtEl>
                                        <p:attrNameLst>
                                          <p:attrName>style.visibility</p:attrName>
                                        </p:attrNameLst>
                                      </p:cBhvr>
                                      <p:to>
                                        <p:strVal val="visible"/>
                                      </p:to>
                                    </p:set>
                                    <p:animEffect transition="in" filter="fade">
                                      <p:cBhvr>
                                        <p:cTn id="7" dur="500"/>
                                        <p:tgtEl>
                                          <p:spTgt spid="103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31">
                                            <p:txEl>
                                              <p:pRg st="1" end="1"/>
                                            </p:txEl>
                                          </p:spTgt>
                                        </p:tgtEl>
                                        <p:attrNameLst>
                                          <p:attrName>style.visibility</p:attrName>
                                        </p:attrNameLst>
                                      </p:cBhvr>
                                      <p:to>
                                        <p:strVal val="visible"/>
                                      </p:to>
                                    </p:set>
                                    <p:animEffect transition="in" filter="fade">
                                      <p:cBhvr>
                                        <p:cTn id="10" dur="500"/>
                                        <p:tgtEl>
                                          <p:spTgt spid="103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 grpId="0" uiExpand="1" build="allAtOnce"/>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different colors&#10;&#10;AI-generated content may be incorrect.">
            <a:extLst>
              <a:ext uri="{FF2B5EF4-FFF2-40B4-BE49-F238E27FC236}">
                <a16:creationId xmlns:a16="http://schemas.microsoft.com/office/drawing/2014/main" id="{15268713-A490-82D1-D1D9-E35A4C894D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1316"/>
            <a:ext cx="12192000" cy="5855368"/>
          </a:xfrm>
          <a:prstGeom prst="rect">
            <a:avLst/>
          </a:prstGeom>
        </p:spPr>
      </p:pic>
    </p:spTree>
    <p:extLst>
      <p:ext uri="{BB962C8B-B14F-4D97-AF65-F5344CB8AC3E}">
        <p14:creationId xmlns:p14="http://schemas.microsoft.com/office/powerpoint/2010/main" val="51665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23795-E7B2-CB5A-DAFF-90154B053ECA}"/>
              </a:ext>
            </a:extLst>
          </p:cNvPr>
          <p:cNvSpPr>
            <a:spLocks noGrp="1"/>
          </p:cNvSpPr>
          <p:nvPr>
            <p:ph type="title"/>
          </p:nvPr>
        </p:nvSpPr>
        <p:spPr/>
        <p:txBody>
          <a:bodyPr/>
          <a:lstStyle/>
          <a:p>
            <a:r>
              <a:rPr lang="en-US" dirty="0"/>
              <a:t>Key Terms</a:t>
            </a:r>
          </a:p>
        </p:txBody>
      </p:sp>
      <p:sp>
        <p:nvSpPr>
          <p:cNvPr id="3" name="Content Placeholder 2">
            <a:extLst>
              <a:ext uri="{FF2B5EF4-FFF2-40B4-BE49-F238E27FC236}">
                <a16:creationId xmlns:a16="http://schemas.microsoft.com/office/drawing/2014/main" id="{EF864B3F-0B42-37A9-F20F-F221DBDD1B17}"/>
              </a:ext>
            </a:extLst>
          </p:cNvPr>
          <p:cNvSpPr>
            <a:spLocks noGrp="1"/>
          </p:cNvSpPr>
          <p:nvPr>
            <p:ph sz="half" idx="1"/>
          </p:nvPr>
        </p:nvSpPr>
        <p:spPr/>
        <p:txBody>
          <a:bodyPr>
            <a:normAutofit lnSpcReduction="10000"/>
          </a:bodyPr>
          <a:lstStyle/>
          <a:p>
            <a:r>
              <a:rPr lang="en-US"/>
              <a:t>Anatolia</a:t>
            </a:r>
          </a:p>
          <a:p>
            <a:r>
              <a:rPr lang="en-US" dirty="0"/>
              <a:t>Domestication</a:t>
            </a:r>
          </a:p>
          <a:p>
            <a:r>
              <a:rPr lang="en-US" dirty="0"/>
              <a:t>Euphrates</a:t>
            </a:r>
          </a:p>
          <a:p>
            <a:r>
              <a:rPr lang="en-US" dirty="0"/>
              <a:t>Fertile Crescent</a:t>
            </a:r>
          </a:p>
          <a:p>
            <a:r>
              <a:rPr lang="en-US" dirty="0"/>
              <a:t>Herodotus</a:t>
            </a:r>
          </a:p>
          <a:p>
            <a:r>
              <a:rPr lang="en-US" dirty="0"/>
              <a:t>Lower Egypt</a:t>
            </a:r>
          </a:p>
          <a:p>
            <a:r>
              <a:rPr lang="en-US" dirty="0"/>
              <a:t>Mesopotamia</a:t>
            </a:r>
          </a:p>
          <a:p>
            <a:r>
              <a:rPr lang="en-US" dirty="0"/>
              <a:t>Nile</a:t>
            </a:r>
          </a:p>
          <a:p>
            <a:r>
              <a:rPr lang="en-US" dirty="0"/>
              <a:t>Pastoral nomadism</a:t>
            </a:r>
          </a:p>
        </p:txBody>
      </p:sp>
      <p:sp>
        <p:nvSpPr>
          <p:cNvPr id="4" name="Content Placeholder 3">
            <a:extLst>
              <a:ext uri="{FF2B5EF4-FFF2-40B4-BE49-F238E27FC236}">
                <a16:creationId xmlns:a16="http://schemas.microsoft.com/office/drawing/2014/main" id="{B2797E56-DD1D-8289-F7D2-6D733D6B8E4C}"/>
              </a:ext>
            </a:extLst>
          </p:cNvPr>
          <p:cNvSpPr>
            <a:spLocks noGrp="1"/>
          </p:cNvSpPr>
          <p:nvPr>
            <p:ph sz="half" idx="2"/>
          </p:nvPr>
        </p:nvSpPr>
        <p:spPr/>
        <p:txBody>
          <a:bodyPr>
            <a:normAutofit lnSpcReduction="10000"/>
          </a:bodyPr>
          <a:lstStyle/>
          <a:p>
            <a:r>
              <a:rPr lang="en-US" dirty="0"/>
              <a:t>Tigris</a:t>
            </a:r>
          </a:p>
          <a:p>
            <a:r>
              <a:rPr lang="en-US" dirty="0"/>
              <a:t>Upper Egypt</a:t>
            </a:r>
          </a:p>
          <a:p>
            <a:endParaRPr lang="en-US" dirty="0"/>
          </a:p>
        </p:txBody>
      </p:sp>
    </p:spTree>
    <p:extLst>
      <p:ext uri="{BB962C8B-B14F-4D97-AF65-F5344CB8AC3E}">
        <p14:creationId xmlns:p14="http://schemas.microsoft.com/office/powerpoint/2010/main" val="164519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4AC65-1917-7E73-9626-00B794E533A3}"/>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0456432-AE8C-FFB9-7BFE-E72FE8D372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9863" y="401439"/>
            <a:ext cx="9012274" cy="6055122"/>
          </a:xfrm>
        </p:spPr>
      </p:pic>
      <p:sp>
        <p:nvSpPr>
          <p:cNvPr id="2" name="TextBox 1">
            <a:extLst>
              <a:ext uri="{FF2B5EF4-FFF2-40B4-BE49-F238E27FC236}">
                <a16:creationId xmlns:a16="http://schemas.microsoft.com/office/drawing/2014/main" id="{CA5B1526-DB1A-EE7A-4191-D23EF5831322}"/>
              </a:ext>
            </a:extLst>
          </p:cNvPr>
          <p:cNvSpPr txBox="1"/>
          <p:nvPr/>
        </p:nvSpPr>
        <p:spPr>
          <a:xfrm rot="1757764">
            <a:off x="6081101" y="2842645"/>
            <a:ext cx="1999265" cy="461665"/>
          </a:xfrm>
          <a:prstGeom prst="rect">
            <a:avLst/>
          </a:prstGeom>
          <a:solidFill>
            <a:schemeClr val="bg1">
              <a:alpha val="65000"/>
            </a:schemeClr>
          </a:solidFill>
        </p:spPr>
        <p:txBody>
          <a:bodyPr wrap="none" rtlCol="0">
            <a:spAutoFit/>
          </a:bodyPr>
          <a:lstStyle/>
          <a:p>
            <a:r>
              <a:rPr lang="en-US" sz="2400" b="1" dirty="0">
                <a:latin typeface="Candara" panose="020E0502030303020204" pitchFamily="34" charset="0"/>
              </a:rPr>
              <a:t>Mesopotamia</a:t>
            </a:r>
          </a:p>
        </p:txBody>
      </p:sp>
      <p:sp>
        <p:nvSpPr>
          <p:cNvPr id="3" name="TextBox 2">
            <a:extLst>
              <a:ext uri="{FF2B5EF4-FFF2-40B4-BE49-F238E27FC236}">
                <a16:creationId xmlns:a16="http://schemas.microsoft.com/office/drawing/2014/main" id="{23ECD7CF-B354-57E9-EBEE-3EF4DC44355F}"/>
              </a:ext>
            </a:extLst>
          </p:cNvPr>
          <p:cNvSpPr txBox="1"/>
          <p:nvPr/>
        </p:nvSpPr>
        <p:spPr>
          <a:xfrm>
            <a:off x="8769127" y="3429000"/>
            <a:ext cx="1596912" cy="461665"/>
          </a:xfrm>
          <a:prstGeom prst="rect">
            <a:avLst/>
          </a:prstGeom>
          <a:solidFill>
            <a:schemeClr val="bg1">
              <a:alpha val="65000"/>
            </a:schemeClr>
          </a:solidFill>
        </p:spPr>
        <p:txBody>
          <a:bodyPr wrap="none" rtlCol="0">
            <a:spAutoFit/>
          </a:bodyPr>
          <a:lstStyle/>
          <a:p>
            <a:r>
              <a:rPr lang="en-US" sz="2400" b="1" dirty="0">
                <a:latin typeface="Candara" panose="020E0502030303020204" pitchFamily="34" charset="0"/>
              </a:rPr>
              <a:t>Persia/Iran</a:t>
            </a:r>
          </a:p>
        </p:txBody>
      </p:sp>
      <p:sp>
        <p:nvSpPr>
          <p:cNvPr id="5" name="TextBox 4">
            <a:extLst>
              <a:ext uri="{FF2B5EF4-FFF2-40B4-BE49-F238E27FC236}">
                <a16:creationId xmlns:a16="http://schemas.microsoft.com/office/drawing/2014/main" id="{B838BDDA-ABA6-F51F-1612-702AF3B33C01}"/>
              </a:ext>
            </a:extLst>
          </p:cNvPr>
          <p:cNvSpPr txBox="1"/>
          <p:nvPr/>
        </p:nvSpPr>
        <p:spPr>
          <a:xfrm>
            <a:off x="3736463" y="1305791"/>
            <a:ext cx="1290738" cy="461665"/>
          </a:xfrm>
          <a:prstGeom prst="rect">
            <a:avLst/>
          </a:prstGeom>
          <a:solidFill>
            <a:schemeClr val="bg1">
              <a:alpha val="65000"/>
            </a:schemeClr>
          </a:solidFill>
        </p:spPr>
        <p:txBody>
          <a:bodyPr wrap="none" rtlCol="0">
            <a:spAutoFit/>
          </a:bodyPr>
          <a:lstStyle/>
          <a:p>
            <a:r>
              <a:rPr lang="en-US" sz="2400" b="1" dirty="0">
                <a:latin typeface="Candara" panose="020E0502030303020204" pitchFamily="34" charset="0"/>
              </a:rPr>
              <a:t>Anatolia</a:t>
            </a:r>
          </a:p>
        </p:txBody>
      </p:sp>
      <p:sp>
        <p:nvSpPr>
          <p:cNvPr id="6" name="TextBox 5">
            <a:extLst>
              <a:ext uri="{FF2B5EF4-FFF2-40B4-BE49-F238E27FC236}">
                <a16:creationId xmlns:a16="http://schemas.microsoft.com/office/drawing/2014/main" id="{2F654A6C-FD3E-9E90-E66F-457EA5A5343C}"/>
              </a:ext>
            </a:extLst>
          </p:cNvPr>
          <p:cNvSpPr txBox="1"/>
          <p:nvPr/>
        </p:nvSpPr>
        <p:spPr>
          <a:xfrm>
            <a:off x="2527654" y="4326082"/>
            <a:ext cx="950901" cy="461665"/>
          </a:xfrm>
          <a:prstGeom prst="rect">
            <a:avLst/>
          </a:prstGeom>
          <a:solidFill>
            <a:schemeClr val="bg1">
              <a:alpha val="65000"/>
            </a:schemeClr>
          </a:solidFill>
        </p:spPr>
        <p:txBody>
          <a:bodyPr wrap="none" rtlCol="0">
            <a:spAutoFit/>
          </a:bodyPr>
          <a:lstStyle/>
          <a:p>
            <a:r>
              <a:rPr lang="en-US" sz="2400" b="1" dirty="0">
                <a:latin typeface="Candara" panose="020E0502030303020204" pitchFamily="34" charset="0"/>
              </a:rPr>
              <a:t>Egypt</a:t>
            </a:r>
          </a:p>
        </p:txBody>
      </p:sp>
    </p:spTree>
    <p:extLst>
      <p:ext uri="{BB962C8B-B14F-4D97-AF65-F5344CB8AC3E}">
        <p14:creationId xmlns:p14="http://schemas.microsoft.com/office/powerpoint/2010/main" val="262546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C0F49-4613-5C8B-5641-D0454D75216B}"/>
              </a:ext>
            </a:extLst>
          </p:cNvPr>
          <p:cNvSpPr>
            <a:spLocks noGrp="1"/>
          </p:cNvSpPr>
          <p:nvPr>
            <p:ph type="title"/>
          </p:nvPr>
        </p:nvSpPr>
        <p:spPr/>
        <p:txBody>
          <a:bodyPr/>
          <a:lstStyle/>
          <a:p>
            <a:r>
              <a:rPr lang="en-US" dirty="0"/>
              <a:t>Mesopotamia</a:t>
            </a:r>
          </a:p>
        </p:txBody>
      </p:sp>
      <p:sp>
        <p:nvSpPr>
          <p:cNvPr id="4" name="Content Placeholder 3">
            <a:extLst>
              <a:ext uri="{FF2B5EF4-FFF2-40B4-BE49-F238E27FC236}">
                <a16:creationId xmlns:a16="http://schemas.microsoft.com/office/drawing/2014/main" id="{0C05FC04-64D1-E96A-706B-985F96E4A675}"/>
              </a:ext>
            </a:extLst>
          </p:cNvPr>
          <p:cNvSpPr>
            <a:spLocks noGrp="1"/>
          </p:cNvSpPr>
          <p:nvPr>
            <p:ph sz="half" idx="2"/>
          </p:nvPr>
        </p:nvSpPr>
        <p:spPr/>
        <p:txBody>
          <a:bodyPr>
            <a:normAutofit fontScale="92500"/>
          </a:bodyPr>
          <a:lstStyle/>
          <a:p>
            <a:r>
              <a:rPr lang="en-US" dirty="0"/>
              <a:t>Greek for ‘land between the rivers’</a:t>
            </a:r>
          </a:p>
          <a:p>
            <a:pPr lvl="1"/>
            <a:r>
              <a:rPr lang="en-US" dirty="0"/>
              <a:t>Tigris and Euphrates</a:t>
            </a:r>
          </a:p>
          <a:p>
            <a:pPr lvl="1"/>
            <a:r>
              <a:rPr lang="en-US" dirty="0"/>
              <a:t>Possibly a translation of Hebrew Aram </a:t>
            </a:r>
            <a:r>
              <a:rPr lang="en-US" dirty="0" err="1"/>
              <a:t>Naharayim</a:t>
            </a:r>
            <a:r>
              <a:rPr lang="en-US" dirty="0"/>
              <a:t> (‘Aram of the two rivers’) or of Akkadian </a:t>
            </a:r>
            <a:r>
              <a:rPr lang="en-US" i="1" dirty="0" err="1"/>
              <a:t>māt</a:t>
            </a:r>
            <a:r>
              <a:rPr lang="en-US" i="1" dirty="0"/>
              <a:t> </a:t>
            </a:r>
            <a:r>
              <a:rPr lang="en-US" i="1" dirty="0" err="1"/>
              <a:t>birītim</a:t>
            </a:r>
            <a:r>
              <a:rPr lang="en-US" i="1" dirty="0"/>
              <a:t> </a:t>
            </a:r>
            <a:r>
              <a:rPr lang="en-US" dirty="0"/>
              <a:t>(‘land of the [river]bend’)</a:t>
            </a:r>
          </a:p>
          <a:p>
            <a:r>
              <a:rPr lang="en-US" dirty="0"/>
              <a:t>Subregions:</a:t>
            </a:r>
          </a:p>
          <a:p>
            <a:pPr lvl="1"/>
            <a:r>
              <a:rPr lang="en-US" dirty="0"/>
              <a:t>Sumer (southern Mesopotamia)</a:t>
            </a:r>
          </a:p>
          <a:p>
            <a:pPr lvl="1"/>
            <a:r>
              <a:rPr lang="en-US" dirty="0"/>
              <a:t>Babylonian (central Mesopotamia around Baghdad)</a:t>
            </a:r>
          </a:p>
          <a:p>
            <a:pPr lvl="1"/>
            <a:r>
              <a:rPr lang="en-US" dirty="0"/>
              <a:t>Assyria (northern Mesopotamia)</a:t>
            </a:r>
          </a:p>
          <a:p>
            <a:endParaRPr lang="en-US" dirty="0"/>
          </a:p>
        </p:txBody>
      </p:sp>
      <p:pic>
        <p:nvPicPr>
          <p:cNvPr id="4098" name="Picture 2" descr="undefined">
            <a:extLst>
              <a:ext uri="{FF2B5EF4-FFF2-40B4-BE49-F238E27FC236}">
                <a16:creationId xmlns:a16="http://schemas.microsoft.com/office/drawing/2014/main" id="{03308AA1-CD7A-C6AE-CFA9-8CF8C83D778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92693" y="1600200"/>
            <a:ext cx="4018613"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688857D-B7B8-4D19-977C-24577FEC2DCD}"/>
              </a:ext>
            </a:extLst>
          </p:cNvPr>
          <p:cNvSpPr txBox="1"/>
          <p:nvPr/>
        </p:nvSpPr>
        <p:spPr>
          <a:xfrm>
            <a:off x="1292693" y="6126163"/>
            <a:ext cx="4018613"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Clay tablet depicting the Euphrates, ca. 660-500 BCE (British Museum) </a:t>
            </a:r>
          </a:p>
        </p:txBody>
      </p:sp>
    </p:spTree>
    <p:extLst>
      <p:ext uri="{BB962C8B-B14F-4D97-AF65-F5344CB8AC3E}">
        <p14:creationId xmlns:p14="http://schemas.microsoft.com/office/powerpoint/2010/main" val="144179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2ED0AD1-EDB0-DC8D-355C-2D926C13D9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666750"/>
            <a:ext cx="8191500" cy="5524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1AAE863-D4D1-A648-1EEB-589EA165BC21}"/>
              </a:ext>
            </a:extLst>
          </p:cNvPr>
          <p:cNvSpPr txBox="1"/>
          <p:nvPr/>
        </p:nvSpPr>
        <p:spPr>
          <a:xfrm>
            <a:off x="2000250" y="6191250"/>
            <a:ext cx="819150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Tigris River at </a:t>
            </a:r>
            <a:r>
              <a:rPr lang="en-US" dirty="0" err="1">
                <a:solidFill>
                  <a:schemeClr val="bg1"/>
                </a:solidFill>
                <a:latin typeface="Candara" panose="020E0502030303020204" pitchFamily="34" charset="0"/>
              </a:rPr>
              <a:t>Hasankeyf</a:t>
            </a:r>
            <a:r>
              <a:rPr lang="en-US" dirty="0">
                <a:solidFill>
                  <a:schemeClr val="bg1"/>
                </a:solidFill>
                <a:latin typeface="Candara" panose="020E0502030303020204" pitchFamily="34" charset="0"/>
              </a:rPr>
              <a:t>, Turkey </a:t>
            </a:r>
          </a:p>
        </p:txBody>
      </p:sp>
    </p:spTree>
    <p:extLst>
      <p:ext uri="{BB962C8B-B14F-4D97-AF65-F5344CB8AC3E}">
        <p14:creationId xmlns:p14="http://schemas.microsoft.com/office/powerpoint/2010/main" val="948437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map of middle east&#10;&#10;AI-generated content may be incorrect.">
            <a:extLst>
              <a:ext uri="{FF2B5EF4-FFF2-40B4-BE49-F238E27FC236}">
                <a16:creationId xmlns:a16="http://schemas.microsoft.com/office/drawing/2014/main" id="{B93FDBB2-54C1-A581-772C-B45DF7454D9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35262" y="68263"/>
            <a:ext cx="6721475" cy="6721475"/>
          </a:xfrm>
          <a:prstGeom prst="rect">
            <a:avLst/>
          </a:prstGeom>
          <a:solidFill>
            <a:srgbClr val="FFFFFF"/>
          </a:solidFill>
        </p:spPr>
      </p:pic>
    </p:spTree>
    <p:extLst>
      <p:ext uri="{BB962C8B-B14F-4D97-AF65-F5344CB8AC3E}">
        <p14:creationId xmlns:p14="http://schemas.microsoft.com/office/powerpoint/2010/main" val="508096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95C9E-39C5-60E3-6367-B8A562B39C68}"/>
              </a:ext>
            </a:extLst>
          </p:cNvPr>
          <p:cNvSpPr>
            <a:spLocks noGrp="1"/>
          </p:cNvSpPr>
          <p:nvPr>
            <p:ph type="title"/>
          </p:nvPr>
        </p:nvSpPr>
        <p:spPr/>
        <p:txBody>
          <a:bodyPr/>
          <a:lstStyle/>
          <a:p>
            <a:r>
              <a:rPr lang="en-US" dirty="0"/>
              <a:t>Mesopotamian Agriculture</a:t>
            </a:r>
          </a:p>
        </p:txBody>
      </p:sp>
      <p:sp>
        <p:nvSpPr>
          <p:cNvPr id="3" name="Content Placeholder 2">
            <a:extLst>
              <a:ext uri="{FF2B5EF4-FFF2-40B4-BE49-F238E27FC236}">
                <a16:creationId xmlns:a16="http://schemas.microsoft.com/office/drawing/2014/main" id="{263B0C41-FCCE-BC4B-314E-BB0C05373F03}"/>
              </a:ext>
            </a:extLst>
          </p:cNvPr>
          <p:cNvSpPr>
            <a:spLocks noGrp="1"/>
          </p:cNvSpPr>
          <p:nvPr>
            <p:ph idx="1"/>
          </p:nvPr>
        </p:nvSpPr>
        <p:spPr/>
        <p:txBody>
          <a:bodyPr>
            <a:normAutofit fontScale="70000" lnSpcReduction="20000"/>
          </a:bodyPr>
          <a:lstStyle/>
          <a:p>
            <a:pPr marL="0" indent="0">
              <a:buNone/>
            </a:pPr>
            <a:r>
              <a:rPr lang="en-US" dirty="0"/>
              <a:t>There is little rain in Assyria. This nourishes the roots of the grain; but it is irrigation from the river that ripens the crop and brings the grain to fullness. In Egypt, the river itself rises and floods the fields; in Assyria, they are watered by hand and by swinging beams. For the whole land of Babylon, like Egypt, is cut across by canals. The greatest of these is navigable: it runs towards where the sun rises in winter, from the Euphrates to another river, the Tigris, on which stood the city of Nineveh. This land is by far the most fertile in grain which we know. It does not even try to bear trees, fig, vine, or olive, but Demeter’s grain is so abundant there that it yields for the most part two hundred fold, and even three hundred fold when the harvest is best. The blades of the wheat and barley there are easily four fingers broad; and for millet and sesame, I will not say to what height they grow, though it is known to me; for I am well aware that even what I have said regarding grain is wholly disbelieved by those who have never visited Babylonia. They use no oil except what they make from sesame. There are palm trees there growing all over the plain, most of them yielding fruit, from which food is made and wine and honey.</a:t>
            </a:r>
          </a:p>
          <a:p>
            <a:pPr marL="0" indent="0" algn="r">
              <a:buNone/>
            </a:pPr>
            <a:r>
              <a:rPr lang="en-US" dirty="0"/>
              <a:t>- Herodotus 1.193</a:t>
            </a:r>
          </a:p>
        </p:txBody>
      </p:sp>
    </p:spTree>
    <p:extLst>
      <p:ext uri="{BB962C8B-B14F-4D97-AF65-F5344CB8AC3E}">
        <p14:creationId xmlns:p14="http://schemas.microsoft.com/office/powerpoint/2010/main" val="4141691971"/>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6488</TotalTime>
  <Words>1983</Words>
  <Application>Microsoft Office PowerPoint</Application>
  <PresentationFormat>Widescreen</PresentationFormat>
  <Paragraphs>189</Paragraphs>
  <Slides>47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Aptos</vt:lpstr>
      <vt:lpstr>Arial</vt:lpstr>
      <vt:lpstr>Candara</vt:lpstr>
      <vt:lpstr>Wingdings</vt:lpstr>
      <vt:lpstr>Seminar for Iranian Studies</vt:lpstr>
      <vt:lpstr>The Landscape of the Near East</vt:lpstr>
      <vt:lpstr>Looking Ahead</vt:lpstr>
      <vt:lpstr>The Fertile Crescent</vt:lpstr>
      <vt:lpstr>PowerPoint Presentation</vt:lpstr>
      <vt:lpstr>PowerPoint Presentation</vt:lpstr>
      <vt:lpstr>Mesopotamia</vt:lpstr>
      <vt:lpstr>PowerPoint Presentation</vt:lpstr>
      <vt:lpstr>PowerPoint Presentation</vt:lpstr>
      <vt:lpstr>Mesopotamian Agriculture</vt:lpstr>
      <vt:lpstr>Herodotus</vt:lpstr>
      <vt:lpstr>PowerPoint Presentation</vt:lpstr>
      <vt:lpstr>PowerPoint Presentation</vt:lpstr>
      <vt:lpstr>Mesopotamian Agriculture</vt:lpstr>
      <vt:lpstr>Domestication</vt:lpstr>
      <vt:lpstr>Mesopotamian Agriculture</vt:lpstr>
      <vt:lpstr>PowerPoint Presentation</vt:lpstr>
      <vt:lpstr>Transportation</vt:lpstr>
      <vt:lpstr>Transportation</vt:lpstr>
      <vt:lpstr>PowerPoint Presentation</vt:lpstr>
      <vt:lpstr>Mudbrick</vt:lpstr>
      <vt:lpstr>Mudbrick</vt:lpstr>
      <vt:lpstr>Nanna Ziggurat, Ur</vt:lpstr>
      <vt:lpstr>Tells/Tepes</vt:lpstr>
      <vt:lpstr>PowerPoint Presentation</vt:lpstr>
      <vt:lpstr>Egypt</vt:lpstr>
      <vt:lpstr>The Nile</vt:lpstr>
      <vt:lpstr>PowerPoint Presentation</vt:lpstr>
      <vt:lpstr>Egyptian Agriculture</vt:lpstr>
      <vt:lpstr>PowerPoint Presentation</vt:lpstr>
      <vt:lpstr>Grain</vt:lpstr>
      <vt:lpstr>Surplus  Specialization</vt:lpstr>
      <vt:lpstr>The Nile</vt:lpstr>
      <vt:lpstr>Transportation</vt:lpstr>
      <vt:lpstr>Egyptian settlement</vt:lpstr>
      <vt:lpstr>Human remains to follow</vt:lpstr>
      <vt:lpstr>Natural Mummification</vt:lpstr>
      <vt:lpstr>The Book of the Dead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Pastoral Nomadism</vt:lpstr>
      <vt:lpstr>PowerPoint Presentation</vt:lpstr>
      <vt:lpstr>Key Terms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652</cp:revision>
  <dcterms:created xsi:type="dcterms:W3CDTF">2021-01-02T14:12:07Z</dcterms:created>
  <dcterms:modified xsi:type="dcterms:W3CDTF">2026-09-04T14:03:16Z</dcterms:modified>
</cp:coreProperties>
</file>